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58" r:id="rId2"/>
    <p:sldId id="256" r:id="rId3"/>
    <p:sldId id="459" r:id="rId4"/>
    <p:sldId id="441" r:id="rId5"/>
    <p:sldId id="449" r:id="rId6"/>
    <p:sldId id="450" r:id="rId7"/>
    <p:sldId id="451" r:id="rId8"/>
    <p:sldId id="452" r:id="rId9"/>
    <p:sldId id="287" r:id="rId10"/>
    <p:sldId id="454" r:id="rId11"/>
    <p:sldId id="45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84" autoAdjust="0"/>
  </p:normalViewPr>
  <p:slideViewPr>
    <p:cSldViewPr snapToGrid="0">
      <p:cViewPr varScale="1">
        <p:scale>
          <a:sx n="90" d="100"/>
          <a:sy n="90" d="100"/>
        </p:scale>
        <p:origin x="16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1414B-DAC1-4503-B87A-720F0586C54F}" type="datetimeFigureOut">
              <a:rPr lang="zh-CN" altLang="en-US" smtClean="0"/>
              <a:t>2024/5/16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8175B-35A5-4D7F-B7BF-523945042B06}" type="slidenum">
              <a:rPr lang="zh-CN" altLang="en-US" smtClean="0"/>
              <a:t>‹#›</a:t>
            </a:fld>
            <a:endParaRPr lang="zh-CN" altLang="en-US"/>
          </a:p>
        </p:txBody>
      </p:sp>
    </p:spTree>
    <p:extLst>
      <p:ext uri="{BB962C8B-B14F-4D97-AF65-F5344CB8AC3E}">
        <p14:creationId xmlns:p14="http://schemas.microsoft.com/office/powerpoint/2010/main" val="252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8175B-35A5-4D7F-B7BF-523945042B06}" type="slidenum">
              <a:rPr lang="zh-CN" altLang="en-US" smtClean="0"/>
              <a:t>1</a:t>
            </a:fld>
            <a:endParaRPr lang="zh-CN" altLang="en-US"/>
          </a:p>
        </p:txBody>
      </p:sp>
    </p:spTree>
    <p:extLst>
      <p:ext uri="{BB962C8B-B14F-4D97-AF65-F5344CB8AC3E}">
        <p14:creationId xmlns:p14="http://schemas.microsoft.com/office/powerpoint/2010/main" val="948459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0" dirty="0">
                <a:latin typeface="黑体" panose="02010609060101010101" pitchFamily="49" charset="-122"/>
                <a:ea typeface="黑体" panose="02010609060101010101" pitchFamily="49" charset="-122"/>
              </a:rPr>
              <a:t>关系模式可以表示为如下五元组：</a:t>
            </a:r>
            <a:endParaRPr lang="en-US" altLang="zh-CN" sz="1200" kern="0" dirty="0">
              <a:latin typeface="黑体" panose="02010609060101010101" pitchFamily="49" charset="-122"/>
              <a:ea typeface="黑体" panose="02010609060101010101" pitchFamily="49" charset="-122"/>
            </a:endParaRPr>
          </a:p>
          <a:p>
            <a:r>
              <a:rPr lang="zh-CN" altLang="en-US" sz="1200" kern="0" dirty="0">
                <a:latin typeface="黑体" panose="02010609060101010101" pitchFamily="49" charset="-122"/>
                <a:ea typeface="黑体" panose="02010609060101010101" pitchFamily="49" charset="-122"/>
              </a:rPr>
              <a:t>关系模式是对关系结构的描述，关系模式是型，关系是值</a:t>
            </a:r>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10</a:t>
            </a:fld>
            <a:endParaRPr lang="zh-CN" altLang="en-US"/>
          </a:p>
        </p:txBody>
      </p:sp>
    </p:spTree>
    <p:extLst>
      <p:ext uri="{BB962C8B-B14F-4D97-AF65-F5344CB8AC3E}">
        <p14:creationId xmlns:p14="http://schemas.microsoft.com/office/powerpoint/2010/main" val="172140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eaLnBrk="1" hangingPunct="1">
              <a:lnSpc>
                <a:spcPct val="150000"/>
              </a:lnSpc>
              <a:buFont typeface="Wingdings" panose="05000000000000000000" pitchFamily="2" charset="2"/>
              <a:buChar char="Ø"/>
              <a:defRPr/>
            </a:pPr>
            <a:r>
              <a:rPr lang="zh-CN" altLang="en-US" sz="1200" kern="0" dirty="0">
                <a:latin typeface="黑体" panose="02010609060101010101" pitchFamily="49" charset="-122"/>
                <a:ea typeface="黑体" panose="02010609060101010101" pitchFamily="49" charset="-122"/>
              </a:rPr>
              <a:t>关系数据库是采用关系模型的数据库。在一个给定的应用领域中，所有实体及实体之间联系的关系集合构成了一个关系数据库。</a:t>
            </a:r>
            <a:endParaRPr lang="en-US" altLang="zh-CN" sz="1200" kern="0" dirty="0">
              <a:latin typeface="黑体" panose="02010609060101010101" pitchFamily="49" charset="-122"/>
              <a:ea typeface="黑体" panose="02010609060101010101" pitchFamily="49" charset="-122"/>
            </a:endParaRPr>
          </a:p>
          <a:p>
            <a:pPr lvl="1" eaLnBrk="1" hangingPunct="1">
              <a:lnSpc>
                <a:spcPct val="150000"/>
              </a:lnSpc>
              <a:buFont typeface="Wingdings" panose="05000000000000000000" pitchFamily="2" charset="2"/>
              <a:buChar char="Ø"/>
              <a:defRPr/>
            </a:pPr>
            <a:r>
              <a:rPr lang="zh-CN" altLang="en-US" sz="1200" kern="0" dirty="0">
                <a:latin typeface="黑体" panose="02010609060101010101" pitchFamily="49" charset="-122"/>
                <a:ea typeface="黑体" panose="02010609060101010101" pitchFamily="49" charset="-122"/>
              </a:rPr>
              <a:t>关系数据库的型也称为关系数据库模式，是相对稳定的不变的 。</a:t>
            </a:r>
            <a:endParaRPr lang="en-US" altLang="zh-CN" sz="1200" kern="0" dirty="0">
              <a:latin typeface="黑体" panose="02010609060101010101" pitchFamily="49" charset="-122"/>
              <a:ea typeface="黑体" panose="02010609060101010101" pitchFamily="49" charset="-122"/>
            </a:endParaRPr>
          </a:p>
          <a:p>
            <a:pPr lvl="1" eaLnBrk="1" hangingPunct="1">
              <a:lnSpc>
                <a:spcPct val="150000"/>
              </a:lnSpc>
              <a:buFont typeface="Wingdings" panose="05000000000000000000" pitchFamily="2" charset="2"/>
              <a:buChar char="Ø"/>
              <a:defRPr/>
            </a:pPr>
            <a:r>
              <a:rPr lang="zh-CN" altLang="en-US" sz="1200" kern="0" dirty="0">
                <a:latin typeface="黑体" panose="02010609060101010101" pitchFamily="49" charset="-122"/>
                <a:ea typeface="黑体" panose="02010609060101010101" pitchFamily="49" charset="-122"/>
              </a:rPr>
              <a:t>关系数据库的值是这些关系模式在某一时刻对应的关系的集合，称为关系数据库，因为关系中的记录（值）是经常变动的，如有新生报到需添加学生记录，因此关系数据库是相对变动的。</a:t>
            </a: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11</a:t>
            </a:fld>
            <a:endParaRPr lang="zh-CN" altLang="en-US"/>
          </a:p>
        </p:txBody>
      </p:sp>
    </p:spTree>
    <p:extLst>
      <p:ext uri="{BB962C8B-B14F-4D97-AF65-F5344CB8AC3E}">
        <p14:creationId xmlns:p14="http://schemas.microsoft.com/office/powerpoint/2010/main" val="1762184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本节主要学习数据系统的概念及其（有哪些）主要组成部分</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2</a:t>
            </a:fld>
            <a:endParaRPr lang="zh-CN" altLang="en-US"/>
          </a:p>
        </p:txBody>
      </p:sp>
    </p:spTree>
    <p:extLst>
      <p:ext uri="{BB962C8B-B14F-4D97-AF65-F5344CB8AC3E}">
        <p14:creationId xmlns:p14="http://schemas.microsoft.com/office/powerpoint/2010/main" val="1188078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数据模型</a:t>
            </a:r>
            <a:r>
              <a:rPr lang="zh-CN" altLang="en-US" dirty="0"/>
              <a:t>有三个要素，分别是</a:t>
            </a:r>
            <a:r>
              <a:rPr lang="en-US" altLang="zh-CN" dirty="0" smtClean="0"/>
              <a:t>…</a:t>
            </a:r>
          </a:p>
          <a:p>
            <a:r>
              <a:rPr lang="zh-CN" altLang="en-US" b="1" dirty="0" smtClean="0"/>
              <a:t>数据结构：</a:t>
            </a:r>
            <a:r>
              <a:rPr lang="zh-CN" altLang="en-US" dirty="0" smtClean="0"/>
              <a:t>用于描述数据的静态特征，是所研究对象类型的的集合，根据数据结构所描述数据的静态特性不同，可以将这些对象分为两种类型，一种用于描述数据的性质、内容和类型等相关的对象，称为</a:t>
            </a:r>
            <a:r>
              <a:rPr lang="zh-CN" altLang="en-US" b="1" dirty="0" smtClean="0"/>
              <a:t>数据描述对象</a:t>
            </a:r>
            <a:r>
              <a:rPr lang="zh-CN" altLang="en-US" dirty="0" smtClean="0"/>
              <a:t>，另一种是用于描述数据间关系信息的对象，称为时间</a:t>
            </a:r>
            <a:r>
              <a:rPr lang="zh-CN" altLang="en-US" b="1" dirty="0" smtClean="0"/>
              <a:t>关系描述对象</a:t>
            </a:r>
            <a:endParaRPr lang="en-US" altLang="zh-CN" b="1" dirty="0" smtClean="0"/>
          </a:p>
          <a:p>
            <a:endParaRPr lang="en-US" altLang="zh-CN" b="1" dirty="0" smtClean="0"/>
          </a:p>
          <a:p>
            <a:r>
              <a:rPr lang="zh-CN" altLang="en-US" b="1" dirty="0" smtClean="0"/>
              <a:t>数据操作：</a:t>
            </a:r>
            <a:r>
              <a:rPr lang="zh-CN" altLang="en-US" b="0" dirty="0" smtClean="0"/>
              <a:t>用于对数据进行动态特征的描述，它是对于数据库中各种对象类型的实例允许执行的所有操作及相关操作规则的集合。数据操作又分为查询和更新两种类型，其中更新操作包括插入、删除和修改。在数据模型中，要明确定义操作的各项属性，如操作符、操作规则以及实现操作的语言等</a:t>
            </a:r>
            <a:endParaRPr lang="en-US" altLang="zh-CN" b="0" dirty="0" smtClean="0"/>
          </a:p>
          <a:p>
            <a:endParaRPr lang="en-US" altLang="zh-CN" b="0" dirty="0" smtClean="0"/>
          </a:p>
          <a:p>
            <a:r>
              <a:rPr lang="zh-CN" altLang="en-US" b="1" dirty="0" smtClean="0"/>
              <a:t>数据的完整性约束</a:t>
            </a:r>
            <a:r>
              <a:rPr lang="zh-CN" altLang="en-US" b="0" dirty="0" smtClean="0"/>
              <a:t>：数据的完整性约束是一组完整性规则的集合。完整性规则是指既定的数据模型中数据及其关系所具有的制约性规则和依存性规则。这些规则是通过限定符合数据模型的数据库状态及其变化的方法来保证数据的正确性、有效性和相容性：</a:t>
            </a:r>
            <a:endParaRPr lang="en-US" altLang="zh-CN" b="0" dirty="0" smtClean="0"/>
          </a:p>
          <a:p>
            <a:endParaRPr lang="en-US" altLang="zh-CN" b="0" dirty="0" smtClean="0"/>
          </a:p>
        </p:txBody>
      </p:sp>
      <p:sp>
        <p:nvSpPr>
          <p:cNvPr id="4" name="灯片编号占位符 3"/>
          <p:cNvSpPr>
            <a:spLocks noGrp="1"/>
          </p:cNvSpPr>
          <p:nvPr>
            <p:ph type="sldNum" sz="quarter" idx="5"/>
          </p:nvPr>
        </p:nvSpPr>
        <p:spPr/>
        <p:txBody>
          <a:bodyPr/>
          <a:lstStyle/>
          <a:p>
            <a:fld id="{0248175B-35A5-4D7F-B7BF-523945042B06}" type="slidenum">
              <a:rPr lang="zh-CN" altLang="en-US" smtClean="0"/>
              <a:t>3</a:t>
            </a:fld>
            <a:endParaRPr lang="zh-CN" altLang="en-US"/>
          </a:p>
        </p:txBody>
      </p:sp>
    </p:spTree>
    <p:extLst>
      <p:ext uri="{BB962C8B-B14F-4D97-AF65-F5344CB8AC3E}">
        <p14:creationId xmlns:p14="http://schemas.microsoft.com/office/powerpoint/2010/main" val="2460374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先来看几个概念，</a:t>
            </a:r>
            <a:r>
              <a:rPr lang="en-US" altLang="zh-CN" dirty="0"/>
              <a:t>1</a:t>
            </a:r>
            <a:r>
              <a:rPr lang="zh-CN" altLang="en-US" dirty="0"/>
              <a:t>域</a:t>
            </a:r>
            <a:r>
              <a:rPr lang="en-US" altLang="zh-CN" dirty="0"/>
              <a:t>…</a:t>
            </a:r>
          </a:p>
          <a:p>
            <a:endParaRPr lang="en-US" altLang="zh-CN" dirty="0"/>
          </a:p>
          <a:p>
            <a:r>
              <a:rPr lang="zh-CN" altLang="en-US" dirty="0"/>
              <a:t>由此可见，笛卡尔积是域上的一种</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4</a:t>
            </a:fld>
            <a:endParaRPr lang="zh-CN" altLang="en-US"/>
          </a:p>
        </p:txBody>
      </p:sp>
    </p:spTree>
    <p:extLst>
      <p:ext uri="{BB962C8B-B14F-4D97-AF65-F5344CB8AC3E}">
        <p14:creationId xmlns:p14="http://schemas.microsoft.com/office/powerpoint/2010/main" val="36435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rgbClr val="FF0000"/>
                </a:solidFill>
              </a:rPr>
              <a:t>讲义：</a:t>
            </a:r>
            <a:r>
              <a:rPr lang="en-US" altLang="zh-CN" sz="1200" kern="0" dirty="0">
                <a:solidFill>
                  <a:srgbClr val="0000CC"/>
                </a:solidFill>
                <a:latin typeface="黑体" panose="02010609060101010101" pitchFamily="49" charset="-122"/>
                <a:ea typeface="黑体" panose="02010609060101010101" pitchFamily="49" charset="-122"/>
              </a:rPr>
              <a:t> D</a:t>
            </a:r>
            <a:r>
              <a:rPr lang="en-US" altLang="zh-CN" sz="1200" kern="0" baseline="-25000" dirty="0">
                <a:solidFill>
                  <a:srgbClr val="0000CC"/>
                </a:solidFill>
                <a:latin typeface="黑体" panose="02010609060101010101" pitchFamily="49" charset="-122"/>
                <a:ea typeface="黑体" panose="02010609060101010101" pitchFamily="49" charset="-122"/>
              </a:rPr>
              <a:t>1</a:t>
            </a:r>
            <a:r>
              <a:rPr lang="zh-CN" altLang="en-US" sz="1200" kern="0" dirty="0">
                <a:solidFill>
                  <a:srgbClr val="0000CC"/>
                </a:solidFill>
                <a:latin typeface="黑体" panose="02010609060101010101" pitchFamily="49" charset="-122"/>
                <a:ea typeface="黑体" panose="02010609060101010101" pitchFamily="49" charset="-122"/>
              </a:rPr>
              <a:t>，</a:t>
            </a:r>
            <a:r>
              <a:rPr lang="en-US" altLang="zh-CN" sz="1200" kern="0" dirty="0">
                <a:solidFill>
                  <a:srgbClr val="0000CC"/>
                </a:solidFill>
                <a:latin typeface="黑体" panose="02010609060101010101" pitchFamily="49" charset="-122"/>
                <a:ea typeface="黑体" panose="02010609060101010101" pitchFamily="49" charset="-122"/>
              </a:rPr>
              <a:t>D</a:t>
            </a:r>
            <a:r>
              <a:rPr lang="en-US" altLang="zh-CN" sz="1200" kern="0" baseline="-25000" dirty="0">
                <a:solidFill>
                  <a:srgbClr val="0000CC"/>
                </a:solidFill>
                <a:latin typeface="黑体" panose="02010609060101010101" pitchFamily="49" charset="-122"/>
                <a:ea typeface="黑体" panose="02010609060101010101" pitchFamily="49" charset="-122"/>
              </a:rPr>
              <a:t>2</a:t>
            </a:r>
            <a:r>
              <a:rPr lang="zh-CN" altLang="en-US" sz="1200" kern="0" dirty="0">
                <a:solidFill>
                  <a:srgbClr val="0000CC"/>
                </a:solidFill>
                <a:latin typeface="黑体" panose="02010609060101010101" pitchFamily="49" charset="-122"/>
                <a:ea typeface="黑体" panose="02010609060101010101" pitchFamily="49" charset="-122"/>
              </a:rPr>
              <a:t>，</a:t>
            </a:r>
            <a:r>
              <a:rPr lang="en-US" altLang="zh-CN" sz="1200" kern="0" dirty="0">
                <a:solidFill>
                  <a:srgbClr val="0000CC"/>
                </a:solidFill>
                <a:latin typeface="黑体" panose="02010609060101010101" pitchFamily="49" charset="-122"/>
                <a:ea typeface="黑体" panose="02010609060101010101" pitchFamily="49" charset="-122"/>
              </a:rPr>
              <a:t>D</a:t>
            </a:r>
            <a:r>
              <a:rPr lang="en-US" altLang="zh-CN" sz="1200" kern="0" baseline="-25000" dirty="0">
                <a:solidFill>
                  <a:srgbClr val="0000CC"/>
                </a:solidFill>
                <a:latin typeface="黑体" panose="02010609060101010101" pitchFamily="49" charset="-122"/>
                <a:ea typeface="黑体" panose="02010609060101010101" pitchFamily="49" charset="-122"/>
              </a:rPr>
              <a:t>3</a:t>
            </a:r>
            <a:r>
              <a:rPr lang="zh-CN" altLang="en-US" sz="1200" kern="0" dirty="0">
                <a:latin typeface="黑体" panose="02010609060101010101" pitchFamily="49" charset="-122"/>
                <a:ea typeface="黑体" panose="02010609060101010101" pitchFamily="49" charset="-122"/>
              </a:rPr>
              <a:t>的笛卡尔积是什么呢？按定义，它们的笛卡尔积是一个集合，集合中每一个元素是从所有域中各取一个值组合而成的，而且没有重复。</a:t>
            </a:r>
            <a:endParaRPr lang="en-US" altLang="zh-CN" sz="1200" kern="0" dirty="0">
              <a:latin typeface="黑体" panose="02010609060101010101" pitchFamily="49" charset="-122"/>
              <a:ea typeface="黑体" panose="02010609060101010101" pitchFamily="49" charset="-122"/>
            </a:endParaRPr>
          </a:p>
          <a:p>
            <a:r>
              <a:rPr lang="zh-CN" altLang="en-US" sz="1200" kern="0" dirty="0">
                <a:latin typeface="黑体" panose="02010609060101010101" pitchFamily="49" charset="-122"/>
                <a:ea typeface="黑体" panose="02010609060101010101" pitchFamily="49" charset="-122"/>
              </a:rPr>
              <a:t>结果一共有</a:t>
            </a:r>
            <a:r>
              <a:rPr lang="en-US" altLang="zh-CN" sz="1200" kern="0" dirty="0">
                <a:latin typeface="黑体" panose="02010609060101010101" pitchFamily="49" charset="-122"/>
                <a:ea typeface="黑体" panose="02010609060101010101" pitchFamily="49" charset="-122"/>
              </a:rPr>
              <a:t>12</a:t>
            </a:r>
            <a:r>
              <a:rPr lang="zh-CN" altLang="en-US" sz="1200" kern="0" dirty="0">
                <a:latin typeface="黑体" panose="02010609060101010101" pitchFamily="49" charset="-122"/>
                <a:ea typeface="黑体" panose="02010609060101010101" pitchFamily="49" charset="-122"/>
              </a:rPr>
              <a:t>各元素，元素的个数是每个域的元素个数的乘积：导师集合有</a:t>
            </a:r>
            <a:r>
              <a:rPr lang="en-US" altLang="zh-CN" sz="1200" kern="0" dirty="0">
                <a:latin typeface="黑体" panose="02010609060101010101" pitchFamily="49" charset="-122"/>
                <a:ea typeface="黑体" panose="02010609060101010101" pitchFamily="49" charset="-122"/>
              </a:rPr>
              <a:t>2</a:t>
            </a:r>
            <a:r>
              <a:rPr lang="zh-CN" altLang="en-US" sz="1200" kern="0" dirty="0">
                <a:latin typeface="黑体" panose="02010609060101010101" pitchFamily="49" charset="-122"/>
                <a:ea typeface="黑体" panose="02010609060101010101" pitchFamily="49" charset="-122"/>
              </a:rPr>
              <a:t>个元素</a:t>
            </a:r>
            <a:r>
              <a:rPr lang="en-US" altLang="zh-CN" sz="1200" kern="0" dirty="0">
                <a:latin typeface="黑体" panose="02010609060101010101" pitchFamily="49" charset="-122"/>
                <a:ea typeface="黑体" panose="02010609060101010101" pitchFamily="49" charset="-122"/>
              </a:rPr>
              <a:t>… </a:t>
            </a:r>
            <a:r>
              <a:rPr lang="zh-CN" altLang="en-US" sz="1200" kern="0" dirty="0">
                <a:latin typeface="黑体" panose="02010609060101010101" pitchFamily="49" charset="-122"/>
                <a:ea typeface="黑体" panose="02010609060101010101" pitchFamily="49" charset="-122"/>
              </a:rPr>
              <a:t>，</a:t>
            </a:r>
            <a:r>
              <a:rPr lang="en-US" altLang="zh-CN" sz="1200" kern="0" dirty="0">
                <a:latin typeface="黑体" panose="02010609060101010101" pitchFamily="49" charset="-122"/>
                <a:ea typeface="黑体" panose="02010609060101010101" pitchFamily="49" charset="-122"/>
              </a:rPr>
              <a:t>2*2*3 ,</a:t>
            </a:r>
            <a:r>
              <a:rPr lang="zh-CN" altLang="en-US" sz="1200" kern="0" dirty="0">
                <a:latin typeface="黑体" panose="02010609060101010101" pitchFamily="49" charset="-122"/>
                <a:ea typeface="黑体" panose="02010609060101010101" pitchFamily="49" charset="-122"/>
              </a:rPr>
              <a:t>得到的</a:t>
            </a:r>
            <a:r>
              <a:rPr lang="en-US" altLang="zh-CN" sz="1200" kern="0" dirty="0">
                <a:latin typeface="黑体" panose="02010609060101010101" pitchFamily="49" charset="-122"/>
                <a:ea typeface="黑体" panose="02010609060101010101" pitchFamily="49" charset="-122"/>
              </a:rPr>
              <a:t>12</a:t>
            </a:r>
            <a:r>
              <a:rPr lang="zh-CN" altLang="en-US" sz="1200" kern="0" dirty="0">
                <a:latin typeface="黑体" panose="02010609060101010101" pitchFamily="49" charset="-122"/>
                <a:ea typeface="黑体" panose="02010609060101010101" pitchFamily="49" charset="-122"/>
              </a:rPr>
              <a:t>就是笛卡尔积元素的个数。</a:t>
            </a:r>
            <a:endParaRPr lang="zh-CN" altLang="en-US" sz="1200" b="1"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5</a:t>
            </a:fld>
            <a:endParaRPr lang="zh-CN" altLang="en-US"/>
          </a:p>
        </p:txBody>
      </p:sp>
    </p:spTree>
    <p:extLst>
      <p:ext uri="{BB962C8B-B14F-4D97-AF65-F5344CB8AC3E}">
        <p14:creationId xmlns:p14="http://schemas.microsoft.com/office/powerpoint/2010/main" val="92106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dirty="0">
                <a:solidFill>
                  <a:srgbClr val="0000CC"/>
                </a:solidFill>
                <a:latin typeface="黑体" panose="02010609060101010101" pitchFamily="49" charset="-122"/>
                <a:ea typeface="黑体" panose="02010609060101010101" pitchFamily="49" charset="-122"/>
              </a:rPr>
              <a:t>导师域、专业域和研究生域的</a:t>
            </a:r>
            <a:r>
              <a:rPr lang="zh-CN" altLang="en-US" sz="1200" b="0" kern="0" dirty="0">
                <a:solidFill>
                  <a:schemeClr val="tx1"/>
                </a:solidFill>
                <a:latin typeface="黑体" panose="02010609060101010101" pitchFamily="49" charset="-122"/>
                <a:ea typeface="黑体" panose="02010609060101010101" pitchFamily="49" charset="-122"/>
              </a:rPr>
              <a:t>笛卡尔积可以表示为右表，</a:t>
            </a:r>
            <a:endParaRPr lang="en-US" altLang="zh-CN" sz="1200" b="0" kern="0" dirty="0">
              <a:solidFill>
                <a:schemeClr val="tx1"/>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kern="0" dirty="0">
                <a:solidFill>
                  <a:schemeClr val="tx1"/>
                </a:solidFill>
                <a:latin typeface="黑体" panose="02010609060101010101" pitchFamily="49" charset="-122"/>
                <a:ea typeface="黑体" panose="02010609060101010101" pitchFamily="49" charset="-122"/>
              </a:rPr>
              <a:t>中的一个元素是不是表中的一行</a:t>
            </a:r>
            <a:r>
              <a:rPr lang="zh-CN" altLang="en-US" sz="1200" kern="0" dirty="0">
                <a:solidFill>
                  <a:schemeClr val="tx1"/>
                </a:solidFill>
                <a:latin typeface="黑体" panose="02010609060101010101" pitchFamily="49" charset="-122"/>
                <a:ea typeface="黑体" panose="02010609060101010101" pitchFamily="49" charset="-122"/>
              </a:rPr>
              <a:t>，一个域是不是表中的一列，一共有</a:t>
            </a:r>
            <a:r>
              <a:rPr lang="en-US" altLang="zh-CN" sz="1200" kern="0" dirty="0">
                <a:solidFill>
                  <a:schemeClr val="tx1"/>
                </a:solidFill>
                <a:latin typeface="黑体" panose="02010609060101010101" pitchFamily="49" charset="-122"/>
                <a:ea typeface="黑体" panose="02010609060101010101" pitchFamily="49" charset="-122"/>
              </a:rPr>
              <a:t>12</a:t>
            </a:r>
            <a:r>
              <a:rPr lang="zh-CN" altLang="en-US" sz="1200" kern="0" dirty="0">
                <a:solidFill>
                  <a:schemeClr val="tx1"/>
                </a:solidFill>
                <a:latin typeface="黑体" panose="02010609060101010101" pitchFamily="49" charset="-122"/>
                <a:ea typeface="黑体" panose="02010609060101010101" pitchFamily="49" charset="-122"/>
              </a:rPr>
              <a:t>行就是之前的</a:t>
            </a:r>
            <a:r>
              <a:rPr lang="en-US" altLang="zh-CN" sz="1200" kern="0" dirty="0">
                <a:solidFill>
                  <a:schemeClr val="tx1"/>
                </a:solidFill>
                <a:latin typeface="黑体" panose="02010609060101010101" pitchFamily="49" charset="-122"/>
                <a:ea typeface="黑体" panose="02010609060101010101" pitchFamily="49" charset="-122"/>
              </a:rPr>
              <a:t>12</a:t>
            </a:r>
            <a:r>
              <a:rPr lang="zh-CN" altLang="en-US" sz="1200" kern="0" dirty="0">
                <a:solidFill>
                  <a:schemeClr val="tx1"/>
                </a:solidFill>
                <a:latin typeface="黑体" panose="02010609060101010101" pitchFamily="49" charset="-122"/>
                <a:ea typeface="黑体" panose="02010609060101010101" pitchFamily="49" charset="-122"/>
              </a:rPr>
              <a:t>个元素</a:t>
            </a:r>
            <a:endParaRPr lang="zh-CN"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6</a:t>
            </a:fld>
            <a:endParaRPr lang="zh-CN" altLang="en-US"/>
          </a:p>
        </p:txBody>
      </p:sp>
    </p:spTree>
    <p:extLst>
      <p:ext uri="{BB962C8B-B14F-4D97-AF65-F5344CB8AC3E}">
        <p14:creationId xmlns:p14="http://schemas.microsoft.com/office/powerpoint/2010/main" val="186843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solidFill>
                  <a:srgbClr val="0000CC"/>
                </a:solidFill>
                <a:latin typeface="黑体" panose="02010609060101010101" pitchFamily="49" charset="-122"/>
                <a:ea typeface="黑体" panose="02010609060101010101" pitchFamily="49" charset="-122"/>
              </a:rPr>
              <a:t>n</a:t>
            </a:r>
            <a:r>
              <a:rPr lang="zh-CN" altLang="en-US" sz="1200" kern="0" dirty="0">
                <a:latin typeface="黑体" panose="02010609060101010101" pitchFamily="49" charset="-122"/>
                <a:ea typeface="黑体" panose="02010609060101010101" pitchFamily="49" charset="-122"/>
              </a:rPr>
              <a:t>表示关系的目或度。实际就是表中的列数</a:t>
            </a: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7</a:t>
            </a:fld>
            <a:endParaRPr lang="zh-CN" altLang="en-US"/>
          </a:p>
        </p:txBody>
      </p:sp>
    </p:spTree>
    <p:extLst>
      <p:ext uri="{BB962C8B-B14F-4D97-AF65-F5344CB8AC3E}">
        <p14:creationId xmlns:p14="http://schemas.microsoft.com/office/powerpoint/2010/main" val="382834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8</a:t>
            </a:fld>
            <a:endParaRPr lang="zh-CN" altLang="en-US"/>
          </a:p>
        </p:txBody>
      </p:sp>
    </p:spTree>
    <p:extLst>
      <p:ext uri="{BB962C8B-B14F-4D97-AF65-F5344CB8AC3E}">
        <p14:creationId xmlns:p14="http://schemas.microsoft.com/office/powerpoint/2010/main" val="2437084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并不是所有的二维表都可以称为关系，在关系数据库中 ，要求关系必须满足如下性质：</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0" dirty="0">
                <a:solidFill>
                  <a:srgbClr val="0000CC"/>
                </a:solidFill>
                <a:latin typeface="黑体" panose="02010609060101010101" pitchFamily="49" charset="-122"/>
                <a:ea typeface="黑体" panose="02010609060101010101" pitchFamily="49" charset="-122"/>
              </a:rPr>
              <a:t>(</a:t>
            </a:r>
            <a:r>
              <a:rPr lang="zh-CN" altLang="en-US" sz="1200" kern="0" dirty="0">
                <a:solidFill>
                  <a:srgbClr val="0000CC"/>
                </a:solidFill>
                <a:latin typeface="黑体" panose="02010609060101010101" pitchFamily="49" charset="-122"/>
                <a:ea typeface="黑体" panose="02010609060101010101" pitchFamily="49" charset="-122"/>
              </a:rPr>
              <a:t>字段的顺序无关紧要。</a:t>
            </a:r>
            <a:r>
              <a:rPr lang="en-US" altLang="zh-CN" sz="1200" kern="0" dirty="0">
                <a:solidFill>
                  <a:srgbClr val="0000CC"/>
                </a:solidFill>
                <a:latin typeface="黑体" panose="02010609060101010101" pitchFamily="49" charset="-122"/>
                <a:ea typeface="黑体" panose="02010609060101010101" pitchFamily="49" charset="-122"/>
              </a:rPr>
              <a:t>) </a:t>
            </a:r>
            <a:r>
              <a:rPr lang="zh-CN" altLang="en-US" sz="1200" kern="0" dirty="0">
                <a:solidFill>
                  <a:srgbClr val="0000CC"/>
                </a:solidFill>
                <a:latin typeface="黑体" panose="02010609060101010101" pitchFamily="49" charset="-122"/>
                <a:ea typeface="黑体" panose="02010609060101010101" pitchFamily="49" charset="-122"/>
              </a:rPr>
              <a:t>但通常将主键放在前面</a:t>
            </a:r>
            <a:endParaRPr lang="en-US" altLang="zh-CN" sz="1200"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0000CC"/>
                </a:solidFill>
                <a:latin typeface="黑体" panose="02010609060101010101" pitchFamily="49" charset="-122"/>
                <a:ea typeface="黑体" panose="02010609060101010101" pitchFamily="49" charset="-122"/>
              </a:rPr>
              <a:t>（记录的顺序无关紧要。）因为一个关系就是记录的集合，集合是无序的</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r"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extLst>
      <p:ext uri="{BB962C8B-B14F-4D97-AF65-F5344CB8AC3E}">
        <p14:creationId xmlns:p14="http://schemas.microsoft.com/office/powerpoint/2010/main" val="2938877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F23F2-36EC-9CC9-53C4-919D77A2D9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9B49A8-D5F3-5CF4-16CA-7527AFBBD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E35E61-76CA-124B-AC4B-D285AD0C982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2AFE13AF-1484-AF2C-2482-13A600D23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1110CB-25D4-5A27-A824-9B7A68E8AF8E}"/>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8235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5C8C-6D78-8967-CC53-9E3D6095C2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98CB7D-8C93-A541-D3AC-D724805A0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608A34-17FF-D557-B23E-14F18C27F0C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491EB813-1F2E-9683-06AD-43945DE3E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2BDA90-A3F0-34DA-EE01-2CF7F71B08A8}"/>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9006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7348FA-E69B-FD90-8880-4A40F0696C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8BC7F8-6F1F-FECB-CEAD-D62B03DF0C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BA3E35-12F8-31E4-47DC-D97AD5D3505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3CCE380F-E3FE-1228-A94F-FBCED02D2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F4B006-4722-85D8-ACC4-7437952014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5181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D6BBC-E92F-8DF4-5634-AC6AA3478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75D0A4-78FE-B672-4348-EA44443782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E747DC-A4C6-D467-2C95-8EAD70E3010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C441FA7-4CE9-CD61-3001-BA92CA74E1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53AE1-D2B5-4E39-DACC-8885B7A697B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60434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10540-1AD4-48DF-ED3D-1E97DA5D7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120B40-AE8A-6ECE-EE5A-D38F377E3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C3DC43-ACFD-3485-8C6F-C8BDBB21C275}"/>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B2AC2267-BEAE-D6DC-19FA-79808114F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88412A-F94F-BC40-AFB7-E46317BD73C6}"/>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33973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BF35A-1DEF-1200-FFB1-2F5228AB07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DB155-3AD9-39CB-8D10-730220B8BD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B1FD60-7FE6-D716-9B98-7F679F1194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0C5BB2-FDBA-F482-3FD1-5EAB673BDC2E}"/>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15E0988-02F4-1B49-3EB6-2639274C1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77A573-F7A1-B742-576B-F4F7BDA5222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5912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EC6A0-66C4-7FED-F7D1-D20348B18E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39EF56-95BC-2B24-BD54-2796A9819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8EBFFD-AAE4-A250-4CC5-29D7D7DAE1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47B797-DE05-822B-17C6-104A647EE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9EFB76-DC53-286B-AAD0-EA00901867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4B9E01-0457-0AC6-7A4B-00A4DC28B55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8" name="页脚占位符 7">
            <a:extLst>
              <a:ext uri="{FF2B5EF4-FFF2-40B4-BE49-F238E27FC236}">
                <a16:creationId xmlns:a16="http://schemas.microsoft.com/office/drawing/2014/main" id="{7A8EAB5C-994B-43B8-2A44-31C7B73068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57E883-7F6B-A653-C139-0D78F0C8F71C}"/>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002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D959-90C2-8E9D-74F6-6B773D6DAA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10921B-FBB7-37FA-876B-5A5A1398FC1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4" name="页脚占位符 3">
            <a:extLst>
              <a:ext uri="{FF2B5EF4-FFF2-40B4-BE49-F238E27FC236}">
                <a16:creationId xmlns:a16="http://schemas.microsoft.com/office/drawing/2014/main" id="{73174A23-40F9-349E-6791-6C91B6F195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3D2F4E-612F-52CF-18D1-6B809BB7DD2D}"/>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248087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541E59-CA92-B7C3-06EE-D0524329A4FD}"/>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3" name="页脚占位符 2">
            <a:extLst>
              <a:ext uri="{FF2B5EF4-FFF2-40B4-BE49-F238E27FC236}">
                <a16:creationId xmlns:a16="http://schemas.microsoft.com/office/drawing/2014/main" id="{5FBFD979-C1FC-B6F7-52FD-61355CF78D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0435E3-93B1-D108-2561-6E7BBAC147E3}"/>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68082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023F6-E27B-9B63-20E2-5B45989BE6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96D92C-5152-BCBD-5E5B-874D4EE8B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840513-58F2-CA2F-95EF-E6A95929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0BDAA0-C916-E858-8962-E400D9966B73}"/>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1BB3BFBB-6E49-809F-501D-F91311EB3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B36835-E2BE-16BE-9C59-776733EE8D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36676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E6E10-DA50-D0F6-6260-2BA8F22B59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655F14-78D5-95C1-45F3-94BDEDC77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358239-41AD-1875-A624-7ADD62CE7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B0E2FB-C91C-356D-5841-9E56374B4877}"/>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9657ED2-3D03-BF94-771A-5602CC843D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B60136-5D49-9F7E-64A4-57672F954349}"/>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27217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0E69CC-8C64-82A2-037A-4537656C8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E7804C-9C43-B0D5-D61F-087D23CAD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D8DC19-B02B-6DE3-E80A-A3C59F23C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A95B9F0-AFAA-5E49-AB8A-AAEAB381F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840892-4BD7-8475-CFB0-D8F740111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2C915-3093-4B71-81C3-255800830A79}" type="slidenum">
              <a:rPr lang="zh-CN" altLang="en-US" smtClean="0"/>
              <a:t>‹#›</a:t>
            </a:fld>
            <a:endParaRPr lang="zh-CN" altLang="en-US"/>
          </a:p>
        </p:txBody>
      </p:sp>
      <p:grpSp>
        <p:nvGrpSpPr>
          <p:cNvPr id="7" name="组合 6">
            <a:extLst>
              <a:ext uri="{FF2B5EF4-FFF2-40B4-BE49-F238E27FC236}">
                <a16:creationId xmlns:a16="http://schemas.microsoft.com/office/drawing/2014/main" id="{479F8928-4428-40C0-A49B-AB2A0F3D4BC0}"/>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939ABA4A-45D8-4EC4-9D26-873811C2E6FF}"/>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17846ED7-861D-4C6D-B6F7-350B7BDD7F68}"/>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8848B32C-4D9D-4CF1-B9AF-FBEC194BDBFE}"/>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0ADA8920-61CD-45D7-A262-3E6B41DC9C7C}"/>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5C10C8C8-C22B-440F-BAA4-3E76A6CA1E22}"/>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97EFAA7D-26ED-46BF-A6B9-6B1BAE107BFB}"/>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424243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10307" y="2061053"/>
            <a:ext cx="4571385" cy="3453719"/>
            <a:chOff x="4680000" y="2025779"/>
            <a:chExt cx="4571385" cy="3453719"/>
          </a:xfrm>
        </p:grpSpPr>
        <p:sp>
          <p:nvSpPr>
            <p:cNvPr id="7" name="TextBox 603"/>
            <p:cNvSpPr txBox="1"/>
            <p:nvPr/>
          </p:nvSpPr>
          <p:spPr bwMode="auto">
            <a:xfrm>
              <a:off x="4680000" y="2025779"/>
              <a:ext cx="4071248"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3.1 </a:t>
              </a:r>
              <a:r>
                <a:rPr lang="zh-CN" altLang="en-US" sz="3600" b="1" dirty="0">
                  <a:solidFill>
                    <a:srgbClr val="0000CC"/>
                  </a:solidFill>
                  <a:latin typeface="Microsoft YaHei" charset="-122"/>
                  <a:ea typeface="Microsoft YaHei" charset="-122"/>
                  <a:cs typeface="Microsoft YaHei" charset="-122"/>
                </a:rPr>
                <a:t>关系数据结构</a:t>
              </a:r>
            </a:p>
          </p:txBody>
        </p:sp>
        <p:sp>
          <p:nvSpPr>
            <p:cNvPr id="8" name="TextBox 603"/>
            <p:cNvSpPr txBox="1"/>
            <p:nvPr/>
          </p:nvSpPr>
          <p:spPr bwMode="auto">
            <a:xfrm>
              <a:off x="4680000" y="4887218"/>
              <a:ext cx="4071248"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3.4 </a:t>
              </a:r>
              <a:r>
                <a:rPr lang="zh-CN" altLang="en-US" sz="3600" b="1" dirty="0">
                  <a:solidFill>
                    <a:srgbClr val="0000CC"/>
                  </a:solidFill>
                  <a:latin typeface="Microsoft YaHei" charset="-122"/>
                  <a:ea typeface="Microsoft YaHei" charset="-122"/>
                  <a:cs typeface="Microsoft YaHei" charset="-122"/>
                </a:rPr>
                <a:t>关系的规范化</a:t>
              </a:r>
              <a:endParaRPr lang="en-US" altLang="zh-CN" sz="3600" b="1" dirty="0">
                <a:solidFill>
                  <a:srgbClr val="0000CC"/>
                </a:solidFill>
                <a:latin typeface="Microsoft YaHei" charset="-122"/>
                <a:ea typeface="Microsoft YaHei" charset="-122"/>
                <a:cs typeface="Microsoft YaHei" charset="-122"/>
              </a:endParaRPr>
            </a:p>
          </p:txBody>
        </p:sp>
        <p:sp>
          <p:nvSpPr>
            <p:cNvPr id="5" name="TextBox 603"/>
            <p:cNvSpPr txBox="1"/>
            <p:nvPr/>
          </p:nvSpPr>
          <p:spPr bwMode="auto">
            <a:xfrm>
              <a:off x="4680000" y="3933405"/>
              <a:ext cx="3070974"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3.3 </a:t>
              </a:r>
              <a:r>
                <a:rPr lang="zh-CN" altLang="en-US" sz="3600" b="1" dirty="0">
                  <a:solidFill>
                    <a:srgbClr val="0000CC"/>
                  </a:solidFill>
                  <a:latin typeface="Microsoft YaHei" charset="-122"/>
                  <a:ea typeface="Microsoft YaHei" charset="-122"/>
                  <a:cs typeface="Microsoft YaHei" charset="-122"/>
                </a:rPr>
                <a:t>关系运算</a:t>
              </a:r>
              <a:endParaRPr lang="en-US" altLang="zh-CN" sz="3600" b="1" dirty="0">
                <a:solidFill>
                  <a:srgbClr val="0000CC"/>
                </a:solidFill>
                <a:latin typeface="Microsoft YaHei" charset="-122"/>
                <a:ea typeface="Microsoft YaHei" charset="-122"/>
                <a:cs typeface="Microsoft YaHei" charset="-122"/>
              </a:endParaRPr>
            </a:p>
          </p:txBody>
        </p:sp>
        <p:sp>
          <p:nvSpPr>
            <p:cNvPr id="9" name="TextBox 603"/>
            <p:cNvSpPr txBox="1"/>
            <p:nvPr/>
          </p:nvSpPr>
          <p:spPr bwMode="auto">
            <a:xfrm>
              <a:off x="4680000" y="2979592"/>
              <a:ext cx="4571385"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3.2 </a:t>
              </a:r>
              <a:r>
                <a:rPr lang="zh-CN" altLang="en-US" sz="3600" b="1" dirty="0">
                  <a:solidFill>
                    <a:srgbClr val="0000CC"/>
                  </a:solidFill>
                  <a:latin typeface="Microsoft YaHei" charset="-122"/>
                  <a:ea typeface="Microsoft YaHei" charset="-122"/>
                  <a:cs typeface="Microsoft YaHei" charset="-122"/>
                </a:rPr>
                <a:t>关系完整性约束</a:t>
              </a:r>
              <a:endParaRPr lang="en-US" altLang="zh-CN" sz="3600" b="1" dirty="0">
                <a:solidFill>
                  <a:srgbClr val="0000CC"/>
                </a:solidFill>
                <a:latin typeface="Microsoft YaHei" charset="-122"/>
                <a:ea typeface="Microsoft YaHei" charset="-122"/>
                <a:cs typeface="Microsoft YaHei" charset="-122"/>
              </a:endParaRPr>
            </a:p>
          </p:txBody>
        </p:sp>
      </p:grpSp>
      <p:sp>
        <p:nvSpPr>
          <p:cNvPr id="4" name="标题 1">
            <a:extLst>
              <a:ext uri="{FF2B5EF4-FFF2-40B4-BE49-F238E27FC236}">
                <a16:creationId xmlns:a16="http://schemas.microsoft.com/office/drawing/2014/main" id="{AEE216C5-3EB3-0F4A-951D-BF2C09DD628F}"/>
              </a:ext>
            </a:extLst>
          </p:cNvPr>
          <p:cNvSpPr txBox="1">
            <a:spLocks/>
          </p:cNvSpPr>
          <p:nvPr/>
        </p:nvSpPr>
        <p:spPr>
          <a:xfrm>
            <a:off x="1273931" y="980287"/>
            <a:ext cx="9144000" cy="900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000" b="1" dirty="0">
                <a:solidFill>
                  <a:srgbClr val="C00000"/>
                </a:solidFill>
                <a:latin typeface="微软雅黑" panose="020B0503020204020204" pitchFamily="34" charset="-122"/>
                <a:ea typeface="微软雅黑" panose="020B0503020204020204" pitchFamily="34" charset="-122"/>
              </a:rPr>
              <a:t>第</a:t>
            </a:r>
            <a:r>
              <a:rPr lang="en-US" altLang="zh-CN" sz="5000" b="1" dirty="0">
                <a:solidFill>
                  <a:srgbClr val="C00000"/>
                </a:solidFill>
                <a:latin typeface="微软雅黑" panose="020B0503020204020204" pitchFamily="34" charset="-122"/>
                <a:ea typeface="微软雅黑" panose="020B0503020204020204" pitchFamily="34" charset="-122"/>
              </a:rPr>
              <a:t>3</a:t>
            </a:r>
            <a:r>
              <a:rPr lang="zh-CN" altLang="en-US" sz="5000" b="1" dirty="0">
                <a:solidFill>
                  <a:srgbClr val="C00000"/>
                </a:solidFill>
                <a:latin typeface="微软雅黑" panose="020B0503020204020204" pitchFamily="34" charset="-122"/>
                <a:ea typeface="微软雅黑" panose="020B0503020204020204" pitchFamily="34" charset="-122"/>
              </a:rPr>
              <a:t>章 关系数据库</a:t>
            </a:r>
          </a:p>
        </p:txBody>
      </p:sp>
    </p:spTree>
    <p:extLst>
      <p:ext uri="{BB962C8B-B14F-4D97-AF65-F5344CB8AC3E}">
        <p14:creationId xmlns:p14="http://schemas.microsoft.com/office/powerpoint/2010/main" val="3360217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8">
            <a:extLst>
              <a:ext uri="{FF2B5EF4-FFF2-40B4-BE49-F238E27FC236}">
                <a16:creationId xmlns:a16="http://schemas.microsoft.com/office/drawing/2014/main" id="{AC70CC82-763F-459A-A8DF-DB13224AEA16}"/>
              </a:ext>
            </a:extLst>
          </p:cNvPr>
          <p:cNvSpPr>
            <a:spLocks noChangeArrowheads="1"/>
          </p:cNvSpPr>
          <p:nvPr/>
        </p:nvSpPr>
        <p:spPr bwMode="auto">
          <a:xfrm>
            <a:off x="6003635" y="27885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solidFill>
                <a:srgbClr val="0033CC"/>
              </a:solidFill>
              <a:latin typeface="Times New Roman" panose="02020603050405020304" pitchFamily="18" charset="0"/>
              <a:ea typeface="楷体_GB2312"/>
              <a:cs typeface="楷体_GB2312"/>
            </a:endParaRPr>
          </a:p>
        </p:txBody>
      </p:sp>
      <p:sp>
        <p:nvSpPr>
          <p:cNvPr id="4102" name="Text Box 9">
            <a:extLst>
              <a:ext uri="{FF2B5EF4-FFF2-40B4-BE49-F238E27FC236}">
                <a16:creationId xmlns:a16="http://schemas.microsoft.com/office/drawing/2014/main" id="{D1DE376F-A66B-41D6-903E-4D47012B1236}"/>
              </a:ext>
            </a:extLst>
          </p:cNvPr>
          <p:cNvSpPr txBox="1">
            <a:spLocks noChangeArrowheads="1"/>
          </p:cNvSpPr>
          <p:nvPr/>
        </p:nvSpPr>
        <p:spPr bwMode="auto">
          <a:xfrm>
            <a:off x="360000" y="263746"/>
            <a:ext cx="1048427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marL="0" lvl="1" indent="0" eaLnBrk="1" fontAlgn="base" hangingPunct="1">
              <a:lnSpc>
                <a:spcPct val="130000"/>
              </a:lnSpc>
              <a:spcBef>
                <a:spcPts val="600"/>
              </a:spcBef>
              <a:spcAft>
                <a:spcPct val="0"/>
              </a:spcAft>
              <a:buSzPct val="100000"/>
              <a:buNone/>
              <a:defRPr/>
            </a:pPr>
            <a:r>
              <a:rPr lang="en-US" altLang="zh-CN" sz="3200" dirty="0" smtClean="0">
                <a:solidFill>
                  <a:srgbClr val="C00000"/>
                </a:solidFill>
                <a:latin typeface="黑体" panose="02010609060101010101" pitchFamily="49" charset="-122"/>
                <a:ea typeface="黑体" panose="02010609060101010101" pitchFamily="49" charset="-122"/>
              </a:rPr>
              <a:t>4</a:t>
            </a:r>
            <a:r>
              <a:rPr lang="zh-CN" altLang="en-US" sz="3200" dirty="0" smtClean="0">
                <a:solidFill>
                  <a:srgbClr val="C00000"/>
                </a:solidFill>
                <a:latin typeface="黑体" panose="02010609060101010101" pitchFamily="49" charset="-122"/>
                <a:ea typeface="黑体" panose="02010609060101010101" pitchFamily="49" charset="-122"/>
              </a:rPr>
              <a:t>、</a:t>
            </a:r>
            <a:r>
              <a:rPr lang="zh-CN" altLang="en-US" sz="3200" dirty="0">
                <a:solidFill>
                  <a:srgbClr val="C00000"/>
                </a:solidFill>
                <a:latin typeface="黑体" panose="02010609060101010101" pitchFamily="49" charset="-122"/>
                <a:ea typeface="黑体" panose="02010609060101010101" pitchFamily="49" charset="-122"/>
              </a:rPr>
              <a:t>关系模式</a:t>
            </a:r>
            <a:endParaRPr lang="en-US" altLang="zh-CN" sz="3200" dirty="0">
              <a:solidFill>
                <a:srgbClr val="C00000"/>
              </a:solidFill>
              <a:latin typeface="黑体" panose="02010609060101010101" pitchFamily="49" charset="-122"/>
              <a:ea typeface="黑体" panose="02010609060101010101" pitchFamily="49" charset="-122"/>
            </a:endParaRPr>
          </a:p>
        </p:txBody>
      </p:sp>
      <p:sp>
        <p:nvSpPr>
          <p:cNvPr id="2" name="Text Box 9">
            <a:extLst>
              <a:ext uri="{FF2B5EF4-FFF2-40B4-BE49-F238E27FC236}">
                <a16:creationId xmlns:a16="http://schemas.microsoft.com/office/drawing/2014/main" id="{EC47844F-17F2-9683-79E6-82386009678E}"/>
              </a:ext>
            </a:extLst>
          </p:cNvPr>
          <p:cNvSpPr txBox="1">
            <a:spLocks noChangeArrowheads="1"/>
          </p:cNvSpPr>
          <p:nvPr/>
        </p:nvSpPr>
        <p:spPr bwMode="auto">
          <a:xfrm>
            <a:off x="488102" y="1053738"/>
            <a:ext cx="10484275" cy="2578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marL="896400" lvl="1" indent="-439200" eaLnBrk="1" hangingPunct="1">
              <a:lnSpc>
                <a:spcPct val="130000"/>
              </a:lnSpc>
              <a:spcBef>
                <a:spcPts val="6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关系模式是对关系</a:t>
            </a:r>
            <a:r>
              <a:rPr lang="zh-CN" altLang="en-US" sz="2400" kern="0" dirty="0">
                <a:solidFill>
                  <a:srgbClr val="0000CC"/>
                </a:solidFill>
                <a:latin typeface="黑体" panose="02010609060101010101" pitchFamily="49" charset="-122"/>
                <a:ea typeface="黑体" panose="02010609060101010101" pitchFamily="49" charset="-122"/>
              </a:rPr>
              <a:t>结构</a:t>
            </a:r>
            <a:r>
              <a:rPr lang="zh-CN" altLang="en-US" sz="2400" kern="0" dirty="0">
                <a:latin typeface="黑体" panose="02010609060101010101" pitchFamily="49" charset="-122"/>
                <a:ea typeface="黑体" panose="02010609060101010101" pitchFamily="49" charset="-122"/>
              </a:rPr>
              <a:t>的描述，关系模式表示为：</a:t>
            </a:r>
            <a:endParaRPr lang="en-US" altLang="zh-CN" sz="2400" kern="0" dirty="0">
              <a:latin typeface="黑体" panose="02010609060101010101" pitchFamily="49" charset="-122"/>
              <a:ea typeface="黑体" panose="02010609060101010101" pitchFamily="49" charset="-122"/>
            </a:endParaRPr>
          </a:p>
          <a:p>
            <a:pPr lvl="1" eaLnBrk="1" hangingPunct="1">
              <a:lnSpc>
                <a:spcPct val="130000"/>
              </a:lnSpc>
              <a:spcBef>
                <a:spcPts val="600"/>
              </a:spcBef>
              <a:buFontTx/>
              <a:buNone/>
              <a:defRPr/>
            </a:pPr>
            <a:r>
              <a:rPr lang="en-US" altLang="zh-CN" sz="2400" kern="0" dirty="0">
                <a:latin typeface="黑体" panose="02010609060101010101" pitchFamily="49" charset="-122"/>
                <a:ea typeface="黑体" panose="02010609060101010101" pitchFamily="49" charset="-122"/>
              </a:rPr>
              <a:t>            </a:t>
            </a:r>
            <a:r>
              <a:rPr lang="en-US" altLang="zh-CN" sz="2400" kern="0" dirty="0">
                <a:solidFill>
                  <a:srgbClr val="C00000"/>
                </a:solidFill>
                <a:latin typeface="黑体" panose="02010609060101010101" pitchFamily="49" charset="-122"/>
                <a:ea typeface="黑体" panose="02010609060101010101" pitchFamily="49" charset="-122"/>
              </a:rPr>
              <a:t>R</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U</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D</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err="1">
                <a:solidFill>
                  <a:srgbClr val="C00000"/>
                </a:solidFill>
                <a:latin typeface="黑体" panose="02010609060101010101" pitchFamily="49" charset="-122"/>
                <a:ea typeface="黑体" panose="02010609060101010101" pitchFamily="49" charset="-122"/>
              </a:rPr>
              <a:t>dom</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F</a:t>
            </a:r>
            <a:r>
              <a:rPr lang="zh-CN" altLang="en-US" sz="2400" kern="0" dirty="0">
                <a:solidFill>
                  <a:srgbClr val="C00000"/>
                </a:solidFill>
                <a:latin typeface="黑体" panose="02010609060101010101" pitchFamily="49" charset="-122"/>
                <a:ea typeface="黑体" panose="02010609060101010101" pitchFamily="49" charset="-122"/>
              </a:rPr>
              <a:t>）</a:t>
            </a:r>
            <a:endParaRPr lang="en-US" altLang="zh-CN" sz="2400" kern="0" dirty="0">
              <a:solidFill>
                <a:srgbClr val="C00000"/>
              </a:solidFill>
              <a:latin typeface="黑体" panose="02010609060101010101" pitchFamily="49" charset="-122"/>
              <a:ea typeface="黑体" panose="02010609060101010101" pitchFamily="49" charset="-122"/>
            </a:endParaRPr>
          </a:p>
          <a:p>
            <a:pPr lvl="1" eaLnBrk="1" hangingPunct="1">
              <a:lnSpc>
                <a:spcPct val="130000"/>
              </a:lnSpc>
              <a:spcBef>
                <a:spcPts val="600"/>
              </a:spcBef>
              <a:buFontTx/>
              <a:buNone/>
              <a:defRPr/>
            </a:pPr>
            <a:r>
              <a:rPr lang="zh-CN" altLang="en-US" sz="2400" kern="0" dirty="0">
                <a:latin typeface="黑体" panose="02010609060101010101" pitchFamily="49" charset="-122"/>
                <a:ea typeface="黑体" panose="02010609060101010101" pitchFamily="49" charset="-122"/>
              </a:rPr>
              <a:t>  其中</a:t>
            </a:r>
            <a:r>
              <a:rPr lang="en-US" altLang="zh-CN" sz="2400" kern="0" dirty="0">
                <a:solidFill>
                  <a:srgbClr val="0000CC"/>
                </a:solidFill>
                <a:latin typeface="黑体" panose="02010609060101010101" pitchFamily="49" charset="-122"/>
                <a:ea typeface="黑体" panose="02010609060101010101" pitchFamily="49" charset="-122"/>
              </a:rPr>
              <a:t>R</a:t>
            </a:r>
            <a:r>
              <a:rPr lang="zh-CN" altLang="en-US" sz="2400" kern="0" dirty="0">
                <a:latin typeface="黑体" panose="02010609060101010101" pitchFamily="49" charset="-122"/>
                <a:ea typeface="黑体" panose="02010609060101010101" pitchFamily="49" charset="-122"/>
              </a:rPr>
              <a:t>是关系名；</a:t>
            </a:r>
            <a:r>
              <a:rPr lang="en-US" altLang="zh-CN" sz="2400" kern="0" dirty="0">
                <a:solidFill>
                  <a:srgbClr val="0000CC"/>
                </a:solidFill>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是组成该关系的属性（字段）名集合；</a:t>
            </a:r>
            <a:r>
              <a:rPr lang="en-US" altLang="zh-CN" sz="2400" kern="0" dirty="0">
                <a:solidFill>
                  <a:srgbClr val="0000CC"/>
                </a:solidFill>
                <a:latin typeface="黑体" panose="02010609060101010101" pitchFamily="49" charset="-122"/>
                <a:ea typeface="黑体" panose="02010609060101010101" pitchFamily="49" charset="-122"/>
              </a:rPr>
              <a:t>D</a:t>
            </a:r>
            <a:r>
              <a:rPr lang="zh-CN" altLang="en-US" sz="2400" kern="0" dirty="0">
                <a:latin typeface="黑体" panose="02010609060101010101" pitchFamily="49" charset="-122"/>
                <a:ea typeface="黑体" panose="02010609060101010101" pitchFamily="49" charset="-122"/>
              </a:rPr>
              <a:t>是属性组</a:t>
            </a:r>
            <a:r>
              <a:rPr lang="en-US" altLang="zh-CN" sz="2400" kern="0" dirty="0">
                <a:latin typeface="黑体" panose="02010609060101010101" pitchFamily="49" charset="-122"/>
                <a:ea typeface="黑体" panose="02010609060101010101" pitchFamily="49" charset="-122"/>
              </a:rPr>
              <a:t>U</a:t>
            </a:r>
            <a:r>
              <a:rPr lang="zh-CN" altLang="en-US" sz="2400" kern="0" dirty="0">
                <a:latin typeface="黑体" panose="02010609060101010101" pitchFamily="49" charset="-122"/>
                <a:ea typeface="黑体" panose="02010609060101010101" pitchFamily="49" charset="-122"/>
              </a:rPr>
              <a:t>中的属性所来自的域；</a:t>
            </a:r>
            <a:r>
              <a:rPr lang="en-US" altLang="zh-CN" sz="2400" kern="0" dirty="0" err="1">
                <a:solidFill>
                  <a:srgbClr val="0000CC"/>
                </a:solidFill>
                <a:latin typeface="黑体" panose="02010609060101010101" pitchFamily="49" charset="-122"/>
                <a:ea typeface="黑体" panose="02010609060101010101" pitchFamily="49" charset="-122"/>
              </a:rPr>
              <a:t>dom</a:t>
            </a:r>
            <a:r>
              <a:rPr lang="zh-CN" altLang="en-US" sz="2400" kern="0" dirty="0">
                <a:latin typeface="黑体" panose="02010609060101010101" pitchFamily="49" charset="-122"/>
                <a:ea typeface="黑体" panose="02010609060101010101" pitchFamily="49" charset="-122"/>
              </a:rPr>
              <a:t>是属性向域的映像的集合；</a:t>
            </a:r>
            <a:r>
              <a:rPr lang="en-US" altLang="zh-CN" sz="2400" kern="0" dirty="0">
                <a:solidFill>
                  <a:srgbClr val="0000CC"/>
                </a:solidFill>
                <a:latin typeface="黑体" panose="02010609060101010101" pitchFamily="49" charset="-122"/>
                <a:ea typeface="黑体" panose="02010609060101010101" pitchFamily="49" charset="-122"/>
              </a:rPr>
              <a:t>F</a:t>
            </a:r>
            <a:r>
              <a:rPr lang="zh-CN" altLang="en-US" sz="2400" kern="0" dirty="0">
                <a:latin typeface="黑体" panose="02010609060101010101" pitchFamily="49" charset="-122"/>
                <a:ea typeface="黑体" panose="02010609060101010101" pitchFamily="49" charset="-122"/>
              </a:rPr>
              <a:t>是属性间的数据依赖的集合。</a:t>
            </a:r>
          </a:p>
        </p:txBody>
      </p:sp>
      <p:sp>
        <p:nvSpPr>
          <p:cNvPr id="3" name="Text Box 9">
            <a:extLst>
              <a:ext uri="{FF2B5EF4-FFF2-40B4-BE49-F238E27FC236}">
                <a16:creationId xmlns:a16="http://schemas.microsoft.com/office/drawing/2014/main" id="{B716F626-39C2-C38B-C804-760D56141406}"/>
              </a:ext>
            </a:extLst>
          </p:cNvPr>
          <p:cNvSpPr txBox="1">
            <a:spLocks noChangeArrowheads="1"/>
          </p:cNvSpPr>
          <p:nvPr/>
        </p:nvSpPr>
        <p:spPr bwMode="auto">
          <a:xfrm>
            <a:off x="488102" y="3940263"/>
            <a:ext cx="10484275" cy="161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marL="896400" lvl="1" indent="-439200" eaLnBrk="1" hangingPunct="1">
              <a:lnSpc>
                <a:spcPct val="130000"/>
              </a:lnSpc>
              <a:spcBef>
                <a:spcPts val="6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关系模式通常简记为：</a:t>
            </a:r>
            <a:r>
              <a:rPr lang="en-US" altLang="zh-CN" sz="2400" kern="0" dirty="0">
                <a:solidFill>
                  <a:srgbClr val="C00000"/>
                </a:solidFill>
                <a:latin typeface="黑体" panose="02010609060101010101" pitchFamily="49" charset="-122"/>
                <a:ea typeface="黑体" panose="02010609060101010101" pitchFamily="49" charset="-122"/>
              </a:rPr>
              <a:t>R</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U</a:t>
            </a:r>
            <a:r>
              <a:rPr lang="zh-CN" altLang="en-US" sz="2400" kern="0" dirty="0">
                <a:solidFill>
                  <a:srgbClr val="C00000"/>
                </a:solidFill>
                <a:latin typeface="黑体" panose="02010609060101010101" pitchFamily="49" charset="-122"/>
                <a:ea typeface="黑体" panose="02010609060101010101" pitchFamily="49" charset="-122"/>
              </a:rPr>
              <a:t>）</a:t>
            </a:r>
            <a:endParaRPr lang="en-US" altLang="zh-CN" sz="2400" kern="0" dirty="0">
              <a:solidFill>
                <a:srgbClr val="C00000"/>
              </a:solidFill>
              <a:latin typeface="黑体" panose="02010609060101010101" pitchFamily="49" charset="-122"/>
              <a:ea typeface="黑体" panose="02010609060101010101" pitchFamily="49" charset="-122"/>
            </a:endParaRPr>
          </a:p>
          <a:p>
            <a:pPr marL="457200" lvl="1" indent="0" eaLnBrk="1" hangingPunct="1">
              <a:lnSpc>
                <a:spcPct val="130000"/>
              </a:lnSpc>
              <a:spcBef>
                <a:spcPts val="600"/>
              </a:spcBef>
              <a:buNone/>
              <a:defRPr/>
            </a:pPr>
            <a:r>
              <a:rPr lang="zh-CN" altLang="en-US" sz="2400" kern="0" dirty="0">
                <a:solidFill>
                  <a:srgbClr val="006666"/>
                </a:solidFill>
                <a:latin typeface="黑体" panose="02010609060101010101" pitchFamily="49" charset="-122"/>
                <a:ea typeface="黑体" panose="02010609060101010101" pitchFamily="49" charset="-122"/>
              </a:rPr>
              <a:t>  例如：</a:t>
            </a:r>
            <a:r>
              <a:rPr lang="zh-CN" altLang="en-US" sz="2400" kern="0" dirty="0">
                <a:latin typeface="黑体" panose="02010609060101010101" pitchFamily="49" charset="-122"/>
                <a:ea typeface="黑体" panose="02010609060101010101" pitchFamily="49" charset="-122"/>
              </a:rPr>
              <a:t>学生关系的关系模式简记为：</a:t>
            </a:r>
            <a:endParaRPr lang="en-US" altLang="zh-CN" sz="2400" kern="0" dirty="0">
              <a:latin typeface="黑体" panose="02010609060101010101" pitchFamily="49" charset="-122"/>
              <a:ea typeface="黑体" panose="02010609060101010101" pitchFamily="49" charset="-122"/>
            </a:endParaRPr>
          </a:p>
          <a:p>
            <a:pPr marL="457200" lvl="1" indent="0" eaLnBrk="1" hangingPunct="1">
              <a:lnSpc>
                <a:spcPct val="130000"/>
              </a:lnSpc>
              <a:spcBef>
                <a:spcPts val="600"/>
              </a:spcBef>
              <a:buNone/>
              <a:defRPr/>
            </a:pPr>
            <a:r>
              <a:rPr lang="en-US" altLang="zh-CN" sz="2400" kern="0" dirty="0">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学生（学号，姓名，性别，出生日期，专业）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2" grpId="0" build="p" bldLvl="2"/>
      <p:bldP spid="3"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8">
            <a:extLst>
              <a:ext uri="{FF2B5EF4-FFF2-40B4-BE49-F238E27FC236}">
                <a16:creationId xmlns:a16="http://schemas.microsoft.com/office/drawing/2014/main" id="{54258C08-43B3-4DA8-9036-77F8BDF03C1D}"/>
              </a:ext>
            </a:extLst>
          </p:cNvPr>
          <p:cNvSpPr>
            <a:spLocks noChangeArrowheads="1"/>
          </p:cNvSpPr>
          <p:nvPr/>
        </p:nvSpPr>
        <p:spPr bwMode="auto">
          <a:xfrm>
            <a:off x="6003635" y="27885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solidFill>
                <a:srgbClr val="0033CC"/>
              </a:solidFill>
              <a:latin typeface="Times New Roman" panose="02020603050405020304" pitchFamily="18" charset="0"/>
              <a:ea typeface="楷体_GB2312"/>
              <a:cs typeface="楷体_GB2312"/>
            </a:endParaRPr>
          </a:p>
        </p:txBody>
      </p:sp>
      <p:sp>
        <p:nvSpPr>
          <p:cNvPr id="2" name="Text Box 9">
            <a:extLst>
              <a:ext uri="{FF2B5EF4-FFF2-40B4-BE49-F238E27FC236}">
                <a16:creationId xmlns:a16="http://schemas.microsoft.com/office/drawing/2014/main" id="{2FF973E7-D335-95BC-41A5-901060F5A9E4}"/>
              </a:ext>
            </a:extLst>
          </p:cNvPr>
          <p:cNvSpPr txBox="1">
            <a:spLocks noChangeArrowheads="1"/>
          </p:cNvSpPr>
          <p:nvPr/>
        </p:nvSpPr>
        <p:spPr bwMode="auto">
          <a:xfrm>
            <a:off x="434081" y="1299416"/>
            <a:ext cx="10865978" cy="337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marL="895350" indent="-439200" eaLnBrk="1" hangingPunct="1">
              <a:lnSpc>
                <a:spcPct val="120000"/>
              </a:lnSpc>
              <a:spcBef>
                <a:spcPts val="1800"/>
              </a:spcBef>
              <a:buFont typeface="Wingdings" panose="05000000000000000000" pitchFamily="2" charset="2"/>
              <a:buChar char="Ø"/>
              <a:tabLst>
                <a:tab pos="1077913" algn="l"/>
              </a:tabLst>
              <a:defRPr/>
            </a:pPr>
            <a:r>
              <a:rPr lang="zh-CN" altLang="en-US" sz="2600" kern="0" dirty="0">
                <a:latin typeface="黑体" panose="02010609060101010101" pitchFamily="49" charset="-122"/>
                <a:ea typeface="黑体" panose="02010609060101010101" pitchFamily="49" charset="-122"/>
              </a:rPr>
              <a:t>关系数据库是采用</a:t>
            </a:r>
            <a:r>
              <a:rPr lang="zh-CN" altLang="en-US" sz="2600" kern="0" dirty="0">
                <a:solidFill>
                  <a:srgbClr val="0000CC"/>
                </a:solidFill>
                <a:latin typeface="黑体" panose="02010609060101010101" pitchFamily="49" charset="-122"/>
                <a:ea typeface="黑体" panose="02010609060101010101" pitchFamily="49" charset="-122"/>
              </a:rPr>
              <a:t>关系数据模型</a:t>
            </a:r>
            <a:r>
              <a:rPr lang="zh-CN" altLang="en-US" sz="2600" kern="0" dirty="0">
                <a:latin typeface="黑体" panose="02010609060101010101" pitchFamily="49" charset="-122"/>
                <a:ea typeface="黑体" panose="02010609060101010101" pitchFamily="49" charset="-122"/>
              </a:rPr>
              <a:t>的数据库。在一个给定的应用领域中，所有实体及实体之间联系的关系集合构成了一个</a:t>
            </a:r>
            <a:r>
              <a:rPr lang="zh-CN" altLang="en-US" sz="2600" kern="0" dirty="0">
                <a:solidFill>
                  <a:srgbClr val="C00000"/>
                </a:solidFill>
                <a:latin typeface="黑体" panose="02010609060101010101" pitchFamily="49" charset="-122"/>
                <a:ea typeface="黑体" panose="02010609060101010101" pitchFamily="49" charset="-122"/>
              </a:rPr>
              <a:t>关系数据库</a:t>
            </a:r>
            <a:r>
              <a:rPr lang="zh-CN" altLang="en-US" sz="2600" kern="0" dirty="0">
                <a:latin typeface="黑体" panose="02010609060101010101" pitchFamily="49" charset="-122"/>
                <a:ea typeface="黑体" panose="02010609060101010101" pitchFamily="49" charset="-122"/>
              </a:rPr>
              <a:t>。</a:t>
            </a:r>
            <a:endParaRPr lang="en-US" altLang="zh-CN" sz="2600" kern="0" dirty="0">
              <a:latin typeface="黑体" panose="02010609060101010101" pitchFamily="49" charset="-122"/>
              <a:ea typeface="黑体" panose="02010609060101010101" pitchFamily="49" charset="-122"/>
            </a:endParaRPr>
          </a:p>
          <a:p>
            <a:pPr marL="895350" indent="-439200" eaLnBrk="1" hangingPunct="1">
              <a:lnSpc>
                <a:spcPct val="120000"/>
              </a:lnSpc>
              <a:spcBef>
                <a:spcPts val="1800"/>
              </a:spcBef>
              <a:buClr>
                <a:schemeClr val="tx1"/>
              </a:buClr>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关系数据库的型</a:t>
            </a:r>
            <a:r>
              <a:rPr lang="zh-CN" altLang="en-US" sz="2600" kern="0" dirty="0">
                <a:latin typeface="黑体" panose="02010609060101010101" pitchFamily="49" charset="-122"/>
                <a:ea typeface="黑体" panose="02010609060101010101" pitchFamily="49" charset="-122"/>
              </a:rPr>
              <a:t>也称为关系数据库模式，是数据库中所有</a:t>
            </a:r>
            <a:r>
              <a:rPr lang="zh-CN" altLang="en-US" sz="2600" kern="0" dirty="0">
                <a:solidFill>
                  <a:srgbClr val="0000CC"/>
                </a:solidFill>
                <a:latin typeface="黑体" panose="02010609060101010101" pitchFamily="49" charset="-122"/>
                <a:ea typeface="黑体" panose="02010609060101010101" pitchFamily="49" charset="-122"/>
              </a:rPr>
              <a:t>关系模式</a:t>
            </a:r>
            <a:r>
              <a:rPr lang="zh-CN" altLang="en-US" sz="2600" kern="0" dirty="0">
                <a:latin typeface="黑体" panose="02010609060101010101" pitchFamily="49" charset="-122"/>
                <a:ea typeface="黑体" panose="02010609060101010101" pitchFamily="49" charset="-122"/>
              </a:rPr>
              <a:t>的集合，是相对稳定不变的。</a:t>
            </a:r>
            <a:endParaRPr lang="en-US" altLang="zh-CN" sz="2600" kern="0" dirty="0">
              <a:latin typeface="黑体" panose="02010609060101010101" pitchFamily="49" charset="-122"/>
              <a:ea typeface="黑体" panose="02010609060101010101" pitchFamily="49" charset="-122"/>
            </a:endParaRPr>
          </a:p>
          <a:p>
            <a:pPr marL="895350" indent="-439200" eaLnBrk="1" hangingPunct="1">
              <a:lnSpc>
                <a:spcPct val="120000"/>
              </a:lnSpc>
              <a:spcBef>
                <a:spcPts val="1800"/>
              </a:spcBef>
              <a:buClr>
                <a:schemeClr val="tx1"/>
              </a:buClr>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关系数据库的值</a:t>
            </a:r>
            <a:r>
              <a:rPr lang="zh-CN" altLang="en-US" sz="2600" kern="0" dirty="0">
                <a:latin typeface="黑体" panose="02010609060101010101" pitchFamily="49" charset="-122"/>
                <a:ea typeface="黑体" panose="02010609060101010101" pitchFamily="49" charset="-122"/>
              </a:rPr>
              <a:t>是这些关系模式在某一时刻对应的</a:t>
            </a:r>
            <a:r>
              <a:rPr lang="zh-CN" altLang="en-US" sz="2600" kern="0" dirty="0">
                <a:solidFill>
                  <a:srgbClr val="0000CC"/>
                </a:solidFill>
                <a:latin typeface="黑体" panose="02010609060101010101" pitchFamily="49" charset="-122"/>
                <a:ea typeface="黑体" panose="02010609060101010101" pitchFamily="49" charset="-122"/>
              </a:rPr>
              <a:t>关系</a:t>
            </a:r>
            <a:r>
              <a:rPr lang="zh-CN" altLang="en-US" sz="2600" kern="0" dirty="0">
                <a:latin typeface="黑体" panose="02010609060101010101" pitchFamily="49" charset="-122"/>
                <a:ea typeface="黑体" panose="02010609060101010101" pitchFamily="49" charset="-122"/>
              </a:rPr>
              <a:t>的集合，是经常变动的。</a:t>
            </a:r>
          </a:p>
        </p:txBody>
      </p:sp>
      <p:sp>
        <p:nvSpPr>
          <p:cNvPr id="3" name="Text Box 9">
            <a:extLst>
              <a:ext uri="{FF2B5EF4-FFF2-40B4-BE49-F238E27FC236}">
                <a16:creationId xmlns:a16="http://schemas.microsoft.com/office/drawing/2014/main" id="{3914BB46-03AB-0009-D6C3-9880E6FC946B}"/>
              </a:ext>
            </a:extLst>
          </p:cNvPr>
          <p:cNvSpPr txBox="1">
            <a:spLocks noChangeArrowheads="1"/>
          </p:cNvSpPr>
          <p:nvPr/>
        </p:nvSpPr>
        <p:spPr bwMode="auto">
          <a:xfrm>
            <a:off x="360000" y="288368"/>
            <a:ext cx="10484275"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marL="0" lvl="1" indent="0" eaLnBrk="1" fontAlgn="base" hangingPunct="1">
              <a:lnSpc>
                <a:spcPct val="120000"/>
              </a:lnSpc>
              <a:spcBef>
                <a:spcPct val="50000"/>
              </a:spcBef>
              <a:spcAft>
                <a:spcPct val="0"/>
              </a:spcAft>
              <a:buSzPct val="100000"/>
              <a:buNone/>
              <a:defRPr/>
            </a:pPr>
            <a:r>
              <a:rPr lang="en-US" altLang="zh-CN" sz="3200" dirty="0" smtClean="0">
                <a:solidFill>
                  <a:srgbClr val="C00000"/>
                </a:solidFill>
                <a:latin typeface="黑体" panose="02010609060101010101" pitchFamily="49" charset="-122"/>
                <a:ea typeface="黑体" panose="02010609060101010101" pitchFamily="49" charset="-122"/>
              </a:rPr>
              <a:t>5</a:t>
            </a:r>
            <a:r>
              <a:rPr lang="zh-CN" altLang="en-US" sz="3200" dirty="0" smtClean="0">
                <a:solidFill>
                  <a:srgbClr val="C00000"/>
                </a:solidFill>
                <a:latin typeface="黑体" panose="02010609060101010101" pitchFamily="49" charset="-122"/>
                <a:ea typeface="黑体" panose="02010609060101010101" pitchFamily="49" charset="-122"/>
              </a:rPr>
              <a:t>、</a:t>
            </a:r>
            <a:r>
              <a:rPr lang="zh-CN" altLang="en-US" sz="3200" dirty="0">
                <a:solidFill>
                  <a:srgbClr val="C00000"/>
                </a:solidFill>
                <a:latin typeface="黑体" panose="02010609060101010101" pitchFamily="49" charset="-122"/>
                <a:ea typeface="黑体" panose="02010609060101010101" pitchFamily="49" charset="-122"/>
              </a:rPr>
              <a:t>关系数据库</a:t>
            </a:r>
            <a:endParaRPr lang="en-US" altLang="zh-CN" sz="3200" dirty="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3"/>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4A0FF-9B8A-FA26-EAB2-72A0BFB1A246}"/>
              </a:ext>
            </a:extLst>
          </p:cNvPr>
          <p:cNvSpPr>
            <a:spLocks noGrp="1"/>
          </p:cNvSpPr>
          <p:nvPr>
            <p:ph type="ctrTitle"/>
          </p:nvPr>
        </p:nvSpPr>
        <p:spPr>
          <a:xfrm>
            <a:off x="1524000" y="2527483"/>
            <a:ext cx="9144000" cy="901517"/>
          </a:xfrm>
        </p:spPr>
        <p:txBody>
          <a:bodyPr>
            <a:normAutofit/>
          </a:bodyPr>
          <a:lstStyle/>
          <a:p>
            <a:r>
              <a:rPr lang="en-US" altLang="zh-CN" sz="5400" dirty="0">
                <a:latin typeface="黑体" panose="02010609060101010101" pitchFamily="49" charset="-122"/>
                <a:ea typeface="黑体" panose="02010609060101010101" pitchFamily="49" charset="-122"/>
              </a:rPr>
              <a:t>3.1 </a:t>
            </a:r>
            <a:r>
              <a:rPr lang="zh-CN" altLang="en-US" sz="5400" dirty="0">
                <a:latin typeface="黑体" panose="02010609060101010101" pitchFamily="49" charset="-122"/>
                <a:ea typeface="黑体" panose="02010609060101010101" pitchFamily="49" charset="-122"/>
              </a:rPr>
              <a:t>关系数据结构</a:t>
            </a:r>
          </a:p>
        </p:txBody>
      </p:sp>
    </p:spTree>
    <p:extLst>
      <p:ext uri="{BB962C8B-B14F-4D97-AF65-F5344CB8AC3E}">
        <p14:creationId xmlns:p14="http://schemas.microsoft.com/office/powerpoint/2010/main" val="7288956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873E5C-E358-BDA3-EF7F-3E0034E990DB}"/>
              </a:ext>
            </a:extLst>
          </p:cNvPr>
          <p:cNvSpPr txBox="1"/>
          <p:nvPr/>
        </p:nvSpPr>
        <p:spPr>
          <a:xfrm>
            <a:off x="440266" y="618568"/>
            <a:ext cx="6094428" cy="683264"/>
          </a:xfrm>
          <a:prstGeom prst="rect">
            <a:avLst/>
          </a:prstGeom>
          <a:noFill/>
        </p:spPr>
        <p:txBody>
          <a:bodyPr wrap="square" anchor="ctr" anchorCtr="0">
            <a:spAutoFit/>
          </a:bodyPr>
          <a:lstStyle>
            <a:defPPr>
              <a:defRPr lang="zh-CN"/>
            </a:defPPr>
            <a:lvl1pPr>
              <a:lnSpc>
                <a:spcPct val="120000"/>
              </a:lnSpc>
              <a:spcBef>
                <a:spcPct val="50000"/>
              </a:spcBef>
              <a:buClrTx/>
              <a:buSzTx/>
              <a:buNone/>
              <a:defRPr sz="3200">
                <a:solidFill>
                  <a:srgbClr val="C00000"/>
                </a:solidFill>
                <a:latin typeface="黑体" panose="02010609060101010101" pitchFamily="49" charset="-122"/>
                <a:ea typeface="黑体" panose="02010609060101010101" pitchFamily="49" charset="-122"/>
              </a:defRPr>
            </a:lvl1pPr>
          </a:lstStyle>
          <a:p>
            <a:r>
              <a:rPr lang="en-US" altLang="zh-CN" dirty="0" smtClean="0"/>
              <a:t>1</a:t>
            </a:r>
            <a:r>
              <a:rPr lang="zh-CN" altLang="en-US" dirty="0" smtClean="0"/>
              <a:t>、</a:t>
            </a:r>
            <a:r>
              <a:rPr lang="zh-CN" altLang="en-US" dirty="0"/>
              <a:t>关系数据模型的三要素</a:t>
            </a:r>
            <a:endParaRPr lang="en-US" altLang="zh-CN" dirty="0"/>
          </a:p>
        </p:txBody>
      </p:sp>
      <p:sp>
        <p:nvSpPr>
          <p:cNvPr id="9" name="矩形 8"/>
          <p:cNvSpPr/>
          <p:nvPr/>
        </p:nvSpPr>
        <p:spPr>
          <a:xfrm>
            <a:off x="440266" y="1583101"/>
            <a:ext cx="11023600" cy="3370987"/>
          </a:xfrm>
          <a:prstGeom prst="rect">
            <a:avLst/>
          </a:prstGeom>
        </p:spPr>
        <p:txBody>
          <a:bodyPr wrap="square">
            <a:spAutoFit/>
          </a:bodyPr>
          <a:lstStyle/>
          <a:p>
            <a:pPr marL="914400" lvl="1" indent="-457200">
              <a:lnSpc>
                <a:spcPct val="120000"/>
              </a:lnSpc>
              <a:spcBef>
                <a:spcPts val="1800"/>
              </a:spcBef>
              <a:buClr>
                <a:srgbClr val="0000CC"/>
              </a:buClr>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关系数据结构 </a:t>
            </a:r>
            <a:r>
              <a:rPr lang="zh-CN" altLang="en-US" sz="2600" dirty="0">
                <a:latin typeface="黑体" pitchFamily="49" charset="-122"/>
                <a:ea typeface="黑体" pitchFamily="49" charset="-122"/>
              </a:rPr>
              <a:t>简单来说就是关系，即满足某些性质的二维表</a:t>
            </a:r>
            <a:endParaRPr lang="en-US" altLang="zh-CN" sz="2600" dirty="0">
              <a:latin typeface="黑体" pitchFamily="49" charset="-122"/>
              <a:ea typeface="黑体" pitchFamily="49" charset="-122"/>
            </a:endParaRPr>
          </a:p>
          <a:p>
            <a:pPr marL="914400" lvl="1" indent="-457200">
              <a:lnSpc>
                <a:spcPct val="120000"/>
              </a:lnSpc>
              <a:spcBef>
                <a:spcPts val="1800"/>
              </a:spcBef>
              <a:buClr>
                <a:srgbClr val="0000CC"/>
              </a:buClr>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关系数据操作 </a:t>
            </a:r>
            <a:r>
              <a:rPr lang="zh-CN" altLang="en-US" sz="2600" dirty="0">
                <a:latin typeface="黑体" pitchFamily="49" charset="-122"/>
                <a:ea typeface="黑体" pitchFamily="49" charset="-122"/>
              </a:rPr>
              <a:t>关系上进行的一系列运算，主要包括传统关系运算（并、交、叉、笛卡尔积等）和专门关系运算（投影、选择、连接等）</a:t>
            </a:r>
            <a:endParaRPr lang="en-US" altLang="zh-CN" sz="2600" dirty="0">
              <a:latin typeface="黑体" pitchFamily="49" charset="-122"/>
              <a:ea typeface="黑体" pitchFamily="49" charset="-122"/>
            </a:endParaRPr>
          </a:p>
          <a:p>
            <a:pPr marL="914400" lvl="1" indent="-457200">
              <a:lnSpc>
                <a:spcPct val="120000"/>
              </a:lnSpc>
              <a:spcBef>
                <a:spcPts val="1800"/>
              </a:spcBef>
              <a:buClr>
                <a:srgbClr val="0000CC"/>
              </a:buClr>
              <a:buSzPct val="100000"/>
              <a:buFont typeface="Wingdings" panose="05000000000000000000" pitchFamily="2" charset="2"/>
              <a:buChar char="Ø"/>
              <a:defRPr/>
            </a:pPr>
            <a:r>
              <a:rPr lang="zh-CN" altLang="en-US" sz="2600" dirty="0">
                <a:solidFill>
                  <a:srgbClr val="0000CC"/>
                </a:solidFill>
                <a:latin typeface="黑体" pitchFamily="49" charset="-122"/>
                <a:ea typeface="黑体" pitchFamily="49" charset="-122"/>
              </a:rPr>
              <a:t>关系数据完整性约束 </a:t>
            </a:r>
            <a:r>
              <a:rPr lang="zh-CN" altLang="en-US" sz="2600" dirty="0">
                <a:latin typeface="黑体" pitchFamily="49" charset="-122"/>
                <a:ea typeface="黑体" pitchFamily="49" charset="-122"/>
              </a:rPr>
              <a:t>是关系中数据及其联系所具有的制约和储存规则，以保证数据的正确有效，主要包括实体完整性约束、参照完整性约束和用户定义的完整性约束</a:t>
            </a:r>
            <a:endParaRPr lang="en-US" altLang="zh-CN" sz="26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835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B873E5C-E358-BDA3-EF7F-3E0034E990DB}"/>
              </a:ext>
            </a:extLst>
          </p:cNvPr>
          <p:cNvSpPr txBox="1"/>
          <p:nvPr/>
        </p:nvSpPr>
        <p:spPr>
          <a:xfrm>
            <a:off x="360000" y="288368"/>
            <a:ext cx="6094428" cy="683264"/>
          </a:xfrm>
          <a:prstGeom prst="rect">
            <a:avLst/>
          </a:prstGeom>
          <a:noFill/>
        </p:spPr>
        <p:txBody>
          <a:bodyPr wrap="square" anchor="ctr" anchorCtr="0">
            <a:spAutoFit/>
          </a:bodyPr>
          <a:lstStyle>
            <a:defPPr>
              <a:defRPr lang="zh-CN"/>
            </a:defPPr>
            <a:lvl1pPr>
              <a:lnSpc>
                <a:spcPct val="120000"/>
              </a:lnSpc>
              <a:spcBef>
                <a:spcPct val="50000"/>
              </a:spcBef>
              <a:buClrTx/>
              <a:buSzTx/>
              <a:buNone/>
              <a:defRPr sz="3200">
                <a:solidFill>
                  <a:srgbClr val="C00000"/>
                </a:solidFill>
                <a:latin typeface="黑体" panose="02010609060101010101" pitchFamily="49" charset="-122"/>
                <a:ea typeface="黑体" panose="02010609060101010101" pitchFamily="49" charset="-122"/>
              </a:defRPr>
            </a:lvl1pPr>
          </a:lstStyle>
          <a:p>
            <a:r>
              <a:rPr lang="en-US" altLang="zh-CN" dirty="0" smtClean="0"/>
              <a:t>2</a:t>
            </a:r>
            <a:r>
              <a:rPr lang="zh-CN" altLang="en-US" dirty="0" smtClean="0"/>
              <a:t>、</a:t>
            </a:r>
            <a:r>
              <a:rPr lang="zh-CN" altLang="en-US" dirty="0"/>
              <a:t>关系的数学定义</a:t>
            </a:r>
            <a:endParaRPr lang="en-US" altLang="zh-CN" dirty="0"/>
          </a:p>
        </p:txBody>
      </p:sp>
      <p:sp>
        <p:nvSpPr>
          <p:cNvPr id="2" name="Text Box 9">
            <a:extLst>
              <a:ext uri="{FF2B5EF4-FFF2-40B4-BE49-F238E27FC236}">
                <a16:creationId xmlns:a16="http://schemas.microsoft.com/office/drawing/2014/main" id="{507CA298-38AD-A1BF-CB48-D8898FC3A6B2}"/>
              </a:ext>
            </a:extLst>
          </p:cNvPr>
          <p:cNvSpPr txBox="1">
            <a:spLocks noChangeArrowheads="1"/>
          </p:cNvSpPr>
          <p:nvPr/>
        </p:nvSpPr>
        <p:spPr bwMode="auto">
          <a:xfrm>
            <a:off x="855333" y="2828998"/>
            <a:ext cx="10481333" cy="202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fontAlgn="base" hangingPunct="1">
              <a:lnSpc>
                <a:spcPct val="120000"/>
              </a:lnSpc>
              <a:spcBef>
                <a:spcPct val="50000"/>
              </a:spcBef>
              <a:spcAft>
                <a:spcPct val="0"/>
              </a:spcAft>
              <a:buNone/>
              <a:defRPr/>
            </a:pPr>
            <a:r>
              <a:rPr lang="en-US" altLang="zh-CN" sz="2800" dirty="0">
                <a:solidFill>
                  <a:srgbClr val="0000CC"/>
                </a:solidFill>
                <a:latin typeface="黑体" panose="02010609060101010101" pitchFamily="49" charset="-122"/>
                <a:ea typeface="黑体" panose="02010609060101010101" pitchFamily="49" charset="-122"/>
              </a:rPr>
              <a:t>2.</a:t>
            </a:r>
            <a:r>
              <a:rPr lang="zh-CN" altLang="en-US" sz="2800" dirty="0">
                <a:solidFill>
                  <a:srgbClr val="0000CC"/>
                </a:solidFill>
                <a:latin typeface="黑体" panose="02010609060101010101" pitchFamily="49" charset="-122"/>
                <a:ea typeface="黑体" panose="02010609060101010101" pitchFamily="49" charset="-122"/>
              </a:rPr>
              <a:t>笛卡尔积</a:t>
            </a:r>
          </a:p>
          <a:p>
            <a:pPr marL="896400" lvl="1" indent="-439200" eaLnBrk="1" hangingPunct="1">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设定一组域</a:t>
            </a:r>
            <a:r>
              <a:rPr lang="en-US" altLang="zh-CN" sz="2400" kern="0" dirty="0">
                <a:latin typeface="黑体" panose="02010609060101010101" pitchFamily="49" charset="-122"/>
                <a:ea typeface="黑体" panose="02010609060101010101" pitchFamily="49" charset="-122"/>
              </a:rPr>
              <a:t>D1</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D2</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err="1">
                <a:latin typeface="黑体" panose="02010609060101010101" pitchFamily="49" charset="-122"/>
                <a:ea typeface="黑体" panose="02010609060101010101" pitchFamily="49" charset="-122"/>
              </a:rPr>
              <a:t>Dn</a:t>
            </a:r>
            <a:r>
              <a:rPr lang="zh-CN" altLang="en-US" sz="2400" kern="0" dirty="0">
                <a:latin typeface="黑体" panose="02010609060101010101" pitchFamily="49" charset="-122"/>
                <a:ea typeface="黑体" panose="02010609060101010101" pitchFamily="49" charset="-122"/>
              </a:rPr>
              <a:t>，这些域中可以存在相同的域。定义</a:t>
            </a:r>
            <a:r>
              <a:rPr lang="en-US" altLang="zh-CN" sz="2400" kern="0" dirty="0">
                <a:latin typeface="黑体" panose="02010609060101010101" pitchFamily="49" charset="-122"/>
                <a:ea typeface="黑体" panose="02010609060101010101" pitchFamily="49" charset="-122"/>
              </a:rPr>
              <a:t>D1</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D2</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err="1">
                <a:latin typeface="黑体" panose="02010609060101010101" pitchFamily="49" charset="-122"/>
                <a:ea typeface="黑体" panose="02010609060101010101" pitchFamily="49" charset="-122"/>
              </a:rPr>
              <a:t>Dn</a:t>
            </a:r>
            <a:r>
              <a:rPr lang="zh-CN" altLang="en-US" sz="2400" kern="0" dirty="0">
                <a:latin typeface="黑体" panose="02010609060101010101" pitchFamily="49" charset="-122"/>
                <a:ea typeface="黑体" panose="02010609060101010101" pitchFamily="49" charset="-122"/>
              </a:rPr>
              <a:t>的笛卡尔积为：</a:t>
            </a:r>
          </a:p>
          <a:p>
            <a:pPr eaLnBrk="1" hangingPunct="1">
              <a:spcBef>
                <a:spcPts val="1200"/>
              </a:spcBef>
              <a:buFontTx/>
              <a:buNone/>
              <a:defRPr/>
            </a:pPr>
            <a:r>
              <a:rPr lang="en-US" altLang="zh-CN" sz="2400" b="1" kern="0" dirty="0">
                <a:solidFill>
                  <a:srgbClr val="0000CC"/>
                </a:solidFill>
                <a:latin typeface="黑体" panose="02010609060101010101" pitchFamily="49" charset="-122"/>
                <a:ea typeface="黑体" panose="02010609060101010101" pitchFamily="49" charset="-122"/>
              </a:rPr>
              <a:t>       </a:t>
            </a:r>
            <a:r>
              <a:rPr lang="en-US" altLang="zh-CN" sz="2400" kern="0" dirty="0">
                <a:solidFill>
                  <a:srgbClr val="C00000"/>
                </a:solidFill>
                <a:latin typeface="黑体" panose="02010609060101010101" pitchFamily="49" charset="-122"/>
                <a:ea typeface="黑体" panose="02010609060101010101" pitchFamily="49" charset="-122"/>
              </a:rPr>
              <a:t>D</a:t>
            </a:r>
            <a:r>
              <a:rPr lang="en-US" altLang="zh-CN" sz="2400" kern="0" baseline="-25000" dirty="0">
                <a:solidFill>
                  <a:srgbClr val="C00000"/>
                </a:solidFill>
                <a:latin typeface="黑体" panose="02010609060101010101" pitchFamily="49" charset="-122"/>
                <a:ea typeface="黑体" panose="02010609060101010101" pitchFamily="49" charset="-122"/>
              </a:rPr>
              <a:t>1</a:t>
            </a:r>
            <a:r>
              <a:rPr lang="en-US" altLang="zh-CN" sz="2400" kern="0" dirty="0">
                <a:solidFill>
                  <a:srgbClr val="C00000"/>
                </a:solidFill>
                <a:latin typeface="黑体" panose="02010609060101010101" pitchFamily="49" charset="-122"/>
                <a:ea typeface="黑体" panose="02010609060101010101" pitchFamily="49" charset="-122"/>
              </a:rPr>
              <a:t>×D</a:t>
            </a:r>
            <a:r>
              <a:rPr lang="en-US" altLang="zh-CN" sz="2400" kern="0" baseline="-25000" dirty="0">
                <a:solidFill>
                  <a:srgbClr val="C00000"/>
                </a:solidFill>
                <a:latin typeface="黑体" panose="02010609060101010101" pitchFamily="49" charset="-122"/>
                <a:ea typeface="黑体" panose="02010609060101010101" pitchFamily="49" charset="-122"/>
              </a:rPr>
              <a:t>2</a:t>
            </a:r>
            <a:r>
              <a:rPr lang="en-US" altLang="zh-CN" sz="2400" kern="0" dirty="0">
                <a:solidFill>
                  <a:srgbClr val="C00000"/>
                </a:solidFill>
                <a:latin typeface="黑体" panose="02010609060101010101" pitchFamily="49" charset="-122"/>
                <a:ea typeface="黑体" panose="02010609060101010101" pitchFamily="49" charset="-122"/>
              </a:rPr>
              <a:t>×…×</a:t>
            </a:r>
            <a:r>
              <a:rPr lang="en-US" altLang="zh-CN" sz="2400" kern="0" dirty="0" err="1">
                <a:solidFill>
                  <a:srgbClr val="C00000"/>
                </a:solidFill>
                <a:latin typeface="黑体" panose="02010609060101010101" pitchFamily="49" charset="-122"/>
                <a:ea typeface="黑体" panose="02010609060101010101" pitchFamily="49" charset="-122"/>
              </a:rPr>
              <a:t>D</a:t>
            </a:r>
            <a:r>
              <a:rPr lang="en-US" altLang="zh-CN" sz="2400" kern="0" baseline="-25000" dirty="0" err="1">
                <a:solidFill>
                  <a:srgbClr val="C00000"/>
                </a:solidFill>
                <a:latin typeface="黑体" panose="02010609060101010101" pitchFamily="49" charset="-122"/>
                <a:ea typeface="黑体" panose="02010609060101010101" pitchFamily="49" charset="-122"/>
              </a:rPr>
              <a:t>n</a:t>
            </a:r>
            <a:r>
              <a:rPr lang="en-US" altLang="zh-CN" sz="2400" kern="0" dirty="0">
                <a:solidFill>
                  <a:srgbClr val="C00000"/>
                </a:solidFill>
                <a:latin typeface="黑体" panose="02010609060101010101" pitchFamily="49" charset="-122"/>
                <a:ea typeface="黑体" panose="02010609060101010101" pitchFamily="49" charset="-122"/>
              </a:rPr>
              <a:t>={(d</a:t>
            </a:r>
            <a:r>
              <a:rPr lang="en-US" altLang="zh-CN" sz="2400" kern="0" baseline="-25000" dirty="0">
                <a:solidFill>
                  <a:srgbClr val="C00000"/>
                </a:solidFill>
                <a:latin typeface="黑体" panose="02010609060101010101" pitchFamily="49" charset="-122"/>
                <a:ea typeface="黑体" panose="02010609060101010101" pitchFamily="49" charset="-122"/>
              </a:rPr>
              <a:t>1</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d</a:t>
            </a:r>
            <a:r>
              <a:rPr lang="en-US" altLang="zh-CN" sz="2400" kern="0" baseline="-25000" dirty="0">
                <a:solidFill>
                  <a:srgbClr val="C00000"/>
                </a:solidFill>
                <a:latin typeface="黑体" panose="02010609060101010101" pitchFamily="49" charset="-122"/>
                <a:ea typeface="黑体" panose="02010609060101010101" pitchFamily="49" charset="-122"/>
              </a:rPr>
              <a:t>2</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err="1">
                <a:solidFill>
                  <a:srgbClr val="C00000"/>
                </a:solidFill>
                <a:latin typeface="黑体" panose="02010609060101010101" pitchFamily="49" charset="-122"/>
                <a:ea typeface="黑体" panose="02010609060101010101" pitchFamily="49" charset="-122"/>
              </a:rPr>
              <a:t>d</a:t>
            </a:r>
            <a:r>
              <a:rPr lang="en-US" altLang="zh-CN" sz="2400" kern="0" baseline="-25000" dirty="0" err="1">
                <a:solidFill>
                  <a:srgbClr val="C00000"/>
                </a:solidFill>
                <a:latin typeface="黑体" panose="02010609060101010101" pitchFamily="49" charset="-122"/>
                <a:ea typeface="黑体" panose="02010609060101010101" pitchFamily="49" charset="-122"/>
              </a:rPr>
              <a:t>n</a:t>
            </a:r>
            <a:r>
              <a:rPr lang="en-US" altLang="zh-CN" sz="2400" kern="0" dirty="0">
                <a:solidFill>
                  <a:srgbClr val="C00000"/>
                </a:solidFill>
                <a:latin typeface="黑体" panose="02010609060101010101" pitchFamily="49" charset="-122"/>
                <a:ea typeface="黑体" panose="02010609060101010101" pitchFamily="49" charset="-122"/>
              </a:rPr>
              <a:t>) | </a:t>
            </a:r>
            <a:r>
              <a:rPr lang="en-US" altLang="zh-CN" sz="2400" kern="0" dirty="0" err="1">
                <a:solidFill>
                  <a:srgbClr val="C00000"/>
                </a:solidFill>
                <a:latin typeface="黑体" panose="02010609060101010101" pitchFamily="49" charset="-122"/>
                <a:ea typeface="黑体" panose="02010609060101010101" pitchFamily="49" charset="-122"/>
              </a:rPr>
              <a:t>d</a:t>
            </a:r>
            <a:r>
              <a:rPr lang="en-US" altLang="zh-CN" sz="2400" kern="0" baseline="-25000" dirty="0" err="1">
                <a:solidFill>
                  <a:srgbClr val="C00000"/>
                </a:solidFill>
                <a:latin typeface="黑体" panose="02010609060101010101" pitchFamily="49" charset="-122"/>
                <a:ea typeface="黑体" panose="02010609060101010101" pitchFamily="49" charset="-122"/>
              </a:rPr>
              <a:t>i</a:t>
            </a:r>
            <a:r>
              <a:rPr lang="en-US" altLang="zh-CN" sz="2400" kern="0" dirty="0" err="1">
                <a:solidFill>
                  <a:srgbClr val="C00000"/>
                </a:solidFill>
                <a:latin typeface="黑体" panose="02010609060101010101" pitchFamily="49" charset="-122"/>
                <a:ea typeface="黑体" panose="02010609060101010101" pitchFamily="49" charset="-122"/>
              </a:rPr>
              <a:t>∈D</a:t>
            </a:r>
            <a:r>
              <a:rPr lang="en-US" altLang="zh-CN" sz="2400" kern="0" baseline="-25000" dirty="0" err="1">
                <a:solidFill>
                  <a:srgbClr val="C00000"/>
                </a:solidFill>
                <a:latin typeface="黑体" panose="02010609060101010101" pitchFamily="49" charset="-122"/>
                <a:ea typeface="黑体" panose="02010609060101010101" pitchFamily="49" charset="-122"/>
              </a:rPr>
              <a:t>i</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i=1</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n}</a:t>
            </a:r>
          </a:p>
        </p:txBody>
      </p:sp>
      <p:sp>
        <p:nvSpPr>
          <p:cNvPr id="3" name="Text Box 9">
            <a:extLst>
              <a:ext uri="{FF2B5EF4-FFF2-40B4-BE49-F238E27FC236}">
                <a16:creationId xmlns:a16="http://schemas.microsoft.com/office/drawing/2014/main" id="{4EDC081F-8217-04CB-C977-EA15F417C236}"/>
              </a:ext>
            </a:extLst>
          </p:cNvPr>
          <p:cNvSpPr txBox="1">
            <a:spLocks noChangeArrowheads="1"/>
          </p:cNvSpPr>
          <p:nvPr/>
        </p:nvSpPr>
        <p:spPr bwMode="auto">
          <a:xfrm>
            <a:off x="360000" y="1070795"/>
            <a:ext cx="10481334" cy="154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隶书"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隶书"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隶书"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隶书" panose="02010509060101010101" pitchFamily="49" charset="-122"/>
                <a:cs typeface="+mn-cs"/>
              </a:defRPr>
            </a:lvl5pPr>
            <a:lvl6pPr marL="2286000" algn="l" defTabSz="914400" rtl="0" eaLnBrk="1" latinLnBrk="0" hangingPunct="1">
              <a:defRPr kern="1200">
                <a:solidFill>
                  <a:schemeClr val="tx1"/>
                </a:solidFill>
                <a:latin typeface="Tahoma" panose="020B0604030504040204" pitchFamily="34" charset="0"/>
                <a:ea typeface="隶书" panose="02010509060101010101" pitchFamily="49" charset="-122"/>
                <a:cs typeface="+mn-cs"/>
              </a:defRPr>
            </a:lvl6pPr>
            <a:lvl7pPr marL="2743200" algn="l" defTabSz="914400" rtl="0" eaLnBrk="1" latinLnBrk="0" hangingPunct="1">
              <a:defRPr kern="1200">
                <a:solidFill>
                  <a:schemeClr val="tx1"/>
                </a:solidFill>
                <a:latin typeface="Tahoma" panose="020B0604030504040204" pitchFamily="34" charset="0"/>
                <a:ea typeface="隶书" panose="02010509060101010101" pitchFamily="49" charset="-122"/>
                <a:cs typeface="+mn-cs"/>
              </a:defRPr>
            </a:lvl7pPr>
            <a:lvl8pPr marL="3200400" algn="l" defTabSz="914400" rtl="0" eaLnBrk="1" latinLnBrk="0" hangingPunct="1">
              <a:defRPr kern="1200">
                <a:solidFill>
                  <a:schemeClr val="tx1"/>
                </a:solidFill>
                <a:latin typeface="Tahoma" panose="020B0604030504040204" pitchFamily="34" charset="0"/>
                <a:ea typeface="隶书" panose="02010509060101010101" pitchFamily="49" charset="-122"/>
                <a:cs typeface="+mn-cs"/>
              </a:defRPr>
            </a:lvl8pPr>
            <a:lvl9pPr marL="3657600" algn="l" defTabSz="914400" rtl="0" eaLnBrk="1" latinLnBrk="0" hangingPunct="1">
              <a:defRPr kern="1200">
                <a:solidFill>
                  <a:schemeClr val="tx1"/>
                </a:solidFill>
                <a:latin typeface="Tahoma" panose="020B0604030504040204" pitchFamily="34" charset="0"/>
                <a:ea typeface="隶书" panose="02010509060101010101" pitchFamily="49" charset="-122"/>
                <a:cs typeface="+mn-cs"/>
              </a:defRPr>
            </a:lvl9pPr>
          </a:lstStyle>
          <a:p>
            <a:pPr lvl="1" eaLnBrk="1" hangingPunct="1">
              <a:lnSpc>
                <a:spcPct val="120000"/>
              </a:lnSpc>
              <a:spcBef>
                <a:spcPct val="50000"/>
              </a:spcBef>
              <a:defRPr/>
            </a:pPr>
            <a:r>
              <a:rPr lang="en-US" altLang="zh-CN" sz="2800" dirty="0">
                <a:solidFill>
                  <a:srgbClr val="0000CC"/>
                </a:solidFill>
                <a:latin typeface="黑体" panose="02010609060101010101" pitchFamily="49" charset="-122"/>
                <a:ea typeface="黑体" panose="02010609060101010101" pitchFamily="49" charset="-122"/>
              </a:rPr>
              <a:t>1.</a:t>
            </a:r>
            <a:r>
              <a:rPr lang="zh-CN" altLang="en-US" sz="2800" dirty="0">
                <a:solidFill>
                  <a:srgbClr val="0000CC"/>
                </a:solidFill>
                <a:latin typeface="黑体" panose="02010609060101010101" pitchFamily="49" charset="-122"/>
                <a:ea typeface="黑体" panose="02010609060101010101" pitchFamily="49" charset="-122"/>
              </a:rPr>
              <a:t>域</a:t>
            </a:r>
          </a:p>
          <a:p>
            <a:pPr eaLnBrk="1" hangingPunct="1">
              <a:lnSpc>
                <a:spcPct val="150000"/>
              </a:lnSpc>
              <a:defRPr/>
            </a:pPr>
            <a:r>
              <a:rPr lang="zh-CN" altLang="en-US" sz="2400" dirty="0">
                <a:latin typeface="黑体" panose="02010609060101010101" pitchFamily="49" charset="-122"/>
                <a:ea typeface="黑体" panose="02010609060101010101" pitchFamily="49" charset="-122"/>
              </a:rPr>
              <a:t>    域是一组具有相同数据类型的值的集合。</a:t>
            </a:r>
            <a:endParaRPr lang="en-US" altLang="zh-CN" sz="2400" dirty="0">
              <a:latin typeface="黑体" panose="02010609060101010101" pitchFamily="49" charset="-122"/>
              <a:ea typeface="黑体" panose="02010609060101010101" pitchFamily="49" charset="-122"/>
            </a:endParaRPr>
          </a:p>
          <a:p>
            <a:pPr lvl="1" eaLnBrk="1" hangingPunct="1">
              <a:lnSpc>
                <a:spcPct val="120000"/>
              </a:lnSpc>
              <a:buFontTx/>
              <a:buNone/>
              <a:defRPr/>
            </a:pPr>
            <a:r>
              <a:rPr lang="en-US" altLang="zh-CN" sz="2400" dirty="0">
                <a:latin typeface="黑体" panose="02010609060101010101" pitchFamily="49" charset="-122"/>
                <a:ea typeface="黑体" panose="02010609060101010101" pitchFamily="49" charset="-122"/>
              </a:rPr>
              <a:t> </a:t>
            </a:r>
            <a:r>
              <a:rPr lang="zh-CN" altLang="en-US" sz="2400" dirty="0">
                <a:solidFill>
                  <a:srgbClr val="006666"/>
                </a:solidFill>
                <a:latin typeface="黑体" panose="02010609060101010101" pitchFamily="49" charset="-122"/>
                <a:ea typeface="黑体" panose="02010609060101010101" pitchFamily="49" charset="-122"/>
              </a:rPr>
              <a:t>例如</a:t>
            </a:r>
            <a:r>
              <a:rPr lang="en-US" altLang="zh-CN" sz="240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rPr>
              <a:t>男</a:t>
            </a:r>
            <a:r>
              <a:rPr lang="en-US" altLang="zh-CN" sz="2400" kern="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rPr>
              <a:t>女</a:t>
            </a:r>
            <a:r>
              <a:rPr lang="en-US" altLang="zh-CN" sz="2400" kern="0" dirty="0">
                <a:latin typeface="黑体" panose="02010609060101010101" pitchFamily="49" charset="-122"/>
                <a:ea typeface="黑体" panose="02010609060101010101" pitchFamily="49" charset="-122"/>
                <a:sym typeface="+mn-ea"/>
              </a:rPr>
              <a:t>'</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等。</a:t>
            </a:r>
            <a:endParaRPr lang="en-US" altLang="zh-CN" sz="2400" dirty="0">
              <a:latin typeface="黑体" panose="02010609060101010101" pitchFamily="49" charset="-122"/>
              <a:ea typeface="黑体" panose="02010609060101010101" pitchFamily="49" charset="-122"/>
            </a:endParaRPr>
          </a:p>
        </p:txBody>
      </p:sp>
      <p:sp>
        <p:nvSpPr>
          <p:cNvPr id="5" name="Text Box 3">
            <a:extLst>
              <a:ext uri="{FF2B5EF4-FFF2-40B4-BE49-F238E27FC236}">
                <a16:creationId xmlns:a16="http://schemas.microsoft.com/office/drawing/2014/main" id="{DA36032D-3AA5-3FDD-88EE-05D7BE17BAA2}"/>
              </a:ext>
            </a:extLst>
          </p:cNvPr>
          <p:cNvSpPr txBox="1">
            <a:spLocks noChangeArrowheads="1"/>
          </p:cNvSpPr>
          <p:nvPr/>
        </p:nvSpPr>
        <p:spPr bwMode="auto">
          <a:xfrm>
            <a:off x="855333" y="4894235"/>
            <a:ext cx="9986001" cy="133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marL="896400" indent="-439200" algn="just" eaLnBrk="1" hangingPunct="1">
              <a:lnSpc>
                <a:spcPct val="120000"/>
              </a:lnSpc>
              <a:buFont typeface="Wingdings" panose="05000000000000000000" pitchFamily="2" charset="2"/>
              <a:buChar char="Ø"/>
              <a:defRPr/>
            </a:pPr>
            <a:r>
              <a:rPr lang="zh-CN" altLang="en-US" b="0" kern="0" dirty="0">
                <a:solidFill>
                  <a:schemeClr val="tx1"/>
                </a:solidFill>
                <a:latin typeface="黑体" panose="02010609060101010101" pitchFamily="49" charset="-122"/>
                <a:ea typeface="黑体" panose="02010609060101010101" pitchFamily="49" charset="-122"/>
              </a:rPr>
              <a:t>迪卡尔积是域上的一种集合运算，结果也是一个集合，该集合中的每个元素是从所有域中各取一个值得到的一个组合，而且不重复。</a:t>
            </a:r>
          </a:p>
          <a:p>
            <a:pPr eaLnBrk="1" hangingPunct="1">
              <a:lnSpc>
                <a:spcPct val="120000"/>
              </a:lnSpc>
              <a:defRPr/>
            </a:pPr>
            <a:endParaRPr lang="en-US" altLang="zh-CN" sz="2200" kern="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4824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bldLvl="2"/>
      <p:bldP spid="3" grpId="0" build="p" bldLvl="3"/>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7CD0A9A-BFE9-468C-97AA-6DF065C780C9}"/>
              </a:ext>
            </a:extLst>
          </p:cNvPr>
          <p:cNvSpPr txBox="1">
            <a:spLocks noChangeArrowheads="1"/>
          </p:cNvSpPr>
          <p:nvPr/>
        </p:nvSpPr>
        <p:spPr>
          <a:xfrm>
            <a:off x="900000" y="794125"/>
            <a:ext cx="10246072" cy="527526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spcBef>
                <a:spcPts val="600"/>
              </a:spcBef>
              <a:buNone/>
              <a:defRPr/>
            </a:pP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给出三个域：</a:t>
            </a:r>
          </a:p>
          <a:p>
            <a:pPr>
              <a:spcBef>
                <a:spcPts val="600"/>
              </a:spcBef>
              <a:buNone/>
              <a:defRPr/>
            </a:pPr>
            <a:r>
              <a:rPr lang="zh-CN" altLang="en-US" sz="2400" kern="0" dirty="0">
                <a:latin typeface="黑体" panose="02010609060101010101" pitchFamily="49" charset="-122"/>
                <a:ea typeface="黑体" panose="02010609060101010101" pitchFamily="49" charset="-122"/>
              </a:rPr>
              <a:t>   </a:t>
            </a:r>
            <a:r>
              <a:rPr lang="en-US" altLang="zh-CN" sz="2400" kern="0" dirty="0">
                <a:latin typeface="黑体" panose="02010609060101010101" pitchFamily="49" charset="-122"/>
                <a:ea typeface="黑体" panose="02010609060101010101" pitchFamily="49" charset="-122"/>
              </a:rPr>
              <a:t>D</a:t>
            </a:r>
            <a:r>
              <a:rPr lang="en-US" altLang="zh-CN" sz="2400" kern="0" baseline="-25000" dirty="0">
                <a:latin typeface="黑体" panose="02010609060101010101" pitchFamily="49" charset="-122"/>
                <a:ea typeface="黑体" panose="02010609060101010101" pitchFamily="49" charset="-122"/>
              </a:rPr>
              <a:t>1 </a:t>
            </a:r>
            <a:r>
              <a:rPr lang="zh-CN" altLang="en-US" sz="2400" kern="0" dirty="0">
                <a:latin typeface="黑体" panose="02010609060101010101" pitchFamily="49" charset="-122"/>
                <a:ea typeface="黑体" panose="02010609060101010101" pitchFamily="49" charset="-122"/>
              </a:rPr>
              <a:t>：导师域</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张清玫，刘逸</a:t>
            </a:r>
            <a:r>
              <a:rPr lang="en-US" altLang="zh-CN" sz="2400" kern="0" dirty="0">
                <a:latin typeface="黑体" panose="02010609060101010101" pitchFamily="49" charset="-122"/>
                <a:ea typeface="黑体" panose="02010609060101010101" pitchFamily="49" charset="-122"/>
              </a:rPr>
              <a:t>}   </a:t>
            </a:r>
          </a:p>
          <a:p>
            <a:pPr>
              <a:spcBef>
                <a:spcPts val="600"/>
              </a:spcBef>
              <a:buNone/>
              <a:defRPr/>
            </a:pPr>
            <a:r>
              <a:rPr lang="en-US" altLang="zh-CN" sz="2400" kern="0" dirty="0">
                <a:latin typeface="黑体" panose="02010609060101010101" pitchFamily="49" charset="-122"/>
                <a:ea typeface="黑体" panose="02010609060101010101" pitchFamily="49" charset="-122"/>
              </a:rPr>
              <a:t>   D</a:t>
            </a:r>
            <a:r>
              <a:rPr lang="en-US" altLang="zh-CN" sz="2400" kern="0" baseline="-25000" dirty="0">
                <a:latin typeface="黑体" panose="02010609060101010101" pitchFamily="49" charset="-122"/>
                <a:ea typeface="黑体" panose="02010609060101010101" pitchFamily="49" charset="-122"/>
              </a:rPr>
              <a:t>2 </a:t>
            </a:r>
            <a:r>
              <a:rPr lang="zh-CN" altLang="en-US" sz="2400" kern="0" dirty="0">
                <a:latin typeface="黑体" panose="02010609060101010101" pitchFamily="49" charset="-122"/>
                <a:ea typeface="黑体" panose="02010609060101010101" pitchFamily="49" charset="-122"/>
              </a:rPr>
              <a:t>：专业域</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计算机专业，信息专业</a:t>
            </a:r>
            <a:r>
              <a:rPr lang="en-US" altLang="zh-CN" sz="2400" kern="0" dirty="0">
                <a:latin typeface="黑体" panose="02010609060101010101" pitchFamily="49" charset="-122"/>
                <a:ea typeface="黑体" panose="02010609060101010101" pitchFamily="49" charset="-122"/>
              </a:rPr>
              <a:t>}</a:t>
            </a:r>
          </a:p>
          <a:p>
            <a:pPr algn="just">
              <a:spcBef>
                <a:spcPts val="600"/>
              </a:spcBef>
              <a:buNone/>
              <a:defRPr/>
            </a:pPr>
            <a:r>
              <a:rPr lang="en-US" altLang="zh-CN" sz="2400" kern="0" dirty="0">
                <a:latin typeface="黑体" panose="02010609060101010101" pitchFamily="49" charset="-122"/>
                <a:ea typeface="黑体" panose="02010609060101010101" pitchFamily="49" charset="-122"/>
              </a:rPr>
              <a:t>   D</a:t>
            </a:r>
            <a:r>
              <a:rPr lang="en-US" altLang="zh-CN" sz="2400" kern="0" baseline="-25000" dirty="0">
                <a:latin typeface="黑体" panose="02010609060101010101" pitchFamily="49" charset="-122"/>
                <a:ea typeface="黑体" panose="02010609060101010101" pitchFamily="49" charset="-122"/>
              </a:rPr>
              <a:t>3 </a:t>
            </a:r>
            <a:r>
              <a:rPr lang="zh-CN" altLang="en-US" sz="2400" kern="0" dirty="0">
                <a:latin typeface="黑体" panose="02010609060101010101" pitchFamily="49" charset="-122"/>
                <a:ea typeface="黑体" panose="02010609060101010101" pitchFamily="49" charset="-122"/>
              </a:rPr>
              <a:t>：研究生域</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李勇，刘晨，王敏</a:t>
            </a:r>
            <a:r>
              <a:rPr lang="en-US" altLang="zh-CN" sz="2400" kern="0" dirty="0">
                <a:latin typeface="黑体" panose="02010609060101010101" pitchFamily="49" charset="-122"/>
                <a:ea typeface="黑体" panose="02010609060101010101" pitchFamily="49" charset="-122"/>
              </a:rPr>
              <a:t>}</a:t>
            </a:r>
          </a:p>
          <a:p>
            <a:pPr>
              <a:spcBef>
                <a:spcPts val="1800"/>
              </a:spcBef>
              <a:buNone/>
              <a:defRPr/>
            </a:pPr>
            <a:r>
              <a:rPr lang="zh-CN" altLang="en-US" sz="2400" kern="0" dirty="0">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则</a:t>
            </a:r>
            <a:r>
              <a:rPr lang="en-US" altLang="zh-CN" sz="2400" kern="0" dirty="0">
                <a:solidFill>
                  <a:srgbClr val="0000CC"/>
                </a:solidFill>
                <a:latin typeface="黑体" panose="02010609060101010101" pitchFamily="49" charset="-122"/>
                <a:ea typeface="黑体" panose="02010609060101010101" pitchFamily="49" charset="-122"/>
              </a:rPr>
              <a:t>D</a:t>
            </a:r>
            <a:r>
              <a:rPr lang="en-US" altLang="zh-CN" sz="2400" kern="0" baseline="-25000" dirty="0">
                <a:solidFill>
                  <a:srgbClr val="0000CC"/>
                </a:solidFill>
                <a:latin typeface="黑体" panose="02010609060101010101" pitchFamily="49" charset="-122"/>
                <a:ea typeface="黑体" panose="02010609060101010101" pitchFamily="49" charset="-122"/>
              </a:rPr>
              <a:t>1</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D</a:t>
            </a:r>
            <a:r>
              <a:rPr lang="en-US" altLang="zh-CN" sz="2400" kern="0" baseline="-25000" dirty="0">
                <a:solidFill>
                  <a:srgbClr val="0000CC"/>
                </a:solidFill>
                <a:latin typeface="黑体" panose="02010609060101010101" pitchFamily="49" charset="-122"/>
                <a:ea typeface="黑体" panose="02010609060101010101" pitchFamily="49" charset="-122"/>
              </a:rPr>
              <a:t>2</a:t>
            </a:r>
            <a:r>
              <a:rPr lang="zh-CN" altLang="en-US" sz="2400" kern="0" dirty="0">
                <a:solidFill>
                  <a:srgbClr val="0000CC"/>
                </a:solidFill>
                <a:latin typeface="黑体" panose="02010609060101010101" pitchFamily="49" charset="-122"/>
                <a:ea typeface="黑体" panose="02010609060101010101" pitchFamily="49" charset="-122"/>
              </a:rPr>
              <a:t>，</a:t>
            </a:r>
            <a:r>
              <a:rPr lang="en-US" altLang="zh-CN" sz="2400" kern="0" dirty="0">
                <a:solidFill>
                  <a:srgbClr val="0000CC"/>
                </a:solidFill>
                <a:latin typeface="黑体" panose="02010609060101010101" pitchFamily="49" charset="-122"/>
                <a:ea typeface="黑体" panose="02010609060101010101" pitchFamily="49" charset="-122"/>
              </a:rPr>
              <a:t>D</a:t>
            </a:r>
            <a:r>
              <a:rPr lang="en-US" altLang="zh-CN" sz="2400" kern="0" baseline="-25000" dirty="0">
                <a:solidFill>
                  <a:srgbClr val="0000CC"/>
                </a:solidFill>
                <a:latin typeface="黑体" panose="02010609060101010101" pitchFamily="49" charset="-122"/>
                <a:ea typeface="黑体" panose="02010609060101010101" pitchFamily="49" charset="-122"/>
              </a:rPr>
              <a:t>3 </a:t>
            </a:r>
            <a:r>
              <a:rPr lang="zh-CN" altLang="en-US" sz="2400" kern="0" dirty="0">
                <a:solidFill>
                  <a:srgbClr val="0000CC"/>
                </a:solidFill>
                <a:latin typeface="黑体" panose="02010609060101010101" pitchFamily="49" charset="-122"/>
                <a:ea typeface="黑体" panose="02010609060101010101" pitchFamily="49" charset="-122"/>
              </a:rPr>
              <a:t>的笛卡尔积 </a:t>
            </a:r>
            <a:r>
              <a:rPr lang="en-US" altLang="zh-CN" sz="2400" kern="0" dirty="0">
                <a:solidFill>
                  <a:srgbClr val="0000CC"/>
                </a:solidFill>
                <a:latin typeface="黑体" panose="02010609060101010101" pitchFamily="49" charset="-122"/>
                <a:ea typeface="黑体" panose="02010609060101010101" pitchFamily="49" charset="-122"/>
              </a:rPr>
              <a:t>D</a:t>
            </a:r>
            <a:r>
              <a:rPr lang="en-US" altLang="zh-CN" sz="2400" kern="0" baseline="-25000" dirty="0">
                <a:solidFill>
                  <a:srgbClr val="0000CC"/>
                </a:solidFill>
                <a:latin typeface="黑体" panose="02010609060101010101" pitchFamily="49" charset="-122"/>
                <a:ea typeface="黑体" panose="02010609060101010101" pitchFamily="49" charset="-122"/>
              </a:rPr>
              <a:t>1</a:t>
            </a:r>
            <a:r>
              <a:rPr lang="en-US" altLang="zh-CN" sz="2400" kern="0" dirty="0">
                <a:solidFill>
                  <a:srgbClr val="0000CC"/>
                </a:solidFill>
                <a:latin typeface="黑体" panose="02010609060101010101" pitchFamily="49" charset="-122"/>
                <a:ea typeface="黑体" panose="02010609060101010101" pitchFamily="49" charset="-122"/>
              </a:rPr>
              <a:t>×D</a:t>
            </a:r>
            <a:r>
              <a:rPr lang="en-US" altLang="zh-CN" sz="2400" kern="0" baseline="-25000" dirty="0">
                <a:solidFill>
                  <a:srgbClr val="0000CC"/>
                </a:solidFill>
                <a:latin typeface="黑体" panose="02010609060101010101" pitchFamily="49" charset="-122"/>
                <a:ea typeface="黑体" panose="02010609060101010101" pitchFamily="49" charset="-122"/>
              </a:rPr>
              <a:t>2</a:t>
            </a:r>
            <a:r>
              <a:rPr lang="en-US" altLang="zh-CN" sz="2400" kern="0" dirty="0">
                <a:solidFill>
                  <a:srgbClr val="0000CC"/>
                </a:solidFill>
                <a:latin typeface="黑体" panose="02010609060101010101" pitchFamily="49" charset="-122"/>
                <a:ea typeface="黑体" panose="02010609060101010101" pitchFamily="49" charset="-122"/>
              </a:rPr>
              <a:t>×D</a:t>
            </a:r>
            <a:r>
              <a:rPr lang="en-US" altLang="zh-CN" sz="2400" kern="0" baseline="-25000" dirty="0">
                <a:solidFill>
                  <a:srgbClr val="0000CC"/>
                </a:solidFill>
                <a:latin typeface="黑体" panose="02010609060101010101" pitchFamily="49" charset="-122"/>
                <a:ea typeface="黑体" panose="02010609060101010101" pitchFamily="49" charset="-122"/>
              </a:rPr>
              <a:t>3</a:t>
            </a:r>
            <a:r>
              <a:rPr lang="en-US" altLang="zh-CN" sz="2400" kern="0" dirty="0">
                <a:solidFill>
                  <a:srgbClr val="0000CC"/>
                </a:solidFill>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a:t>
            </a:r>
          </a:p>
          <a:p>
            <a:pPr>
              <a:spcBef>
                <a:spcPts val="600"/>
              </a:spcBef>
              <a:buNone/>
              <a:defRPr/>
            </a:pP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张清玫，计算机专业，李勇</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张清玫，计算机专业，刘晨</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p>
          <a:p>
            <a:pPr>
              <a:spcBef>
                <a:spcPts val="600"/>
              </a:spcBef>
              <a:buNone/>
              <a:defRPr/>
            </a:pPr>
            <a:r>
              <a:rPr lang="zh-CN" altLang="en-US" sz="2400" kern="0" dirty="0">
                <a:latin typeface="黑体" panose="02010609060101010101" pitchFamily="49" charset="-122"/>
                <a:ea typeface="黑体" panose="02010609060101010101" pitchFamily="49" charset="-122"/>
              </a:rPr>
              <a:t>    </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张清玫，计算机专业，王敏</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张清玫，信息专业，李勇</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 </a:t>
            </a:r>
          </a:p>
          <a:p>
            <a:pPr>
              <a:spcBef>
                <a:spcPts val="600"/>
              </a:spcBef>
              <a:buNone/>
              <a:defRPr/>
            </a:pPr>
            <a:r>
              <a:rPr lang="zh-CN" altLang="en-US" sz="2400" kern="0" dirty="0">
                <a:latin typeface="黑体" panose="02010609060101010101" pitchFamily="49" charset="-122"/>
                <a:ea typeface="黑体" panose="02010609060101010101" pitchFamily="49" charset="-122"/>
              </a:rPr>
              <a:t>    </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张清玫，信息专业，刘晨</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张清玫，信息专业，王敏</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 </a:t>
            </a:r>
          </a:p>
          <a:p>
            <a:pPr>
              <a:spcBef>
                <a:spcPts val="600"/>
              </a:spcBef>
              <a:buNone/>
              <a:defRPr/>
            </a:pPr>
            <a:r>
              <a:rPr lang="zh-CN" altLang="en-US" sz="2400" kern="0" dirty="0">
                <a:latin typeface="黑体" panose="02010609060101010101" pitchFamily="49" charset="-122"/>
                <a:ea typeface="黑体" panose="02010609060101010101" pitchFamily="49" charset="-122"/>
              </a:rPr>
              <a:t>    </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刘逸，计算机专业，李勇</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刘逸，计算机专业，刘晨</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p>
          <a:p>
            <a:pPr>
              <a:spcBef>
                <a:spcPts val="600"/>
              </a:spcBef>
              <a:buNone/>
              <a:defRPr/>
            </a:pPr>
            <a:r>
              <a:rPr lang="zh-CN" altLang="en-US" sz="2400" kern="0" dirty="0">
                <a:latin typeface="黑体" panose="02010609060101010101" pitchFamily="49" charset="-122"/>
                <a:ea typeface="黑体" panose="02010609060101010101" pitchFamily="49" charset="-122"/>
              </a:rPr>
              <a:t>     </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刘逸，计算机专业，王敏</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刘逸，信息专业，李勇</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 </a:t>
            </a:r>
          </a:p>
          <a:p>
            <a:pPr>
              <a:spcBef>
                <a:spcPts val="600"/>
              </a:spcBef>
              <a:buNone/>
              <a:defRPr/>
            </a:pPr>
            <a:r>
              <a:rPr lang="zh-CN" altLang="en-US" sz="2400" kern="0" dirty="0">
                <a:latin typeface="黑体" panose="02010609060101010101" pitchFamily="49" charset="-122"/>
                <a:ea typeface="黑体" panose="02010609060101010101" pitchFamily="49" charset="-122"/>
              </a:rPr>
              <a:t>     </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刘逸，信息专业，刘晨</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刘逸，信息专业，王敏</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0" name="对象 4">
            <a:extLst>
              <a:ext uri="{FF2B5EF4-FFF2-40B4-BE49-F238E27FC236}">
                <a16:creationId xmlns:a16="http://schemas.microsoft.com/office/drawing/2014/main" id="{D80666D7-F394-4BDA-A0B7-22089FFE0C6F}"/>
              </a:ext>
            </a:extLst>
          </p:cNvPr>
          <p:cNvGraphicFramePr>
            <a:graphicFrameLocks noChangeAspect="1"/>
          </p:cNvGraphicFramePr>
          <p:nvPr>
            <p:extLst>
              <p:ext uri="{D42A27DB-BD31-4B8C-83A1-F6EECF244321}">
                <p14:modId xmlns:p14="http://schemas.microsoft.com/office/powerpoint/2010/main" val="935647767"/>
              </p:ext>
            </p:extLst>
          </p:nvPr>
        </p:nvGraphicFramePr>
        <p:xfrm>
          <a:off x="4706750" y="758488"/>
          <a:ext cx="6802437" cy="5470525"/>
        </p:xfrm>
        <a:graphic>
          <a:graphicData uri="http://schemas.openxmlformats.org/presentationml/2006/ole">
            <mc:AlternateContent xmlns:mc="http://schemas.openxmlformats.org/markup-compatibility/2006">
              <mc:Choice xmlns:v="urn:schemas-microsoft-com:vml" Requires="v">
                <p:oleObj spid="_x0000_s1032" name="Document" r:id="rId4" imgW="3972602" imgH="3189744" progId="Word.Document.8">
                  <p:embed/>
                </p:oleObj>
              </mc:Choice>
              <mc:Fallback>
                <p:oleObj name="Document" r:id="rId4" imgW="3972602" imgH="3189744" progId="Word.Document.8">
                  <p:embed/>
                  <p:pic>
                    <p:nvPicPr>
                      <p:cNvPr id="9220" name="对象 4">
                        <a:extLst>
                          <a:ext uri="{FF2B5EF4-FFF2-40B4-BE49-F238E27FC236}">
                            <a16:creationId xmlns:a16="http://schemas.microsoft.com/office/drawing/2014/main" id="{D80666D7-F394-4BDA-A0B7-22089FFE0C6F}"/>
                          </a:ext>
                        </a:extLst>
                      </p:cNvPr>
                      <p:cNvPicPr>
                        <a:picLocks noChangeAspect="1" noChangeArrowheads="1"/>
                      </p:cNvPicPr>
                      <p:nvPr/>
                    </p:nvPicPr>
                    <p:blipFill>
                      <a:blip r:embed="rId5"/>
                      <a:srcRect t="11577" b="5670"/>
                      <a:stretch>
                        <a:fillRect/>
                      </a:stretch>
                    </p:blipFill>
                    <p:spPr bwMode="auto">
                      <a:xfrm>
                        <a:off x="4706750" y="758488"/>
                        <a:ext cx="6802437" cy="5470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1D7100B1-FF82-4416-962D-A2967179F59E}"/>
              </a:ext>
            </a:extLst>
          </p:cNvPr>
          <p:cNvSpPr/>
          <p:nvPr/>
        </p:nvSpPr>
        <p:spPr>
          <a:xfrm>
            <a:off x="404262" y="758488"/>
            <a:ext cx="4658627" cy="3135858"/>
          </a:xfrm>
          <a:prstGeom prst="rect">
            <a:avLst/>
          </a:prstGeom>
        </p:spPr>
        <p:txBody>
          <a:bodyPr wrap="square">
            <a:spAutoFit/>
          </a:bodyPr>
          <a:lstStyle/>
          <a:p>
            <a:pPr marL="439200" indent="-439200">
              <a:lnSpc>
                <a:spcPct val="130000"/>
              </a:lnSpc>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笛卡尔积可表示为一个</a:t>
            </a:r>
            <a:r>
              <a:rPr lang="zh-CN" altLang="en-US" sz="2400" kern="0" dirty="0">
                <a:solidFill>
                  <a:srgbClr val="C00000"/>
                </a:solidFill>
                <a:latin typeface="黑体" panose="02010609060101010101" pitchFamily="49" charset="-122"/>
                <a:ea typeface="黑体" panose="02010609060101010101" pitchFamily="49" charset="-122"/>
              </a:rPr>
              <a:t>二维表</a:t>
            </a:r>
            <a:r>
              <a:rPr lang="zh-CN" altLang="en-US" sz="2400" kern="0" dirty="0">
                <a:latin typeface="黑体" panose="02010609060101010101" pitchFamily="49" charset="-122"/>
                <a:ea typeface="黑体" panose="02010609060101010101" pitchFamily="49" charset="-122"/>
              </a:rPr>
              <a:t>。表中的每行对应笛卡尔积中的一个元素，表中的每列对应一个域。</a:t>
            </a:r>
            <a:endParaRPr lang="en-US" altLang="zh-CN" sz="2400" kern="0" dirty="0">
              <a:latin typeface="黑体" panose="02010609060101010101" pitchFamily="49" charset="-122"/>
              <a:ea typeface="黑体" panose="02010609060101010101" pitchFamily="49" charset="-122"/>
            </a:endParaRPr>
          </a:p>
          <a:p>
            <a:pPr lvl="1" eaLnBrk="1" hangingPunct="1">
              <a:lnSpc>
                <a:spcPct val="130000"/>
              </a:lnSpc>
              <a:spcBef>
                <a:spcPts val="1800"/>
              </a:spcBef>
              <a:defRPr/>
            </a:pPr>
            <a:r>
              <a:rPr lang="zh-CN" altLang="en-US" sz="2400" kern="0" dirty="0">
                <a:solidFill>
                  <a:srgbClr val="006666"/>
                </a:solidFill>
                <a:latin typeface="黑体" panose="02010609060101010101" pitchFamily="49" charset="-122"/>
                <a:ea typeface="黑体" panose="02010609060101010101" pitchFamily="49" charset="-122"/>
              </a:rPr>
              <a:t>上例中，</a:t>
            </a:r>
            <a:r>
              <a:rPr lang="en-US" altLang="zh-CN" sz="2400" b="0" kern="0" dirty="0">
                <a:solidFill>
                  <a:srgbClr val="0000CC"/>
                </a:solidFill>
                <a:latin typeface="黑体" panose="02010609060101010101" pitchFamily="49" charset="-122"/>
                <a:ea typeface="黑体" panose="02010609060101010101" pitchFamily="49" charset="-122"/>
              </a:rPr>
              <a:t>D</a:t>
            </a:r>
            <a:r>
              <a:rPr lang="en-US" altLang="zh-CN" sz="2400" b="0" kern="0" baseline="-25000" dirty="0">
                <a:solidFill>
                  <a:srgbClr val="0000CC"/>
                </a:solidFill>
                <a:latin typeface="黑体" panose="02010609060101010101" pitchFamily="49" charset="-122"/>
                <a:ea typeface="黑体" panose="02010609060101010101" pitchFamily="49" charset="-122"/>
              </a:rPr>
              <a:t>1</a:t>
            </a:r>
            <a:r>
              <a:rPr lang="zh-CN" altLang="en-US" sz="2400" b="0" kern="0" dirty="0">
                <a:solidFill>
                  <a:srgbClr val="0000CC"/>
                </a:solidFill>
                <a:latin typeface="黑体" panose="02010609060101010101" pitchFamily="49" charset="-122"/>
                <a:ea typeface="黑体" panose="02010609060101010101" pitchFamily="49" charset="-122"/>
              </a:rPr>
              <a:t>导师域</a:t>
            </a:r>
            <a:r>
              <a:rPr lang="en-US" altLang="zh-CN" sz="2400" b="0" kern="0" dirty="0">
                <a:solidFill>
                  <a:srgbClr val="0000CC"/>
                </a:solidFill>
                <a:latin typeface="黑体" panose="02010609060101010101" pitchFamily="49" charset="-122"/>
                <a:ea typeface="黑体" panose="02010609060101010101" pitchFamily="49" charset="-122"/>
              </a:rPr>
              <a:t>×D</a:t>
            </a:r>
            <a:r>
              <a:rPr lang="en-US" altLang="zh-CN" sz="2400" b="0" kern="0" baseline="-25000" dirty="0">
                <a:solidFill>
                  <a:srgbClr val="0000CC"/>
                </a:solidFill>
                <a:latin typeface="黑体" panose="02010609060101010101" pitchFamily="49" charset="-122"/>
                <a:ea typeface="黑体" panose="02010609060101010101" pitchFamily="49" charset="-122"/>
              </a:rPr>
              <a:t>2</a:t>
            </a:r>
            <a:r>
              <a:rPr lang="zh-CN" altLang="en-US" sz="2400" b="0" kern="0" dirty="0">
                <a:solidFill>
                  <a:srgbClr val="0000CC"/>
                </a:solidFill>
                <a:latin typeface="黑体" panose="02010609060101010101" pitchFamily="49" charset="-122"/>
                <a:ea typeface="黑体" panose="02010609060101010101" pitchFamily="49" charset="-122"/>
              </a:rPr>
              <a:t>专业域</a:t>
            </a:r>
            <a:r>
              <a:rPr lang="en-US" altLang="zh-CN" sz="2400" b="0" kern="0" dirty="0">
                <a:solidFill>
                  <a:srgbClr val="0000CC"/>
                </a:solidFill>
                <a:latin typeface="黑体" panose="02010609060101010101" pitchFamily="49" charset="-122"/>
                <a:ea typeface="黑体" panose="02010609060101010101" pitchFamily="49" charset="-122"/>
              </a:rPr>
              <a:t>×D</a:t>
            </a:r>
            <a:r>
              <a:rPr lang="en-US" altLang="zh-CN" sz="2400" b="0" kern="0" baseline="-25000" dirty="0">
                <a:solidFill>
                  <a:srgbClr val="0000CC"/>
                </a:solidFill>
                <a:latin typeface="黑体" panose="02010609060101010101" pitchFamily="49" charset="-122"/>
                <a:ea typeface="黑体" panose="02010609060101010101" pitchFamily="49" charset="-122"/>
              </a:rPr>
              <a:t>3</a:t>
            </a:r>
            <a:r>
              <a:rPr lang="zh-CN" altLang="en-US" sz="2400" b="0" kern="0" dirty="0">
                <a:solidFill>
                  <a:srgbClr val="0000CC"/>
                </a:solidFill>
                <a:latin typeface="黑体" panose="02010609060101010101" pitchFamily="49" charset="-122"/>
                <a:ea typeface="黑体" panose="02010609060101010101" pitchFamily="49" charset="-122"/>
              </a:rPr>
              <a:t>研究生域</a:t>
            </a:r>
            <a:r>
              <a:rPr lang="zh-CN" altLang="en-US" sz="2400" b="0" kern="0" dirty="0">
                <a:latin typeface="黑体" panose="02010609060101010101" pitchFamily="49" charset="-122"/>
                <a:ea typeface="黑体" panose="02010609060101010101" pitchFamily="49" charset="-122"/>
              </a:rPr>
              <a:t>可表示为</a:t>
            </a:r>
            <a:r>
              <a:rPr lang="zh-CN" altLang="en-US" sz="2400" kern="0" dirty="0">
                <a:latin typeface="黑体" panose="02010609060101010101" pitchFamily="49" charset="-122"/>
                <a:ea typeface="黑体" panose="02010609060101010101" pitchFamily="49" charset="-122"/>
              </a:rPr>
              <a:t>右表：</a:t>
            </a:r>
          </a:p>
        </p:txBody>
      </p:sp>
      <p:sp>
        <p:nvSpPr>
          <p:cNvPr id="9219" name="Rectangle 5">
            <a:extLst>
              <a:ext uri="{FF2B5EF4-FFF2-40B4-BE49-F238E27FC236}">
                <a16:creationId xmlns:a16="http://schemas.microsoft.com/office/drawing/2014/main" id="{B4DBAFF9-D808-4708-BA92-82FCFFC4370E}"/>
              </a:ext>
            </a:extLst>
          </p:cNvPr>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b="0">
              <a:solidFill>
                <a:schemeClr val="tx1"/>
              </a:solidFill>
              <a:ea typeface="隶书" panose="02010509060101010101" pitchFamily="49" charset="-122"/>
            </a:endParaRPr>
          </a:p>
        </p:txBody>
      </p:sp>
      <p:sp>
        <p:nvSpPr>
          <p:cNvPr id="3" name="对话气泡: 圆角矩形 2">
            <a:extLst>
              <a:ext uri="{FF2B5EF4-FFF2-40B4-BE49-F238E27FC236}">
                <a16:creationId xmlns:a16="http://schemas.microsoft.com/office/drawing/2014/main" id="{B0E630F5-AF01-25C6-F9C2-4AF4843E4979}"/>
              </a:ext>
            </a:extLst>
          </p:cNvPr>
          <p:cNvSpPr/>
          <p:nvPr/>
        </p:nvSpPr>
        <p:spPr>
          <a:xfrm>
            <a:off x="965200" y="4468168"/>
            <a:ext cx="4410509" cy="1085965"/>
          </a:xfrm>
          <a:prstGeom prst="wedgeRoundRectCallout">
            <a:avLst>
              <a:gd name="adj1" fmla="val 59333"/>
              <a:gd name="adj2" fmla="val -48668"/>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400" b="0" kern="0" dirty="0">
                <a:solidFill>
                  <a:schemeClr val="tx1"/>
                </a:solidFill>
                <a:latin typeface="黑体" panose="02010609060101010101" pitchFamily="49" charset="-122"/>
                <a:ea typeface="黑体" panose="02010609060101010101" pitchFamily="49" charset="-122"/>
              </a:rPr>
              <a:t>笛卡尔积中的一个元素是表中的一行</a:t>
            </a:r>
            <a:r>
              <a:rPr lang="zh-CN" altLang="en-US" sz="2400" kern="0" dirty="0">
                <a:solidFill>
                  <a:schemeClr val="tx1"/>
                </a:solidFill>
                <a:latin typeface="黑体" panose="02010609060101010101" pitchFamily="49" charset="-122"/>
                <a:ea typeface="黑体" panose="02010609060101010101" pitchFamily="49" charset="-122"/>
              </a:rPr>
              <a:t>，一个域是表中的一列。</a:t>
            </a:r>
            <a:endParaRPr lang="zh-CN"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8">
            <a:extLst>
              <a:ext uri="{FF2B5EF4-FFF2-40B4-BE49-F238E27FC236}">
                <a16:creationId xmlns:a16="http://schemas.microsoft.com/office/drawing/2014/main" id="{5BB329BA-AE97-4048-B12A-8BCF7513819D}"/>
              </a:ext>
            </a:extLst>
          </p:cNvPr>
          <p:cNvSpPr>
            <a:spLocks noChangeArrowheads="1"/>
          </p:cNvSpPr>
          <p:nvPr/>
        </p:nvSpPr>
        <p:spPr bwMode="auto">
          <a:xfrm>
            <a:off x="6003635" y="27885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b="0">
              <a:solidFill>
                <a:srgbClr val="0033CC"/>
              </a:solidFill>
              <a:latin typeface="Times New Roman" panose="02020603050405020304" pitchFamily="18" charset="0"/>
              <a:ea typeface="楷体_GB2312"/>
              <a:cs typeface="楷体_GB2312"/>
            </a:endParaRPr>
          </a:p>
        </p:txBody>
      </p:sp>
      <p:sp>
        <p:nvSpPr>
          <p:cNvPr id="4102" name="Text Box 9">
            <a:extLst>
              <a:ext uri="{FF2B5EF4-FFF2-40B4-BE49-F238E27FC236}">
                <a16:creationId xmlns:a16="http://schemas.microsoft.com/office/drawing/2014/main" id="{04BB8965-4E41-48F5-A697-B39591FA66BD}"/>
              </a:ext>
            </a:extLst>
          </p:cNvPr>
          <p:cNvSpPr txBox="1">
            <a:spLocks noChangeArrowheads="1"/>
          </p:cNvSpPr>
          <p:nvPr/>
        </p:nvSpPr>
        <p:spPr bwMode="auto">
          <a:xfrm>
            <a:off x="900000" y="900000"/>
            <a:ext cx="10530034" cy="454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marL="0" lvl="1" indent="0" eaLnBrk="1" fontAlgn="base" hangingPunct="1">
              <a:lnSpc>
                <a:spcPct val="120000"/>
              </a:lnSpc>
              <a:spcBef>
                <a:spcPct val="50000"/>
              </a:spcBef>
              <a:spcAft>
                <a:spcPct val="0"/>
              </a:spcAft>
              <a:buNone/>
              <a:defRPr/>
            </a:pPr>
            <a:r>
              <a:rPr lang="en-US" altLang="zh-CN" dirty="0">
                <a:solidFill>
                  <a:srgbClr val="0000CC"/>
                </a:solidFill>
                <a:latin typeface="黑体" panose="02010609060101010101" pitchFamily="49" charset="-122"/>
                <a:ea typeface="黑体" panose="02010609060101010101" pitchFamily="49" charset="-122"/>
              </a:rPr>
              <a:t>3.</a:t>
            </a:r>
            <a:r>
              <a:rPr lang="zh-CN" altLang="en-US" dirty="0">
                <a:solidFill>
                  <a:srgbClr val="0000CC"/>
                </a:solidFill>
                <a:latin typeface="黑体" panose="02010609060101010101" pitchFamily="49" charset="-122"/>
                <a:ea typeface="黑体" panose="02010609060101010101" pitchFamily="49" charset="-122"/>
              </a:rPr>
              <a:t>关系</a:t>
            </a:r>
          </a:p>
          <a:p>
            <a:pPr marL="795338" lvl="1" indent="-439200" eaLnBrk="1" hangingPunct="1">
              <a:lnSpc>
                <a:spcPct val="150000"/>
              </a:lnSpc>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笛卡尔积</a:t>
            </a:r>
            <a:r>
              <a:rPr lang="en-US" altLang="zh-CN" sz="2400" kern="0" dirty="0">
                <a:latin typeface="黑体" panose="02010609060101010101" pitchFamily="49" charset="-122"/>
                <a:ea typeface="黑体" panose="02010609060101010101" pitchFamily="49" charset="-122"/>
              </a:rPr>
              <a:t>D</a:t>
            </a:r>
            <a:r>
              <a:rPr lang="en-US" altLang="zh-CN" sz="2400" kern="0" baseline="-25000" dirty="0">
                <a:latin typeface="黑体" panose="02010609060101010101" pitchFamily="49" charset="-122"/>
                <a:ea typeface="黑体" panose="02010609060101010101" pitchFamily="49" charset="-122"/>
              </a:rPr>
              <a:t>1</a:t>
            </a:r>
            <a:r>
              <a:rPr lang="en-US" altLang="zh-CN" sz="2400" kern="0" dirty="0">
                <a:latin typeface="黑体" panose="02010609060101010101" pitchFamily="49" charset="-122"/>
                <a:ea typeface="黑体" panose="02010609060101010101" pitchFamily="49" charset="-122"/>
              </a:rPr>
              <a:t>×D</a:t>
            </a:r>
            <a:r>
              <a:rPr lang="en-US" altLang="zh-CN" sz="2400" kern="0" baseline="-25000" dirty="0">
                <a:latin typeface="黑体" panose="02010609060101010101" pitchFamily="49" charset="-122"/>
                <a:ea typeface="黑体" panose="02010609060101010101" pitchFamily="49" charset="-122"/>
              </a:rPr>
              <a:t>2</a:t>
            </a:r>
            <a:r>
              <a:rPr lang="en-US" altLang="zh-CN" sz="2400" kern="0" dirty="0">
                <a:latin typeface="黑体" panose="02010609060101010101" pitchFamily="49" charset="-122"/>
                <a:ea typeface="黑体" panose="02010609060101010101" pitchFamily="49" charset="-122"/>
              </a:rPr>
              <a:t>×…×</a:t>
            </a:r>
            <a:r>
              <a:rPr lang="en-US" altLang="zh-CN" sz="2400" kern="0" dirty="0" err="1">
                <a:latin typeface="黑体" panose="02010609060101010101" pitchFamily="49" charset="-122"/>
                <a:ea typeface="黑体" panose="02010609060101010101" pitchFamily="49" charset="-122"/>
              </a:rPr>
              <a:t>D</a:t>
            </a:r>
            <a:r>
              <a:rPr lang="en-US" altLang="zh-CN" sz="2400" kern="0" baseline="-25000" dirty="0" err="1">
                <a:latin typeface="黑体" panose="02010609060101010101" pitchFamily="49" charset="-122"/>
                <a:ea typeface="黑体" panose="02010609060101010101" pitchFamily="49" charset="-122"/>
              </a:rPr>
              <a:t>n</a:t>
            </a:r>
            <a:r>
              <a:rPr lang="zh-CN" altLang="en-US" sz="2400" kern="0" dirty="0">
                <a:latin typeface="黑体" panose="02010609060101010101" pitchFamily="49" charset="-122"/>
                <a:ea typeface="黑体" panose="02010609060101010101" pitchFamily="49" charset="-122"/>
              </a:rPr>
              <a:t>的一个</a:t>
            </a:r>
            <a:r>
              <a:rPr lang="zh-CN" altLang="en-US" sz="2400" kern="0" dirty="0">
                <a:solidFill>
                  <a:srgbClr val="C00000"/>
                </a:solidFill>
                <a:latin typeface="黑体" panose="02010609060101010101" pitchFamily="49" charset="-122"/>
                <a:ea typeface="黑体" panose="02010609060101010101" pitchFamily="49" charset="-122"/>
              </a:rPr>
              <a:t>子集</a:t>
            </a:r>
            <a:r>
              <a:rPr lang="zh-CN" altLang="en-US" sz="2400" kern="0" dirty="0">
                <a:latin typeface="黑体" panose="02010609060101010101" pitchFamily="49" charset="-122"/>
                <a:ea typeface="黑体" panose="02010609060101010101" pitchFamily="49" charset="-122"/>
              </a:rPr>
              <a:t>称为</a:t>
            </a:r>
            <a:r>
              <a:rPr lang="en-US" altLang="zh-CN" sz="2400" kern="0" dirty="0">
                <a:latin typeface="黑体" panose="02010609060101010101" pitchFamily="49" charset="-122"/>
                <a:ea typeface="黑体" panose="02010609060101010101" pitchFamily="49" charset="-122"/>
              </a:rPr>
              <a:t>D</a:t>
            </a:r>
            <a:r>
              <a:rPr lang="en-US" altLang="zh-CN" sz="2400" kern="0" baseline="-25000" dirty="0">
                <a:latin typeface="黑体" panose="02010609060101010101" pitchFamily="49" charset="-122"/>
                <a:ea typeface="黑体" panose="02010609060101010101" pitchFamily="49" charset="-122"/>
              </a:rPr>
              <a:t>1</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D</a:t>
            </a:r>
            <a:r>
              <a:rPr lang="en-US" altLang="zh-CN" sz="2400" kern="0" baseline="-25000" dirty="0">
                <a:latin typeface="黑体" panose="02010609060101010101" pitchFamily="49" charset="-122"/>
                <a:ea typeface="黑体" panose="02010609060101010101" pitchFamily="49" charset="-122"/>
              </a:rPr>
              <a:t>2</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err="1">
                <a:latin typeface="黑体" panose="02010609060101010101" pitchFamily="49" charset="-122"/>
                <a:ea typeface="黑体" panose="02010609060101010101" pitchFamily="49" charset="-122"/>
              </a:rPr>
              <a:t>D</a:t>
            </a:r>
            <a:r>
              <a:rPr lang="en-US" altLang="zh-CN" sz="2400" kern="0" baseline="-25000" dirty="0" err="1">
                <a:latin typeface="黑体" panose="02010609060101010101" pitchFamily="49" charset="-122"/>
                <a:ea typeface="黑体" panose="02010609060101010101" pitchFamily="49" charset="-122"/>
              </a:rPr>
              <a:t>n</a:t>
            </a:r>
            <a:r>
              <a:rPr lang="zh-CN" altLang="en-US" sz="2400" kern="0" dirty="0">
                <a:latin typeface="黑体" panose="02010609060101010101" pitchFamily="49" charset="-122"/>
                <a:ea typeface="黑体" panose="02010609060101010101" pitchFamily="49" charset="-122"/>
              </a:rPr>
              <a:t>上的一个</a:t>
            </a:r>
            <a:r>
              <a:rPr lang="en-US" altLang="zh-CN" sz="2400" kern="0" dirty="0">
                <a:latin typeface="黑体" panose="02010609060101010101" pitchFamily="49" charset="-122"/>
                <a:ea typeface="黑体" panose="02010609060101010101" pitchFamily="49" charset="-122"/>
              </a:rPr>
              <a:t>n</a:t>
            </a:r>
            <a:r>
              <a:rPr lang="zh-CN" altLang="en-US" sz="2400" kern="0" dirty="0">
                <a:latin typeface="黑体" panose="02010609060101010101" pitchFamily="49" charset="-122"/>
                <a:ea typeface="黑体" panose="02010609060101010101" pitchFamily="49" charset="-122"/>
              </a:rPr>
              <a:t>元</a:t>
            </a:r>
            <a:r>
              <a:rPr lang="zh-CN" altLang="en-US" sz="2400" kern="0" dirty="0">
                <a:solidFill>
                  <a:srgbClr val="C00000"/>
                </a:solidFill>
                <a:latin typeface="黑体" panose="02010609060101010101" pitchFamily="49" charset="-122"/>
                <a:ea typeface="黑体" panose="02010609060101010101" pitchFamily="49" charset="-122"/>
              </a:rPr>
              <a:t>关系</a:t>
            </a:r>
            <a:r>
              <a:rPr lang="zh-CN" altLang="en-US" sz="2400" kern="0" dirty="0">
                <a:latin typeface="黑体" panose="02010609060101010101" pitchFamily="49" charset="-122"/>
                <a:ea typeface="黑体" panose="02010609060101010101" pitchFamily="49" charset="-122"/>
              </a:rPr>
              <a:t>。表示为：</a:t>
            </a:r>
          </a:p>
          <a:p>
            <a:pPr eaLnBrk="1" hangingPunct="1">
              <a:lnSpc>
                <a:spcPct val="150000"/>
              </a:lnSpc>
              <a:spcBef>
                <a:spcPts val="1200"/>
              </a:spcBef>
              <a:spcAft>
                <a:spcPts val="1200"/>
              </a:spcAft>
              <a:buNone/>
              <a:defRPr/>
            </a:pPr>
            <a:r>
              <a:rPr lang="zh-CN" altLang="en-US" sz="2400" kern="0" dirty="0">
                <a:solidFill>
                  <a:srgbClr val="C00000"/>
                </a:solidFill>
                <a:latin typeface="黑体" panose="02010609060101010101" pitchFamily="49" charset="-122"/>
                <a:ea typeface="黑体" panose="02010609060101010101" pitchFamily="49" charset="-122"/>
              </a:rPr>
              <a:t>               </a:t>
            </a:r>
            <a:r>
              <a:rPr lang="en-US" altLang="zh-CN" sz="2400" kern="0" dirty="0">
                <a:solidFill>
                  <a:srgbClr val="C00000"/>
                </a:solidFill>
                <a:latin typeface="黑体" panose="02010609060101010101" pitchFamily="49" charset="-122"/>
                <a:ea typeface="黑体" panose="02010609060101010101" pitchFamily="49" charset="-122"/>
              </a:rPr>
              <a:t>R(D</a:t>
            </a:r>
            <a:r>
              <a:rPr lang="en-US" altLang="zh-CN" sz="2400" kern="0" baseline="-25000" dirty="0">
                <a:solidFill>
                  <a:srgbClr val="C00000"/>
                </a:solidFill>
                <a:latin typeface="黑体" panose="02010609060101010101" pitchFamily="49" charset="-122"/>
                <a:ea typeface="黑体" panose="02010609060101010101" pitchFamily="49" charset="-122"/>
              </a:rPr>
              <a:t>1</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D</a:t>
            </a:r>
            <a:r>
              <a:rPr lang="en-US" altLang="zh-CN" sz="2400" kern="0" baseline="-25000" dirty="0">
                <a:solidFill>
                  <a:srgbClr val="C00000"/>
                </a:solidFill>
                <a:latin typeface="黑体" panose="02010609060101010101" pitchFamily="49" charset="-122"/>
                <a:ea typeface="黑体" panose="02010609060101010101" pitchFamily="49" charset="-122"/>
              </a:rPr>
              <a:t>2</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a:t>
            </a:r>
            <a:r>
              <a:rPr lang="zh-CN" altLang="en-US" sz="2400" kern="0" dirty="0">
                <a:solidFill>
                  <a:srgbClr val="C00000"/>
                </a:solidFill>
                <a:latin typeface="黑体" panose="02010609060101010101" pitchFamily="49" charset="-122"/>
                <a:ea typeface="黑体" panose="02010609060101010101" pitchFamily="49" charset="-122"/>
              </a:rPr>
              <a:t>，</a:t>
            </a:r>
            <a:r>
              <a:rPr lang="en-US" altLang="zh-CN" sz="2400" kern="0" dirty="0" err="1">
                <a:solidFill>
                  <a:srgbClr val="C00000"/>
                </a:solidFill>
                <a:latin typeface="黑体" panose="02010609060101010101" pitchFamily="49" charset="-122"/>
                <a:ea typeface="黑体" panose="02010609060101010101" pitchFamily="49" charset="-122"/>
              </a:rPr>
              <a:t>D</a:t>
            </a:r>
            <a:r>
              <a:rPr lang="en-US" altLang="zh-CN" sz="2400" kern="0" baseline="-25000" dirty="0" err="1">
                <a:solidFill>
                  <a:srgbClr val="C00000"/>
                </a:solidFill>
                <a:latin typeface="黑体" panose="02010609060101010101" pitchFamily="49" charset="-122"/>
                <a:ea typeface="黑体" panose="02010609060101010101" pitchFamily="49" charset="-122"/>
              </a:rPr>
              <a:t>n</a:t>
            </a:r>
            <a:r>
              <a:rPr lang="en-US" altLang="zh-CN" sz="2400" kern="0" dirty="0">
                <a:solidFill>
                  <a:srgbClr val="C00000"/>
                </a:solidFill>
                <a:latin typeface="黑体" panose="02010609060101010101" pitchFamily="49" charset="-122"/>
                <a:ea typeface="黑体" panose="02010609060101010101" pitchFamily="49" charset="-122"/>
              </a:rPr>
              <a:t>)</a:t>
            </a:r>
          </a:p>
          <a:p>
            <a:pPr marL="1085850" lvl="1" indent="-342900" eaLnBrk="1" hangingPunct="1">
              <a:lnSpc>
                <a:spcPct val="150000"/>
              </a:lnSpc>
              <a:buFont typeface="Arial" panose="020B0604020202020204" pitchFamily="34" charset="0"/>
              <a:buChar char="•"/>
              <a:defRPr/>
            </a:pPr>
            <a:r>
              <a:rPr lang="zh-CN" altLang="en-US" sz="2400" kern="0" dirty="0">
                <a:latin typeface="黑体" panose="02010609060101010101" pitchFamily="49" charset="-122"/>
                <a:ea typeface="黑体" panose="02010609060101010101" pitchFamily="49" charset="-122"/>
              </a:rPr>
              <a:t>其中</a:t>
            </a:r>
            <a:r>
              <a:rPr lang="en-US" altLang="zh-CN" sz="2400" kern="0" dirty="0">
                <a:solidFill>
                  <a:srgbClr val="0000CC"/>
                </a:solidFill>
                <a:latin typeface="黑体" panose="02010609060101010101" pitchFamily="49" charset="-122"/>
                <a:ea typeface="黑体" panose="02010609060101010101" pitchFamily="49" charset="-122"/>
              </a:rPr>
              <a:t>R</a:t>
            </a:r>
            <a:r>
              <a:rPr lang="zh-CN" altLang="en-US" sz="2400" kern="0" dirty="0">
                <a:latin typeface="黑体" panose="02010609060101010101" pitchFamily="49" charset="-122"/>
                <a:ea typeface="黑体" panose="02010609060101010101" pitchFamily="49" charset="-122"/>
              </a:rPr>
              <a:t>表示关系的名称，</a:t>
            </a:r>
            <a:r>
              <a:rPr lang="en-US" altLang="zh-CN" sz="2400" kern="0" dirty="0">
                <a:solidFill>
                  <a:srgbClr val="0000CC"/>
                </a:solidFill>
                <a:latin typeface="黑体" panose="02010609060101010101" pitchFamily="49" charset="-122"/>
                <a:ea typeface="黑体" panose="02010609060101010101" pitchFamily="49" charset="-122"/>
              </a:rPr>
              <a:t>n</a:t>
            </a:r>
            <a:r>
              <a:rPr lang="zh-CN" altLang="en-US" sz="2400" kern="0" dirty="0">
                <a:latin typeface="黑体" panose="02010609060101010101" pitchFamily="49" charset="-122"/>
                <a:ea typeface="黑体" panose="02010609060101010101" pitchFamily="49" charset="-122"/>
              </a:rPr>
              <a:t>表示关系的目或度。</a:t>
            </a:r>
          </a:p>
          <a:p>
            <a:pPr marL="1085850" lvl="1" indent="-342900" eaLnBrk="1" hangingPunct="1">
              <a:lnSpc>
                <a:spcPct val="150000"/>
              </a:lnSpc>
              <a:buFont typeface="Arial" panose="020B0604020202020204" pitchFamily="34" charset="0"/>
              <a:buChar char="•"/>
              <a:defRPr/>
            </a:pPr>
            <a:r>
              <a:rPr lang="zh-CN" altLang="en-US" sz="2400" kern="0" dirty="0">
                <a:latin typeface="黑体" panose="02010609060101010101" pitchFamily="49" charset="-122"/>
                <a:ea typeface="黑体" panose="02010609060101010101" pitchFamily="49" charset="-122"/>
              </a:rPr>
              <a:t>关系中的每个元素称为</a:t>
            </a:r>
            <a:r>
              <a:rPr lang="zh-CN" altLang="en-US" sz="2400" kern="0" dirty="0">
                <a:solidFill>
                  <a:srgbClr val="0000CC"/>
                </a:solidFill>
                <a:latin typeface="黑体" panose="02010609060101010101" pitchFamily="49" charset="-122"/>
                <a:ea typeface="黑体" panose="02010609060101010101" pitchFamily="49" charset="-122"/>
              </a:rPr>
              <a:t>记录（元组）</a:t>
            </a:r>
            <a:r>
              <a:rPr lang="zh-CN" altLang="en-US" sz="2400" kern="0" dirty="0">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a:p>
            <a:pPr marL="795338" lvl="1" indent="-439200" eaLnBrk="1" hangingPunct="1">
              <a:lnSpc>
                <a:spcPct val="150000"/>
              </a:lnSpc>
              <a:spcBef>
                <a:spcPts val="6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关系数据模型的数据结构就是关系。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0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034D30E3-DEE9-43F7-A642-AE091268068A}"/>
              </a:ext>
            </a:extLst>
          </p:cNvPr>
          <p:cNvSpPr txBox="1">
            <a:spLocks noChangeArrowheads="1"/>
          </p:cNvSpPr>
          <p:nvPr/>
        </p:nvSpPr>
        <p:spPr bwMode="auto">
          <a:xfrm>
            <a:off x="900000" y="974217"/>
            <a:ext cx="10207554" cy="167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0033CC"/>
                </a:solidFill>
                <a:latin typeface="Times New Roman" pitchFamily="18" charset="0"/>
                <a:ea typeface="楷体_GB2312" pitchFamily="49" charset="-122"/>
              </a:defRPr>
            </a:lvl1pPr>
            <a:lvl2pPr marL="742950" indent="-285750" eaLnBrk="0" hangingPunct="0">
              <a:defRPr sz="2400" b="1">
                <a:solidFill>
                  <a:srgbClr val="0033CC"/>
                </a:solidFill>
                <a:latin typeface="Times New Roman" pitchFamily="18" charset="0"/>
                <a:ea typeface="楷体_GB2312" pitchFamily="49" charset="-122"/>
              </a:defRPr>
            </a:lvl2pPr>
            <a:lvl3pPr marL="1143000" indent="-228600" eaLnBrk="0" hangingPunct="0">
              <a:defRPr sz="2400" b="1">
                <a:solidFill>
                  <a:srgbClr val="0033CC"/>
                </a:solidFill>
                <a:latin typeface="Times New Roman" pitchFamily="18" charset="0"/>
                <a:ea typeface="楷体_GB2312" pitchFamily="49" charset="-122"/>
              </a:defRPr>
            </a:lvl3pPr>
            <a:lvl4pPr marL="1600200" indent="-228600" eaLnBrk="0" hangingPunct="0">
              <a:defRPr sz="2400" b="1">
                <a:solidFill>
                  <a:srgbClr val="0033CC"/>
                </a:solidFill>
                <a:latin typeface="Times New Roman" pitchFamily="18" charset="0"/>
                <a:ea typeface="楷体_GB2312" pitchFamily="49" charset="-122"/>
              </a:defRPr>
            </a:lvl4pPr>
            <a:lvl5pPr marL="2057400" indent="-228600" eaLnBrk="0" hangingPunct="0">
              <a:defRPr sz="2400" b="1">
                <a:solidFill>
                  <a:srgbClr val="0033CC"/>
                </a:solidFill>
                <a:latin typeface="Times New Roman" pitchFamily="18" charset="0"/>
                <a:ea typeface="楷体_GB2312" pitchFamily="49" charset="-122"/>
              </a:defRPr>
            </a:lvl5pPr>
            <a:lvl6pPr marL="25146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6pPr>
            <a:lvl7pPr marL="29718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7pPr>
            <a:lvl8pPr marL="34290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8pPr>
            <a:lvl9pPr marL="3886200" indent="-228600" eaLnBrk="0" fontAlgn="base" hangingPunct="0">
              <a:spcBef>
                <a:spcPct val="0"/>
              </a:spcBef>
              <a:spcAft>
                <a:spcPct val="0"/>
              </a:spcAft>
              <a:defRPr sz="2400" b="1">
                <a:solidFill>
                  <a:srgbClr val="0033CC"/>
                </a:solidFill>
                <a:latin typeface="Times New Roman" pitchFamily="18" charset="0"/>
                <a:ea typeface="楷体_GB2312" pitchFamily="49" charset="-122"/>
              </a:defRPr>
            </a:lvl9pPr>
          </a:lstStyle>
          <a:p>
            <a:pPr eaLnBrk="1" hangingPunct="1">
              <a:lnSpc>
                <a:spcPct val="120000"/>
              </a:lnSpc>
              <a:spcBef>
                <a:spcPts val="1200"/>
              </a:spcBef>
              <a:defRPr/>
            </a:pPr>
            <a:r>
              <a:rPr lang="zh-CN" altLang="en-US" b="0" kern="0" dirty="0">
                <a:solidFill>
                  <a:schemeClr val="tx1"/>
                </a:solidFill>
                <a:latin typeface="黑体" panose="02010609060101010101" pitchFamily="49" charset="-122"/>
                <a:ea typeface="黑体" panose="02010609060101010101" pitchFamily="49" charset="-122"/>
              </a:rPr>
              <a:t>    在实际应用中</a:t>
            </a:r>
            <a:r>
              <a:rPr lang="zh-CN" altLang="en-US" b="0" kern="0" dirty="0">
                <a:solidFill>
                  <a:srgbClr val="C00000"/>
                </a:solidFill>
                <a:latin typeface="黑体" panose="02010609060101010101" pitchFamily="49" charset="-122"/>
                <a:ea typeface="黑体" panose="02010609060101010101" pitchFamily="49" charset="-122"/>
              </a:rPr>
              <a:t>关系</a:t>
            </a:r>
            <a:r>
              <a:rPr lang="zh-CN" altLang="en-US" b="0" kern="0" dirty="0">
                <a:solidFill>
                  <a:schemeClr val="tx1"/>
                </a:solidFill>
                <a:latin typeface="黑体" panose="02010609060101010101" pitchFamily="49" charset="-122"/>
                <a:ea typeface="黑体" panose="02010609060101010101" pitchFamily="49" charset="-122"/>
              </a:rPr>
              <a:t>是从笛卡尔积中取出有实际意义的行组成的一个二维表，表的每行对应一条记录，表的每列对应一个字段。</a:t>
            </a:r>
            <a:endParaRPr lang="en-US" altLang="zh-CN" b="0" kern="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ts val="2400"/>
              </a:spcBef>
              <a:defRPr/>
            </a:pPr>
            <a:r>
              <a:rPr lang="zh-CN" altLang="en-US" b="0" kern="0" dirty="0">
                <a:solidFill>
                  <a:srgbClr val="006666"/>
                </a:solidFill>
                <a:latin typeface="黑体" panose="02010609060101010101" pitchFamily="49" charset="-122"/>
                <a:ea typeface="黑体" panose="02010609060101010101" pitchFamily="49" charset="-122"/>
              </a:rPr>
              <a:t>如上例</a:t>
            </a:r>
            <a:r>
              <a:rPr lang="zh-CN" altLang="en-US" b="0" kern="0" dirty="0">
                <a:solidFill>
                  <a:schemeClr val="tx1"/>
                </a:solidFill>
                <a:latin typeface="黑体" panose="02010609060101010101" pitchFamily="49" charset="-122"/>
                <a:ea typeface="黑体" panose="02010609060101010101" pitchFamily="49" charset="-122"/>
              </a:rPr>
              <a:t>，关系：</a:t>
            </a:r>
            <a:r>
              <a:rPr lang="en-US" altLang="zh-CN" b="0" kern="0" dirty="0">
                <a:solidFill>
                  <a:srgbClr val="0000CC"/>
                </a:solidFill>
                <a:latin typeface="黑体" panose="02010609060101010101" pitchFamily="49" charset="-122"/>
                <a:ea typeface="黑体" panose="02010609060101010101" pitchFamily="49" charset="-122"/>
              </a:rPr>
              <a:t>SAP(</a:t>
            </a:r>
            <a:r>
              <a:rPr lang="zh-CN" altLang="en-US" b="0" kern="0" dirty="0">
                <a:solidFill>
                  <a:srgbClr val="0000CC"/>
                </a:solidFill>
                <a:latin typeface="黑体" panose="02010609060101010101" pitchFamily="49" charset="-122"/>
                <a:ea typeface="黑体" panose="02010609060101010101" pitchFamily="49" charset="-122"/>
              </a:rPr>
              <a:t>导师，专业，研究生</a:t>
            </a:r>
            <a:r>
              <a:rPr lang="en-US" altLang="zh-CN" b="0" kern="0" dirty="0">
                <a:solidFill>
                  <a:srgbClr val="0000CC"/>
                </a:solidFill>
                <a:latin typeface="黑体" panose="02010609060101010101" pitchFamily="49" charset="-122"/>
                <a:ea typeface="黑体" panose="02010609060101010101" pitchFamily="49" charset="-122"/>
              </a:rPr>
              <a:t>)</a:t>
            </a:r>
            <a:r>
              <a:rPr lang="zh-CN" altLang="en-US" b="0" kern="0" dirty="0">
                <a:solidFill>
                  <a:srgbClr val="0000CC"/>
                </a:solidFill>
                <a:latin typeface="黑体" panose="02010609060101010101" pitchFamily="49" charset="-122"/>
                <a:ea typeface="黑体" panose="02010609060101010101" pitchFamily="49" charset="-122"/>
              </a:rPr>
              <a:t>  </a:t>
            </a:r>
            <a:r>
              <a:rPr lang="zh-CN" altLang="en-US" b="0" kern="0" dirty="0">
                <a:solidFill>
                  <a:schemeClr val="tx1"/>
                </a:solidFill>
                <a:latin typeface="黑体" panose="02010609060101010101" pitchFamily="49" charset="-122"/>
                <a:ea typeface="黑体" panose="02010609060101010101" pitchFamily="49" charset="-122"/>
              </a:rPr>
              <a:t>包含三条记录（元组）：    </a:t>
            </a:r>
            <a:endParaRPr lang="en-US" altLang="zh-CN" b="0" kern="0" dirty="0">
              <a:solidFill>
                <a:schemeClr val="tx1"/>
              </a:solidFill>
              <a:latin typeface="黑体" panose="02010609060101010101" pitchFamily="49" charset="-122"/>
              <a:ea typeface="黑体" panose="02010609060101010101" pitchFamily="49" charset="-122"/>
            </a:endParaRPr>
          </a:p>
        </p:txBody>
      </p:sp>
      <p:sp>
        <p:nvSpPr>
          <p:cNvPr id="11267" name="Rectangle 4">
            <a:extLst>
              <a:ext uri="{FF2B5EF4-FFF2-40B4-BE49-F238E27FC236}">
                <a16:creationId xmlns:a16="http://schemas.microsoft.com/office/drawing/2014/main" id="{CF0E8A1F-9968-4957-8933-7E60868FAA30}"/>
              </a:ext>
            </a:extLst>
          </p:cNvPr>
          <p:cNvSpPr>
            <a:spLocks noChangeArrowheads="1"/>
          </p:cNvSpPr>
          <p:nvPr/>
        </p:nvSpPr>
        <p:spPr bwMode="auto">
          <a:xfrm>
            <a:off x="6003635"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1800" b="0">
              <a:solidFill>
                <a:schemeClr val="tx1"/>
              </a:solidFill>
              <a:ea typeface="隶书" panose="02010509060101010101" pitchFamily="49" charset="-122"/>
            </a:endParaRPr>
          </a:p>
        </p:txBody>
      </p:sp>
      <p:graphicFrame>
        <p:nvGraphicFramePr>
          <p:cNvPr id="11268" name="对象 2">
            <a:extLst>
              <a:ext uri="{FF2B5EF4-FFF2-40B4-BE49-F238E27FC236}">
                <a16:creationId xmlns:a16="http://schemas.microsoft.com/office/drawing/2014/main" id="{8D5219A8-A98E-4479-9743-70D503213388}"/>
              </a:ext>
            </a:extLst>
          </p:cNvPr>
          <p:cNvGraphicFramePr>
            <a:graphicFrameLocks noChangeAspect="1"/>
          </p:cNvGraphicFramePr>
          <p:nvPr>
            <p:extLst>
              <p:ext uri="{D42A27DB-BD31-4B8C-83A1-F6EECF244321}">
                <p14:modId xmlns:p14="http://schemas.microsoft.com/office/powerpoint/2010/main" val="2564021621"/>
              </p:ext>
            </p:extLst>
          </p:nvPr>
        </p:nvGraphicFramePr>
        <p:xfrm>
          <a:off x="1904710" y="3195586"/>
          <a:ext cx="8197850" cy="1943561"/>
        </p:xfrm>
        <a:graphic>
          <a:graphicData uri="http://schemas.openxmlformats.org/presentationml/2006/ole">
            <mc:AlternateContent xmlns:mc="http://schemas.openxmlformats.org/markup-compatibility/2006">
              <mc:Choice xmlns:v="urn:schemas-microsoft-com:vml" Requires="v">
                <p:oleObj spid="_x0000_s2056" name="Document" r:id="rId4" imgW="3760042" imgH="1012629" progId="Word.Document.8">
                  <p:embed/>
                </p:oleObj>
              </mc:Choice>
              <mc:Fallback>
                <p:oleObj name="Document" r:id="rId4" imgW="3760042" imgH="1012629" progId="Word.Document.8">
                  <p:embed/>
                  <p:pic>
                    <p:nvPicPr>
                      <p:cNvPr id="11268" name="对象 2">
                        <a:extLst>
                          <a:ext uri="{FF2B5EF4-FFF2-40B4-BE49-F238E27FC236}">
                            <a16:creationId xmlns:a16="http://schemas.microsoft.com/office/drawing/2014/main" id="{8D5219A8-A98E-4479-9743-70D5032133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759" t="20868" r="7870" b="14925"/>
                      <a:stretch>
                        <a:fillRect/>
                      </a:stretch>
                    </p:blipFill>
                    <p:spPr bwMode="auto">
                      <a:xfrm>
                        <a:off x="1904710" y="3195586"/>
                        <a:ext cx="8197850" cy="1943561"/>
                      </a:xfrm>
                      <a:prstGeom prst="rect">
                        <a:avLst/>
                      </a:prstGeom>
                      <a:solidFill>
                        <a:srgbClr val="FFFFFF"/>
                      </a:solid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62CFA4-F7E7-464F-80BB-F15F11890B23}"/>
              </a:ext>
            </a:extLst>
          </p:cNvPr>
          <p:cNvSpPr>
            <a:spLocks noGrp="1"/>
          </p:cNvSpPr>
          <p:nvPr>
            <p:ph idx="1"/>
          </p:nvPr>
        </p:nvSpPr>
        <p:spPr>
          <a:xfrm>
            <a:off x="360000" y="360000"/>
            <a:ext cx="10980484" cy="540000"/>
          </a:xfrm>
        </p:spPr>
        <p:txBody>
          <a:bodyPr anchor="ctr" anchorCtr="0">
            <a:noAutofit/>
          </a:bodyPr>
          <a:lstStyle/>
          <a:p>
            <a:pPr marL="0" lvl="1" indent="0" fontAlgn="base">
              <a:lnSpc>
                <a:spcPct val="120000"/>
              </a:lnSpc>
              <a:spcBef>
                <a:spcPct val="50000"/>
              </a:spcBef>
              <a:spcAft>
                <a:spcPct val="0"/>
              </a:spcAft>
              <a:buNone/>
              <a:defRPr/>
            </a:pPr>
            <a:r>
              <a:rPr lang="en-US" altLang="zh-CN" sz="3200" dirty="0" smtClean="0">
                <a:solidFill>
                  <a:srgbClr val="C00000"/>
                </a:solidFill>
                <a:latin typeface="黑体" panose="02010609060101010101" pitchFamily="49" charset="-122"/>
                <a:ea typeface="黑体" panose="02010609060101010101" pitchFamily="49" charset="-122"/>
              </a:rPr>
              <a:t>3</a:t>
            </a:r>
            <a:r>
              <a:rPr lang="zh-CN" altLang="en-US" sz="3200" dirty="0" smtClean="0">
                <a:solidFill>
                  <a:srgbClr val="C00000"/>
                </a:solidFill>
                <a:latin typeface="黑体" panose="02010609060101010101" pitchFamily="49" charset="-122"/>
                <a:ea typeface="黑体" panose="02010609060101010101" pitchFamily="49" charset="-122"/>
              </a:rPr>
              <a:t>、</a:t>
            </a:r>
            <a:r>
              <a:rPr lang="zh-CN" altLang="en-US" sz="3200" dirty="0">
                <a:solidFill>
                  <a:srgbClr val="C00000"/>
                </a:solidFill>
                <a:latin typeface="黑体" panose="02010609060101010101" pitchFamily="49" charset="-122"/>
                <a:ea typeface="黑体" panose="02010609060101010101" pitchFamily="49" charset="-122"/>
              </a:rPr>
              <a:t>关系的性质</a:t>
            </a:r>
            <a:endParaRPr lang="en-US" altLang="zh-CN" sz="3200" dirty="0">
              <a:solidFill>
                <a:srgbClr val="C00000"/>
              </a:solidFill>
              <a:latin typeface="黑体" panose="02010609060101010101" pitchFamily="49" charset="-122"/>
              <a:ea typeface="黑体" panose="02010609060101010101" pitchFamily="49" charset="-122"/>
            </a:endParaRPr>
          </a:p>
        </p:txBody>
      </p:sp>
      <p:sp>
        <p:nvSpPr>
          <p:cNvPr id="2" name="内容占位符 2">
            <a:extLst>
              <a:ext uri="{FF2B5EF4-FFF2-40B4-BE49-F238E27FC236}">
                <a16:creationId xmlns:a16="http://schemas.microsoft.com/office/drawing/2014/main" id="{61F98C54-EAC8-33FC-13DB-79BA7CF0BB12}"/>
              </a:ext>
            </a:extLst>
          </p:cNvPr>
          <p:cNvSpPr txBox="1">
            <a:spLocks/>
          </p:cNvSpPr>
          <p:nvPr/>
        </p:nvSpPr>
        <p:spPr>
          <a:xfrm>
            <a:off x="605758" y="1386036"/>
            <a:ext cx="10980484" cy="4626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6400" indent="-538163">
              <a:lnSpc>
                <a:spcPct val="130000"/>
              </a:lnSpc>
              <a:spcBef>
                <a:spcPts val="1200"/>
              </a:spcBef>
              <a:buClr>
                <a:schemeClr val="tx1"/>
              </a:buClr>
              <a:buFont typeface="Wingdings" panose="05000000000000000000" pitchFamily="2" charset="2"/>
              <a:buChar char="Ø"/>
              <a:defRPr/>
            </a:pPr>
            <a:r>
              <a:rPr lang="zh-CN" altLang="en-US" sz="2400" kern="0" dirty="0">
                <a:solidFill>
                  <a:srgbClr val="0000CC"/>
                </a:solidFill>
                <a:latin typeface="黑体" panose="02010609060101010101" pitchFamily="49" charset="-122"/>
                <a:ea typeface="黑体" panose="02010609060101010101" pitchFamily="49" charset="-122"/>
              </a:rPr>
              <a:t>一个字段的值必须取原子值</a:t>
            </a:r>
            <a:r>
              <a:rPr lang="zh-CN" altLang="en-US" sz="2400" kern="0" dirty="0">
                <a:latin typeface="黑体" panose="02010609060101010101" pitchFamily="49" charset="-122"/>
                <a:ea typeface="黑体" panose="02010609060101010101" pitchFamily="49" charset="-122"/>
              </a:rPr>
              <a:t>，不允许某个字段又是一个二维关系。</a:t>
            </a:r>
            <a:endParaRPr lang="en-US" altLang="zh-CN" sz="2400" dirty="0">
              <a:latin typeface="黑体" pitchFamily="49" charset="-122"/>
              <a:ea typeface="黑体" pitchFamily="49" charset="-122"/>
            </a:endParaRPr>
          </a:p>
          <a:p>
            <a:pPr marL="896400" indent="-538163">
              <a:lnSpc>
                <a:spcPct val="130000"/>
              </a:lnSpc>
              <a:spcBef>
                <a:spcPts val="1200"/>
              </a:spcBef>
              <a:buClr>
                <a:schemeClr val="tx1"/>
              </a:buClr>
              <a:buFont typeface="Wingdings" panose="05000000000000000000" pitchFamily="2" charset="2"/>
              <a:buChar char="Ø"/>
              <a:defRPr/>
            </a:pPr>
            <a:r>
              <a:rPr lang="zh-CN" altLang="en-US" sz="2400" kern="0" dirty="0">
                <a:solidFill>
                  <a:srgbClr val="0000CC"/>
                </a:solidFill>
                <a:latin typeface="黑体" panose="02010609060101010101" pitchFamily="49" charset="-122"/>
                <a:ea typeface="黑体" panose="02010609060101010101" pitchFamily="49" charset="-122"/>
              </a:rPr>
              <a:t>同一个字段中的数据类型要一致</a:t>
            </a:r>
            <a:r>
              <a:rPr lang="zh-CN" altLang="en-US" sz="2400" kern="0" dirty="0">
                <a:latin typeface="黑体" panose="02010609060101010101" pitchFamily="49" charset="-122"/>
                <a:ea typeface="黑体" panose="02010609060101010101" pitchFamily="49" charset="-122"/>
              </a:rPr>
              <a:t>，即来自同一个域。</a:t>
            </a:r>
          </a:p>
          <a:p>
            <a:pPr marL="896400" indent="-538163">
              <a:lnSpc>
                <a:spcPct val="130000"/>
              </a:lnSpc>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一个关系中不同的字段可出自同一个域，但要给予</a:t>
            </a:r>
            <a:r>
              <a:rPr lang="zh-CN" altLang="en-US" sz="2400" kern="0" dirty="0">
                <a:solidFill>
                  <a:srgbClr val="0000CC"/>
                </a:solidFill>
                <a:latin typeface="黑体" panose="02010609060101010101" pitchFamily="49" charset="-122"/>
                <a:ea typeface="黑体" panose="02010609060101010101" pitchFamily="49" charset="-122"/>
              </a:rPr>
              <a:t>不同的字段名</a:t>
            </a:r>
            <a:r>
              <a:rPr lang="zh-CN" altLang="en-US" sz="2400" kern="0" dirty="0">
                <a:latin typeface="黑体" panose="02010609060101010101" pitchFamily="49" charset="-122"/>
                <a:ea typeface="黑体" panose="02010609060101010101" pitchFamily="49" charset="-122"/>
              </a:rPr>
              <a:t>。</a:t>
            </a:r>
          </a:p>
          <a:p>
            <a:pPr marL="896400" indent="-538163">
              <a:lnSpc>
                <a:spcPct val="130000"/>
              </a:lnSpc>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字段的顺序无关紧要。</a:t>
            </a:r>
          </a:p>
          <a:p>
            <a:pPr marL="896400" indent="-538163">
              <a:lnSpc>
                <a:spcPct val="130000"/>
              </a:lnSpc>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一个关系中</a:t>
            </a:r>
            <a:r>
              <a:rPr lang="zh-CN" altLang="en-US" sz="2400" kern="0" dirty="0">
                <a:solidFill>
                  <a:srgbClr val="0000CC"/>
                </a:solidFill>
                <a:latin typeface="黑体" panose="02010609060101010101" pitchFamily="49" charset="-122"/>
                <a:ea typeface="黑体" panose="02010609060101010101" pitchFamily="49" charset="-122"/>
              </a:rPr>
              <a:t>任意两条记录不能完全相同</a:t>
            </a:r>
            <a:r>
              <a:rPr lang="zh-CN" altLang="en-US" sz="2400" kern="0" dirty="0">
                <a:latin typeface="黑体" panose="02010609060101010101" pitchFamily="49" charset="-122"/>
                <a:ea typeface="黑体" panose="02010609060101010101" pitchFamily="49" charset="-122"/>
              </a:rPr>
              <a:t>。</a:t>
            </a:r>
          </a:p>
          <a:p>
            <a:pPr marL="896400" indent="-538163">
              <a:lnSpc>
                <a:spcPct val="130000"/>
              </a:lnSpc>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记录的顺序无关紧要。</a:t>
            </a:r>
          </a:p>
        </p:txBody>
      </p:sp>
    </p:spTree>
    <p:extLst>
      <p:ext uri="{BB962C8B-B14F-4D97-AF65-F5344CB8AC3E}">
        <p14:creationId xmlns:p14="http://schemas.microsoft.com/office/powerpoint/2010/main" val="303899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2253</TotalTime>
  <Words>1556</Words>
  <Application>Microsoft Office PowerPoint</Application>
  <PresentationFormat>宽屏</PresentationFormat>
  <Paragraphs>98</Paragraphs>
  <Slides>11</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4" baseType="lpstr">
      <vt:lpstr>等线</vt:lpstr>
      <vt:lpstr>等线 Light</vt:lpstr>
      <vt:lpstr>黑体</vt:lpstr>
      <vt:lpstr>楷体_GB2312</vt:lpstr>
      <vt:lpstr>隶书</vt:lpstr>
      <vt:lpstr>Microsoft YaHei</vt:lpstr>
      <vt:lpstr>Microsoft YaHei</vt:lpstr>
      <vt:lpstr>Arial</vt:lpstr>
      <vt:lpstr>Tahoma</vt:lpstr>
      <vt:lpstr>Times New Roman</vt:lpstr>
      <vt:lpstr>Wingdings</vt:lpstr>
      <vt:lpstr>Office 主题​​</vt:lpstr>
      <vt:lpstr>Document</vt:lpstr>
      <vt:lpstr>PowerPoint 演示文稿</vt:lpstr>
      <vt:lpstr>3.1 关系数据结构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数据库系统的组成</dc:title>
  <dc:creator>yonghua zhang</dc:creator>
  <cp:lastModifiedBy>Admin</cp:lastModifiedBy>
  <cp:revision>156</cp:revision>
  <dcterms:created xsi:type="dcterms:W3CDTF">2023-03-17T06:55:25Z</dcterms:created>
  <dcterms:modified xsi:type="dcterms:W3CDTF">2024-05-16T11:03:53Z</dcterms:modified>
</cp:coreProperties>
</file>