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9" r:id="rId3"/>
    <p:sldId id="462" r:id="rId4"/>
    <p:sldId id="264" r:id="rId5"/>
    <p:sldId id="463" r:id="rId6"/>
    <p:sldId id="263" r:id="rId7"/>
    <p:sldId id="464" r:id="rId8"/>
    <p:sldId id="26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884" autoAdjust="0"/>
  </p:normalViewPr>
  <p:slideViewPr>
    <p:cSldViewPr snapToGrid="0">
      <p:cViewPr varScale="1">
        <p:scale>
          <a:sx n="90" d="100"/>
          <a:sy n="90" d="100"/>
        </p:scale>
        <p:origin x="16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1414B-DAC1-4503-B87A-720F0586C54F}" type="datetimeFigureOut">
              <a:rPr lang="zh-CN" altLang="en-US" smtClean="0"/>
              <a:t>2024/5/16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8175B-35A5-4D7F-B7BF-523945042B06}" type="slidenum">
              <a:rPr lang="zh-CN" altLang="en-US" smtClean="0"/>
              <a:t>‹#›</a:t>
            </a:fld>
            <a:endParaRPr lang="zh-CN" altLang="en-US"/>
          </a:p>
        </p:txBody>
      </p:sp>
    </p:spTree>
    <p:extLst>
      <p:ext uri="{BB962C8B-B14F-4D97-AF65-F5344CB8AC3E}">
        <p14:creationId xmlns:p14="http://schemas.microsoft.com/office/powerpoint/2010/main" val="2526497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本节主要学习数据系统的概念及其（有哪些）主要组成部分</a:t>
            </a:r>
          </a:p>
        </p:txBody>
      </p:sp>
      <p:sp>
        <p:nvSpPr>
          <p:cNvPr id="4" name="灯片编号占位符 3"/>
          <p:cNvSpPr>
            <a:spLocks noGrp="1"/>
          </p:cNvSpPr>
          <p:nvPr>
            <p:ph type="sldNum" sz="quarter" idx="5"/>
          </p:nvPr>
        </p:nvSpPr>
        <p:spPr/>
        <p:txBody>
          <a:bodyPr/>
          <a:lstStyle/>
          <a:p>
            <a:fld id="{0248175B-35A5-4D7F-B7BF-523945042B06}" type="slidenum">
              <a:rPr lang="zh-CN" altLang="en-US" smtClean="0"/>
              <a:t>1</a:t>
            </a:fld>
            <a:endParaRPr lang="zh-CN" altLang="en-US"/>
          </a:p>
        </p:txBody>
      </p:sp>
    </p:spTree>
    <p:extLst>
      <p:ext uri="{BB962C8B-B14F-4D97-AF65-F5344CB8AC3E}">
        <p14:creationId xmlns:p14="http://schemas.microsoft.com/office/powerpoint/2010/main" val="1188078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latin typeface="黑体" panose="02010609060101010101" pitchFamily="49" charset="-122"/>
                <a:ea typeface="黑体" panose="02010609060101010101" pitchFamily="49" charset="-122"/>
              </a:rPr>
              <a:t>数据的完整性是指数据库中数据的正确性、有效性和相容性。</a:t>
            </a:r>
            <a:r>
              <a:rPr lang="zh-CN" altLang="en-US" sz="1200" kern="0" dirty="0">
                <a:solidFill>
                  <a:srgbClr val="C00000"/>
                </a:solidFill>
                <a:latin typeface="黑体" panose="02010609060101010101" pitchFamily="49" charset="-122"/>
                <a:ea typeface="黑体" panose="02010609060101010101" pitchFamily="49" charset="-122"/>
              </a:rPr>
              <a:t>使之能正确的反映客观世界</a:t>
            </a:r>
            <a:endParaRPr lang="en-US" altLang="zh-CN" sz="1200" kern="0" dirty="0">
              <a:solidFill>
                <a:srgbClr val="C00000"/>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0" dirty="0">
              <a:solidFill>
                <a:srgbClr val="C00000"/>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0" dirty="0">
                <a:solidFill>
                  <a:srgbClr val="C00000"/>
                </a:solidFill>
                <a:latin typeface="黑体" panose="02010609060101010101" pitchFamily="49" charset="-122"/>
                <a:ea typeface="黑体" panose="02010609060101010101" pitchFamily="49" charset="-122"/>
              </a:rPr>
              <a:t>关系数据模型的数据完整性约束</a:t>
            </a:r>
            <a:r>
              <a:rPr lang="zh-CN" altLang="en-US" b="1" dirty="0"/>
              <a:t>有三类</a:t>
            </a: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第一类完整性约束是</a:t>
            </a:r>
            <a:r>
              <a:rPr lang="en-US" altLang="zh-CN" b="1" dirty="0"/>
              <a:t>…</a:t>
            </a:r>
            <a:r>
              <a:rPr lang="zh-CN" altLang="en-US" b="1" dirty="0"/>
              <a:t>，这类约束</a:t>
            </a:r>
            <a:r>
              <a:rPr lang="zh-CN" altLang="en-US" sz="1200" kern="0" dirty="0">
                <a:solidFill>
                  <a:srgbClr val="0000CC"/>
                </a:solidFill>
                <a:latin typeface="黑体" panose="02010609060101010101" pitchFamily="49" charset="-122"/>
                <a:ea typeface="黑体" panose="02010609060101010101" pitchFamily="49" charset="-122"/>
              </a:rPr>
              <a:t>（要求关系的</a:t>
            </a:r>
            <a:r>
              <a:rPr lang="zh-CN" altLang="en-US" sz="1200" kern="0" dirty="0">
                <a:solidFill>
                  <a:srgbClr val="C00000"/>
                </a:solidFill>
                <a:latin typeface="黑体" panose="02010609060101010101" pitchFamily="49" charset="-122"/>
                <a:ea typeface="黑体" panose="02010609060101010101" pitchFamily="49" charset="-122"/>
              </a:rPr>
              <a:t>主键</a:t>
            </a:r>
            <a:r>
              <a:rPr lang="zh-CN" altLang="en-US" sz="1200" kern="0" dirty="0">
                <a:solidFill>
                  <a:srgbClr val="0000CC"/>
                </a:solidFill>
                <a:latin typeface="黑体" panose="02010609060101010101" pitchFamily="49" charset="-122"/>
                <a:ea typeface="黑体" panose="02010609060101010101" pitchFamily="49" charset="-122"/>
              </a:rPr>
              <a:t>取值唯一且主键中的字段不能为空值）</a:t>
            </a:r>
            <a:endParaRPr lang="en-US" altLang="zh-CN" sz="1200"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solidFill>
                  <a:srgbClr val="0000CC"/>
                </a:solidFill>
                <a:latin typeface="黑体" panose="02010609060101010101" pitchFamily="49" charset="-122"/>
                <a:ea typeface="黑体" panose="02010609060101010101" pitchFamily="49" charset="-122"/>
              </a:rPr>
              <a:t>客观世界中的人、事、物称为实体，主键取值唯一表示客观世界中的两个实体是可以相互区别的，主键不能为空表示客观世界中实体的存在性。</a:t>
            </a: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第二类完整性约束是</a:t>
            </a:r>
            <a:r>
              <a:rPr lang="en-US" altLang="zh-CN" b="1" dirty="0"/>
              <a:t>…</a:t>
            </a:r>
            <a:r>
              <a:rPr lang="zh-CN" altLang="en-US" sz="1200" b="1" kern="0" dirty="0">
                <a:solidFill>
                  <a:srgbClr val="0000CC"/>
                </a:solidFill>
                <a:latin typeface="黑体" panose="02010609060101010101" pitchFamily="49" charset="-122"/>
                <a:ea typeface="黑体" panose="02010609060101010101" pitchFamily="49" charset="-122"/>
              </a:rPr>
              <a:t>（</a:t>
            </a:r>
            <a:r>
              <a:rPr lang="zh-CN" altLang="en-US" sz="1200" kern="0" dirty="0">
                <a:solidFill>
                  <a:srgbClr val="0000CC"/>
                </a:solidFill>
                <a:latin typeface="黑体" panose="02010609060101010101" pitchFamily="49" charset="-122"/>
                <a:ea typeface="黑体" panose="02010609060101010101" pitchFamily="49" charset="-122"/>
              </a:rPr>
              <a:t>要求关系</a:t>
            </a:r>
            <a:r>
              <a:rPr lang="zh-CN" altLang="en-US" sz="1200" kern="0" dirty="0">
                <a:solidFill>
                  <a:srgbClr val="C00000"/>
                </a:solidFill>
                <a:latin typeface="黑体" panose="02010609060101010101" pitchFamily="49" charset="-122"/>
                <a:ea typeface="黑体" panose="02010609060101010101" pitchFamily="49" charset="-122"/>
              </a:rPr>
              <a:t>外键</a:t>
            </a:r>
            <a:r>
              <a:rPr lang="zh-CN" altLang="en-US" sz="1200" kern="0" dirty="0">
                <a:solidFill>
                  <a:srgbClr val="0000CC"/>
                </a:solidFill>
                <a:latin typeface="黑体" panose="02010609060101010101" pitchFamily="49" charset="-122"/>
                <a:ea typeface="黑体" panose="02010609060101010101" pitchFamily="49" charset="-122"/>
              </a:rPr>
              <a:t>的取值等于它所参照的关系中的某个主键值，或者取空值。</a:t>
            </a:r>
            <a:r>
              <a:rPr lang="zh-CN" altLang="en-US" sz="1200" b="1" kern="0" dirty="0">
                <a:solidFill>
                  <a:srgbClr val="0000CC"/>
                </a:solidFill>
                <a:latin typeface="黑体" panose="02010609060101010101" pitchFamily="49" charset="-122"/>
                <a:ea typeface="黑体" panose="02010609060101010101" pitchFamily="49" charset="-122"/>
              </a:rPr>
              <a:t>）</a:t>
            </a: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solidFill>
                  <a:srgbClr val="0000CC"/>
                </a:solidFill>
                <a:latin typeface="黑体" panose="02010609060101010101" pitchFamily="49" charset="-122"/>
                <a:ea typeface="黑体" panose="02010609060101010101" pitchFamily="49" charset="-122"/>
              </a:rPr>
              <a:t>参照完整性约束保证了实体之间联系的正确性</a:t>
            </a: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1" kern="0" dirty="0">
              <a:solidFill>
                <a:srgbClr val="0000CC"/>
              </a:solidFill>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kern="0" dirty="0">
                <a:latin typeface="黑体" panose="02010609060101010101" pitchFamily="49" charset="-122"/>
                <a:ea typeface="黑体" panose="02010609060101010101" pitchFamily="49" charset="-122"/>
              </a:rPr>
              <a:t>实体完整性和参照完整性是关系模型必须满足的完整性约束条件，被称作是关系的两个不变性，由关系系统自动支持。</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1"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第三类完整性约束是</a:t>
            </a:r>
            <a:r>
              <a:rPr lang="en-US" altLang="zh-CN" b="1"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extLst>
      <p:ext uri="{BB962C8B-B14F-4D97-AF65-F5344CB8AC3E}">
        <p14:creationId xmlns:p14="http://schemas.microsoft.com/office/powerpoint/2010/main" val="116633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kern="0" dirty="0">
                <a:latin typeface="黑体" panose="02010609060101010101" pitchFamily="49" charset="-122"/>
                <a:ea typeface="黑体" panose="02010609060101010101" pitchFamily="49" charset="-122"/>
              </a:rPr>
              <a:t>1</a:t>
            </a:r>
            <a:r>
              <a:rPr lang="zh-CN" altLang="en-US" kern="0" dirty="0">
                <a:latin typeface="黑体" panose="02010609060101010101" pitchFamily="49" charset="-122"/>
                <a:ea typeface="黑体" panose="02010609060101010101" pitchFamily="49" charset="-122"/>
              </a:rPr>
              <a:t>、实体完整性约束规则要求关系的</a:t>
            </a:r>
            <a:r>
              <a:rPr lang="zh-CN" altLang="en-US" kern="0" dirty="0">
                <a:solidFill>
                  <a:srgbClr val="0000CC"/>
                </a:solidFill>
                <a:latin typeface="黑体" panose="02010609060101010101" pitchFamily="49" charset="-122"/>
                <a:ea typeface="黑体" panose="02010609060101010101" pitchFamily="49" charset="-122"/>
              </a:rPr>
              <a:t>主键（主码）取值唯一且主键中的每个字段都不能为空值</a:t>
            </a:r>
            <a:r>
              <a:rPr lang="zh-CN" altLang="en-US" kern="0" dirty="0">
                <a:latin typeface="黑体" panose="02010609060101010101" pitchFamily="49" charset="-122"/>
                <a:ea typeface="黑体" panose="02010609060101010101" pitchFamily="49" charset="-122"/>
              </a:rPr>
              <a:t>。</a:t>
            </a:r>
            <a:endParaRPr lang="en-US" altLang="zh-CN" kern="0" dirty="0">
              <a:latin typeface="黑体" panose="02010609060101010101" pitchFamily="49" charset="-122"/>
              <a:ea typeface="黑体" panose="02010609060101010101" pitchFamily="49" charset="-122"/>
            </a:endParaRPr>
          </a:p>
          <a:p>
            <a:r>
              <a:rPr lang="zh-CN" altLang="en-US" b="1" kern="0" dirty="0">
                <a:latin typeface="黑体" panose="02010609060101010101" pitchFamily="49" charset="-122"/>
                <a:ea typeface="黑体" panose="02010609060101010101" pitchFamily="49" charset="-122"/>
              </a:rPr>
              <a:t>实体完整性约束规则是用来约束现实世界中的实体在机器中如何正确性的表示</a:t>
            </a:r>
            <a:endParaRPr lang="en-US" altLang="zh-CN" b="1" kern="0" dirty="0">
              <a:latin typeface="黑体" panose="02010609060101010101" pitchFamily="49" charset="-122"/>
              <a:ea typeface="黑体" panose="02010609060101010101" pitchFamily="49" charset="-122"/>
            </a:endParaRPr>
          </a:p>
          <a:p>
            <a:pPr eaLnBrk="1" hangingPunct="1">
              <a:lnSpc>
                <a:spcPct val="150000"/>
              </a:lnSpc>
              <a:spcBef>
                <a:spcPts val="1200"/>
              </a:spcBef>
              <a:buFontTx/>
              <a:buNone/>
              <a:defRPr/>
            </a:pPr>
            <a:r>
              <a:rPr lang="en-US" altLang="zh-CN" sz="2400" kern="0" dirty="0">
                <a:latin typeface="黑体" panose="02010609060101010101" pitchFamily="49" charset="-122"/>
                <a:ea typeface="黑体" panose="02010609060101010101" pitchFamily="49" charset="-122"/>
              </a:rPr>
              <a:t>2</a:t>
            </a:r>
            <a:r>
              <a:rPr lang="zh-CN" altLang="en-US" sz="2400" kern="0" dirty="0">
                <a:latin typeface="黑体" panose="02010609060101010101" pitchFamily="49" charset="-122"/>
                <a:ea typeface="黑体" panose="02010609060101010101" pitchFamily="49" charset="-122"/>
              </a:rPr>
              <a:t>、关系模型必须遵循实体完整性约束规则的原因：</a:t>
            </a:r>
            <a:endParaRPr lang="en-US" altLang="zh-CN" sz="2400" kern="0" dirty="0">
              <a:latin typeface="黑体" panose="02010609060101010101" pitchFamily="49" charset="-122"/>
              <a:ea typeface="黑体" panose="02010609060101010101" pitchFamily="49" charset="-122"/>
            </a:endParaRPr>
          </a:p>
          <a:p>
            <a:pPr lvl="1">
              <a:lnSpc>
                <a:spcPct val="150000"/>
              </a:lnSpc>
              <a:spcBef>
                <a:spcPts val="1200"/>
              </a:spcBef>
              <a:buNone/>
              <a:defRPr/>
            </a:pPr>
            <a:r>
              <a:rPr lang="en-US" altLang="zh-CN" sz="2000" kern="0" dirty="0">
                <a:latin typeface="黑体" panose="02010609060101010101" pitchFamily="49" charset="-122"/>
                <a:ea typeface="黑体" panose="02010609060101010101" pitchFamily="49" charset="-122"/>
              </a:rPr>
              <a:t>  </a:t>
            </a:r>
            <a:r>
              <a:rPr lang="zh-CN" altLang="en-US" kern="0" dirty="0">
                <a:latin typeface="黑体" panose="02010609060101010101" pitchFamily="49" charset="-122"/>
                <a:ea typeface="黑体" panose="02010609060101010101" pitchFamily="49" charset="-122"/>
              </a:rPr>
              <a:t>（</a:t>
            </a:r>
            <a:r>
              <a:rPr lang="en-US" altLang="zh-CN" kern="0" dirty="0">
                <a:latin typeface="黑体" panose="02010609060101010101" pitchFamily="49" charset="-122"/>
                <a:ea typeface="黑体" panose="02010609060101010101" pitchFamily="49" charset="-122"/>
              </a:rPr>
              <a:t>1</a:t>
            </a:r>
            <a:r>
              <a:rPr lang="zh-CN" altLang="en-US" kern="0" dirty="0">
                <a:latin typeface="黑体" panose="02010609060101010101" pitchFamily="49" charset="-122"/>
                <a:ea typeface="黑体" panose="02010609060101010101" pitchFamily="49" charset="-122"/>
              </a:rPr>
              <a:t>）现实世界中的实体和实体之间是可区分的，即它们具有某种唯一性标识，相应的，在关系模型中以主键（主码）作为唯一性标识。</a:t>
            </a:r>
            <a:endParaRPr lang="en-US" altLang="zh-CN" kern="0" dirty="0">
              <a:latin typeface="黑体" panose="02010609060101010101" pitchFamily="49" charset="-122"/>
              <a:ea typeface="黑体" panose="02010609060101010101" pitchFamily="49" charset="-122"/>
            </a:endParaRPr>
          </a:p>
          <a:p>
            <a:pPr lvl="1">
              <a:lnSpc>
                <a:spcPct val="150000"/>
              </a:lnSpc>
              <a:spcBef>
                <a:spcPts val="1200"/>
              </a:spcBef>
              <a:buNone/>
              <a:defRPr/>
            </a:pPr>
            <a:r>
              <a:rPr lang="zh-CN" altLang="en-US" kern="0" dirty="0">
                <a:latin typeface="黑体" panose="02010609060101010101" pitchFamily="49" charset="-122"/>
                <a:ea typeface="黑体" panose="02010609060101010101" pitchFamily="49" charset="-122"/>
              </a:rPr>
              <a:t>  （</a:t>
            </a:r>
            <a:r>
              <a:rPr lang="en-US" altLang="zh-CN" kern="0" dirty="0">
                <a:latin typeface="黑体" panose="02010609060101010101" pitchFamily="49" charset="-122"/>
                <a:ea typeface="黑体" panose="02010609060101010101" pitchFamily="49" charset="-122"/>
              </a:rPr>
              <a:t>2</a:t>
            </a:r>
            <a:r>
              <a:rPr lang="zh-CN" altLang="en-US" kern="0" dirty="0">
                <a:latin typeface="黑体" panose="02010609060101010101" pitchFamily="49" charset="-122"/>
                <a:ea typeface="黑体" panose="02010609060101010101" pitchFamily="49" charset="-122"/>
              </a:rPr>
              <a:t>）空值表示“没有”“不知道”，主码的值不能为空代表了实体的存在性。</a:t>
            </a:r>
            <a:endParaRPr lang="zh-CN" altLang="en-US" sz="2600" kern="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3</a:t>
            </a:fld>
            <a:endParaRPr lang="zh-CN" altLang="en-US"/>
          </a:p>
        </p:txBody>
      </p:sp>
    </p:spTree>
    <p:extLst>
      <p:ext uri="{BB962C8B-B14F-4D97-AF65-F5344CB8AC3E}">
        <p14:creationId xmlns:p14="http://schemas.microsoft.com/office/powerpoint/2010/main" val="3088112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t>取值唯一表示用学号来唯一标识一个学生，也就是一个学号不能表示多个学生</a:t>
            </a:r>
            <a:r>
              <a:rPr lang="en-US" altLang="zh-CN" sz="1200" b="1" dirty="0"/>
              <a:t>,</a:t>
            </a:r>
            <a:r>
              <a:rPr lang="zh-CN" altLang="en-US" sz="1200" b="1" dirty="0"/>
              <a:t>否则两个学生就不可区分了。另外学号不能取空表示了学生的存在，否则数据库中就会出现一个不存在的学生。满足这两个要求才表示这个学生实体（记录）是正确的。</a:t>
            </a:r>
            <a:endParaRPr lang="en-US" altLang="zh-CN" sz="1200" b="1" dirty="0"/>
          </a:p>
          <a:p>
            <a:endParaRPr lang="en-US" altLang="zh-CN" dirty="0"/>
          </a:p>
          <a:p>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solidFill>
                  <a:srgbClr val="0000CC"/>
                </a:solidFill>
                <a:latin typeface="黑体" panose="02010609060101010101" pitchFamily="49" charset="-122"/>
                <a:ea typeface="黑体" panose="02010609060101010101" pitchFamily="49" charset="-122"/>
              </a:rPr>
              <a:t>学号</a:t>
            </a:r>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solidFill>
                  <a:srgbClr val="0000CC"/>
                </a:solidFill>
                <a:latin typeface="黑体" panose="02010609060101010101" pitchFamily="49" charset="-122"/>
                <a:ea typeface="黑体" panose="02010609060101010101" pitchFamily="49" charset="-122"/>
              </a:rPr>
              <a:t>课程号</a:t>
            </a:r>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solidFill>
                  <a:srgbClr val="0000CC"/>
                </a:solidFill>
                <a:latin typeface="黑体" panose="02010609060101010101" pitchFamily="49" charset="-122"/>
                <a:ea typeface="黑体" panose="02010609060101010101" pitchFamily="49" charset="-122"/>
              </a:rPr>
              <a:t>要取值要唯一，如果有重的就会出现完全相同的两行，而关系的性质要求不能有完全相同的两行</a:t>
            </a:r>
            <a:endParaRPr lang="en-US" altLang="zh-CN" kern="0" dirty="0">
              <a:solidFill>
                <a:srgbClr val="0000CC"/>
              </a:solidFill>
              <a:latin typeface="黑体" panose="02010609060101010101" pitchFamily="49" charset="-122"/>
              <a:ea typeface="黑体" panose="02010609060101010101" pitchFamily="49" charset="-122"/>
            </a:endParaRPr>
          </a:p>
          <a:p>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solidFill>
                  <a:srgbClr val="0000CC"/>
                </a:solidFill>
                <a:latin typeface="黑体" panose="02010609060101010101" pitchFamily="49" charset="-122"/>
                <a:ea typeface="黑体" panose="02010609060101010101" pitchFamily="49" charset="-122"/>
              </a:rPr>
              <a:t>学号</a:t>
            </a:r>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solidFill>
                  <a:srgbClr val="0000CC"/>
                </a:solidFill>
                <a:latin typeface="黑体" panose="02010609060101010101" pitchFamily="49" charset="-122"/>
                <a:ea typeface="黑体" panose="02010609060101010101" pitchFamily="49" charset="-122"/>
              </a:rPr>
              <a:t>课程号</a:t>
            </a:r>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latin typeface="黑体" panose="02010609060101010101" pitchFamily="49" charset="-122"/>
                <a:ea typeface="黑体" panose="02010609060101010101" pitchFamily="49" charset="-122"/>
              </a:rPr>
              <a:t> 都不能取空值表示一个存在的学生选了一门存在的课。如果学号为空则表示一个不存在的学生选了一门课，如果课程号为空则表示一个学生选了一门不存在的课</a:t>
            </a:r>
            <a:r>
              <a:rPr lang="en-US" altLang="zh-CN" kern="0" dirty="0">
                <a:latin typeface="黑体" panose="02010609060101010101" pitchFamily="49" charset="-122"/>
                <a:ea typeface="黑体" panose="02010609060101010101" pitchFamily="49" charset="-122"/>
              </a:rPr>
              <a:t>…</a:t>
            </a:r>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extLst>
      <p:ext uri="{BB962C8B-B14F-4D97-AF65-F5344CB8AC3E}">
        <p14:creationId xmlns:p14="http://schemas.microsoft.com/office/powerpoint/2010/main" val="1407160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nSpc>
                <a:spcPct val="150000"/>
              </a:lnSpc>
              <a:spcBef>
                <a:spcPts val="1200"/>
              </a:spcBef>
              <a:buSzPct val="100000"/>
              <a:buNone/>
              <a:defRPr/>
            </a:pPr>
            <a:r>
              <a:rPr lang="zh-CN" altLang="en-US" kern="0" dirty="0">
                <a:latin typeface="黑体" panose="02010609060101010101" pitchFamily="49" charset="-122"/>
                <a:ea typeface="黑体" panose="02010609060101010101" pitchFamily="49" charset="-122"/>
              </a:rPr>
              <a:t>参照完整性约束规则：如果关系</a:t>
            </a:r>
            <a:r>
              <a:rPr lang="en-US" altLang="zh-CN" kern="0" dirty="0">
                <a:latin typeface="黑体" panose="02010609060101010101" pitchFamily="49" charset="-122"/>
                <a:ea typeface="黑体" panose="02010609060101010101" pitchFamily="49" charset="-122"/>
              </a:rPr>
              <a:t>R2</a:t>
            </a:r>
            <a:r>
              <a:rPr lang="zh-CN" altLang="en-US" kern="0" dirty="0">
                <a:latin typeface="黑体" panose="02010609060101010101" pitchFamily="49" charset="-122"/>
                <a:ea typeface="黑体" panose="02010609060101010101" pitchFamily="49" charset="-122"/>
              </a:rPr>
              <a:t>的外键（外码）</a:t>
            </a:r>
            <a:r>
              <a:rPr lang="en-US" altLang="zh-CN" kern="0" dirty="0">
                <a:latin typeface="黑体" panose="02010609060101010101" pitchFamily="49" charset="-122"/>
                <a:ea typeface="黑体" panose="02010609060101010101" pitchFamily="49" charset="-122"/>
              </a:rPr>
              <a:t>X</a:t>
            </a:r>
            <a:r>
              <a:rPr lang="zh-CN" altLang="en-US" kern="0" dirty="0">
                <a:latin typeface="黑体" panose="02010609060101010101" pitchFamily="49" charset="-122"/>
                <a:ea typeface="黑体" panose="02010609060101010101" pitchFamily="49" charset="-122"/>
              </a:rPr>
              <a:t>与关系</a:t>
            </a:r>
            <a:r>
              <a:rPr lang="en-US" altLang="zh-CN" kern="0" dirty="0">
                <a:latin typeface="黑体" panose="02010609060101010101" pitchFamily="49" charset="-122"/>
                <a:ea typeface="黑体" panose="02010609060101010101" pitchFamily="49" charset="-122"/>
              </a:rPr>
              <a:t>R1</a:t>
            </a:r>
            <a:r>
              <a:rPr lang="zh-CN" altLang="en-US" kern="0" dirty="0">
                <a:latin typeface="黑体" panose="02010609060101010101" pitchFamily="49" charset="-122"/>
                <a:ea typeface="黑体" panose="02010609060101010101" pitchFamily="49" charset="-122"/>
              </a:rPr>
              <a:t>的主键（主码）相对应（</a:t>
            </a:r>
            <a:r>
              <a:rPr lang="en-US" altLang="zh-CN" kern="0" dirty="0">
                <a:latin typeface="黑体" panose="02010609060101010101" pitchFamily="49" charset="-122"/>
                <a:ea typeface="黑体" panose="02010609060101010101" pitchFamily="49" charset="-122"/>
              </a:rPr>
              <a:t>R1</a:t>
            </a:r>
            <a:r>
              <a:rPr lang="zh-CN" altLang="en-US" kern="0" dirty="0">
                <a:latin typeface="黑体" panose="02010609060101010101" pitchFamily="49" charset="-122"/>
                <a:ea typeface="黑体" panose="02010609060101010101" pitchFamily="49" charset="-122"/>
              </a:rPr>
              <a:t>和</a:t>
            </a:r>
            <a:r>
              <a:rPr lang="en-US" altLang="zh-CN" kern="0" dirty="0">
                <a:latin typeface="黑体" panose="02010609060101010101" pitchFamily="49" charset="-122"/>
                <a:ea typeface="黑体" panose="02010609060101010101" pitchFamily="49" charset="-122"/>
              </a:rPr>
              <a:t>R2</a:t>
            </a:r>
            <a:r>
              <a:rPr lang="zh-CN" altLang="en-US" kern="0" dirty="0">
                <a:latin typeface="黑体" panose="02010609060101010101" pitchFamily="49" charset="-122"/>
                <a:ea typeface="黑体" panose="02010609060101010101" pitchFamily="49" charset="-122"/>
              </a:rPr>
              <a:t>可以是不同关系，也可以是同一个关系），则外键</a:t>
            </a:r>
            <a:r>
              <a:rPr lang="en-US" altLang="zh-CN" kern="0" dirty="0">
                <a:latin typeface="黑体" panose="02010609060101010101" pitchFamily="49" charset="-122"/>
                <a:ea typeface="黑体" panose="02010609060101010101" pitchFamily="49" charset="-122"/>
              </a:rPr>
              <a:t>X</a:t>
            </a:r>
            <a:r>
              <a:rPr lang="zh-CN" altLang="en-US" kern="0" dirty="0">
                <a:latin typeface="黑体" panose="02010609060101010101" pitchFamily="49" charset="-122"/>
                <a:ea typeface="黑体" panose="02010609060101010101" pitchFamily="49" charset="-122"/>
              </a:rPr>
              <a:t>的每个值必须在关系</a:t>
            </a:r>
            <a:r>
              <a:rPr lang="en-US" altLang="zh-CN" kern="0" dirty="0">
                <a:latin typeface="黑体" panose="02010609060101010101" pitchFamily="49" charset="-122"/>
                <a:ea typeface="黑体" panose="02010609060101010101" pitchFamily="49" charset="-122"/>
              </a:rPr>
              <a:t>R1</a:t>
            </a:r>
            <a:r>
              <a:rPr lang="zh-CN" altLang="en-US" kern="0" dirty="0">
                <a:latin typeface="黑体" panose="02010609060101010101" pitchFamily="49" charset="-122"/>
                <a:ea typeface="黑体" panose="02010609060101010101" pitchFamily="49" charset="-122"/>
              </a:rPr>
              <a:t>中主键的值中找到，或者为空值。</a:t>
            </a:r>
            <a:endParaRPr lang="en-US" altLang="zh-CN" kern="0" dirty="0">
              <a:latin typeface="黑体" panose="02010609060101010101" pitchFamily="49" charset="-122"/>
              <a:ea typeface="黑体" panose="02010609060101010101" pitchFamily="49" charset="-122"/>
            </a:endParaRPr>
          </a:p>
          <a:p>
            <a:pPr marL="0" lvl="0" indent="0">
              <a:lnSpc>
                <a:spcPct val="150000"/>
              </a:lnSpc>
              <a:spcBef>
                <a:spcPts val="1200"/>
              </a:spcBef>
              <a:buSzPct val="100000"/>
              <a:buNone/>
              <a:defRPr/>
            </a:pPr>
            <a:r>
              <a:rPr lang="zh-CN" altLang="en-US" sz="1600" kern="0" dirty="0">
                <a:latin typeface="黑体" panose="02010609060101010101" pitchFamily="49" charset="-122"/>
                <a:ea typeface="黑体" panose="02010609060101010101" pitchFamily="49" charset="-122"/>
              </a:rPr>
              <a:t>即要求关系的</a:t>
            </a:r>
            <a:r>
              <a:rPr lang="zh-CN" altLang="en-US" sz="1600" kern="0" dirty="0">
                <a:solidFill>
                  <a:srgbClr val="0000CC"/>
                </a:solidFill>
                <a:latin typeface="黑体" panose="02010609060101010101" pitchFamily="49" charset="-122"/>
                <a:ea typeface="黑体" panose="02010609060101010101" pitchFamily="49" charset="-122"/>
              </a:rPr>
              <a:t>外键</a:t>
            </a:r>
            <a:r>
              <a:rPr lang="zh-CN" altLang="en-US" sz="1600" kern="0" dirty="0">
                <a:latin typeface="黑体" panose="02010609060101010101" pitchFamily="49" charset="-122"/>
                <a:ea typeface="黑体" panose="02010609060101010101" pitchFamily="49" charset="-122"/>
              </a:rPr>
              <a:t>取值等于它所参照的关系中的某个主键值，或者取空值。</a:t>
            </a:r>
            <a:endParaRPr lang="en-US" altLang="zh-CN" kern="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5</a:t>
            </a:fld>
            <a:endParaRPr lang="zh-CN" altLang="en-US"/>
          </a:p>
        </p:txBody>
      </p:sp>
    </p:spTree>
    <p:extLst>
      <p:ext uri="{BB962C8B-B14F-4D97-AF65-F5344CB8AC3E}">
        <p14:creationId xmlns:p14="http://schemas.microsoft.com/office/powerpoint/2010/main" val="2758055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该例中，成绩表中的学号是外键，它参照了学生表中主键学号，那么成绩表中学号列的值在学生表的主键学中号必须能找到，表示在成绩表中选课的学生必须是一个存在的学生 ，而不能是不存在的学生。</a:t>
            </a:r>
            <a:endParaRPr lang="en-US" altLang="zh-CN" b="0" dirty="0"/>
          </a:p>
          <a:p>
            <a:r>
              <a:rPr lang="zh-CN" altLang="en-US" b="0" dirty="0"/>
              <a:t>该例中参照关系成绩表和被参照关系学生表是不同的关系</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721264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参照关系和被参照关系也可以是一个关系，例如课程表，该表中的主键为课程号，第三列是先修课的课程号就是个外键，它参照</a:t>
            </a:r>
            <a:r>
              <a:rPr lang="zh-CN" altLang="en-US" sz="1200" kern="0" dirty="0">
                <a:latin typeface="黑体" panose="02010609060101010101" pitchFamily="49" charset="-122"/>
                <a:ea typeface="黑体" panose="02010609060101010101" pitchFamily="49" charset="-122"/>
              </a:rPr>
              <a:t>同一表</a:t>
            </a:r>
            <a:r>
              <a:rPr lang="zh-CN" altLang="en-US" sz="1200" kern="0" dirty="0">
                <a:solidFill>
                  <a:srgbClr val="0000CC"/>
                </a:solidFill>
                <a:latin typeface="黑体" panose="02010609060101010101" pitchFamily="49" charset="-122"/>
                <a:ea typeface="黑体" panose="02010609060101010101" pitchFamily="49" charset="-122"/>
              </a:rPr>
              <a:t>中主键“课程号</a:t>
            </a:r>
            <a:r>
              <a:rPr lang="en-US" altLang="zh-CN" sz="1200" kern="0" dirty="0">
                <a:solidFill>
                  <a:srgbClr val="0000CC"/>
                </a:solidFill>
                <a:latin typeface="黑体" panose="02010609060101010101" pitchFamily="49" charset="-122"/>
                <a:ea typeface="黑体" panose="02010609060101010101" pitchFamily="49" charset="-122"/>
              </a:rPr>
              <a:t>”</a:t>
            </a:r>
            <a:r>
              <a:rPr lang="zh-CN" altLang="en-US" sz="1200" kern="0" dirty="0">
                <a:solidFill>
                  <a:srgbClr val="0000CC"/>
                </a:solidFill>
                <a:latin typeface="黑体" panose="02010609060101010101" pitchFamily="49" charset="-122"/>
                <a:ea typeface="黑体" panose="02010609060101010101" pitchFamily="49" charset="-122"/>
              </a:rPr>
              <a:t>，因此外键先修课列的取值必须来自主键列中的某个值表示先修课必须是一门存在的课，或者取空值表示某门课没有先修课，如</a:t>
            </a:r>
            <a:r>
              <a:rPr lang="en-US" altLang="zh-CN" sz="1200" kern="0" dirty="0">
                <a:solidFill>
                  <a:srgbClr val="0000CC"/>
                </a:solidFill>
                <a:latin typeface="黑体" panose="02010609060101010101" pitchFamily="49" charset="-122"/>
                <a:ea typeface="黑体" panose="02010609060101010101" pitchFamily="49" charset="-122"/>
              </a:rPr>
              <a:t>2</a:t>
            </a:r>
            <a:r>
              <a:rPr lang="zh-CN" altLang="en-US" sz="1200" kern="0" dirty="0">
                <a:solidFill>
                  <a:srgbClr val="0000CC"/>
                </a:solidFill>
                <a:latin typeface="黑体" panose="02010609060101010101" pitchFamily="49" charset="-122"/>
                <a:ea typeface="黑体" panose="02010609060101010101" pitchFamily="49" charset="-122"/>
              </a:rPr>
              <a:t>号和</a:t>
            </a:r>
            <a:r>
              <a:rPr lang="en-US" altLang="zh-CN" sz="1200" kern="0" dirty="0">
                <a:solidFill>
                  <a:srgbClr val="0000CC"/>
                </a:solidFill>
                <a:latin typeface="黑体" panose="02010609060101010101" pitchFamily="49" charset="-122"/>
                <a:ea typeface="黑体" panose="02010609060101010101" pitchFamily="49" charset="-122"/>
              </a:rPr>
              <a:t>6</a:t>
            </a:r>
            <a:r>
              <a:rPr lang="zh-CN" altLang="en-US" sz="1200" kern="0" dirty="0">
                <a:solidFill>
                  <a:srgbClr val="0000CC"/>
                </a:solidFill>
                <a:latin typeface="黑体" panose="02010609060101010101" pitchFamily="49" charset="-122"/>
                <a:ea typeface="黑体" panose="02010609060101010101" pitchFamily="49" charset="-122"/>
              </a:rPr>
              <a:t>号课。</a:t>
            </a:r>
            <a:endParaRPr lang="zh-CN" altLang="en-US" dirty="0"/>
          </a:p>
        </p:txBody>
      </p:sp>
      <p:sp>
        <p:nvSpPr>
          <p:cNvPr id="4" name="灯片编号占位符 3"/>
          <p:cNvSpPr>
            <a:spLocks noGrp="1"/>
          </p:cNvSpPr>
          <p:nvPr>
            <p:ph type="sldNum" sz="quarter" idx="5"/>
          </p:nvPr>
        </p:nvSpPr>
        <p:spPr/>
        <p:txBody>
          <a:bodyPr/>
          <a:lstStyle/>
          <a:p>
            <a:fld id="{0248175B-35A5-4D7F-B7BF-523945042B06}" type="slidenum">
              <a:rPr lang="zh-CN" altLang="en-US" smtClean="0"/>
              <a:t>7</a:t>
            </a:fld>
            <a:endParaRPr lang="zh-CN" altLang="en-US"/>
          </a:p>
        </p:txBody>
      </p:sp>
    </p:spTree>
    <p:extLst>
      <p:ext uri="{BB962C8B-B14F-4D97-AF65-F5344CB8AC3E}">
        <p14:creationId xmlns:p14="http://schemas.microsoft.com/office/powerpoint/2010/main" val="3730431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这些约束都是根据具体的应用环境（即在学生和课程的实际应用中）定义的属于用户自定义完整性约束。</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extLst>
      <p:ext uri="{BB962C8B-B14F-4D97-AF65-F5344CB8AC3E}">
        <p14:creationId xmlns:p14="http://schemas.microsoft.com/office/powerpoint/2010/main" val="206065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2F23F2-36EC-9CC9-53C4-919D77A2D96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9B49A8-D5F3-5CF4-16CA-7527AFBBD7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3E35E61-76CA-124B-AC4B-D285AD0C982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2AFE13AF-1484-AF2C-2482-13A600D23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1110CB-25D4-5A27-A824-9B7A68E8AF8E}"/>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82356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B5C8C-6D78-8967-CC53-9E3D6095C2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98CB7D-8C93-A541-D3AC-D724805A0B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608A34-17FF-D557-B23E-14F18C27F0C0}"/>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491EB813-1F2E-9683-06AD-43945DE3EB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2BDA90-A3F0-34DA-EE01-2CF7F71B08A8}"/>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90064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7348FA-E69B-FD90-8880-4A40F0696C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B8BC7F8-6F1F-FECB-CEAD-D62B03DF0C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A3E35-12F8-31E4-47DC-D97AD5D3505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3CCE380F-E3FE-1228-A94F-FBCED02D21B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3F4B006-4722-85D8-ACC4-7437952014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518174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FD6BBC-E92F-8DF4-5634-AC6AA3478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875D0A4-78FE-B672-4348-EA44443782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8E747DC-A4C6-D467-2C95-8EAD70E3010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C441FA7-4CE9-CD61-3001-BA92CA74E1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653AE1-D2B5-4E39-DACC-8885B7A697B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60434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10540-1AD4-48DF-ED3D-1E97DA5D7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A120B40-AE8A-6ECE-EE5A-D38F377E3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0C3DC43-ACFD-3485-8C6F-C8BDBB21C275}"/>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B2AC2267-BEAE-D6DC-19FA-79808114FD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88412A-F94F-BC40-AFB7-E46317BD73C6}"/>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339732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7BF35A-1DEF-1200-FFB1-2F5228AB071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3DB155-3AD9-39CB-8D10-730220B8BDE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1B1FD60-7FE6-D716-9B98-7F679F11941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B0C5BB2-FDBA-F482-3FD1-5EAB673BDC2E}"/>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15E0988-02F4-1B49-3EB6-2639274C137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77A573-F7A1-B742-576B-F4F7BDA52221}"/>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59128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EC6A0-66C4-7FED-F7D1-D20348B18E4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39EF56-95BC-2B24-BD54-2796A9819A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C8EBFFD-AAE4-A250-4CC5-29D7D7DAE1D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A47B797-DE05-822B-17C6-104A647EEA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49EFB76-DC53-286B-AAD0-EA009018678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F4B9E01-0457-0AC6-7A4B-00A4DC28B554}"/>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8" name="页脚占位符 7">
            <a:extLst>
              <a:ext uri="{FF2B5EF4-FFF2-40B4-BE49-F238E27FC236}">
                <a16:creationId xmlns:a16="http://schemas.microsoft.com/office/drawing/2014/main" id="{7A8EAB5C-994B-43B8-2A44-31C7B730680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D57E883-7F6B-A653-C139-0D78F0C8F71C}"/>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80020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32D959-90C2-8E9D-74F6-6B773D6DAAB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A10921B-FBB7-37FA-876B-5A5A1398FC12}"/>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4" name="页脚占位符 3">
            <a:extLst>
              <a:ext uri="{FF2B5EF4-FFF2-40B4-BE49-F238E27FC236}">
                <a16:creationId xmlns:a16="http://schemas.microsoft.com/office/drawing/2014/main" id="{73174A23-40F9-349E-6791-6C91B6F1951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3D2F4E-612F-52CF-18D1-6B809BB7DD2D}"/>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248087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541E59-CA92-B7C3-06EE-D0524329A4FD}"/>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3" name="页脚占位符 2">
            <a:extLst>
              <a:ext uri="{FF2B5EF4-FFF2-40B4-BE49-F238E27FC236}">
                <a16:creationId xmlns:a16="http://schemas.microsoft.com/office/drawing/2014/main" id="{5FBFD979-C1FC-B6F7-52FD-61355CF78D2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0435E3-93B1-D108-2561-6E7BBAC147E3}"/>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680820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F023F6-E27B-9B63-20E2-5B45989BE6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896D92C-5152-BCBD-5E5B-874D4EE8B5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2840513-58F2-CA2F-95EF-E6A959291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0BDAA0-C916-E858-8962-E400D9966B73}"/>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1BB3BFBB-6E49-809F-501D-F91311EB3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B36835-E2BE-16BE-9C59-776733EE8D1F}"/>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366768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E6E10-DA50-D0F6-6260-2BA8F22B59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655F14-78D5-95C1-45F3-94BDEDC771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9358239-41AD-1875-A624-7ADD62CE7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B0E2FB-C91C-356D-5841-9E56374B4877}"/>
              </a:ext>
            </a:extLst>
          </p:cNvPr>
          <p:cNvSpPr>
            <a:spLocks noGrp="1"/>
          </p:cNvSpPr>
          <p:nvPr>
            <p:ph type="dt" sz="half" idx="10"/>
          </p:nvPr>
        </p:nvSpPr>
        <p:spPr/>
        <p:txBody>
          <a:bodyPr/>
          <a:lstStyle/>
          <a:p>
            <a:fld id="{5F8C5380-4F43-46C6-B343-5181B424EAF8}" type="datetimeFigureOut">
              <a:rPr lang="zh-CN" altLang="en-US" smtClean="0"/>
              <a:t>2024/5/16</a:t>
            </a:fld>
            <a:endParaRPr lang="zh-CN" altLang="en-US"/>
          </a:p>
        </p:txBody>
      </p:sp>
      <p:sp>
        <p:nvSpPr>
          <p:cNvPr id="6" name="页脚占位符 5">
            <a:extLst>
              <a:ext uri="{FF2B5EF4-FFF2-40B4-BE49-F238E27FC236}">
                <a16:creationId xmlns:a16="http://schemas.microsoft.com/office/drawing/2014/main" id="{39657ED2-3D03-BF94-771A-5602CC843D6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B60136-5D49-9F7E-64A4-57672F954349}"/>
              </a:ext>
            </a:extLst>
          </p:cNvPr>
          <p:cNvSpPr>
            <a:spLocks noGrp="1"/>
          </p:cNvSpPr>
          <p:nvPr>
            <p:ph type="sldNum" sz="quarter" idx="12"/>
          </p:nvPr>
        </p:nvSpPr>
        <p:spPr/>
        <p:txBody>
          <a:bodyPr/>
          <a:lstStyle/>
          <a:p>
            <a:fld id="{01A2C915-3093-4B71-81C3-255800830A79}" type="slidenum">
              <a:rPr lang="zh-CN" altLang="en-US" smtClean="0"/>
              <a:t>‹#›</a:t>
            </a:fld>
            <a:endParaRPr lang="zh-CN" altLang="en-US"/>
          </a:p>
        </p:txBody>
      </p:sp>
    </p:spTree>
    <p:extLst>
      <p:ext uri="{BB962C8B-B14F-4D97-AF65-F5344CB8AC3E}">
        <p14:creationId xmlns:p14="http://schemas.microsoft.com/office/powerpoint/2010/main" val="127217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70E69CC-8C64-82A2-037A-4537656C81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E7804C-9C43-B0D5-D61F-087D23CAD0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D8DC19-B02B-6DE3-E80A-A3C59F23CA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5380-4F43-46C6-B343-5181B424EAF8}" type="datetimeFigureOut">
              <a:rPr lang="zh-CN" altLang="en-US" smtClean="0"/>
              <a:t>2024/5/16</a:t>
            </a:fld>
            <a:endParaRPr lang="zh-CN" altLang="en-US"/>
          </a:p>
        </p:txBody>
      </p:sp>
      <p:sp>
        <p:nvSpPr>
          <p:cNvPr id="5" name="页脚占位符 4">
            <a:extLst>
              <a:ext uri="{FF2B5EF4-FFF2-40B4-BE49-F238E27FC236}">
                <a16:creationId xmlns:a16="http://schemas.microsoft.com/office/drawing/2014/main" id="{0A95B9F0-AFAA-5E49-AB8A-AAEAB381F2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840892-4BD7-8475-CFB0-D8F740111C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A2C915-3093-4B71-81C3-255800830A79}" type="slidenum">
              <a:rPr lang="zh-CN" altLang="en-US" smtClean="0"/>
              <a:t>‹#›</a:t>
            </a:fld>
            <a:endParaRPr lang="zh-CN" altLang="en-US"/>
          </a:p>
        </p:txBody>
      </p:sp>
      <p:grpSp>
        <p:nvGrpSpPr>
          <p:cNvPr id="8" name="组合 7">
            <a:extLst>
              <a:ext uri="{FF2B5EF4-FFF2-40B4-BE49-F238E27FC236}">
                <a16:creationId xmlns:a16="http://schemas.microsoft.com/office/drawing/2014/main" id="{479F8928-4428-40C0-A49B-AB2A0F3D4BC0}"/>
              </a:ext>
            </a:extLst>
          </p:cNvPr>
          <p:cNvGrpSpPr/>
          <p:nvPr userDrawn="1"/>
        </p:nvGrpSpPr>
        <p:grpSpPr>
          <a:xfrm>
            <a:off x="-19606" y="-15875"/>
            <a:ext cx="12259019" cy="6879906"/>
            <a:chOff x="-19606" y="-15875"/>
            <a:chExt cx="12259019" cy="6879906"/>
          </a:xfrm>
        </p:grpSpPr>
        <p:grpSp>
          <p:nvGrpSpPr>
            <p:cNvPr id="9" name="组合 8">
              <a:extLst>
                <a:ext uri="{FF2B5EF4-FFF2-40B4-BE49-F238E27FC236}">
                  <a16:creationId xmlns:a16="http://schemas.microsoft.com/office/drawing/2014/main" id="{939ABA4A-45D8-4EC4-9D26-873811C2E6FF}"/>
                </a:ext>
              </a:extLst>
            </p:cNvPr>
            <p:cNvGrpSpPr/>
            <p:nvPr userDrawn="1"/>
          </p:nvGrpSpPr>
          <p:grpSpPr>
            <a:xfrm>
              <a:off x="-19606" y="-15875"/>
              <a:ext cx="12259019" cy="1043781"/>
              <a:chOff x="-19606" y="-15875"/>
              <a:chExt cx="12259019" cy="1043781"/>
            </a:xfrm>
          </p:grpSpPr>
          <p:pic>
            <p:nvPicPr>
              <p:cNvPr id="13" name="图片 12">
                <a:extLst>
                  <a:ext uri="{FF2B5EF4-FFF2-40B4-BE49-F238E27FC236}">
                    <a16:creationId xmlns:a16="http://schemas.microsoft.com/office/drawing/2014/main" id="{17846ED7-861D-4C6D-B6F7-350B7BDD7F68}"/>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4" name="图片 13">
                <a:extLst>
                  <a:ext uri="{FF2B5EF4-FFF2-40B4-BE49-F238E27FC236}">
                    <a16:creationId xmlns:a16="http://schemas.microsoft.com/office/drawing/2014/main" id="{8848B32C-4D9D-4CF1-B9AF-FBEC194BDBFE}"/>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10" name="组合 9">
              <a:extLst>
                <a:ext uri="{FF2B5EF4-FFF2-40B4-BE49-F238E27FC236}">
                  <a16:creationId xmlns:a16="http://schemas.microsoft.com/office/drawing/2014/main" id="{0ADA8920-61CD-45D7-A262-3E6B41DC9C7C}"/>
                </a:ext>
              </a:extLst>
            </p:cNvPr>
            <p:cNvGrpSpPr/>
            <p:nvPr userDrawn="1"/>
          </p:nvGrpSpPr>
          <p:grpSpPr>
            <a:xfrm>
              <a:off x="-19605" y="6031120"/>
              <a:ext cx="12198206" cy="832911"/>
              <a:chOff x="-19605" y="6031120"/>
              <a:chExt cx="12198206" cy="832911"/>
            </a:xfrm>
          </p:grpSpPr>
          <p:pic>
            <p:nvPicPr>
              <p:cNvPr id="11" name="图片 10">
                <a:extLst>
                  <a:ext uri="{FF2B5EF4-FFF2-40B4-BE49-F238E27FC236}">
                    <a16:creationId xmlns:a16="http://schemas.microsoft.com/office/drawing/2014/main" id="{5C10C8C8-C22B-440F-BAA4-3E76A6CA1E22}"/>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2" name="图片 11">
                <a:extLst>
                  <a:ext uri="{FF2B5EF4-FFF2-40B4-BE49-F238E27FC236}">
                    <a16:creationId xmlns:a16="http://schemas.microsoft.com/office/drawing/2014/main" id="{97EFAA7D-26ED-46BF-A6B9-6B1BAE107BFB}"/>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extLst>
      <p:ext uri="{BB962C8B-B14F-4D97-AF65-F5344CB8AC3E}">
        <p14:creationId xmlns:p14="http://schemas.microsoft.com/office/powerpoint/2010/main" val="424243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74A0FF-9B8A-FA26-EAB2-72A0BFB1A246}"/>
              </a:ext>
            </a:extLst>
          </p:cNvPr>
          <p:cNvSpPr>
            <a:spLocks noGrp="1"/>
          </p:cNvSpPr>
          <p:nvPr>
            <p:ph type="ctrTitle"/>
          </p:nvPr>
        </p:nvSpPr>
        <p:spPr>
          <a:xfrm>
            <a:off x="1524000" y="2411980"/>
            <a:ext cx="9144000" cy="1017020"/>
          </a:xfrm>
        </p:spPr>
        <p:txBody>
          <a:bodyPr>
            <a:normAutofit/>
          </a:bodyPr>
          <a:lstStyle/>
          <a:p>
            <a:r>
              <a:rPr lang="en-US" altLang="zh-CN" sz="5400" dirty="0">
                <a:latin typeface="黑体" panose="02010609060101010101" pitchFamily="49" charset="-122"/>
                <a:ea typeface="黑体" panose="02010609060101010101" pitchFamily="49" charset="-122"/>
              </a:rPr>
              <a:t>3.2 </a:t>
            </a:r>
            <a:r>
              <a:rPr lang="zh-CN" altLang="en-US" sz="5400" dirty="0">
                <a:latin typeface="黑体" panose="02010609060101010101" pitchFamily="49" charset="-122"/>
                <a:ea typeface="黑体" panose="02010609060101010101" pitchFamily="49" charset="-122"/>
              </a:rPr>
              <a:t>关系完整性约束</a:t>
            </a:r>
          </a:p>
        </p:txBody>
      </p:sp>
    </p:spTree>
    <p:extLst>
      <p:ext uri="{BB962C8B-B14F-4D97-AF65-F5344CB8AC3E}">
        <p14:creationId xmlns:p14="http://schemas.microsoft.com/office/powerpoint/2010/main" val="7288956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ACF7641-2FBD-4B8D-8B43-578D2C079A06}"/>
              </a:ext>
            </a:extLst>
          </p:cNvPr>
          <p:cNvSpPr>
            <a:spLocks noGrp="1"/>
          </p:cNvSpPr>
          <p:nvPr>
            <p:ph idx="1"/>
          </p:nvPr>
        </p:nvSpPr>
        <p:spPr>
          <a:xfrm>
            <a:off x="648000" y="1098266"/>
            <a:ext cx="10709134" cy="4590924"/>
          </a:xfrm>
        </p:spPr>
        <p:txBody>
          <a:bodyPr>
            <a:normAutofit fontScale="92500"/>
          </a:bodyPr>
          <a:lstStyle/>
          <a:p>
            <a:pPr marL="809625" lvl="1" indent="-439200">
              <a:lnSpc>
                <a:spcPct val="130000"/>
              </a:lnSpc>
              <a:spcBef>
                <a:spcPts val="1200"/>
              </a:spcBef>
              <a:buSzPct val="100000"/>
              <a:buFont typeface="Wingdings" panose="05000000000000000000" pitchFamily="2" charset="2"/>
              <a:buChar char="Ø"/>
              <a:defRPr/>
            </a:pPr>
            <a:r>
              <a:rPr lang="zh-CN" altLang="en-US" sz="2800" kern="0" dirty="0">
                <a:latin typeface="黑体" panose="02010609060101010101" pitchFamily="49" charset="-122"/>
                <a:ea typeface="黑体" panose="02010609060101010101" pitchFamily="49" charset="-122"/>
              </a:rPr>
              <a:t>数据的完整性是指数据库中数据的</a:t>
            </a:r>
            <a:r>
              <a:rPr lang="zh-CN" altLang="en-US" sz="2800" kern="0" dirty="0">
                <a:solidFill>
                  <a:srgbClr val="C00000"/>
                </a:solidFill>
                <a:latin typeface="黑体" panose="02010609060101010101" pitchFamily="49" charset="-122"/>
                <a:ea typeface="黑体" panose="02010609060101010101" pitchFamily="49" charset="-122"/>
              </a:rPr>
              <a:t>正确性</a:t>
            </a:r>
            <a:r>
              <a:rPr lang="zh-CN" altLang="en-US" sz="2800" kern="0" dirty="0">
                <a:latin typeface="黑体" panose="02010609060101010101" pitchFamily="49" charset="-122"/>
                <a:ea typeface="黑体" panose="02010609060101010101" pitchFamily="49" charset="-122"/>
              </a:rPr>
              <a:t>、</a:t>
            </a:r>
            <a:r>
              <a:rPr lang="zh-CN" altLang="en-US" sz="2800" kern="0" dirty="0">
                <a:solidFill>
                  <a:srgbClr val="C00000"/>
                </a:solidFill>
                <a:latin typeface="黑体" panose="02010609060101010101" pitchFamily="49" charset="-122"/>
                <a:ea typeface="黑体" panose="02010609060101010101" pitchFamily="49" charset="-122"/>
              </a:rPr>
              <a:t>有效性</a:t>
            </a:r>
            <a:r>
              <a:rPr lang="zh-CN" altLang="en-US" sz="2800" kern="0" dirty="0">
                <a:latin typeface="黑体" panose="02010609060101010101" pitchFamily="49" charset="-122"/>
                <a:ea typeface="黑体" panose="02010609060101010101" pitchFamily="49" charset="-122"/>
              </a:rPr>
              <a:t>。</a:t>
            </a:r>
            <a:endParaRPr lang="en-US" altLang="zh-CN" sz="2800" kern="0" dirty="0">
              <a:latin typeface="黑体" panose="02010609060101010101" pitchFamily="49" charset="-122"/>
              <a:ea typeface="黑体" panose="02010609060101010101" pitchFamily="49" charset="-122"/>
            </a:endParaRPr>
          </a:p>
          <a:p>
            <a:pPr marL="809625" lvl="1" indent="-439200">
              <a:lnSpc>
                <a:spcPct val="130000"/>
              </a:lnSpc>
              <a:spcBef>
                <a:spcPts val="1200"/>
              </a:spcBef>
              <a:buSzPct val="100000"/>
              <a:buFont typeface="Wingdings" panose="05000000000000000000" pitchFamily="2" charset="2"/>
              <a:buChar char="Ø"/>
              <a:defRPr/>
            </a:pPr>
            <a:r>
              <a:rPr lang="zh-CN" altLang="en-US" sz="2800" kern="0" dirty="0">
                <a:latin typeface="黑体" panose="02010609060101010101" pitchFamily="49" charset="-122"/>
                <a:ea typeface="黑体" panose="02010609060101010101" pitchFamily="49" charset="-122"/>
              </a:rPr>
              <a:t>为保证数据的完整性制定的约束规则称为</a:t>
            </a:r>
            <a:r>
              <a:rPr lang="zh-CN" altLang="en-US" sz="2800" kern="0" dirty="0">
                <a:solidFill>
                  <a:srgbClr val="C00000"/>
                </a:solidFill>
                <a:latin typeface="黑体" panose="02010609060101010101" pitchFamily="49" charset="-122"/>
                <a:ea typeface="黑体" panose="02010609060101010101" pitchFamily="49" charset="-122"/>
              </a:rPr>
              <a:t>数据完整性约束</a:t>
            </a:r>
            <a:r>
              <a:rPr lang="zh-CN" altLang="en-US" sz="2800" kern="0" dirty="0">
                <a:latin typeface="黑体" panose="02010609060101010101" pitchFamily="49" charset="-122"/>
                <a:ea typeface="黑体" panose="02010609060101010101" pitchFamily="49" charset="-122"/>
              </a:rPr>
              <a:t>。</a:t>
            </a:r>
            <a:endParaRPr lang="en-US" altLang="zh-CN" sz="2800" kern="0" dirty="0">
              <a:latin typeface="黑体" panose="02010609060101010101" pitchFamily="49" charset="-122"/>
              <a:ea typeface="黑体" panose="02010609060101010101" pitchFamily="49" charset="-122"/>
            </a:endParaRPr>
          </a:p>
          <a:p>
            <a:pPr marL="809625" lvl="1" indent="-439200">
              <a:lnSpc>
                <a:spcPct val="130000"/>
              </a:lnSpc>
              <a:spcBef>
                <a:spcPts val="1200"/>
              </a:spcBef>
              <a:buSzPct val="100000"/>
              <a:buFont typeface="Wingdings" panose="05000000000000000000" pitchFamily="2" charset="2"/>
              <a:buChar char="Ø"/>
              <a:defRPr/>
            </a:pPr>
            <a:r>
              <a:rPr lang="zh-CN" altLang="en-US" sz="2800" kern="0" dirty="0">
                <a:latin typeface="黑体" panose="02010609060101010101" pitchFamily="49" charset="-122"/>
                <a:ea typeface="黑体" panose="02010609060101010101" pitchFamily="49" charset="-122"/>
              </a:rPr>
              <a:t>数据完整性约束保证了数据库中的数据能够正确的反应客观世界。</a:t>
            </a:r>
            <a:endParaRPr lang="en-US" altLang="zh-CN" sz="2800" kern="0" dirty="0">
              <a:latin typeface="黑体" panose="02010609060101010101" pitchFamily="49" charset="-122"/>
              <a:ea typeface="黑体" panose="02010609060101010101" pitchFamily="49" charset="-122"/>
            </a:endParaRPr>
          </a:p>
          <a:p>
            <a:pPr marL="809625" lvl="1" indent="-439200">
              <a:lnSpc>
                <a:spcPct val="130000"/>
              </a:lnSpc>
              <a:spcBef>
                <a:spcPts val="1200"/>
              </a:spcBef>
              <a:buSzPct val="100000"/>
              <a:buFont typeface="Wingdings" panose="05000000000000000000" pitchFamily="2" charset="2"/>
              <a:buChar char="Ø"/>
              <a:defRPr/>
            </a:pPr>
            <a:r>
              <a:rPr lang="zh-CN" altLang="en-US" sz="2800" kern="0" dirty="0">
                <a:latin typeface="黑体" panose="02010609060101010101" pitchFamily="49" charset="-122"/>
                <a:ea typeface="黑体" panose="02010609060101010101" pitchFamily="49" charset="-122"/>
              </a:rPr>
              <a:t>三类数据完整性约束：</a:t>
            </a:r>
            <a:endParaRPr lang="en-US" altLang="zh-CN" sz="2800" kern="0" dirty="0">
              <a:latin typeface="黑体" panose="02010609060101010101" pitchFamily="49" charset="-122"/>
              <a:ea typeface="黑体" panose="02010609060101010101" pitchFamily="49" charset="-122"/>
            </a:endParaRPr>
          </a:p>
          <a:p>
            <a:pPr lvl="2">
              <a:lnSpc>
                <a:spcPct val="130000"/>
              </a:lnSpc>
              <a:spcBef>
                <a:spcPts val="1200"/>
              </a:spcBef>
              <a:buSzPct val="100000"/>
              <a:buFont typeface="Times New Roman" panose="02020603050405020304" pitchFamily="18" charset="0"/>
              <a:buChar char="•"/>
              <a:defRPr/>
            </a:pPr>
            <a:r>
              <a:rPr lang="zh-CN" altLang="en-US" sz="2600" kern="0" dirty="0">
                <a:solidFill>
                  <a:srgbClr val="0000CC"/>
                </a:solidFill>
                <a:latin typeface="黑体" panose="02010609060101010101" pitchFamily="49" charset="-122"/>
                <a:ea typeface="黑体" panose="02010609060101010101" pitchFamily="49" charset="-122"/>
              </a:rPr>
              <a:t>实体完整性约束 </a:t>
            </a:r>
            <a:endParaRPr lang="en-US" altLang="zh-CN" sz="2600" kern="0" dirty="0">
              <a:solidFill>
                <a:srgbClr val="0000CC"/>
              </a:solidFill>
              <a:latin typeface="黑体" panose="02010609060101010101" pitchFamily="49" charset="-122"/>
              <a:ea typeface="黑体" panose="02010609060101010101" pitchFamily="49" charset="-122"/>
            </a:endParaRPr>
          </a:p>
          <a:p>
            <a:pPr lvl="2">
              <a:lnSpc>
                <a:spcPct val="130000"/>
              </a:lnSpc>
              <a:spcBef>
                <a:spcPts val="1200"/>
              </a:spcBef>
              <a:buSzPct val="100000"/>
              <a:buFont typeface="Times New Roman" panose="02020603050405020304" pitchFamily="18" charset="0"/>
              <a:buChar char="•"/>
              <a:defRPr/>
            </a:pPr>
            <a:r>
              <a:rPr lang="zh-CN" altLang="en-US" sz="2600" kern="0" dirty="0">
                <a:solidFill>
                  <a:srgbClr val="0000CC"/>
                </a:solidFill>
                <a:latin typeface="黑体" panose="02010609060101010101" pitchFamily="49" charset="-122"/>
                <a:ea typeface="黑体" panose="02010609060101010101" pitchFamily="49" charset="-122"/>
              </a:rPr>
              <a:t>参照完整性约束</a:t>
            </a:r>
          </a:p>
          <a:p>
            <a:pPr lvl="2">
              <a:lnSpc>
                <a:spcPct val="130000"/>
              </a:lnSpc>
              <a:spcBef>
                <a:spcPts val="1200"/>
              </a:spcBef>
              <a:buSzPct val="100000"/>
              <a:buFont typeface="Times New Roman" panose="02020603050405020304" pitchFamily="18" charset="0"/>
              <a:buChar char="•"/>
              <a:defRPr/>
            </a:pPr>
            <a:r>
              <a:rPr lang="zh-CN" altLang="en-US" sz="2600" kern="0" dirty="0">
                <a:solidFill>
                  <a:srgbClr val="0000CC"/>
                </a:solidFill>
                <a:latin typeface="黑体" panose="02010609060101010101" pitchFamily="49" charset="-122"/>
                <a:ea typeface="黑体" panose="02010609060101010101" pitchFamily="49" charset="-122"/>
              </a:rPr>
              <a:t>用户定义的完整性约束</a:t>
            </a:r>
          </a:p>
        </p:txBody>
      </p:sp>
    </p:spTree>
    <p:extLst>
      <p:ext uri="{BB962C8B-B14F-4D97-AF65-F5344CB8AC3E}">
        <p14:creationId xmlns:p14="http://schemas.microsoft.com/office/powerpoint/2010/main" val="901929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ED6AD788-2CF3-4E33-80FF-56118F220384}"/>
              </a:ext>
            </a:extLst>
          </p:cNvPr>
          <p:cNvSpPr txBox="1">
            <a:spLocks/>
          </p:cNvSpPr>
          <p:nvPr/>
        </p:nvSpPr>
        <p:spPr>
          <a:xfrm>
            <a:off x="360000" y="360000"/>
            <a:ext cx="10210219" cy="540000"/>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1200"/>
              </a:spcBef>
              <a:buSzPct val="100000"/>
              <a:buNone/>
              <a:defRPr/>
            </a:pPr>
            <a:r>
              <a:rPr lang="en-US" altLang="zh-CN" sz="3200" kern="0" dirty="0" smtClean="0">
                <a:solidFill>
                  <a:srgbClr val="C00000"/>
                </a:solidFill>
                <a:latin typeface="黑体" panose="02010609060101010101" pitchFamily="49" charset="-122"/>
                <a:ea typeface="黑体" panose="02010609060101010101" pitchFamily="49" charset="-122"/>
              </a:rPr>
              <a:t>1</a:t>
            </a:r>
            <a:r>
              <a:rPr lang="zh-CN" altLang="en-US" sz="3200" kern="0" dirty="0" smtClean="0">
                <a:solidFill>
                  <a:srgbClr val="C00000"/>
                </a:solidFill>
                <a:latin typeface="黑体" panose="02010609060101010101" pitchFamily="49" charset="-122"/>
                <a:ea typeface="黑体" panose="02010609060101010101" pitchFamily="49" charset="-122"/>
              </a:rPr>
              <a:t>、</a:t>
            </a:r>
            <a:r>
              <a:rPr lang="zh-CN" altLang="en-US" sz="3200" kern="0" dirty="0">
                <a:solidFill>
                  <a:srgbClr val="C00000"/>
                </a:solidFill>
                <a:latin typeface="黑体" panose="02010609060101010101" pitchFamily="49" charset="-122"/>
                <a:ea typeface="黑体" panose="02010609060101010101" pitchFamily="49" charset="-122"/>
              </a:rPr>
              <a:t>实体完整性约束 </a:t>
            </a:r>
            <a:endParaRPr lang="en-US" altLang="zh-CN" sz="3200" kern="0" dirty="0">
              <a:solidFill>
                <a:srgbClr val="C00000"/>
              </a:solidFill>
              <a:latin typeface="黑体" panose="02010609060101010101" pitchFamily="49" charset="-122"/>
              <a:ea typeface="黑体" panose="02010609060101010101" pitchFamily="49" charset="-122"/>
            </a:endParaRPr>
          </a:p>
        </p:txBody>
      </p:sp>
      <p:sp>
        <p:nvSpPr>
          <p:cNvPr id="3" name="内容占位符 2">
            <a:extLst>
              <a:ext uri="{FF2B5EF4-FFF2-40B4-BE49-F238E27FC236}">
                <a16:creationId xmlns:a16="http://schemas.microsoft.com/office/drawing/2014/main" id="{423E1AC1-C16C-7389-1A2B-8C628BFFD7B2}"/>
              </a:ext>
            </a:extLst>
          </p:cNvPr>
          <p:cNvSpPr txBox="1">
            <a:spLocks/>
          </p:cNvSpPr>
          <p:nvPr/>
        </p:nvSpPr>
        <p:spPr>
          <a:xfrm>
            <a:off x="460072" y="1193954"/>
            <a:ext cx="10628231" cy="51194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439200">
              <a:lnSpc>
                <a:spcPct val="120000"/>
              </a:lnSpc>
              <a:spcBef>
                <a:spcPts val="2400"/>
              </a:spcBef>
              <a:buSzPct val="100000"/>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实体完整性约束规则：</a:t>
            </a:r>
            <a:r>
              <a:rPr lang="zh-CN" altLang="en-US" sz="2600" kern="0" dirty="0">
                <a:latin typeface="黑体" panose="02010609060101010101" pitchFamily="49" charset="-122"/>
                <a:ea typeface="黑体" panose="02010609060101010101" pitchFamily="49" charset="-122"/>
              </a:rPr>
              <a:t>要求关系的主键（主码）取值唯一且主键中的每个字段都不能为空值。</a:t>
            </a:r>
            <a:endParaRPr lang="en-US" altLang="zh-CN" sz="2600" kern="0" dirty="0">
              <a:latin typeface="黑体" panose="02010609060101010101" pitchFamily="49" charset="-122"/>
              <a:ea typeface="黑体" panose="02010609060101010101" pitchFamily="49" charset="-122"/>
            </a:endParaRPr>
          </a:p>
          <a:p>
            <a:pPr lvl="1" indent="-439200">
              <a:lnSpc>
                <a:spcPct val="120000"/>
              </a:lnSpc>
              <a:spcBef>
                <a:spcPts val="2400"/>
              </a:spcBef>
              <a:buSzPct val="100000"/>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关系模型必须遵循实体完整性约束规则的原因：</a:t>
            </a:r>
            <a:endParaRPr lang="en-US" altLang="zh-CN" sz="2600" kern="0" dirty="0">
              <a:solidFill>
                <a:srgbClr val="0000CC"/>
              </a:solidFill>
              <a:latin typeface="黑体" panose="02010609060101010101" pitchFamily="49" charset="-122"/>
              <a:ea typeface="黑体" panose="02010609060101010101" pitchFamily="49" charset="-122"/>
            </a:endParaRPr>
          </a:p>
          <a:p>
            <a:pPr lvl="1">
              <a:lnSpc>
                <a:spcPct val="120000"/>
              </a:lnSpc>
              <a:spcBef>
                <a:spcPts val="1200"/>
              </a:spcBef>
              <a:buNone/>
              <a:defRPr/>
            </a:pPr>
            <a:r>
              <a:rPr lang="en-US" altLang="zh-CN" sz="2000" kern="0" dirty="0">
                <a:latin typeface="黑体" panose="02010609060101010101" pitchFamily="49" charset="-122"/>
                <a:ea typeface="黑体" panose="02010609060101010101" pitchFamily="49" charset="-122"/>
              </a:rPr>
              <a:t>  </a:t>
            </a:r>
            <a:r>
              <a:rPr lang="zh-CN" altLang="en-US" kern="0" dirty="0">
                <a:latin typeface="黑体" panose="02010609060101010101" pitchFamily="49" charset="-122"/>
                <a:ea typeface="黑体" panose="02010609060101010101" pitchFamily="49" charset="-122"/>
              </a:rPr>
              <a:t>（</a:t>
            </a:r>
            <a:r>
              <a:rPr lang="en-US" altLang="zh-CN" kern="0" dirty="0">
                <a:latin typeface="黑体" panose="02010609060101010101" pitchFamily="49" charset="-122"/>
                <a:ea typeface="黑体" panose="02010609060101010101" pitchFamily="49" charset="-122"/>
              </a:rPr>
              <a:t>1</a:t>
            </a:r>
            <a:r>
              <a:rPr lang="zh-CN" altLang="en-US" kern="0" dirty="0">
                <a:latin typeface="黑体" panose="02010609060101010101" pitchFamily="49" charset="-122"/>
                <a:ea typeface="黑体" panose="02010609060101010101" pitchFamily="49" charset="-122"/>
              </a:rPr>
              <a:t>）现实世界中的实体和实体之间是可区分的，即它们具有某种唯一性标识，相应的，在关系模型中以主键（主码）作为唯一性标识。</a:t>
            </a:r>
            <a:endParaRPr lang="en-US" altLang="zh-CN" kern="0" dirty="0">
              <a:latin typeface="黑体" panose="02010609060101010101" pitchFamily="49" charset="-122"/>
              <a:ea typeface="黑体" panose="02010609060101010101" pitchFamily="49" charset="-122"/>
            </a:endParaRPr>
          </a:p>
          <a:p>
            <a:pPr lvl="1">
              <a:lnSpc>
                <a:spcPct val="120000"/>
              </a:lnSpc>
              <a:spcBef>
                <a:spcPts val="2400"/>
              </a:spcBef>
              <a:buNone/>
              <a:defRPr/>
            </a:pPr>
            <a:r>
              <a:rPr lang="zh-CN" altLang="en-US" kern="0" dirty="0">
                <a:latin typeface="黑体" panose="02010609060101010101" pitchFamily="49" charset="-122"/>
                <a:ea typeface="黑体" panose="02010609060101010101" pitchFamily="49" charset="-122"/>
              </a:rPr>
              <a:t>  （</a:t>
            </a:r>
            <a:r>
              <a:rPr lang="en-US" altLang="zh-CN" kern="0" dirty="0">
                <a:latin typeface="黑体" panose="02010609060101010101" pitchFamily="49" charset="-122"/>
                <a:ea typeface="黑体" panose="02010609060101010101" pitchFamily="49" charset="-122"/>
              </a:rPr>
              <a:t>2</a:t>
            </a:r>
            <a:r>
              <a:rPr lang="zh-CN" altLang="en-US" kern="0" dirty="0">
                <a:latin typeface="黑体" panose="02010609060101010101" pitchFamily="49" charset="-122"/>
                <a:ea typeface="黑体" panose="02010609060101010101" pitchFamily="49" charset="-122"/>
              </a:rPr>
              <a:t>）空值表示“没有”“不知道”的意思，主码的值不能为空代表了实体的存在性。</a:t>
            </a:r>
            <a:endParaRPr lang="zh-CN" altLang="en-US" sz="26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1395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3"/>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648000" y="540000"/>
            <a:ext cx="10515600" cy="1122023"/>
          </a:xfrm>
        </p:spPr>
        <p:txBody>
          <a:bodyPr>
            <a:normAutofit/>
          </a:bodyPr>
          <a:lstStyle/>
          <a:p>
            <a:pPr marL="457200" lvl="1" indent="0">
              <a:lnSpc>
                <a:spcPct val="120000"/>
              </a:lnSpc>
              <a:spcBef>
                <a:spcPts val="1200"/>
              </a:spcBef>
              <a:spcAft>
                <a:spcPts val="1200"/>
              </a:spcAft>
              <a:buSzPct val="100000"/>
              <a:buNone/>
              <a:defRPr/>
            </a:pPr>
            <a:r>
              <a:rPr lang="en-US" altLang="zh-CN" kern="0" dirty="0">
                <a:solidFill>
                  <a:srgbClr val="006666"/>
                </a:solidFill>
                <a:latin typeface="黑体" panose="02010609060101010101" pitchFamily="49" charset="-122"/>
                <a:ea typeface="黑体" panose="02010609060101010101" pitchFamily="49" charset="-122"/>
              </a:rPr>
              <a:t>【</a:t>
            </a:r>
            <a:r>
              <a:rPr lang="zh-CN" altLang="en-US" kern="0" dirty="0">
                <a:solidFill>
                  <a:srgbClr val="006666"/>
                </a:solidFill>
                <a:latin typeface="黑体" panose="02010609060101010101" pitchFamily="49" charset="-122"/>
                <a:ea typeface="黑体" panose="02010609060101010101" pitchFamily="49" charset="-122"/>
              </a:rPr>
              <a:t>例</a:t>
            </a:r>
            <a:r>
              <a:rPr lang="en-US" altLang="zh-CN" kern="0" dirty="0">
                <a:solidFill>
                  <a:srgbClr val="006666"/>
                </a:solidFill>
                <a:latin typeface="黑体" panose="02010609060101010101" pitchFamily="49" charset="-122"/>
                <a:ea typeface="黑体" panose="02010609060101010101" pitchFamily="49" charset="-122"/>
              </a:rPr>
              <a:t>1】</a:t>
            </a:r>
            <a:r>
              <a:rPr lang="zh-CN" altLang="en-US" kern="0" dirty="0">
                <a:latin typeface="黑体" panose="02010609060101010101" pitchFamily="49" charset="-122"/>
                <a:ea typeface="黑体" panose="02010609060101010101" pitchFamily="49" charset="-122"/>
              </a:rPr>
              <a:t>学生表中的主键</a:t>
            </a:r>
            <a:r>
              <a:rPr lang="zh-CN" altLang="en-US" kern="0" dirty="0">
                <a:solidFill>
                  <a:srgbClr val="0000CC"/>
                </a:solidFill>
                <a:latin typeface="黑体" panose="02010609060101010101" pitchFamily="49" charset="-122"/>
                <a:ea typeface="黑体" panose="02010609060101010101" pitchFamily="49" charset="-122"/>
              </a:rPr>
              <a:t>学号</a:t>
            </a:r>
            <a:r>
              <a:rPr lang="zh-CN" altLang="en-US" kern="0" dirty="0">
                <a:latin typeface="黑体" panose="02010609060101010101" pitchFamily="49" charset="-122"/>
                <a:ea typeface="黑体" panose="02010609060101010101" pitchFamily="49" charset="-122"/>
              </a:rPr>
              <a:t>必须取值唯一且不能为空值，成绩表中的主键</a:t>
            </a:r>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solidFill>
                  <a:srgbClr val="0000CC"/>
                </a:solidFill>
                <a:latin typeface="黑体" panose="02010609060101010101" pitchFamily="49" charset="-122"/>
                <a:ea typeface="黑体" panose="02010609060101010101" pitchFamily="49" charset="-122"/>
              </a:rPr>
              <a:t>学号</a:t>
            </a:r>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solidFill>
                  <a:srgbClr val="0000CC"/>
                </a:solidFill>
                <a:latin typeface="黑体" panose="02010609060101010101" pitchFamily="49" charset="-122"/>
                <a:ea typeface="黑体" panose="02010609060101010101" pitchFamily="49" charset="-122"/>
              </a:rPr>
              <a:t>课程号</a:t>
            </a:r>
            <a:r>
              <a:rPr lang="en-US" altLang="zh-CN" kern="0" dirty="0">
                <a:solidFill>
                  <a:srgbClr val="0000CC"/>
                </a:solidFill>
                <a:latin typeface="黑体" panose="02010609060101010101" pitchFamily="49" charset="-122"/>
                <a:ea typeface="黑体" panose="02010609060101010101" pitchFamily="49" charset="-122"/>
              </a:rPr>
              <a:t>)</a:t>
            </a:r>
            <a:r>
              <a:rPr lang="zh-CN" altLang="en-US" kern="0" dirty="0">
                <a:latin typeface="黑体" panose="02010609060101010101" pitchFamily="49" charset="-122"/>
                <a:ea typeface="黑体" panose="02010609060101010101" pitchFamily="49" charset="-122"/>
              </a:rPr>
              <a:t>必须取值唯一且它们都不能取空值。</a:t>
            </a:r>
          </a:p>
        </p:txBody>
      </p:sp>
      <p:graphicFrame>
        <p:nvGraphicFramePr>
          <p:cNvPr id="2" name="表格 4">
            <a:extLst>
              <a:ext uri="{FF2B5EF4-FFF2-40B4-BE49-F238E27FC236}">
                <a16:creationId xmlns:a16="http://schemas.microsoft.com/office/drawing/2014/main" id="{4F3C3629-0EF6-E07B-4835-0E5DB174AC98}"/>
              </a:ext>
            </a:extLst>
          </p:cNvPr>
          <p:cNvGraphicFramePr>
            <a:graphicFrameLocks noGrp="1"/>
          </p:cNvGraphicFramePr>
          <p:nvPr>
            <p:extLst>
              <p:ext uri="{D42A27DB-BD31-4B8C-83A1-F6EECF244321}">
                <p14:modId xmlns:p14="http://schemas.microsoft.com/office/powerpoint/2010/main" val="3158796909"/>
              </p:ext>
            </p:extLst>
          </p:nvPr>
        </p:nvGraphicFramePr>
        <p:xfrm>
          <a:off x="917565" y="2423229"/>
          <a:ext cx="6334682" cy="16685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66936">
                  <a:extLst>
                    <a:ext uri="{9D8B030D-6E8A-4147-A177-3AD203B41FA5}">
                      <a16:colId xmlns:a16="http://schemas.microsoft.com/office/drawing/2014/main" val="385462677"/>
                    </a:ext>
                  </a:extLst>
                </a:gridCol>
                <a:gridCol w="1040423">
                  <a:extLst>
                    <a:ext uri="{9D8B030D-6E8A-4147-A177-3AD203B41FA5}">
                      <a16:colId xmlns:a16="http://schemas.microsoft.com/office/drawing/2014/main" val="804748514"/>
                    </a:ext>
                  </a:extLst>
                </a:gridCol>
                <a:gridCol w="774878">
                  <a:extLst>
                    <a:ext uri="{9D8B030D-6E8A-4147-A177-3AD203B41FA5}">
                      <a16:colId xmlns:a16="http://schemas.microsoft.com/office/drawing/2014/main" val="3548541110"/>
                    </a:ext>
                  </a:extLst>
                </a:gridCol>
                <a:gridCol w="1702691">
                  <a:extLst>
                    <a:ext uri="{9D8B030D-6E8A-4147-A177-3AD203B41FA5}">
                      <a16:colId xmlns:a16="http://schemas.microsoft.com/office/drawing/2014/main" val="639422839"/>
                    </a:ext>
                  </a:extLst>
                </a:gridCol>
                <a:gridCol w="1549754">
                  <a:extLst>
                    <a:ext uri="{9D8B030D-6E8A-4147-A177-3AD203B41FA5}">
                      <a16:colId xmlns:a16="http://schemas.microsoft.com/office/drawing/2014/main" val="2206060563"/>
                    </a:ext>
                  </a:extLst>
                </a:gridCol>
              </a:tblGrid>
              <a:tr h="417135">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学号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姓名</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性别</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出生日期</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专业</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744795"/>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121001</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李雪</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女</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2001-12-30</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计算机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313001"/>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121002</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唐强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2003-03-24</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数学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245361"/>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121003</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蒋小东</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2002-10-13</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计算机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230156"/>
                  </a:ext>
                </a:extLst>
              </a:tr>
            </a:tbl>
          </a:graphicData>
        </a:graphic>
      </p:graphicFrame>
      <p:sp>
        <p:nvSpPr>
          <p:cNvPr id="4" name="文本框 3">
            <a:extLst>
              <a:ext uri="{FF2B5EF4-FFF2-40B4-BE49-F238E27FC236}">
                <a16:creationId xmlns:a16="http://schemas.microsoft.com/office/drawing/2014/main" id="{1E47141D-B524-2403-3E91-1A7C05BF62C6}"/>
              </a:ext>
            </a:extLst>
          </p:cNvPr>
          <p:cNvSpPr txBox="1"/>
          <p:nvPr/>
        </p:nvSpPr>
        <p:spPr>
          <a:xfrm>
            <a:off x="3669216" y="4150129"/>
            <a:ext cx="1107649"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学生表</a:t>
            </a:r>
          </a:p>
        </p:txBody>
      </p:sp>
      <p:grpSp>
        <p:nvGrpSpPr>
          <p:cNvPr id="5" name="组合 4">
            <a:extLst>
              <a:ext uri="{FF2B5EF4-FFF2-40B4-BE49-F238E27FC236}">
                <a16:creationId xmlns:a16="http://schemas.microsoft.com/office/drawing/2014/main" id="{DDBC5713-232C-05E8-346C-33C5E06D0DB3}"/>
              </a:ext>
            </a:extLst>
          </p:cNvPr>
          <p:cNvGrpSpPr/>
          <p:nvPr/>
        </p:nvGrpSpPr>
        <p:grpSpPr>
          <a:xfrm>
            <a:off x="836677" y="1870176"/>
            <a:ext cx="1387687" cy="1024633"/>
            <a:chOff x="1495677" y="2026688"/>
            <a:chExt cx="8550220" cy="1817436"/>
          </a:xfrm>
        </p:grpSpPr>
        <p:sp>
          <p:nvSpPr>
            <p:cNvPr id="6" name="Text Box 6">
              <a:extLst>
                <a:ext uri="{FF2B5EF4-FFF2-40B4-BE49-F238E27FC236}">
                  <a16:creationId xmlns:a16="http://schemas.microsoft.com/office/drawing/2014/main" id="{FD6CFB71-8A7B-6B5A-A2B7-8CDE0659FE85}"/>
                </a:ext>
              </a:extLst>
            </p:cNvPr>
            <p:cNvSpPr txBox="1">
              <a:spLocks noChangeArrowheads="1"/>
            </p:cNvSpPr>
            <p:nvPr/>
          </p:nvSpPr>
          <p:spPr bwMode="auto">
            <a:xfrm>
              <a:off x="4781261" y="2026688"/>
              <a:ext cx="5264636" cy="709692"/>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主键</a:t>
              </a:r>
            </a:p>
          </p:txBody>
        </p:sp>
        <p:sp>
          <p:nvSpPr>
            <p:cNvPr id="7" name="对话气泡: 圆角矩形 6">
              <a:extLst>
                <a:ext uri="{FF2B5EF4-FFF2-40B4-BE49-F238E27FC236}">
                  <a16:creationId xmlns:a16="http://schemas.microsoft.com/office/drawing/2014/main" id="{3C37884A-070F-D9C0-33C1-BCA31B264795}"/>
                </a:ext>
              </a:extLst>
            </p:cNvPr>
            <p:cNvSpPr/>
            <p:nvPr/>
          </p:nvSpPr>
          <p:spPr>
            <a:xfrm>
              <a:off x="1495677" y="2974220"/>
              <a:ext cx="8550214" cy="869904"/>
            </a:xfrm>
            <a:prstGeom prst="wedgeRoundRectCallout">
              <a:avLst>
                <a:gd name="adj1" fmla="val 26047"/>
                <a:gd name="adj2" fmla="val -79222"/>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8" name="表格 6">
            <a:extLst>
              <a:ext uri="{FF2B5EF4-FFF2-40B4-BE49-F238E27FC236}">
                <a16:creationId xmlns:a16="http://schemas.microsoft.com/office/drawing/2014/main" id="{EC8938DF-37B1-1467-9C50-01FBDFFE0FA7}"/>
              </a:ext>
            </a:extLst>
          </p:cNvPr>
          <p:cNvGraphicFramePr>
            <a:graphicFrameLocks noGrp="1"/>
          </p:cNvGraphicFramePr>
          <p:nvPr>
            <p:extLst>
              <p:ext uri="{D42A27DB-BD31-4B8C-83A1-F6EECF244321}">
                <p14:modId xmlns:p14="http://schemas.microsoft.com/office/powerpoint/2010/main" val="2550415453"/>
              </p:ext>
            </p:extLst>
          </p:nvPr>
        </p:nvGraphicFramePr>
        <p:xfrm>
          <a:off x="7824248" y="2114735"/>
          <a:ext cx="3337917" cy="3291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66058">
                  <a:extLst>
                    <a:ext uri="{9D8B030D-6E8A-4147-A177-3AD203B41FA5}">
                      <a16:colId xmlns:a16="http://schemas.microsoft.com/office/drawing/2014/main" val="2969368509"/>
                    </a:ext>
                  </a:extLst>
                </a:gridCol>
                <a:gridCol w="1234911">
                  <a:extLst>
                    <a:ext uri="{9D8B030D-6E8A-4147-A177-3AD203B41FA5}">
                      <a16:colId xmlns:a16="http://schemas.microsoft.com/office/drawing/2014/main" val="1693201510"/>
                    </a:ext>
                  </a:extLst>
                </a:gridCol>
                <a:gridCol w="1036948">
                  <a:extLst>
                    <a:ext uri="{9D8B030D-6E8A-4147-A177-3AD203B41FA5}">
                      <a16:colId xmlns:a16="http://schemas.microsoft.com/office/drawing/2014/main" val="1193446012"/>
                    </a:ext>
                  </a:extLst>
                </a:gridCol>
              </a:tblGrid>
              <a:tr h="309532">
                <a:tc>
                  <a:txBody>
                    <a:bodyPr/>
                    <a:lstStyle/>
                    <a:p>
                      <a:pPr algn="ctr"/>
                      <a:r>
                        <a:rPr lang="zh-CN" altLang="en-US" dirty="0">
                          <a:solidFill>
                            <a:srgbClr val="0000CC"/>
                          </a:solidFill>
                        </a:rPr>
                        <a:t>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rPr>
                        <a:t>课程号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rPr>
                        <a:t>成绩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538947"/>
                  </a:ext>
                </a:extLst>
              </a:tr>
              <a:tr h="346801">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90</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621814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88</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072685"/>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96</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06921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88</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075982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77</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087109"/>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2801322"/>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66</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980503"/>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70</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4607996"/>
                  </a:ext>
                </a:extLst>
              </a:tr>
            </a:tbl>
          </a:graphicData>
        </a:graphic>
      </p:graphicFrame>
      <p:grpSp>
        <p:nvGrpSpPr>
          <p:cNvPr id="9" name="组合 8">
            <a:extLst>
              <a:ext uri="{FF2B5EF4-FFF2-40B4-BE49-F238E27FC236}">
                <a16:creationId xmlns:a16="http://schemas.microsoft.com/office/drawing/2014/main" id="{FB5D586A-0913-B157-C5D3-980A8621A450}"/>
              </a:ext>
            </a:extLst>
          </p:cNvPr>
          <p:cNvGrpSpPr/>
          <p:nvPr/>
        </p:nvGrpSpPr>
        <p:grpSpPr>
          <a:xfrm>
            <a:off x="6935529" y="1624568"/>
            <a:ext cx="3216425" cy="920921"/>
            <a:chOff x="-4817708" y="2016767"/>
            <a:chExt cx="22898656" cy="1827357"/>
          </a:xfrm>
        </p:grpSpPr>
        <p:sp>
          <p:nvSpPr>
            <p:cNvPr id="10" name="Text Box 6">
              <a:extLst>
                <a:ext uri="{FF2B5EF4-FFF2-40B4-BE49-F238E27FC236}">
                  <a16:creationId xmlns:a16="http://schemas.microsoft.com/office/drawing/2014/main" id="{55CA7558-103E-E59F-B884-270968A745BB}"/>
                </a:ext>
              </a:extLst>
            </p:cNvPr>
            <p:cNvSpPr txBox="1">
              <a:spLocks noChangeArrowheads="1"/>
            </p:cNvSpPr>
            <p:nvPr/>
          </p:nvSpPr>
          <p:spPr bwMode="auto">
            <a:xfrm>
              <a:off x="-4817708" y="2016767"/>
              <a:ext cx="7608917" cy="793927"/>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主键</a:t>
              </a:r>
            </a:p>
          </p:txBody>
        </p:sp>
        <p:sp>
          <p:nvSpPr>
            <p:cNvPr id="11" name="对话气泡: 圆角矩形 10">
              <a:extLst>
                <a:ext uri="{FF2B5EF4-FFF2-40B4-BE49-F238E27FC236}">
                  <a16:creationId xmlns:a16="http://schemas.microsoft.com/office/drawing/2014/main" id="{43C92443-23E9-869F-D974-B49F5A8853C5}"/>
                </a:ext>
              </a:extLst>
            </p:cNvPr>
            <p:cNvSpPr/>
            <p:nvPr/>
          </p:nvSpPr>
          <p:spPr>
            <a:xfrm>
              <a:off x="1495684" y="2810694"/>
              <a:ext cx="16585264" cy="1033430"/>
            </a:xfrm>
            <a:prstGeom prst="wedgeRoundRectCallout">
              <a:avLst>
                <a:gd name="adj1" fmla="val -61375"/>
                <a:gd name="adj2" fmla="val -86686"/>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2" name="文本框 11">
            <a:extLst>
              <a:ext uri="{FF2B5EF4-FFF2-40B4-BE49-F238E27FC236}">
                <a16:creationId xmlns:a16="http://schemas.microsoft.com/office/drawing/2014/main" id="{6451AC27-A92E-1C8B-5DC5-B12B7ED4CF37}"/>
              </a:ext>
            </a:extLst>
          </p:cNvPr>
          <p:cNvSpPr txBox="1"/>
          <p:nvPr/>
        </p:nvSpPr>
        <p:spPr>
          <a:xfrm>
            <a:off x="9196470" y="5406575"/>
            <a:ext cx="870540"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成绩表</a:t>
            </a:r>
          </a:p>
        </p:txBody>
      </p:sp>
    </p:spTree>
    <p:extLst>
      <p:ext uri="{BB962C8B-B14F-4D97-AF65-F5344CB8AC3E}">
        <p14:creationId xmlns:p14="http://schemas.microsoft.com/office/powerpoint/2010/main" val="30368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09C08A0E-B16D-462E-BD53-1E2C536E7C73}"/>
              </a:ext>
            </a:extLst>
          </p:cNvPr>
          <p:cNvSpPr txBox="1">
            <a:spLocks/>
          </p:cNvSpPr>
          <p:nvPr/>
        </p:nvSpPr>
        <p:spPr>
          <a:xfrm>
            <a:off x="360000" y="360000"/>
            <a:ext cx="10922487" cy="569099"/>
          </a:xfrm>
          <a:prstGeom prst="rect">
            <a:avLst/>
          </a:prstGeom>
        </p:spPr>
        <p:txBody>
          <a:bodyPr vert="horz" lIns="91440" tIns="45720" rIns="91440" bIns="45720" rtlCol="0" anchor="ctr" anchorCtr="0">
            <a:noAutofit/>
          </a:bodyPr>
          <a:lstStyle>
            <a:defPPr>
              <a:defRPr lang="zh-CN"/>
            </a:defPPr>
            <a:lvl1pPr indent="0">
              <a:lnSpc>
                <a:spcPct val="150000"/>
              </a:lnSpc>
              <a:spcBef>
                <a:spcPts val="1200"/>
              </a:spcBef>
              <a:buSzPct val="100000"/>
              <a:buFont typeface="Arial" panose="020B0604020202020204" pitchFamily="34" charset="0"/>
              <a:buNone/>
              <a:defRPr sz="3200" kern="0">
                <a:solidFill>
                  <a:srgbClr val="C00000"/>
                </a:solidFill>
                <a:latin typeface="黑体" panose="02010609060101010101" pitchFamily="49" charset="-122"/>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2</a:t>
            </a:r>
            <a:r>
              <a:rPr lang="zh-CN" altLang="en-US" dirty="0" smtClean="0"/>
              <a:t>、</a:t>
            </a:r>
            <a:r>
              <a:rPr lang="zh-CN" altLang="en-US" dirty="0"/>
              <a:t>参照完整性约束</a:t>
            </a:r>
          </a:p>
        </p:txBody>
      </p:sp>
      <p:sp>
        <p:nvSpPr>
          <p:cNvPr id="3" name="内容占位符 2">
            <a:extLst>
              <a:ext uri="{FF2B5EF4-FFF2-40B4-BE49-F238E27FC236}">
                <a16:creationId xmlns:a16="http://schemas.microsoft.com/office/drawing/2014/main" id="{0DFA1220-510A-9F9F-5F90-978ECCE19393}"/>
              </a:ext>
            </a:extLst>
          </p:cNvPr>
          <p:cNvSpPr txBox="1">
            <a:spLocks/>
          </p:cNvSpPr>
          <p:nvPr/>
        </p:nvSpPr>
        <p:spPr>
          <a:xfrm>
            <a:off x="729023" y="1145407"/>
            <a:ext cx="10553464" cy="52272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439200">
              <a:lnSpc>
                <a:spcPct val="110000"/>
              </a:lnSpc>
              <a:spcBef>
                <a:spcPts val="1800"/>
              </a:spcBef>
              <a:buSzPct val="100000"/>
              <a:buFont typeface="Wingdings" panose="05000000000000000000" pitchFamily="2" charset="2"/>
              <a:buChar char="Ø"/>
              <a:defRPr/>
            </a:pPr>
            <a:r>
              <a:rPr lang="zh-CN" altLang="en-US" sz="2600" kern="0" dirty="0">
                <a:solidFill>
                  <a:srgbClr val="0000CC"/>
                </a:solidFill>
                <a:latin typeface="黑体" panose="02010609060101010101" pitchFamily="49" charset="-122"/>
                <a:ea typeface="黑体" panose="02010609060101010101" pitchFamily="49" charset="-122"/>
              </a:rPr>
              <a:t>参照完整性约束规则：</a:t>
            </a:r>
            <a:r>
              <a:rPr lang="zh-CN" altLang="en-US" sz="2600" kern="0" dirty="0">
                <a:latin typeface="黑体" panose="02010609060101010101" pitchFamily="49" charset="-122"/>
                <a:ea typeface="黑体" panose="02010609060101010101" pitchFamily="49" charset="-122"/>
              </a:rPr>
              <a:t>如果关系</a:t>
            </a:r>
            <a:r>
              <a:rPr lang="en-US" altLang="zh-CN" sz="2600" kern="0" dirty="0">
                <a:latin typeface="黑体" panose="02010609060101010101" pitchFamily="49" charset="-122"/>
                <a:ea typeface="黑体" panose="02010609060101010101" pitchFamily="49" charset="-122"/>
              </a:rPr>
              <a:t>R2</a:t>
            </a:r>
            <a:r>
              <a:rPr lang="zh-CN" altLang="en-US" sz="2600" kern="0" dirty="0">
                <a:latin typeface="黑体" panose="02010609060101010101" pitchFamily="49" charset="-122"/>
                <a:ea typeface="黑体" panose="02010609060101010101" pitchFamily="49" charset="-122"/>
              </a:rPr>
              <a:t>的外键（外码）</a:t>
            </a:r>
            <a:r>
              <a:rPr lang="en-US" altLang="zh-CN" sz="2600" kern="0" dirty="0">
                <a:latin typeface="黑体" panose="02010609060101010101" pitchFamily="49" charset="-122"/>
                <a:ea typeface="黑体" panose="02010609060101010101" pitchFamily="49" charset="-122"/>
              </a:rPr>
              <a:t>X</a:t>
            </a:r>
            <a:r>
              <a:rPr lang="zh-CN" altLang="en-US" sz="2600" kern="0" dirty="0">
                <a:latin typeface="黑体" panose="02010609060101010101" pitchFamily="49" charset="-122"/>
                <a:ea typeface="黑体" panose="02010609060101010101" pitchFamily="49" charset="-122"/>
              </a:rPr>
              <a:t>与关系</a:t>
            </a:r>
            <a:r>
              <a:rPr lang="en-US" altLang="zh-CN" sz="2600" kern="0" dirty="0">
                <a:latin typeface="黑体" panose="02010609060101010101" pitchFamily="49" charset="-122"/>
                <a:ea typeface="黑体" panose="02010609060101010101" pitchFamily="49" charset="-122"/>
              </a:rPr>
              <a:t>R1</a:t>
            </a:r>
            <a:r>
              <a:rPr lang="zh-CN" altLang="en-US" sz="2600" kern="0" dirty="0">
                <a:latin typeface="黑体" panose="02010609060101010101" pitchFamily="49" charset="-122"/>
                <a:ea typeface="黑体" panose="02010609060101010101" pitchFamily="49" charset="-122"/>
              </a:rPr>
              <a:t>的主键（主码）相对应（</a:t>
            </a:r>
            <a:r>
              <a:rPr lang="en-US" altLang="zh-CN" sz="2600" kern="0" dirty="0">
                <a:latin typeface="黑体" panose="02010609060101010101" pitchFamily="49" charset="-122"/>
                <a:ea typeface="黑体" panose="02010609060101010101" pitchFamily="49" charset="-122"/>
              </a:rPr>
              <a:t>R1</a:t>
            </a:r>
            <a:r>
              <a:rPr lang="zh-CN" altLang="en-US" sz="2600" kern="0" dirty="0">
                <a:latin typeface="黑体" panose="02010609060101010101" pitchFamily="49" charset="-122"/>
                <a:ea typeface="黑体" panose="02010609060101010101" pitchFamily="49" charset="-122"/>
              </a:rPr>
              <a:t>和</a:t>
            </a:r>
            <a:r>
              <a:rPr lang="en-US" altLang="zh-CN" sz="2600" kern="0" dirty="0">
                <a:latin typeface="黑体" panose="02010609060101010101" pitchFamily="49" charset="-122"/>
                <a:ea typeface="黑体" panose="02010609060101010101" pitchFamily="49" charset="-122"/>
              </a:rPr>
              <a:t>R2</a:t>
            </a:r>
            <a:r>
              <a:rPr lang="zh-CN" altLang="en-US" sz="2600" kern="0" dirty="0">
                <a:latin typeface="黑体" panose="02010609060101010101" pitchFamily="49" charset="-122"/>
                <a:ea typeface="黑体" panose="02010609060101010101" pitchFamily="49" charset="-122"/>
              </a:rPr>
              <a:t>可以是不同关系，也可以是同一个关系），则外键</a:t>
            </a:r>
            <a:r>
              <a:rPr lang="en-US" altLang="zh-CN" sz="2600" kern="0" dirty="0">
                <a:latin typeface="黑体" panose="02010609060101010101" pitchFamily="49" charset="-122"/>
                <a:ea typeface="黑体" panose="02010609060101010101" pitchFamily="49" charset="-122"/>
              </a:rPr>
              <a:t>X</a:t>
            </a:r>
            <a:r>
              <a:rPr lang="zh-CN" altLang="en-US" sz="2600" kern="0" dirty="0">
                <a:latin typeface="黑体" panose="02010609060101010101" pitchFamily="49" charset="-122"/>
                <a:ea typeface="黑体" panose="02010609060101010101" pitchFamily="49" charset="-122"/>
              </a:rPr>
              <a:t>的每个值必须在关系</a:t>
            </a:r>
            <a:r>
              <a:rPr lang="en-US" altLang="zh-CN" sz="2600" kern="0" dirty="0">
                <a:latin typeface="黑体" panose="02010609060101010101" pitchFamily="49" charset="-122"/>
                <a:ea typeface="黑体" panose="02010609060101010101" pitchFamily="49" charset="-122"/>
              </a:rPr>
              <a:t>R1</a:t>
            </a:r>
            <a:r>
              <a:rPr lang="zh-CN" altLang="en-US" sz="2600" kern="0" dirty="0">
                <a:latin typeface="黑体" panose="02010609060101010101" pitchFamily="49" charset="-122"/>
                <a:ea typeface="黑体" panose="02010609060101010101" pitchFamily="49" charset="-122"/>
              </a:rPr>
              <a:t>中的主键值中找到，或者为空值。</a:t>
            </a:r>
            <a:endParaRPr lang="en-US" altLang="zh-CN" sz="2600" kern="0" dirty="0">
              <a:latin typeface="黑体" panose="02010609060101010101" pitchFamily="49" charset="-122"/>
              <a:ea typeface="黑体" panose="02010609060101010101" pitchFamily="49" charset="-122"/>
            </a:endParaRPr>
          </a:p>
          <a:p>
            <a:pPr marL="722313" lvl="1" indent="0">
              <a:lnSpc>
                <a:spcPct val="120000"/>
              </a:lnSpc>
              <a:spcBef>
                <a:spcPts val="1200"/>
              </a:spcBef>
              <a:buSzPct val="100000"/>
              <a:buNone/>
              <a:defRPr/>
            </a:pPr>
            <a:r>
              <a:rPr lang="zh-CN" altLang="en-US" sz="2600" kern="0" dirty="0">
                <a:latin typeface="黑体" panose="02010609060101010101" pitchFamily="49" charset="-122"/>
                <a:ea typeface="黑体" panose="02010609060101010101" pitchFamily="49" charset="-122"/>
              </a:rPr>
              <a:t>即要求关系的</a:t>
            </a:r>
            <a:r>
              <a:rPr lang="zh-CN" altLang="en-US" sz="2600" kern="0" dirty="0">
                <a:solidFill>
                  <a:srgbClr val="C00000"/>
                </a:solidFill>
                <a:latin typeface="黑体" panose="02010609060101010101" pitchFamily="49" charset="-122"/>
                <a:ea typeface="黑体" panose="02010609060101010101" pitchFamily="49" charset="-122"/>
              </a:rPr>
              <a:t>外键取值</a:t>
            </a:r>
            <a:r>
              <a:rPr lang="zh-CN" altLang="en-US" sz="2600" kern="0" dirty="0">
                <a:solidFill>
                  <a:srgbClr val="0000CC"/>
                </a:solidFill>
                <a:latin typeface="黑体" panose="02010609060101010101" pitchFamily="49" charset="-122"/>
                <a:ea typeface="黑体" panose="02010609060101010101" pitchFamily="49" charset="-122"/>
              </a:rPr>
              <a:t>等于它所参照的关系中的某个主键值，或者取空值</a:t>
            </a:r>
            <a:r>
              <a:rPr lang="zh-CN" altLang="en-US" sz="2600" kern="0" dirty="0">
                <a:latin typeface="黑体" panose="02010609060101010101" pitchFamily="49" charset="-122"/>
                <a:ea typeface="黑体" panose="02010609060101010101" pitchFamily="49" charset="-122"/>
              </a:rPr>
              <a:t>。</a:t>
            </a:r>
            <a:endParaRPr lang="en-US" altLang="zh-CN" sz="2600" kern="0" dirty="0">
              <a:latin typeface="黑体" panose="02010609060101010101" pitchFamily="49" charset="-122"/>
              <a:ea typeface="黑体" panose="02010609060101010101" pitchFamily="49" charset="-122"/>
            </a:endParaRPr>
          </a:p>
          <a:p>
            <a:pPr lvl="1" indent="-439200">
              <a:lnSpc>
                <a:spcPct val="120000"/>
              </a:lnSpc>
              <a:spcBef>
                <a:spcPts val="1800"/>
              </a:spcBef>
              <a:buSzPct val="100000"/>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rPr>
              <a:t>关系</a:t>
            </a:r>
            <a:r>
              <a:rPr lang="en-US" altLang="zh-CN" sz="2600" kern="0" dirty="0">
                <a:latin typeface="黑体" panose="02010609060101010101" pitchFamily="49" charset="-122"/>
                <a:ea typeface="黑体" panose="02010609060101010101" pitchFamily="49" charset="-122"/>
              </a:rPr>
              <a:t>R1</a:t>
            </a:r>
            <a:r>
              <a:rPr lang="zh-CN" altLang="en-US" sz="2600" kern="0" dirty="0">
                <a:latin typeface="黑体" panose="02010609060101010101" pitchFamily="49" charset="-122"/>
                <a:ea typeface="黑体" panose="02010609060101010101" pitchFamily="49" charset="-122"/>
              </a:rPr>
              <a:t>称为</a:t>
            </a:r>
            <a:r>
              <a:rPr lang="zh-CN" altLang="en-US" sz="2600" kern="0" dirty="0">
                <a:solidFill>
                  <a:srgbClr val="0000CC"/>
                </a:solidFill>
                <a:latin typeface="黑体" panose="02010609060101010101" pitchFamily="49" charset="-122"/>
                <a:ea typeface="黑体" panose="02010609060101010101" pitchFamily="49" charset="-122"/>
              </a:rPr>
              <a:t>被参照关系</a:t>
            </a:r>
            <a:r>
              <a:rPr lang="zh-CN" altLang="en-US" sz="2600" kern="0" dirty="0">
                <a:latin typeface="黑体" panose="02010609060101010101" pitchFamily="49" charset="-122"/>
                <a:ea typeface="黑体" panose="02010609060101010101" pitchFamily="49" charset="-122"/>
              </a:rPr>
              <a:t>（被引用关系、主键表），关系</a:t>
            </a:r>
            <a:r>
              <a:rPr lang="en-US" altLang="zh-CN" sz="2600" kern="0" dirty="0">
                <a:latin typeface="黑体" panose="02010609060101010101" pitchFamily="49" charset="-122"/>
                <a:ea typeface="黑体" panose="02010609060101010101" pitchFamily="49" charset="-122"/>
              </a:rPr>
              <a:t>R2</a:t>
            </a:r>
            <a:r>
              <a:rPr lang="zh-CN" altLang="en-US" sz="2600" kern="0" dirty="0">
                <a:latin typeface="黑体" panose="02010609060101010101" pitchFamily="49" charset="-122"/>
                <a:ea typeface="黑体" panose="02010609060101010101" pitchFamily="49" charset="-122"/>
              </a:rPr>
              <a:t>称为</a:t>
            </a:r>
            <a:r>
              <a:rPr lang="zh-CN" altLang="en-US" sz="2600" kern="0" dirty="0">
                <a:solidFill>
                  <a:srgbClr val="0000CC"/>
                </a:solidFill>
                <a:latin typeface="黑体" panose="02010609060101010101" pitchFamily="49" charset="-122"/>
                <a:ea typeface="黑体" panose="02010609060101010101" pitchFamily="49" charset="-122"/>
              </a:rPr>
              <a:t>参照关系</a:t>
            </a:r>
            <a:r>
              <a:rPr lang="zh-CN" altLang="en-US" sz="2600" kern="0" dirty="0">
                <a:latin typeface="黑体" panose="02010609060101010101" pitchFamily="49" charset="-122"/>
                <a:ea typeface="黑体" panose="02010609060101010101" pitchFamily="49" charset="-122"/>
              </a:rPr>
              <a:t>（引用关系，外键表）。</a:t>
            </a:r>
            <a:endParaRPr lang="en-US" altLang="zh-CN" sz="2600" kern="0" dirty="0">
              <a:latin typeface="黑体" panose="02010609060101010101" pitchFamily="49" charset="-122"/>
              <a:ea typeface="黑体" panose="02010609060101010101" pitchFamily="49" charset="-122"/>
            </a:endParaRPr>
          </a:p>
          <a:p>
            <a:pPr lvl="1" indent="-439200">
              <a:lnSpc>
                <a:spcPct val="120000"/>
              </a:lnSpc>
              <a:spcBef>
                <a:spcPts val="1800"/>
              </a:spcBef>
              <a:buSzPct val="100000"/>
              <a:buFont typeface="Wingdings" panose="05000000000000000000" pitchFamily="2" charset="2"/>
              <a:buChar char="Ø"/>
              <a:defRPr/>
            </a:pPr>
            <a:r>
              <a:rPr lang="zh-CN" altLang="en-US" sz="2600" kern="0" dirty="0">
                <a:latin typeface="黑体" panose="02010609060101010101" pitchFamily="49" charset="-122"/>
                <a:ea typeface="黑体" panose="02010609060101010101" pitchFamily="49" charset="-122"/>
              </a:rPr>
              <a:t>外键能否取空值要根据具体情况来定。</a:t>
            </a:r>
            <a:endParaRPr lang="en-US" altLang="zh-CN" sz="2600" kern="0" dirty="0">
              <a:latin typeface="黑体" panose="02010609060101010101" pitchFamily="49" charset="-122"/>
              <a:ea typeface="黑体" panose="02010609060101010101" pitchFamily="49" charset="-122"/>
            </a:endParaRPr>
          </a:p>
          <a:p>
            <a:pPr marL="457200" lvl="1" indent="0">
              <a:lnSpc>
                <a:spcPct val="120000"/>
              </a:lnSpc>
              <a:spcBef>
                <a:spcPts val="1800"/>
              </a:spcBef>
              <a:buSzPct val="100000"/>
              <a:buNone/>
              <a:defRPr/>
            </a:pPr>
            <a:endParaRPr lang="en-US" altLang="zh-CN" sz="2600" kern="0" dirty="0">
              <a:latin typeface="黑体" panose="02010609060101010101" pitchFamily="49" charset="-122"/>
              <a:ea typeface="黑体" panose="02010609060101010101" pitchFamily="49" charset="-122"/>
            </a:endParaRPr>
          </a:p>
          <a:p>
            <a:pPr marL="0" indent="0">
              <a:lnSpc>
                <a:spcPct val="120000"/>
              </a:lnSpc>
              <a:spcBef>
                <a:spcPts val="1800"/>
              </a:spcBef>
              <a:buSzPct val="100000"/>
              <a:buNone/>
              <a:defRPr/>
            </a:pPr>
            <a:endParaRPr lang="zh-CN" altLang="en-US" sz="2600"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4040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178671" y="752816"/>
            <a:ext cx="11378116" cy="1571948"/>
          </a:xfrm>
        </p:spPr>
        <p:txBody>
          <a:bodyPr>
            <a:normAutofit/>
          </a:bodyPr>
          <a:lstStyle/>
          <a:p>
            <a:pPr marL="457200" lvl="1" indent="0">
              <a:lnSpc>
                <a:spcPct val="120000"/>
              </a:lnSpc>
              <a:spcBef>
                <a:spcPts val="1200"/>
              </a:spcBef>
              <a:buNone/>
              <a:defRPr/>
            </a:pPr>
            <a:r>
              <a:rPr lang="en-US" altLang="zh-CN" kern="0" dirty="0">
                <a:solidFill>
                  <a:srgbClr val="006666"/>
                </a:solidFill>
                <a:latin typeface="黑体" panose="02010609060101010101" pitchFamily="49" charset="-122"/>
                <a:ea typeface="黑体" panose="02010609060101010101" pitchFamily="49" charset="-122"/>
              </a:rPr>
              <a:t>【</a:t>
            </a:r>
            <a:r>
              <a:rPr lang="zh-CN" altLang="en-US" kern="0" dirty="0">
                <a:solidFill>
                  <a:srgbClr val="006666"/>
                </a:solidFill>
                <a:latin typeface="黑体" panose="02010609060101010101" pitchFamily="49" charset="-122"/>
                <a:ea typeface="黑体" panose="02010609060101010101" pitchFamily="49" charset="-122"/>
              </a:rPr>
              <a:t>例</a:t>
            </a:r>
            <a:r>
              <a:rPr lang="en-US" altLang="zh-CN" kern="0" dirty="0">
                <a:solidFill>
                  <a:srgbClr val="006666"/>
                </a:solidFill>
                <a:latin typeface="黑体" panose="02010609060101010101" pitchFamily="49" charset="-122"/>
                <a:ea typeface="黑体" panose="02010609060101010101" pitchFamily="49" charset="-122"/>
              </a:rPr>
              <a:t>2】</a:t>
            </a:r>
            <a:r>
              <a:rPr lang="zh-CN" altLang="en-US" sz="2400" kern="0" dirty="0">
                <a:solidFill>
                  <a:srgbClr val="0000CC"/>
                </a:solidFill>
                <a:latin typeface="黑体" panose="02010609060101010101" pitchFamily="49" charset="-122"/>
                <a:ea typeface="黑体" panose="02010609060101010101" pitchFamily="49" charset="-122"/>
              </a:rPr>
              <a:t>成绩表</a:t>
            </a:r>
            <a:r>
              <a:rPr lang="zh-CN" altLang="en-US" sz="2400" kern="0" dirty="0">
                <a:latin typeface="黑体" panose="02010609060101010101" pitchFamily="49" charset="-122"/>
                <a:ea typeface="黑体" panose="02010609060101010101" pitchFamily="49" charset="-122"/>
              </a:rPr>
              <a:t>中的</a:t>
            </a:r>
            <a:r>
              <a:rPr lang="zh-CN" altLang="en-US" sz="2400" kern="0" dirty="0">
                <a:solidFill>
                  <a:srgbClr val="0000CC"/>
                </a:solidFill>
                <a:latin typeface="黑体" panose="02010609060101010101" pitchFamily="49" charset="-122"/>
                <a:ea typeface="黑体" panose="02010609060101010101" pitchFamily="49" charset="-122"/>
              </a:rPr>
              <a:t>外键</a:t>
            </a:r>
            <a:r>
              <a:rPr lang="zh-CN" altLang="en-US" sz="2400" kern="0" dirty="0">
                <a:solidFill>
                  <a:srgbClr val="C00000"/>
                </a:solidFill>
                <a:latin typeface="黑体" panose="02010609060101010101" pitchFamily="49" charset="-122"/>
                <a:ea typeface="黑体" panose="02010609060101010101" pitchFamily="49" charset="-122"/>
              </a:rPr>
              <a:t>学号</a:t>
            </a:r>
            <a:r>
              <a:rPr lang="zh-CN" altLang="en-US" kern="0" dirty="0">
                <a:latin typeface="黑体" panose="02010609060101010101" pitchFamily="49" charset="-122"/>
                <a:ea typeface="黑体" panose="02010609060101010101" pitchFamily="49" charset="-122"/>
              </a:rPr>
              <a:t>的</a:t>
            </a:r>
            <a:r>
              <a:rPr lang="zh-CN" altLang="en-US" sz="2400" kern="0" dirty="0">
                <a:latin typeface="黑体" panose="02010609060101010101" pitchFamily="49" charset="-122"/>
                <a:ea typeface="黑体" panose="02010609060101010101" pitchFamily="49" charset="-122"/>
              </a:rPr>
              <a:t>值必须取自它所参照的</a:t>
            </a:r>
            <a:r>
              <a:rPr lang="zh-CN" altLang="en-US" sz="2400" kern="0" dirty="0">
                <a:solidFill>
                  <a:srgbClr val="0000CC"/>
                </a:solidFill>
                <a:latin typeface="黑体" panose="02010609060101010101" pitchFamily="49" charset="-122"/>
                <a:ea typeface="黑体" panose="02010609060101010101" pitchFamily="49" charset="-122"/>
              </a:rPr>
              <a:t>学生表</a:t>
            </a:r>
            <a:r>
              <a:rPr lang="zh-CN" altLang="en-US" sz="2400" kern="0" dirty="0">
                <a:latin typeface="黑体" panose="02010609060101010101" pitchFamily="49" charset="-122"/>
                <a:ea typeface="黑体" panose="02010609060101010101" pitchFamily="49" charset="-122"/>
              </a:rPr>
              <a:t>中</a:t>
            </a:r>
            <a:r>
              <a:rPr lang="zh-CN" altLang="en-US" sz="2400" kern="0" dirty="0">
                <a:solidFill>
                  <a:srgbClr val="0000CC"/>
                </a:solidFill>
                <a:latin typeface="黑体" panose="02010609060101010101" pitchFamily="49" charset="-122"/>
                <a:ea typeface="黑体" panose="02010609060101010101" pitchFamily="49" charset="-122"/>
              </a:rPr>
              <a:t>主键</a:t>
            </a:r>
            <a:r>
              <a:rPr lang="zh-CN" altLang="en-US" sz="2400" kern="0" dirty="0">
                <a:solidFill>
                  <a:srgbClr val="C00000"/>
                </a:solidFill>
                <a:latin typeface="黑体" panose="02010609060101010101" pitchFamily="49" charset="-122"/>
                <a:ea typeface="黑体" panose="02010609060101010101" pitchFamily="49" charset="-122"/>
              </a:rPr>
              <a:t>学号</a:t>
            </a:r>
            <a:r>
              <a:rPr lang="zh-CN" altLang="en-US" sz="2400" kern="0" dirty="0">
                <a:latin typeface="黑体" panose="02010609060101010101" pitchFamily="49" charset="-122"/>
                <a:ea typeface="黑体" panose="02010609060101010101" pitchFamily="49" charset="-122"/>
              </a:rPr>
              <a:t>中的某个值。成绩表是参照关系（外键表），学生</a:t>
            </a:r>
            <a:r>
              <a:rPr lang="zh-CN" altLang="en-US" kern="0" dirty="0">
                <a:latin typeface="黑体" panose="02010609060101010101" pitchFamily="49" charset="-122"/>
                <a:ea typeface="黑体" panose="02010609060101010101" pitchFamily="49" charset="-122"/>
              </a:rPr>
              <a:t>表是被参照</a:t>
            </a:r>
            <a:r>
              <a:rPr lang="zh-CN" altLang="en-US" sz="2400" kern="0" dirty="0">
                <a:latin typeface="黑体" panose="02010609060101010101" pitchFamily="49" charset="-122"/>
                <a:ea typeface="黑体" panose="02010609060101010101" pitchFamily="49" charset="-122"/>
              </a:rPr>
              <a:t>关系（主键表）。</a:t>
            </a:r>
          </a:p>
        </p:txBody>
      </p:sp>
      <p:graphicFrame>
        <p:nvGraphicFramePr>
          <p:cNvPr id="2" name="表格 4">
            <a:extLst>
              <a:ext uri="{FF2B5EF4-FFF2-40B4-BE49-F238E27FC236}">
                <a16:creationId xmlns:a16="http://schemas.microsoft.com/office/drawing/2014/main" id="{95AD36A1-DD33-69E1-3022-B1C2B7BE2A46}"/>
              </a:ext>
            </a:extLst>
          </p:cNvPr>
          <p:cNvGraphicFramePr>
            <a:graphicFrameLocks noGrp="1"/>
          </p:cNvGraphicFramePr>
          <p:nvPr>
            <p:extLst>
              <p:ext uri="{D42A27DB-BD31-4B8C-83A1-F6EECF244321}">
                <p14:modId xmlns:p14="http://schemas.microsoft.com/office/powerpoint/2010/main" val="1050150128"/>
              </p:ext>
            </p:extLst>
          </p:nvPr>
        </p:nvGraphicFramePr>
        <p:xfrm>
          <a:off x="917565" y="2981495"/>
          <a:ext cx="6334682" cy="16685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66936">
                  <a:extLst>
                    <a:ext uri="{9D8B030D-6E8A-4147-A177-3AD203B41FA5}">
                      <a16:colId xmlns:a16="http://schemas.microsoft.com/office/drawing/2014/main" val="385462677"/>
                    </a:ext>
                  </a:extLst>
                </a:gridCol>
                <a:gridCol w="1040423">
                  <a:extLst>
                    <a:ext uri="{9D8B030D-6E8A-4147-A177-3AD203B41FA5}">
                      <a16:colId xmlns:a16="http://schemas.microsoft.com/office/drawing/2014/main" val="804748514"/>
                    </a:ext>
                  </a:extLst>
                </a:gridCol>
                <a:gridCol w="774878">
                  <a:extLst>
                    <a:ext uri="{9D8B030D-6E8A-4147-A177-3AD203B41FA5}">
                      <a16:colId xmlns:a16="http://schemas.microsoft.com/office/drawing/2014/main" val="3548541110"/>
                    </a:ext>
                  </a:extLst>
                </a:gridCol>
                <a:gridCol w="1702691">
                  <a:extLst>
                    <a:ext uri="{9D8B030D-6E8A-4147-A177-3AD203B41FA5}">
                      <a16:colId xmlns:a16="http://schemas.microsoft.com/office/drawing/2014/main" val="639422839"/>
                    </a:ext>
                  </a:extLst>
                </a:gridCol>
                <a:gridCol w="1549754">
                  <a:extLst>
                    <a:ext uri="{9D8B030D-6E8A-4147-A177-3AD203B41FA5}">
                      <a16:colId xmlns:a16="http://schemas.microsoft.com/office/drawing/2014/main" val="2206060563"/>
                    </a:ext>
                  </a:extLst>
                </a:gridCol>
              </a:tblGrid>
              <a:tr h="417135">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学号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姓名</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性别</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出生日期</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专业</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744795"/>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121001</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李雪</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女</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2001-12-30</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计算机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313001"/>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121002</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唐强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2003-03-24</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数学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245361"/>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121003</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蒋小东</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2002-10-13</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计算机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230156"/>
                  </a:ext>
                </a:extLst>
              </a:tr>
            </a:tbl>
          </a:graphicData>
        </a:graphic>
      </p:graphicFrame>
      <p:sp>
        <p:nvSpPr>
          <p:cNvPr id="4" name="文本框 3">
            <a:extLst>
              <a:ext uri="{FF2B5EF4-FFF2-40B4-BE49-F238E27FC236}">
                <a16:creationId xmlns:a16="http://schemas.microsoft.com/office/drawing/2014/main" id="{E35FF638-376C-04CC-518D-AF9FF5765B80}"/>
              </a:ext>
            </a:extLst>
          </p:cNvPr>
          <p:cNvSpPr txBox="1"/>
          <p:nvPr/>
        </p:nvSpPr>
        <p:spPr>
          <a:xfrm>
            <a:off x="3669216" y="4708395"/>
            <a:ext cx="1107649"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学生表</a:t>
            </a:r>
          </a:p>
        </p:txBody>
      </p:sp>
      <p:grpSp>
        <p:nvGrpSpPr>
          <p:cNvPr id="5" name="组合 4">
            <a:extLst>
              <a:ext uri="{FF2B5EF4-FFF2-40B4-BE49-F238E27FC236}">
                <a16:creationId xmlns:a16="http://schemas.microsoft.com/office/drawing/2014/main" id="{F547AE71-0985-C8F2-4C74-EE618337E4B2}"/>
              </a:ext>
            </a:extLst>
          </p:cNvPr>
          <p:cNvGrpSpPr/>
          <p:nvPr/>
        </p:nvGrpSpPr>
        <p:grpSpPr>
          <a:xfrm>
            <a:off x="836677" y="2428442"/>
            <a:ext cx="1387687" cy="1024633"/>
            <a:chOff x="1495677" y="2026688"/>
            <a:chExt cx="8550220" cy="1817436"/>
          </a:xfrm>
        </p:grpSpPr>
        <p:sp>
          <p:nvSpPr>
            <p:cNvPr id="6" name="Text Box 6">
              <a:extLst>
                <a:ext uri="{FF2B5EF4-FFF2-40B4-BE49-F238E27FC236}">
                  <a16:creationId xmlns:a16="http://schemas.microsoft.com/office/drawing/2014/main" id="{C5F903D9-A664-D126-268D-6DEF4583D611}"/>
                </a:ext>
              </a:extLst>
            </p:cNvPr>
            <p:cNvSpPr txBox="1">
              <a:spLocks noChangeArrowheads="1"/>
            </p:cNvSpPr>
            <p:nvPr/>
          </p:nvSpPr>
          <p:spPr bwMode="auto">
            <a:xfrm>
              <a:off x="4781261" y="2026688"/>
              <a:ext cx="5264636" cy="709692"/>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主键</a:t>
              </a:r>
            </a:p>
          </p:txBody>
        </p:sp>
        <p:sp>
          <p:nvSpPr>
            <p:cNvPr id="7" name="对话气泡: 圆角矩形 6">
              <a:extLst>
                <a:ext uri="{FF2B5EF4-FFF2-40B4-BE49-F238E27FC236}">
                  <a16:creationId xmlns:a16="http://schemas.microsoft.com/office/drawing/2014/main" id="{67B7B4EE-2709-A7E1-6B9D-A9ABB1B475DC}"/>
                </a:ext>
              </a:extLst>
            </p:cNvPr>
            <p:cNvSpPr/>
            <p:nvPr/>
          </p:nvSpPr>
          <p:spPr>
            <a:xfrm>
              <a:off x="1495677" y="2974220"/>
              <a:ext cx="8550214" cy="869904"/>
            </a:xfrm>
            <a:prstGeom prst="wedgeRoundRectCallout">
              <a:avLst>
                <a:gd name="adj1" fmla="val 26047"/>
                <a:gd name="adj2" fmla="val -79222"/>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aphicFrame>
        <p:nvGraphicFramePr>
          <p:cNvPr id="8" name="表格 6">
            <a:extLst>
              <a:ext uri="{FF2B5EF4-FFF2-40B4-BE49-F238E27FC236}">
                <a16:creationId xmlns:a16="http://schemas.microsoft.com/office/drawing/2014/main" id="{BB3A0EE5-CB98-889F-ED04-1A37DC971389}"/>
              </a:ext>
            </a:extLst>
          </p:cNvPr>
          <p:cNvGraphicFramePr>
            <a:graphicFrameLocks noGrp="1"/>
          </p:cNvGraphicFramePr>
          <p:nvPr>
            <p:extLst>
              <p:ext uri="{D42A27DB-BD31-4B8C-83A1-F6EECF244321}">
                <p14:modId xmlns:p14="http://schemas.microsoft.com/office/powerpoint/2010/main" val="757165425"/>
              </p:ext>
            </p:extLst>
          </p:nvPr>
        </p:nvGraphicFramePr>
        <p:xfrm>
          <a:off x="7824248" y="2673001"/>
          <a:ext cx="3337917" cy="3291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66058">
                  <a:extLst>
                    <a:ext uri="{9D8B030D-6E8A-4147-A177-3AD203B41FA5}">
                      <a16:colId xmlns:a16="http://schemas.microsoft.com/office/drawing/2014/main" val="2969368509"/>
                    </a:ext>
                  </a:extLst>
                </a:gridCol>
                <a:gridCol w="1234911">
                  <a:extLst>
                    <a:ext uri="{9D8B030D-6E8A-4147-A177-3AD203B41FA5}">
                      <a16:colId xmlns:a16="http://schemas.microsoft.com/office/drawing/2014/main" val="1693201510"/>
                    </a:ext>
                  </a:extLst>
                </a:gridCol>
                <a:gridCol w="1036948">
                  <a:extLst>
                    <a:ext uri="{9D8B030D-6E8A-4147-A177-3AD203B41FA5}">
                      <a16:colId xmlns:a16="http://schemas.microsoft.com/office/drawing/2014/main" val="1193446012"/>
                    </a:ext>
                  </a:extLst>
                </a:gridCol>
              </a:tblGrid>
              <a:tr h="309532">
                <a:tc>
                  <a:txBody>
                    <a:bodyPr/>
                    <a:lstStyle/>
                    <a:p>
                      <a:pPr algn="ctr"/>
                      <a:r>
                        <a:rPr lang="zh-CN" altLang="en-US" dirty="0">
                          <a:solidFill>
                            <a:srgbClr val="0000CC"/>
                          </a:solidFill>
                          <a:latin typeface="黑体" panose="02010609060101010101" pitchFamily="49" charset="-122"/>
                          <a:ea typeface="黑体" panose="02010609060101010101" pitchFamily="49" charset="-122"/>
                        </a:rPr>
                        <a:t>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latin typeface="黑体" panose="02010609060101010101" pitchFamily="49" charset="-122"/>
                          <a:ea typeface="黑体" panose="02010609060101010101" pitchFamily="49" charset="-122"/>
                        </a:rPr>
                        <a:t>课程号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latin typeface="黑体" panose="02010609060101010101" pitchFamily="49" charset="-122"/>
                          <a:ea typeface="黑体" panose="02010609060101010101" pitchFamily="49" charset="-122"/>
                        </a:rPr>
                        <a:t>成绩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538947"/>
                  </a:ext>
                </a:extLst>
              </a:tr>
              <a:tr h="346801">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90</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621814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88</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072685"/>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96</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06921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88</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075982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77</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087109"/>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2801322"/>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66</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980503"/>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70</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4607996"/>
                  </a:ext>
                </a:extLst>
              </a:tr>
            </a:tbl>
          </a:graphicData>
        </a:graphic>
      </p:graphicFrame>
      <p:sp>
        <p:nvSpPr>
          <p:cNvPr id="9" name="文本框 8">
            <a:extLst>
              <a:ext uri="{FF2B5EF4-FFF2-40B4-BE49-F238E27FC236}">
                <a16:creationId xmlns:a16="http://schemas.microsoft.com/office/drawing/2014/main" id="{C745C789-9FAF-0AF5-B291-451F17D9B827}"/>
              </a:ext>
            </a:extLst>
          </p:cNvPr>
          <p:cNvSpPr txBox="1"/>
          <p:nvPr/>
        </p:nvSpPr>
        <p:spPr>
          <a:xfrm>
            <a:off x="9196470" y="5964841"/>
            <a:ext cx="870540"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成绩表</a:t>
            </a:r>
          </a:p>
        </p:txBody>
      </p:sp>
      <p:grpSp>
        <p:nvGrpSpPr>
          <p:cNvPr id="10" name="组合 9">
            <a:extLst>
              <a:ext uri="{FF2B5EF4-FFF2-40B4-BE49-F238E27FC236}">
                <a16:creationId xmlns:a16="http://schemas.microsoft.com/office/drawing/2014/main" id="{A1171797-D2DF-7D54-5D6A-077AAF29B60F}"/>
              </a:ext>
            </a:extLst>
          </p:cNvPr>
          <p:cNvGrpSpPr/>
          <p:nvPr/>
        </p:nvGrpSpPr>
        <p:grpSpPr>
          <a:xfrm>
            <a:off x="7774431" y="2039045"/>
            <a:ext cx="1569207" cy="1037183"/>
            <a:chOff x="1495684" y="1502680"/>
            <a:chExt cx="11171636" cy="2341444"/>
          </a:xfrm>
        </p:grpSpPr>
        <p:sp>
          <p:nvSpPr>
            <p:cNvPr id="11" name="Text Box 6">
              <a:extLst>
                <a:ext uri="{FF2B5EF4-FFF2-40B4-BE49-F238E27FC236}">
                  <a16:creationId xmlns:a16="http://schemas.microsoft.com/office/drawing/2014/main" id="{FB94F65E-D52A-82F6-10FB-C803DF9C7064}"/>
                </a:ext>
              </a:extLst>
            </p:cNvPr>
            <p:cNvSpPr txBox="1">
              <a:spLocks noChangeArrowheads="1"/>
            </p:cNvSpPr>
            <p:nvPr/>
          </p:nvSpPr>
          <p:spPr bwMode="auto">
            <a:xfrm>
              <a:off x="6879033" y="1502680"/>
              <a:ext cx="5788287" cy="903250"/>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外键</a:t>
              </a:r>
            </a:p>
          </p:txBody>
        </p:sp>
        <p:sp>
          <p:nvSpPr>
            <p:cNvPr id="12" name="对话气泡: 圆角矩形 11">
              <a:extLst>
                <a:ext uri="{FF2B5EF4-FFF2-40B4-BE49-F238E27FC236}">
                  <a16:creationId xmlns:a16="http://schemas.microsoft.com/office/drawing/2014/main" id="{5460B6C7-C72D-F563-20CC-3A9EA4C7E6E7}"/>
                </a:ext>
              </a:extLst>
            </p:cNvPr>
            <p:cNvSpPr/>
            <p:nvPr/>
          </p:nvSpPr>
          <p:spPr>
            <a:xfrm>
              <a:off x="1495684" y="2810694"/>
              <a:ext cx="8277496" cy="1033430"/>
            </a:xfrm>
            <a:prstGeom prst="wedgeRoundRectCallout">
              <a:avLst>
                <a:gd name="adj1" fmla="val 45001"/>
                <a:gd name="adj2" fmla="val -98616"/>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0" name="组合 29">
            <a:extLst>
              <a:ext uri="{FF2B5EF4-FFF2-40B4-BE49-F238E27FC236}">
                <a16:creationId xmlns:a16="http://schemas.microsoft.com/office/drawing/2014/main" id="{C114315F-04DD-4E7A-AAB8-1C9C854EDE6D}"/>
              </a:ext>
            </a:extLst>
          </p:cNvPr>
          <p:cNvGrpSpPr/>
          <p:nvPr/>
        </p:nvGrpSpPr>
        <p:grpSpPr>
          <a:xfrm>
            <a:off x="1438696" y="1658330"/>
            <a:ext cx="6985112" cy="900475"/>
            <a:chOff x="1438696" y="1723811"/>
            <a:chExt cx="6985112" cy="900475"/>
          </a:xfrm>
        </p:grpSpPr>
        <p:sp>
          <p:nvSpPr>
            <p:cNvPr id="15" name="文本框 14">
              <a:extLst>
                <a:ext uri="{FF2B5EF4-FFF2-40B4-BE49-F238E27FC236}">
                  <a16:creationId xmlns:a16="http://schemas.microsoft.com/office/drawing/2014/main" id="{BBFBA15B-0797-4428-8695-228185551A1B}"/>
                </a:ext>
              </a:extLst>
            </p:cNvPr>
            <p:cNvSpPr txBox="1"/>
            <p:nvPr/>
          </p:nvSpPr>
          <p:spPr>
            <a:xfrm>
              <a:off x="4695285" y="1723811"/>
              <a:ext cx="1364390" cy="461665"/>
            </a:xfrm>
            <a:prstGeom prst="rect">
              <a:avLst/>
            </a:prstGeom>
            <a:noFill/>
          </p:spPr>
          <p:txBody>
            <a:bodyPr wrap="square" rtlCol="0">
              <a:spAutoFit/>
            </a:bodyPr>
            <a:lstStyle/>
            <a:p>
              <a:r>
                <a:rPr lang="zh-CN" altLang="en-US" sz="2400" dirty="0">
                  <a:solidFill>
                    <a:schemeClr val="accent5">
                      <a:lumMod val="50000"/>
                    </a:schemeClr>
                  </a:solidFill>
                  <a:latin typeface="黑体" panose="02010609060101010101" pitchFamily="49" charset="-122"/>
                  <a:ea typeface="黑体" panose="02010609060101010101" pitchFamily="49" charset="-122"/>
                </a:rPr>
                <a:t>参照</a:t>
              </a:r>
            </a:p>
          </p:txBody>
        </p:sp>
        <p:grpSp>
          <p:nvGrpSpPr>
            <p:cNvPr id="29" name="组合 28">
              <a:extLst>
                <a:ext uri="{FF2B5EF4-FFF2-40B4-BE49-F238E27FC236}">
                  <a16:creationId xmlns:a16="http://schemas.microsoft.com/office/drawing/2014/main" id="{2A36A632-8FEB-457A-9582-FFE699071EDB}"/>
                </a:ext>
              </a:extLst>
            </p:cNvPr>
            <p:cNvGrpSpPr/>
            <p:nvPr/>
          </p:nvGrpSpPr>
          <p:grpSpPr>
            <a:xfrm>
              <a:off x="1438696" y="2164593"/>
              <a:ext cx="6985112" cy="459693"/>
              <a:chOff x="1438696" y="2164593"/>
              <a:chExt cx="6985112" cy="459693"/>
            </a:xfrm>
          </p:grpSpPr>
          <p:cxnSp>
            <p:nvCxnSpPr>
              <p:cNvPr id="21" name="直接连接符 20">
                <a:extLst>
                  <a:ext uri="{FF2B5EF4-FFF2-40B4-BE49-F238E27FC236}">
                    <a16:creationId xmlns:a16="http://schemas.microsoft.com/office/drawing/2014/main" id="{7C5FAC59-1C97-4CD7-88E0-90FB9D180992}"/>
                  </a:ext>
                </a:extLst>
              </p:cNvPr>
              <p:cNvCxnSpPr>
                <a:cxnSpLocks/>
              </p:cNvCxnSpPr>
              <p:nvPr/>
            </p:nvCxnSpPr>
            <p:spPr>
              <a:xfrm flipV="1">
                <a:off x="1438696" y="2182847"/>
                <a:ext cx="6985112" cy="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5C3B27D6-CC63-43E4-8EF7-C98F046AB8B9}"/>
                  </a:ext>
                </a:extLst>
              </p:cNvPr>
              <p:cNvCxnSpPr/>
              <p:nvPr/>
            </p:nvCxnSpPr>
            <p:spPr>
              <a:xfrm>
                <a:off x="1462972" y="2184383"/>
                <a:ext cx="0" cy="4399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CFA0D86D-6BD7-4269-B0D2-CD21369D83DF}"/>
                  </a:ext>
                </a:extLst>
              </p:cNvPr>
              <p:cNvCxnSpPr>
                <a:cxnSpLocks/>
              </p:cNvCxnSpPr>
              <p:nvPr/>
            </p:nvCxnSpPr>
            <p:spPr>
              <a:xfrm>
                <a:off x="8407624" y="2164593"/>
                <a:ext cx="0" cy="397102"/>
              </a:xfrm>
              <a:prstGeom prst="line">
                <a:avLst/>
              </a:prstGeom>
              <a:ln w="508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257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roup 188">
            <a:extLst>
              <a:ext uri="{FF2B5EF4-FFF2-40B4-BE49-F238E27FC236}">
                <a16:creationId xmlns:a16="http://schemas.microsoft.com/office/drawing/2014/main" id="{FEAC6951-EA7C-CDF5-E95F-F2CC535D5838}"/>
              </a:ext>
            </a:extLst>
          </p:cNvPr>
          <p:cNvGraphicFramePr>
            <a:graphicFrameLocks/>
          </p:cNvGraphicFramePr>
          <p:nvPr>
            <p:extLst>
              <p:ext uri="{D42A27DB-BD31-4B8C-83A1-F6EECF244321}">
                <p14:modId xmlns:p14="http://schemas.microsoft.com/office/powerpoint/2010/main" val="16395819"/>
              </p:ext>
            </p:extLst>
          </p:nvPr>
        </p:nvGraphicFramePr>
        <p:xfrm>
          <a:off x="2573517" y="2616203"/>
          <a:ext cx="7729978" cy="3227863"/>
        </p:xfrm>
        <a:graphic>
          <a:graphicData uri="http://schemas.openxmlformats.org/drawingml/2006/table">
            <a:tbl>
              <a:tblPr>
                <a:effectLst>
                  <a:outerShdw blurRad="50800" dist="38100" dir="2700000" algn="tl" rotWithShape="0">
                    <a:prstClr val="black">
                      <a:alpha val="40000"/>
                    </a:prstClr>
                  </a:outerShdw>
                </a:effectLst>
              </a:tblPr>
              <a:tblGrid>
                <a:gridCol w="1245318">
                  <a:extLst>
                    <a:ext uri="{9D8B030D-6E8A-4147-A177-3AD203B41FA5}">
                      <a16:colId xmlns:a16="http://schemas.microsoft.com/office/drawing/2014/main" val="20000"/>
                    </a:ext>
                  </a:extLst>
                </a:gridCol>
                <a:gridCol w="2697537">
                  <a:extLst>
                    <a:ext uri="{9D8B030D-6E8A-4147-A177-3AD203B41FA5}">
                      <a16:colId xmlns:a16="http://schemas.microsoft.com/office/drawing/2014/main" val="20001"/>
                    </a:ext>
                  </a:extLst>
                </a:gridCol>
                <a:gridCol w="1720481">
                  <a:extLst>
                    <a:ext uri="{9D8B030D-6E8A-4147-A177-3AD203B41FA5}">
                      <a16:colId xmlns:a16="http://schemas.microsoft.com/office/drawing/2014/main" val="20002"/>
                    </a:ext>
                  </a:extLst>
                </a:gridCol>
                <a:gridCol w="2066642">
                  <a:extLst>
                    <a:ext uri="{9D8B030D-6E8A-4147-A177-3AD203B41FA5}">
                      <a16:colId xmlns:a16="http://schemas.microsoft.com/office/drawing/2014/main" val="20003"/>
                    </a:ext>
                  </a:extLst>
                </a:gridCol>
              </a:tblGrid>
              <a:tr h="45418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rgbClr val="0000CC"/>
                          </a:solidFill>
                          <a:effectLst/>
                          <a:latin typeface="黑体" panose="02010609060101010101" pitchFamily="49" charset="-122"/>
                          <a:ea typeface="黑体" panose="02010609060101010101" pitchFamily="49" charset="-122"/>
                          <a:cs typeface="+mn-cs"/>
                        </a:rPr>
                        <a:t>课程号</a:t>
                      </a:r>
                      <a:endParaRPr lang="en-US" altLang="zh-CN" sz="2000" b="0" kern="1200" dirty="0">
                        <a:solidFill>
                          <a:srgbClr val="0000CC"/>
                        </a:solidFill>
                        <a:effectLst/>
                        <a:latin typeface="黑体" panose="02010609060101010101" pitchFamily="49" charset="-122"/>
                        <a:ea typeface="黑体" panose="02010609060101010101" pitchFamily="49" charset="-122"/>
                        <a:cs typeface="+mn-cs"/>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rgbClr val="0000CC"/>
                          </a:solidFill>
                          <a:effectLst/>
                          <a:latin typeface="黑体" panose="02010609060101010101" pitchFamily="49" charset="-122"/>
                          <a:ea typeface="黑体" panose="02010609060101010101" pitchFamily="49" charset="-122"/>
                          <a:cs typeface="+mn-cs"/>
                        </a:rPr>
                        <a:t>课程名</a:t>
                      </a:r>
                      <a:endParaRPr lang="en-US" altLang="zh-CN" sz="2000" b="0" kern="1200" dirty="0">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rgbClr val="0000CC"/>
                          </a:solidFill>
                          <a:effectLst/>
                          <a:latin typeface="黑体" panose="02010609060101010101" pitchFamily="49" charset="-122"/>
                          <a:ea typeface="黑体" panose="02010609060101010101" pitchFamily="49" charset="-122"/>
                          <a:cs typeface="+mn-cs"/>
                        </a:rPr>
                        <a:t>先修课</a:t>
                      </a:r>
                      <a:endParaRPr lang="en-US" altLang="zh-CN" sz="2000" b="0" kern="1200" dirty="0">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ctr"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rgbClr val="0000CC"/>
                          </a:solidFill>
                          <a:effectLst/>
                          <a:latin typeface="黑体" panose="02010609060101010101" pitchFamily="49" charset="-122"/>
                          <a:ea typeface="黑体" panose="02010609060101010101" pitchFamily="49" charset="-122"/>
                          <a:cs typeface="+mn-cs"/>
                        </a:rPr>
                        <a:t>学分</a:t>
                      </a:r>
                      <a:endParaRPr lang="en-US" altLang="zh-CN" sz="2000" b="0" kern="1200" dirty="0">
                        <a:solidFill>
                          <a:srgbClr val="0000CC"/>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b="0" kern="1200" dirty="0">
                          <a:solidFill>
                            <a:schemeClr val="tx1"/>
                          </a:solidFill>
                          <a:effectLst/>
                          <a:latin typeface="黑体" panose="02010609060101010101" pitchFamily="49" charset="-122"/>
                          <a:ea typeface="黑体" panose="02010609060101010101" pitchFamily="49" charset="-122"/>
                          <a:cs typeface="+mn-cs"/>
                        </a:rPr>
                        <a:t>数据库</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chemeClr val="tx1"/>
                          </a:solidFill>
                          <a:effectLst/>
                          <a:latin typeface="黑体" panose="02010609060101010101" pitchFamily="49" charset="-122"/>
                          <a:ea typeface="黑体" panose="02010609060101010101" pitchFamily="49" charset="-122"/>
                          <a:cs typeface="+mn-cs"/>
                        </a:rPr>
                        <a:t>数学</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lang="zh-CN" altLang="zh-CN" sz="2000" b="0" kern="1200" dirty="0">
                        <a:solidFill>
                          <a:schemeClr val="tx1"/>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a:solidFill>
                            <a:schemeClr val="tx1"/>
                          </a:solidFill>
                          <a:effectLst/>
                          <a:latin typeface="黑体" panose="02010609060101010101" pitchFamily="49" charset="-122"/>
                          <a:ea typeface="黑体" panose="02010609060101010101" pitchFamily="49" charset="-122"/>
                          <a:cs typeface="+mn-cs"/>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6661">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chemeClr val="tx1"/>
                          </a:solidFill>
                          <a:effectLst/>
                          <a:latin typeface="黑体" panose="02010609060101010101" pitchFamily="49" charset="-122"/>
                          <a:ea typeface="黑体" panose="02010609060101010101" pitchFamily="49" charset="-122"/>
                          <a:cs typeface="+mn-cs"/>
                        </a:rPr>
                        <a:t>信息系统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4033">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lang="zh-CN" altLang="en-US" sz="2000" b="0" kern="1200" dirty="0">
                          <a:solidFill>
                            <a:schemeClr val="tx1"/>
                          </a:solidFill>
                          <a:effectLst/>
                          <a:latin typeface="黑体" panose="02010609060101010101" pitchFamily="49" charset="-122"/>
                          <a:ea typeface="黑体" panose="02010609060101010101" pitchFamily="49" charset="-122"/>
                          <a:cs typeface="+mn-cs"/>
                        </a:rPr>
                        <a:t>操作系统</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chemeClr val="tx1"/>
                          </a:solidFill>
                          <a:effectLst/>
                          <a:latin typeface="黑体" panose="02010609060101010101" pitchFamily="49" charset="-122"/>
                          <a:ea typeface="黑体" panose="02010609060101010101" pitchFamily="49" charset="-122"/>
                          <a:cs typeface="+mn-cs"/>
                        </a:rPr>
                        <a:t>数据结构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zh-CN" altLang="en-US" sz="2000" b="0" kern="1200" dirty="0">
                          <a:solidFill>
                            <a:schemeClr val="tx1"/>
                          </a:solidFill>
                          <a:effectLst/>
                          <a:latin typeface="黑体" panose="02010609060101010101" pitchFamily="49" charset="-122"/>
                          <a:ea typeface="黑体" panose="02010609060101010101" pitchFamily="49" charset="-122"/>
                          <a:cs typeface="+mn-cs"/>
                        </a:rPr>
                        <a:t>数据处理</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endParaRPr lang="zh-CN" altLang="zh-CN" sz="2000" b="0" kern="1200">
                        <a:solidFill>
                          <a:schemeClr val="tx1"/>
                        </a:solidFill>
                        <a:effectLst/>
                        <a:latin typeface="黑体" panose="02010609060101010101" pitchFamily="49" charset="-122"/>
                        <a:ea typeface="黑体" panose="02010609060101010101" pitchFamily="49"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3346">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a:solidFill>
                            <a:schemeClr val="tx1"/>
                          </a:solidFill>
                          <a:effectLst/>
                          <a:latin typeface="黑体" panose="02010609060101010101" pitchFamily="49" charset="-122"/>
                          <a:ea typeface="黑体" panose="02010609060101010101" pitchFamily="49" charset="-122"/>
                          <a:cs typeface="+mn-cs"/>
                        </a:rPr>
                        <a:t>7</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C</a:t>
                      </a:r>
                      <a:r>
                        <a:rPr lang="zh-CN" altLang="en-US" sz="2000" b="0" kern="1200" dirty="0">
                          <a:solidFill>
                            <a:schemeClr val="tx1"/>
                          </a:solidFill>
                          <a:effectLst/>
                          <a:latin typeface="黑体" panose="02010609060101010101" pitchFamily="49" charset="-122"/>
                          <a:ea typeface="黑体" panose="02010609060101010101" pitchFamily="49" charset="-122"/>
                          <a:cs typeface="+mn-cs"/>
                        </a:rPr>
                        <a:t>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5050"/>
                        </a:buClr>
                        <a:buSzPct val="80000"/>
                        <a:buFont typeface="Wingdings" pitchFamily="2" charset="2"/>
                        <a:defRPr sz="2400" b="1">
                          <a:solidFill>
                            <a:srgbClr val="FFFF00"/>
                          </a:solidFill>
                          <a:effectLst>
                            <a:outerShdw blurRad="38100" dist="38100" dir="2700000" algn="tl">
                              <a:srgbClr val="000000"/>
                            </a:outerShdw>
                          </a:effectLst>
                          <a:latin typeface="Tahoma" pitchFamily="34" charset="0"/>
                          <a:ea typeface="宋体" pitchFamily="2" charset="-122"/>
                        </a:defRPr>
                      </a:lvl1pPr>
                      <a:lvl2pPr algn="l">
                        <a:spcBef>
                          <a:spcPct val="20000"/>
                        </a:spcBef>
                        <a:buClr>
                          <a:srgbClr val="FFFF00"/>
                        </a:buClr>
                        <a:buSzPct val="80000"/>
                        <a:buFont typeface="Wingdings" pitchFamily="2" charset="2"/>
                        <a:defRPr sz="2000" b="1">
                          <a:solidFill>
                            <a:schemeClr val="tx1"/>
                          </a:solidFill>
                          <a:effectLst>
                            <a:outerShdw blurRad="38100" dist="38100" dir="2700000" algn="tl">
                              <a:srgbClr val="000000"/>
                            </a:outerShdw>
                          </a:effectLst>
                          <a:latin typeface="Tahoma" pitchFamily="34" charset="0"/>
                          <a:ea typeface=""/>
                          <a:cs typeface=""/>
                        </a:defRPr>
                      </a:lvl2pPr>
                      <a:lvl3pPr algn="l">
                        <a:spcBef>
                          <a:spcPct val="20000"/>
                        </a:spcBef>
                        <a:buClr>
                          <a:schemeClr val="tx1"/>
                        </a:buClr>
                        <a:buSzPct val="80000"/>
                        <a:buFont typeface="Wingdings" pitchFamily="2" charset="2"/>
                        <a:defRPr sz="2000" b="1">
                          <a:solidFill>
                            <a:srgbClr val="99FF33"/>
                          </a:solidFill>
                          <a:effectLst>
                            <a:outerShdw blurRad="38100" dist="38100" dir="2700000" algn="tl">
                              <a:srgbClr val="000000"/>
                            </a:outerShdw>
                          </a:effectLst>
                          <a:latin typeface="Tahoma" pitchFamily="34" charset="0"/>
                          <a:ea typeface="宋体" pitchFamily="2" charset="-122"/>
                          <a:cs typeface=""/>
                        </a:defRPr>
                      </a:lvl3pPr>
                      <a:lvl4pPr algn="l">
                        <a:spcBef>
                          <a:spcPct val="20000"/>
                        </a:spcBef>
                        <a:buClr>
                          <a:srgbClr val="FF99FF"/>
                        </a:buClr>
                        <a:buSzPct val="80000"/>
                        <a:buFont typeface="Wingdings" pitchFamily="2" charset="2"/>
                        <a:defRPr b="1">
                          <a:solidFill>
                            <a:srgbClr val="FF99FF"/>
                          </a:solidFill>
                          <a:effectLst>
                            <a:outerShdw blurRad="38100" dist="38100" dir="2700000" algn="tl">
                              <a:srgbClr val="000000"/>
                            </a:outerShdw>
                          </a:effectLst>
                          <a:latin typeface="Tahoma" pitchFamily="34" charset="0"/>
                          <a:ea typeface="宋体" pitchFamily="2" charset="-122"/>
                          <a:cs typeface=""/>
                        </a:defRPr>
                      </a:lvl4pPr>
                      <a:lvl5pPr algn="l">
                        <a:spcBef>
                          <a:spcPct val="20000"/>
                        </a:spcBef>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5pPr>
                      <a:lvl6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6pPr>
                      <a:lvl7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7pPr>
                      <a:lvl8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8pPr>
                      <a:lvl9pPr fontAlgn="base">
                        <a:spcBef>
                          <a:spcPct val="20000"/>
                        </a:spcBef>
                        <a:spcAft>
                          <a:spcPct val="0"/>
                        </a:spcAft>
                        <a:buClr>
                          <a:schemeClr val="hlink"/>
                        </a:buClr>
                        <a:buSzPct val="80000"/>
                        <a:defRPr sz="1200" b="1">
                          <a:solidFill>
                            <a:schemeClr val="tx1"/>
                          </a:solidFill>
                          <a:effectLst>
                            <a:outerShdw blurRad="38100" dist="38100" dir="2700000" algn="tl">
                              <a:srgbClr val="000000"/>
                            </a:outerShdw>
                          </a:effectLst>
                          <a:latin typeface="Tahoma" pitchFamily="34" charset="0"/>
                          <a:ea typeface="宋体" pitchFamily="2" charset="-122"/>
                          <a:cs typeface=""/>
                        </a:defRPr>
                      </a:lvl9pPr>
                    </a:lstStyle>
                    <a:p>
                      <a:pPr marL="0" marR="0" lvl="0" indent="0" algn="l" defTabSz="914400" rtl="0" eaLnBrk="1" fontAlgn="base" latinLnBrk="0" hangingPunct="1">
                        <a:lnSpc>
                          <a:spcPct val="100000"/>
                        </a:lnSpc>
                        <a:spcBef>
                          <a:spcPct val="20000"/>
                        </a:spcBef>
                        <a:spcAft>
                          <a:spcPct val="0"/>
                        </a:spcAft>
                        <a:buClr>
                          <a:srgbClr val="FF5050"/>
                        </a:buClr>
                        <a:buSzPct val="80000"/>
                        <a:buFont typeface="Wingdings" pitchFamily="2" charset="2"/>
                        <a:buNone/>
                        <a:tabLst/>
                      </a:pPr>
                      <a:r>
                        <a:rPr lang="en-US" altLang="zh-CN" sz="2000" b="0" kern="1200" dirty="0">
                          <a:solidFill>
                            <a:schemeClr val="tx1"/>
                          </a:solidFill>
                          <a:effectLst/>
                          <a:latin typeface="黑体" panose="02010609060101010101" pitchFamily="49" charset="-122"/>
                          <a:ea typeface="黑体" panose="02010609060101010101" pitchFamily="49" charset="-122"/>
                          <a:cs typeface="+mn-cs"/>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文本框 3">
            <a:extLst>
              <a:ext uri="{FF2B5EF4-FFF2-40B4-BE49-F238E27FC236}">
                <a16:creationId xmlns:a16="http://schemas.microsoft.com/office/drawing/2014/main" id="{85506738-CB7C-BB68-4F8B-60C58F861F2F}"/>
              </a:ext>
            </a:extLst>
          </p:cNvPr>
          <p:cNvSpPr txBox="1"/>
          <p:nvPr/>
        </p:nvSpPr>
        <p:spPr>
          <a:xfrm>
            <a:off x="505172" y="440303"/>
            <a:ext cx="11181656" cy="919867"/>
          </a:xfrm>
          <a:prstGeom prst="rect">
            <a:avLst/>
          </a:prstGeom>
          <a:noFill/>
        </p:spPr>
        <p:txBody>
          <a:bodyPr wrap="square">
            <a:spAutoFit/>
          </a:bodyPr>
          <a:lstStyle/>
          <a:p>
            <a:pPr lvl="1">
              <a:lnSpc>
                <a:spcPct val="120000"/>
              </a:lnSpc>
              <a:spcBef>
                <a:spcPts val="1200"/>
              </a:spcBef>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3】</a:t>
            </a:r>
            <a:r>
              <a:rPr lang="zh-CN" altLang="en-US" sz="2400" kern="0" dirty="0">
                <a:latin typeface="黑体" panose="02010609060101010101" pitchFamily="49" charset="-122"/>
                <a:ea typeface="黑体" panose="02010609060101010101" pitchFamily="49" charset="-122"/>
              </a:rPr>
              <a:t>下面课程表中的</a:t>
            </a:r>
            <a:r>
              <a:rPr lang="zh-CN" altLang="en-US" sz="2400" kern="0" dirty="0">
                <a:solidFill>
                  <a:srgbClr val="0000CC"/>
                </a:solidFill>
                <a:latin typeface="黑体" panose="02010609060101010101" pitchFamily="49" charset="-122"/>
                <a:ea typeface="黑体" panose="02010609060101010101" pitchFamily="49" charset="-122"/>
              </a:rPr>
              <a:t>外键</a:t>
            </a:r>
            <a:r>
              <a:rPr lang="zh-CN" altLang="en-US" sz="2400" kern="0" dirty="0">
                <a:solidFill>
                  <a:srgbClr val="C00000"/>
                </a:solidFill>
                <a:latin typeface="黑体" panose="02010609060101010101" pitchFamily="49" charset="-122"/>
                <a:ea typeface="黑体" panose="02010609060101010101" pitchFamily="49" charset="-122"/>
              </a:rPr>
              <a:t>先修课</a:t>
            </a:r>
            <a:r>
              <a:rPr lang="zh-CN" altLang="en-US" sz="2400" kern="0" dirty="0">
                <a:solidFill>
                  <a:srgbClr val="0000CC"/>
                </a:solidFill>
                <a:latin typeface="黑体" panose="02010609060101010101" pitchFamily="49" charset="-122"/>
                <a:ea typeface="黑体" panose="02010609060101010101" pitchFamily="49" charset="-122"/>
              </a:rPr>
              <a:t>的</a:t>
            </a:r>
            <a:r>
              <a:rPr lang="zh-CN" altLang="en-US" sz="2400" kern="0" dirty="0">
                <a:latin typeface="黑体" panose="02010609060101010101" pitchFamily="49" charset="-122"/>
                <a:ea typeface="黑体" panose="02010609060101010101" pitchFamily="49" charset="-122"/>
              </a:rPr>
              <a:t>值必须取自它所参照的同一表</a:t>
            </a:r>
            <a:r>
              <a:rPr lang="zh-CN" altLang="en-US" sz="2400" kern="0" dirty="0">
                <a:solidFill>
                  <a:srgbClr val="0000CC"/>
                </a:solidFill>
                <a:latin typeface="黑体" panose="02010609060101010101" pitchFamily="49" charset="-122"/>
                <a:ea typeface="黑体" panose="02010609060101010101" pitchFamily="49" charset="-122"/>
              </a:rPr>
              <a:t>中主键</a:t>
            </a:r>
            <a:r>
              <a:rPr lang="zh-CN" altLang="en-US" sz="2400" kern="0" dirty="0">
                <a:solidFill>
                  <a:srgbClr val="C00000"/>
                </a:solidFill>
                <a:latin typeface="黑体" panose="02010609060101010101" pitchFamily="49" charset="-122"/>
                <a:ea typeface="黑体" panose="02010609060101010101" pitchFamily="49" charset="-122"/>
              </a:rPr>
              <a:t>课程号</a:t>
            </a:r>
            <a:r>
              <a:rPr lang="zh-CN" altLang="en-US" sz="2400" kern="0" dirty="0">
                <a:latin typeface="黑体" panose="02010609060101010101" pitchFamily="49" charset="-122"/>
                <a:ea typeface="黑体" panose="02010609060101010101" pitchFamily="49" charset="-122"/>
              </a:rPr>
              <a:t>中的某个值或者</a:t>
            </a:r>
            <a:r>
              <a:rPr lang="zh-CN" altLang="en-US" sz="2400" kern="0" dirty="0">
                <a:solidFill>
                  <a:srgbClr val="0000CC"/>
                </a:solidFill>
                <a:latin typeface="黑体" panose="02010609060101010101" pitchFamily="49" charset="-122"/>
                <a:ea typeface="黑体" panose="02010609060101010101" pitchFamily="49" charset="-122"/>
              </a:rPr>
              <a:t>取空值</a:t>
            </a:r>
            <a:r>
              <a:rPr lang="zh-CN" altLang="en-US" sz="2400" kern="0" dirty="0">
                <a:latin typeface="黑体" panose="02010609060101010101" pitchFamily="49" charset="-122"/>
                <a:ea typeface="黑体" panose="02010609060101010101" pitchFamily="49" charset="-122"/>
              </a:rPr>
              <a:t>。课程表既是参照关系也是被参照关系。</a:t>
            </a:r>
          </a:p>
        </p:txBody>
      </p:sp>
      <p:sp>
        <p:nvSpPr>
          <p:cNvPr id="5" name="文本框 4">
            <a:extLst>
              <a:ext uri="{FF2B5EF4-FFF2-40B4-BE49-F238E27FC236}">
                <a16:creationId xmlns:a16="http://schemas.microsoft.com/office/drawing/2014/main" id="{6979B440-A1DC-3ABD-91BB-69ADB627F1A2}"/>
              </a:ext>
            </a:extLst>
          </p:cNvPr>
          <p:cNvSpPr txBox="1"/>
          <p:nvPr/>
        </p:nvSpPr>
        <p:spPr>
          <a:xfrm>
            <a:off x="5978950" y="5934752"/>
            <a:ext cx="1107649"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课程表</a:t>
            </a:r>
          </a:p>
        </p:txBody>
      </p:sp>
      <p:grpSp>
        <p:nvGrpSpPr>
          <p:cNvPr id="7" name="组合 6">
            <a:extLst>
              <a:ext uri="{FF2B5EF4-FFF2-40B4-BE49-F238E27FC236}">
                <a16:creationId xmlns:a16="http://schemas.microsoft.com/office/drawing/2014/main" id="{D06D7DCC-13FD-33D6-6302-534C22F9DEB3}"/>
              </a:ext>
            </a:extLst>
          </p:cNvPr>
          <p:cNvGrpSpPr/>
          <p:nvPr/>
        </p:nvGrpSpPr>
        <p:grpSpPr>
          <a:xfrm>
            <a:off x="2498101" y="2034332"/>
            <a:ext cx="1387687" cy="1076517"/>
            <a:chOff x="1495677" y="2119221"/>
            <a:chExt cx="8550220" cy="1724903"/>
          </a:xfrm>
        </p:grpSpPr>
        <p:sp>
          <p:nvSpPr>
            <p:cNvPr id="8" name="Text Box 6">
              <a:extLst>
                <a:ext uri="{FF2B5EF4-FFF2-40B4-BE49-F238E27FC236}">
                  <a16:creationId xmlns:a16="http://schemas.microsoft.com/office/drawing/2014/main" id="{77C08F65-509C-81CC-7514-65401426AAB1}"/>
                </a:ext>
              </a:extLst>
            </p:cNvPr>
            <p:cNvSpPr txBox="1">
              <a:spLocks noChangeArrowheads="1"/>
            </p:cNvSpPr>
            <p:nvPr/>
          </p:nvSpPr>
          <p:spPr bwMode="auto">
            <a:xfrm>
              <a:off x="4781261" y="2119221"/>
              <a:ext cx="5264636" cy="709692"/>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主键</a:t>
              </a:r>
            </a:p>
          </p:txBody>
        </p:sp>
        <p:sp>
          <p:nvSpPr>
            <p:cNvPr id="9" name="对话气泡: 圆角矩形 8">
              <a:extLst>
                <a:ext uri="{FF2B5EF4-FFF2-40B4-BE49-F238E27FC236}">
                  <a16:creationId xmlns:a16="http://schemas.microsoft.com/office/drawing/2014/main" id="{71458868-E2B4-D26E-BD10-1A68ACD916D9}"/>
                </a:ext>
              </a:extLst>
            </p:cNvPr>
            <p:cNvSpPr/>
            <p:nvPr/>
          </p:nvSpPr>
          <p:spPr>
            <a:xfrm>
              <a:off x="1495677" y="2974220"/>
              <a:ext cx="8550214" cy="869904"/>
            </a:xfrm>
            <a:prstGeom prst="wedgeRoundRectCallout">
              <a:avLst>
                <a:gd name="adj1" fmla="val 26047"/>
                <a:gd name="adj2" fmla="val -79222"/>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0" name="组合 9">
            <a:extLst>
              <a:ext uri="{FF2B5EF4-FFF2-40B4-BE49-F238E27FC236}">
                <a16:creationId xmlns:a16="http://schemas.microsoft.com/office/drawing/2014/main" id="{1EEA7CCA-0478-4E92-39E3-4EBD746997F8}"/>
              </a:ext>
            </a:extLst>
          </p:cNvPr>
          <p:cNvGrpSpPr/>
          <p:nvPr/>
        </p:nvGrpSpPr>
        <p:grpSpPr>
          <a:xfrm>
            <a:off x="6438506" y="2011913"/>
            <a:ext cx="2722148" cy="1098936"/>
            <a:chOff x="1495684" y="1841446"/>
            <a:chExt cx="12266142" cy="2002678"/>
          </a:xfrm>
        </p:grpSpPr>
        <p:sp>
          <p:nvSpPr>
            <p:cNvPr id="11" name="Text Box 6">
              <a:extLst>
                <a:ext uri="{FF2B5EF4-FFF2-40B4-BE49-F238E27FC236}">
                  <a16:creationId xmlns:a16="http://schemas.microsoft.com/office/drawing/2014/main" id="{256D0CB7-5B6A-4E6F-2006-B26FC8553B8D}"/>
                </a:ext>
              </a:extLst>
            </p:cNvPr>
            <p:cNvSpPr txBox="1">
              <a:spLocks noChangeArrowheads="1"/>
            </p:cNvSpPr>
            <p:nvPr/>
          </p:nvSpPr>
          <p:spPr bwMode="auto">
            <a:xfrm>
              <a:off x="7973540" y="1841446"/>
              <a:ext cx="5788286" cy="903250"/>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外键</a:t>
              </a:r>
            </a:p>
          </p:txBody>
        </p:sp>
        <p:sp>
          <p:nvSpPr>
            <p:cNvPr id="12" name="对话气泡: 圆角矩形 11">
              <a:extLst>
                <a:ext uri="{FF2B5EF4-FFF2-40B4-BE49-F238E27FC236}">
                  <a16:creationId xmlns:a16="http://schemas.microsoft.com/office/drawing/2014/main" id="{7D9FF751-9093-C26B-C61B-BB899CB2ED0E}"/>
                </a:ext>
              </a:extLst>
            </p:cNvPr>
            <p:cNvSpPr/>
            <p:nvPr/>
          </p:nvSpPr>
          <p:spPr>
            <a:xfrm>
              <a:off x="1495684" y="2810694"/>
              <a:ext cx="8277496" cy="1033430"/>
            </a:xfrm>
            <a:prstGeom prst="wedgeRoundRectCallout">
              <a:avLst>
                <a:gd name="adj1" fmla="val 43975"/>
                <a:gd name="adj2" fmla="val -83655"/>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3" name="组合 12">
            <a:extLst>
              <a:ext uri="{FF2B5EF4-FFF2-40B4-BE49-F238E27FC236}">
                <a16:creationId xmlns:a16="http://schemas.microsoft.com/office/drawing/2014/main" id="{F3D91A1E-DA94-C046-3F9D-7C6E1DD9ABC1}"/>
              </a:ext>
            </a:extLst>
          </p:cNvPr>
          <p:cNvGrpSpPr/>
          <p:nvPr/>
        </p:nvGrpSpPr>
        <p:grpSpPr>
          <a:xfrm>
            <a:off x="3009350" y="1563847"/>
            <a:ext cx="4517845" cy="749990"/>
            <a:chOff x="1438696" y="1563863"/>
            <a:chExt cx="6985112" cy="1060423"/>
          </a:xfrm>
        </p:grpSpPr>
        <p:sp>
          <p:nvSpPr>
            <p:cNvPr id="14" name="文本框 13">
              <a:extLst>
                <a:ext uri="{FF2B5EF4-FFF2-40B4-BE49-F238E27FC236}">
                  <a16:creationId xmlns:a16="http://schemas.microsoft.com/office/drawing/2014/main" id="{A7C0A6C0-A714-0E90-AF5A-1C72AC5A4BCB}"/>
                </a:ext>
              </a:extLst>
            </p:cNvPr>
            <p:cNvSpPr txBox="1"/>
            <p:nvPr/>
          </p:nvSpPr>
          <p:spPr>
            <a:xfrm>
              <a:off x="4695285" y="1563863"/>
              <a:ext cx="1364390" cy="461665"/>
            </a:xfrm>
            <a:prstGeom prst="rect">
              <a:avLst/>
            </a:prstGeom>
            <a:noFill/>
          </p:spPr>
          <p:txBody>
            <a:bodyPr wrap="square" rtlCol="0">
              <a:spAutoFit/>
            </a:bodyPr>
            <a:lstStyle/>
            <a:p>
              <a:r>
                <a:rPr lang="zh-CN" altLang="en-US" sz="2400" dirty="0">
                  <a:solidFill>
                    <a:schemeClr val="accent5">
                      <a:lumMod val="50000"/>
                    </a:schemeClr>
                  </a:solidFill>
                  <a:latin typeface="黑体" panose="02010609060101010101" pitchFamily="49" charset="-122"/>
                  <a:ea typeface="黑体" panose="02010609060101010101" pitchFamily="49" charset="-122"/>
                </a:rPr>
                <a:t>参照</a:t>
              </a:r>
            </a:p>
          </p:txBody>
        </p:sp>
        <p:grpSp>
          <p:nvGrpSpPr>
            <p:cNvPr id="15" name="组合 14">
              <a:extLst>
                <a:ext uri="{FF2B5EF4-FFF2-40B4-BE49-F238E27FC236}">
                  <a16:creationId xmlns:a16="http://schemas.microsoft.com/office/drawing/2014/main" id="{2F432B54-E3CD-827A-BD69-29401AC9C786}"/>
                </a:ext>
              </a:extLst>
            </p:cNvPr>
            <p:cNvGrpSpPr/>
            <p:nvPr/>
          </p:nvGrpSpPr>
          <p:grpSpPr>
            <a:xfrm>
              <a:off x="1438696" y="2164593"/>
              <a:ext cx="6985112" cy="459693"/>
              <a:chOff x="1438696" y="2164593"/>
              <a:chExt cx="6985112" cy="459693"/>
            </a:xfrm>
          </p:grpSpPr>
          <p:cxnSp>
            <p:nvCxnSpPr>
              <p:cNvPr id="16" name="直接连接符 15">
                <a:extLst>
                  <a:ext uri="{FF2B5EF4-FFF2-40B4-BE49-F238E27FC236}">
                    <a16:creationId xmlns:a16="http://schemas.microsoft.com/office/drawing/2014/main" id="{9565579A-D711-12D7-BBB9-6DDDF4AAA050}"/>
                  </a:ext>
                </a:extLst>
              </p:cNvPr>
              <p:cNvCxnSpPr>
                <a:cxnSpLocks/>
              </p:cNvCxnSpPr>
              <p:nvPr/>
            </p:nvCxnSpPr>
            <p:spPr>
              <a:xfrm flipV="1">
                <a:off x="1438696" y="2182847"/>
                <a:ext cx="6985112" cy="1"/>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2F256E36-FCC5-7C70-4BF2-00FA883D9851}"/>
                  </a:ext>
                </a:extLst>
              </p:cNvPr>
              <p:cNvCxnSpPr/>
              <p:nvPr/>
            </p:nvCxnSpPr>
            <p:spPr>
              <a:xfrm>
                <a:off x="1462972" y="2184383"/>
                <a:ext cx="0" cy="439903"/>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70E9217-35BA-52BE-E036-37F237FFDF6B}"/>
                  </a:ext>
                </a:extLst>
              </p:cNvPr>
              <p:cNvCxnSpPr>
                <a:cxnSpLocks/>
              </p:cNvCxnSpPr>
              <p:nvPr/>
            </p:nvCxnSpPr>
            <p:spPr>
              <a:xfrm>
                <a:off x="8407624" y="2164593"/>
                <a:ext cx="0" cy="397102"/>
              </a:xfrm>
              <a:prstGeom prst="line">
                <a:avLst/>
              </a:prstGeom>
              <a:ln w="5080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2288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4248B59-9458-40A8-86D1-DC545AF12D12}"/>
              </a:ext>
            </a:extLst>
          </p:cNvPr>
          <p:cNvSpPr>
            <a:spLocks noGrp="1"/>
          </p:cNvSpPr>
          <p:nvPr>
            <p:ph idx="1"/>
          </p:nvPr>
        </p:nvSpPr>
        <p:spPr>
          <a:xfrm>
            <a:off x="186019" y="1871290"/>
            <a:ext cx="10709135" cy="1132885"/>
          </a:xfrm>
        </p:spPr>
        <p:txBody>
          <a:bodyPr>
            <a:normAutofit/>
          </a:bodyPr>
          <a:lstStyle/>
          <a:p>
            <a:pPr marL="808038" lvl="1" indent="-350838">
              <a:lnSpc>
                <a:spcPct val="120000"/>
              </a:lnSpc>
              <a:spcBef>
                <a:spcPts val="1200"/>
              </a:spcBef>
              <a:buNone/>
              <a:defRPr/>
            </a:pPr>
            <a:r>
              <a:rPr lang="en-US" altLang="zh-CN" sz="2400" kern="0" dirty="0">
                <a:solidFill>
                  <a:srgbClr val="006666"/>
                </a:solidFill>
                <a:latin typeface="黑体" panose="02010609060101010101" pitchFamily="49" charset="-122"/>
                <a:ea typeface="黑体" panose="02010609060101010101" pitchFamily="49" charset="-122"/>
              </a:rPr>
              <a:t>【</a:t>
            </a:r>
            <a:r>
              <a:rPr lang="zh-CN" altLang="en-US" sz="2400" kern="0" dirty="0">
                <a:solidFill>
                  <a:srgbClr val="006666"/>
                </a:solidFill>
                <a:latin typeface="黑体" panose="02010609060101010101" pitchFamily="49" charset="-122"/>
                <a:ea typeface="黑体" panose="02010609060101010101" pitchFamily="49" charset="-122"/>
              </a:rPr>
              <a:t>例</a:t>
            </a:r>
            <a:r>
              <a:rPr lang="en-US" altLang="zh-CN" sz="2400" kern="0" dirty="0">
                <a:solidFill>
                  <a:srgbClr val="006666"/>
                </a:solidFill>
                <a:latin typeface="黑体" panose="02010609060101010101" pitchFamily="49" charset="-122"/>
                <a:ea typeface="黑体" panose="02010609060101010101" pitchFamily="49" charset="-122"/>
              </a:rPr>
              <a:t>4】</a:t>
            </a:r>
            <a:r>
              <a:rPr lang="zh-CN" altLang="en-US" sz="2400" kern="0" dirty="0">
                <a:latin typeface="黑体" panose="02010609060101010101" pitchFamily="49" charset="-122"/>
                <a:ea typeface="黑体" panose="02010609060101010101" pitchFamily="49" charset="-122"/>
              </a:rPr>
              <a:t>如学生表中</a:t>
            </a:r>
            <a:r>
              <a:rPr lang="zh-CN" altLang="en-US" sz="2400" kern="0" dirty="0">
                <a:solidFill>
                  <a:srgbClr val="0000CC"/>
                </a:solidFill>
                <a:latin typeface="黑体" panose="02010609060101010101" pitchFamily="49" charset="-122"/>
                <a:ea typeface="黑体" panose="02010609060101010101" pitchFamily="49" charset="-122"/>
              </a:rPr>
              <a:t>性别</a:t>
            </a:r>
            <a:r>
              <a:rPr lang="zh-CN" altLang="en-US" sz="2400" kern="0" dirty="0">
                <a:latin typeface="黑体" panose="02010609060101010101" pitchFamily="49" charset="-122"/>
                <a:ea typeface="黑体" panose="02010609060101010101" pitchFamily="49" charset="-122"/>
              </a:rPr>
              <a:t>字段的取值必须是“男”或“女”，又如成绩表中</a:t>
            </a:r>
            <a:r>
              <a:rPr lang="zh-CN" altLang="en-US" sz="2400" kern="0" dirty="0">
                <a:solidFill>
                  <a:srgbClr val="0000CC"/>
                </a:solidFill>
                <a:latin typeface="黑体" panose="02010609060101010101" pitchFamily="49" charset="-122"/>
                <a:ea typeface="黑体" panose="02010609060101010101" pitchFamily="49" charset="-122"/>
              </a:rPr>
              <a:t>成绩</a:t>
            </a:r>
            <a:r>
              <a:rPr lang="zh-CN" altLang="en-US" sz="2400" kern="0" dirty="0">
                <a:latin typeface="黑体" panose="02010609060101010101" pitchFamily="49" charset="-122"/>
                <a:ea typeface="黑体" panose="02010609060101010101" pitchFamily="49" charset="-122"/>
              </a:rPr>
              <a:t>字段的取值要求在</a:t>
            </a:r>
            <a:r>
              <a:rPr lang="en-US" altLang="zh-CN" sz="2400" kern="0" dirty="0">
                <a:latin typeface="黑体" panose="02010609060101010101" pitchFamily="49" charset="-122"/>
                <a:ea typeface="黑体" panose="02010609060101010101" pitchFamily="49" charset="-122"/>
              </a:rPr>
              <a:t>0</a:t>
            </a:r>
            <a:r>
              <a:rPr lang="zh-CN" altLang="en-US" sz="2400" kern="0" dirty="0">
                <a:latin typeface="黑体" panose="02010609060101010101" pitchFamily="49" charset="-122"/>
                <a:ea typeface="黑体" panose="02010609060101010101" pitchFamily="49" charset="-122"/>
              </a:rPr>
              <a:t>到</a:t>
            </a:r>
            <a:r>
              <a:rPr lang="en-US" altLang="zh-CN" sz="2400" kern="0" dirty="0">
                <a:latin typeface="黑体" panose="02010609060101010101" pitchFamily="49" charset="-122"/>
                <a:ea typeface="黑体" panose="02010609060101010101" pitchFamily="49" charset="-122"/>
              </a:rPr>
              <a:t>100</a:t>
            </a:r>
            <a:r>
              <a:rPr lang="zh-CN" altLang="en-US" sz="2400" kern="0" dirty="0">
                <a:latin typeface="黑体" panose="02010609060101010101" pitchFamily="49" charset="-122"/>
                <a:ea typeface="黑体" panose="02010609060101010101" pitchFamily="49" charset="-122"/>
              </a:rPr>
              <a:t>之间。</a:t>
            </a:r>
          </a:p>
        </p:txBody>
      </p:sp>
      <p:grpSp>
        <p:nvGrpSpPr>
          <p:cNvPr id="20" name="组合 19">
            <a:extLst>
              <a:ext uri="{FF2B5EF4-FFF2-40B4-BE49-F238E27FC236}">
                <a16:creationId xmlns:a16="http://schemas.microsoft.com/office/drawing/2014/main" id="{13E895F7-3FD9-4BBD-8DBB-A1BFF465F8DF}"/>
              </a:ext>
            </a:extLst>
          </p:cNvPr>
          <p:cNvGrpSpPr/>
          <p:nvPr/>
        </p:nvGrpSpPr>
        <p:grpSpPr>
          <a:xfrm>
            <a:off x="2226092" y="2796246"/>
            <a:ext cx="2685272" cy="1078169"/>
            <a:chOff x="7561194" y="1676501"/>
            <a:chExt cx="26501677" cy="2193313"/>
          </a:xfrm>
        </p:grpSpPr>
        <p:sp>
          <p:nvSpPr>
            <p:cNvPr id="23" name="Text Box 6">
              <a:extLst>
                <a:ext uri="{FF2B5EF4-FFF2-40B4-BE49-F238E27FC236}">
                  <a16:creationId xmlns:a16="http://schemas.microsoft.com/office/drawing/2014/main" id="{1F5608C2-AA28-4B3B-B27B-7AC63766F3F6}"/>
                </a:ext>
              </a:extLst>
            </p:cNvPr>
            <p:cNvSpPr txBox="1">
              <a:spLocks noChangeArrowheads="1"/>
            </p:cNvSpPr>
            <p:nvPr/>
          </p:nvSpPr>
          <p:spPr bwMode="auto">
            <a:xfrm>
              <a:off x="7561194" y="1676501"/>
              <a:ext cx="26501677" cy="813941"/>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“男”或“女</a:t>
              </a:r>
              <a:r>
                <a:rPr lang="en-US" altLang="zh-CN" sz="2000" dirty="0">
                  <a:solidFill>
                    <a:srgbClr val="C00000"/>
                  </a:solidFill>
                  <a:latin typeface="黑体" panose="02010609060101010101" pitchFamily="49" charset="-122"/>
                  <a:ea typeface="黑体" panose="02010609060101010101" pitchFamily="49" charset="-122"/>
                </a:rPr>
                <a:t>”</a:t>
              </a:r>
              <a:endParaRPr lang="zh-CN" altLang="en-US" sz="2000" dirty="0">
                <a:solidFill>
                  <a:srgbClr val="C00000"/>
                </a:solidFill>
                <a:latin typeface="黑体" panose="02010609060101010101" pitchFamily="49" charset="-122"/>
                <a:ea typeface="黑体" panose="02010609060101010101" pitchFamily="49" charset="-122"/>
              </a:endParaRPr>
            </a:p>
          </p:txBody>
        </p:sp>
        <p:sp>
          <p:nvSpPr>
            <p:cNvPr id="24" name="对话气泡: 圆角矩形 23">
              <a:extLst>
                <a:ext uri="{FF2B5EF4-FFF2-40B4-BE49-F238E27FC236}">
                  <a16:creationId xmlns:a16="http://schemas.microsoft.com/office/drawing/2014/main" id="{CC93FF64-5687-4BF7-87C4-4AE5147F4A91}"/>
                </a:ext>
              </a:extLst>
            </p:cNvPr>
            <p:cNvSpPr/>
            <p:nvPr/>
          </p:nvSpPr>
          <p:spPr>
            <a:xfrm>
              <a:off x="17741561" y="2836384"/>
              <a:ext cx="8550214" cy="1033430"/>
            </a:xfrm>
            <a:prstGeom prst="wedgeRoundRectCallout">
              <a:avLst>
                <a:gd name="adj1" fmla="val -32337"/>
                <a:gd name="adj2" fmla="val -84602"/>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5" name="组合 24">
            <a:extLst>
              <a:ext uri="{FF2B5EF4-FFF2-40B4-BE49-F238E27FC236}">
                <a16:creationId xmlns:a16="http://schemas.microsoft.com/office/drawing/2014/main" id="{46A3ECCD-263D-472A-AAF1-3ADBC17F0777}"/>
              </a:ext>
            </a:extLst>
          </p:cNvPr>
          <p:cNvGrpSpPr/>
          <p:nvPr/>
        </p:nvGrpSpPr>
        <p:grpSpPr>
          <a:xfrm>
            <a:off x="8757590" y="2343114"/>
            <a:ext cx="3077672" cy="922429"/>
            <a:chOff x="15868549" y="2004667"/>
            <a:chExt cx="41917998" cy="1894241"/>
          </a:xfrm>
        </p:grpSpPr>
        <p:sp>
          <p:nvSpPr>
            <p:cNvPr id="26" name="Text Box 6">
              <a:extLst>
                <a:ext uri="{FF2B5EF4-FFF2-40B4-BE49-F238E27FC236}">
                  <a16:creationId xmlns:a16="http://schemas.microsoft.com/office/drawing/2014/main" id="{BAA1710E-88D5-4944-B4F6-238C308120C4}"/>
                </a:ext>
              </a:extLst>
            </p:cNvPr>
            <p:cNvSpPr txBox="1">
              <a:spLocks noChangeArrowheads="1"/>
            </p:cNvSpPr>
            <p:nvPr/>
          </p:nvSpPr>
          <p:spPr bwMode="auto">
            <a:xfrm>
              <a:off x="15868549" y="2004667"/>
              <a:ext cx="41917998" cy="821640"/>
            </a:xfrm>
            <a:prstGeom prst="rect">
              <a:avLst/>
            </a:prstGeom>
            <a:solidFill>
              <a:schemeClr val="bg1"/>
            </a:solidFill>
            <a:ln w="9525">
              <a:noFill/>
              <a:miter lim="800000"/>
              <a:headEnd/>
              <a:tailEnd/>
            </a:ln>
          </p:spPr>
          <p:txBody>
            <a:bodyPr wrap="square">
              <a:spAutoFit/>
            </a:bodyPr>
            <a:lstStyle/>
            <a:p>
              <a:pPr>
                <a:defRPr/>
              </a:pPr>
              <a:r>
                <a:rPr lang="zh-CN" altLang="en-US" sz="2000" dirty="0">
                  <a:solidFill>
                    <a:srgbClr val="C00000"/>
                  </a:solidFill>
                  <a:latin typeface="黑体" panose="02010609060101010101" pitchFamily="49" charset="-122"/>
                  <a:ea typeface="黑体" panose="02010609060101010101" pitchFamily="49" charset="-122"/>
                </a:rPr>
                <a:t>在</a:t>
              </a:r>
              <a:r>
                <a:rPr lang="en-US" altLang="zh-CN" sz="2000" dirty="0">
                  <a:solidFill>
                    <a:srgbClr val="C00000"/>
                  </a:solidFill>
                  <a:latin typeface="黑体" panose="02010609060101010101" pitchFamily="49" charset="-122"/>
                  <a:ea typeface="黑体" panose="02010609060101010101" pitchFamily="49" charset="-122"/>
                </a:rPr>
                <a:t>0</a:t>
              </a:r>
              <a:r>
                <a:rPr lang="zh-CN" altLang="en-US" sz="2000" dirty="0">
                  <a:solidFill>
                    <a:srgbClr val="C00000"/>
                  </a:solidFill>
                  <a:latin typeface="黑体" panose="02010609060101010101" pitchFamily="49" charset="-122"/>
                  <a:ea typeface="黑体" panose="02010609060101010101" pitchFamily="49" charset="-122"/>
                </a:rPr>
                <a:t>到</a:t>
              </a:r>
              <a:r>
                <a:rPr lang="en-US" altLang="zh-CN" sz="2000" dirty="0">
                  <a:solidFill>
                    <a:srgbClr val="C00000"/>
                  </a:solidFill>
                  <a:latin typeface="黑体" panose="02010609060101010101" pitchFamily="49" charset="-122"/>
                  <a:ea typeface="黑体" panose="02010609060101010101" pitchFamily="49" charset="-122"/>
                </a:rPr>
                <a:t>100</a:t>
              </a:r>
              <a:r>
                <a:rPr lang="zh-CN" altLang="en-US" sz="2000" dirty="0">
                  <a:solidFill>
                    <a:srgbClr val="C00000"/>
                  </a:solidFill>
                  <a:latin typeface="黑体" panose="02010609060101010101" pitchFamily="49" charset="-122"/>
                  <a:ea typeface="黑体" panose="02010609060101010101" pitchFamily="49" charset="-122"/>
                </a:rPr>
                <a:t>之间</a:t>
              </a:r>
            </a:p>
          </p:txBody>
        </p:sp>
        <p:sp>
          <p:nvSpPr>
            <p:cNvPr id="27" name="对话气泡: 圆角矩形 26">
              <a:extLst>
                <a:ext uri="{FF2B5EF4-FFF2-40B4-BE49-F238E27FC236}">
                  <a16:creationId xmlns:a16="http://schemas.microsoft.com/office/drawing/2014/main" id="{15D11EF5-A9DA-459C-BC33-A91EBC334B69}"/>
                </a:ext>
              </a:extLst>
            </p:cNvPr>
            <p:cNvSpPr/>
            <p:nvPr/>
          </p:nvSpPr>
          <p:spPr>
            <a:xfrm>
              <a:off x="34896656" y="2865478"/>
              <a:ext cx="15216169" cy="1033430"/>
            </a:xfrm>
            <a:prstGeom prst="wedgeRoundRectCallout">
              <a:avLst>
                <a:gd name="adj1" fmla="val -73260"/>
                <a:gd name="adj2" fmla="val -57047"/>
                <a:gd name="adj3" fmla="val 16667"/>
              </a:avLst>
            </a:prstGeom>
            <a:no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2" name="内容占位符 2">
            <a:extLst>
              <a:ext uri="{FF2B5EF4-FFF2-40B4-BE49-F238E27FC236}">
                <a16:creationId xmlns:a16="http://schemas.microsoft.com/office/drawing/2014/main" id="{24AA1BF7-7470-4402-8C84-1538412CCF9C}"/>
              </a:ext>
            </a:extLst>
          </p:cNvPr>
          <p:cNvSpPr txBox="1">
            <a:spLocks/>
          </p:cNvSpPr>
          <p:nvPr/>
        </p:nvSpPr>
        <p:spPr>
          <a:xfrm>
            <a:off x="360000" y="360000"/>
            <a:ext cx="10709134" cy="525200"/>
          </a:xfrm>
          <a:prstGeom prst="rect">
            <a:avLst/>
          </a:prstGeom>
        </p:spPr>
        <p:txBody>
          <a:bodyPr vert="horz" lIns="91440" tIns="45720" rIns="91440" bIns="45720" rtlCol="0" anchor="ctr" anchorCtr="0">
            <a:noAutofit/>
          </a:bodyPr>
          <a:lstStyle>
            <a:defPPr>
              <a:defRPr lang="zh-CN"/>
            </a:defPPr>
            <a:lvl1pPr indent="0">
              <a:lnSpc>
                <a:spcPct val="150000"/>
              </a:lnSpc>
              <a:spcBef>
                <a:spcPts val="1200"/>
              </a:spcBef>
              <a:buSzPct val="100000"/>
              <a:buFont typeface="Arial" panose="020B0604020202020204" pitchFamily="34" charset="0"/>
              <a:buNone/>
              <a:defRPr sz="3200" kern="0">
                <a:solidFill>
                  <a:srgbClr val="C00000"/>
                </a:solidFill>
                <a:latin typeface="黑体" panose="02010609060101010101" pitchFamily="49" charset="-122"/>
                <a:ea typeface="黑体" panose="02010609060101010101" pitchFamily="49" charset="-122"/>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3</a:t>
            </a:r>
            <a:r>
              <a:rPr lang="zh-CN" altLang="en-US" dirty="0" smtClean="0"/>
              <a:t>、</a:t>
            </a:r>
            <a:r>
              <a:rPr lang="zh-CN" altLang="en-US" dirty="0"/>
              <a:t>用户定义的完整性约束</a:t>
            </a:r>
          </a:p>
        </p:txBody>
      </p:sp>
      <p:sp>
        <p:nvSpPr>
          <p:cNvPr id="2" name="内容占位符 2">
            <a:extLst>
              <a:ext uri="{FF2B5EF4-FFF2-40B4-BE49-F238E27FC236}">
                <a16:creationId xmlns:a16="http://schemas.microsoft.com/office/drawing/2014/main" id="{3E743750-B271-9EFC-1B3A-22D446E2C344}"/>
              </a:ext>
            </a:extLst>
          </p:cNvPr>
          <p:cNvSpPr txBox="1">
            <a:spLocks/>
          </p:cNvSpPr>
          <p:nvPr/>
        </p:nvSpPr>
        <p:spPr>
          <a:xfrm>
            <a:off x="837370" y="1012279"/>
            <a:ext cx="10231764" cy="1050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600"/>
              </a:spcBef>
              <a:buSzPct val="100000"/>
              <a:buNone/>
              <a:defRPr/>
            </a:pPr>
            <a:r>
              <a:rPr lang="zh-CN" altLang="en-US" sz="2400" kern="0" dirty="0">
                <a:latin typeface="黑体" panose="02010609060101010101" pitchFamily="49" charset="-122"/>
                <a:ea typeface="黑体" panose="02010609060101010101" pitchFamily="49" charset="-122"/>
              </a:rPr>
              <a:t>用户定义的完整性约束是针对某一具体关系数据库的约束条件，它反映某一具体应用所涉及的数据必须满足的语义要求。</a:t>
            </a:r>
          </a:p>
        </p:txBody>
      </p:sp>
      <p:graphicFrame>
        <p:nvGraphicFramePr>
          <p:cNvPr id="4" name="表格 4">
            <a:extLst>
              <a:ext uri="{FF2B5EF4-FFF2-40B4-BE49-F238E27FC236}">
                <a16:creationId xmlns:a16="http://schemas.microsoft.com/office/drawing/2014/main" id="{9B95DBAA-5321-FB82-AD6E-1977BFBE047B}"/>
              </a:ext>
            </a:extLst>
          </p:cNvPr>
          <p:cNvGraphicFramePr>
            <a:graphicFrameLocks noGrp="1"/>
          </p:cNvGraphicFramePr>
          <p:nvPr>
            <p:extLst>
              <p:ext uri="{D42A27DB-BD31-4B8C-83A1-F6EECF244321}">
                <p14:modId xmlns:p14="http://schemas.microsoft.com/office/powerpoint/2010/main" val="3253034558"/>
              </p:ext>
            </p:extLst>
          </p:nvPr>
        </p:nvGraphicFramePr>
        <p:xfrm>
          <a:off x="995237" y="3415765"/>
          <a:ext cx="6334682" cy="16685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66936">
                  <a:extLst>
                    <a:ext uri="{9D8B030D-6E8A-4147-A177-3AD203B41FA5}">
                      <a16:colId xmlns:a16="http://schemas.microsoft.com/office/drawing/2014/main" val="385462677"/>
                    </a:ext>
                  </a:extLst>
                </a:gridCol>
                <a:gridCol w="1040423">
                  <a:extLst>
                    <a:ext uri="{9D8B030D-6E8A-4147-A177-3AD203B41FA5}">
                      <a16:colId xmlns:a16="http://schemas.microsoft.com/office/drawing/2014/main" val="804748514"/>
                    </a:ext>
                  </a:extLst>
                </a:gridCol>
                <a:gridCol w="779210">
                  <a:extLst>
                    <a:ext uri="{9D8B030D-6E8A-4147-A177-3AD203B41FA5}">
                      <a16:colId xmlns:a16="http://schemas.microsoft.com/office/drawing/2014/main" val="3548541110"/>
                    </a:ext>
                  </a:extLst>
                </a:gridCol>
                <a:gridCol w="1698359">
                  <a:extLst>
                    <a:ext uri="{9D8B030D-6E8A-4147-A177-3AD203B41FA5}">
                      <a16:colId xmlns:a16="http://schemas.microsoft.com/office/drawing/2014/main" val="639422839"/>
                    </a:ext>
                  </a:extLst>
                </a:gridCol>
                <a:gridCol w="1549754">
                  <a:extLst>
                    <a:ext uri="{9D8B030D-6E8A-4147-A177-3AD203B41FA5}">
                      <a16:colId xmlns:a16="http://schemas.microsoft.com/office/drawing/2014/main" val="2206060563"/>
                    </a:ext>
                  </a:extLst>
                </a:gridCol>
              </a:tblGrid>
              <a:tr h="417135">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学号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姓名</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性别</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出生日期</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b="0" dirty="0">
                          <a:solidFill>
                            <a:srgbClr val="0000CC"/>
                          </a:solidFill>
                          <a:latin typeface="黑体" panose="02010609060101010101" pitchFamily="49" charset="-122"/>
                          <a:ea typeface="黑体" panose="02010609060101010101" pitchFamily="49" charset="-122"/>
                        </a:rPr>
                        <a:t>专业</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2744795"/>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121001</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李雪</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女</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2001-12-30</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计算机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91313001"/>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121002</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唐强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2003-03-24</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数学</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245361"/>
                  </a:ext>
                </a:extLst>
              </a:tr>
              <a:tr h="417135">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121003</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蒋小东</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男</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2000" dirty="0">
                          <a:solidFill>
                            <a:schemeClr val="tx1"/>
                          </a:solidFill>
                          <a:latin typeface="黑体" panose="02010609060101010101" pitchFamily="49" charset="-122"/>
                          <a:ea typeface="黑体" panose="02010609060101010101" pitchFamily="49" charset="-122"/>
                        </a:rPr>
                        <a:t>2002-10-13</a:t>
                      </a:r>
                      <a:endParaRPr lang="zh-CN" altLang="en-US" sz="2000" dirty="0">
                        <a:solidFill>
                          <a:schemeClr val="tx1"/>
                        </a:solidFill>
                        <a:latin typeface="黑体" panose="02010609060101010101" pitchFamily="49" charset="-122"/>
                        <a:ea typeface="黑体" panose="02010609060101010101" pitchFamily="49" charset="-122"/>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000" dirty="0">
                          <a:solidFill>
                            <a:schemeClr val="tx1"/>
                          </a:solidFill>
                          <a:latin typeface="黑体" panose="02010609060101010101" pitchFamily="49" charset="-122"/>
                          <a:ea typeface="黑体" panose="02010609060101010101" pitchFamily="49" charset="-122"/>
                        </a:rPr>
                        <a:t>计算机</a:t>
                      </a: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74230156"/>
                  </a:ext>
                </a:extLst>
              </a:tr>
            </a:tbl>
          </a:graphicData>
        </a:graphic>
      </p:graphicFrame>
      <p:sp>
        <p:nvSpPr>
          <p:cNvPr id="5" name="文本框 4">
            <a:extLst>
              <a:ext uri="{FF2B5EF4-FFF2-40B4-BE49-F238E27FC236}">
                <a16:creationId xmlns:a16="http://schemas.microsoft.com/office/drawing/2014/main" id="{65D3477D-18E6-2833-0478-16BA62432E94}"/>
              </a:ext>
            </a:extLst>
          </p:cNvPr>
          <p:cNvSpPr txBox="1"/>
          <p:nvPr/>
        </p:nvSpPr>
        <p:spPr>
          <a:xfrm>
            <a:off x="3746888" y="5142665"/>
            <a:ext cx="1107649"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学生表</a:t>
            </a:r>
          </a:p>
        </p:txBody>
      </p:sp>
      <p:graphicFrame>
        <p:nvGraphicFramePr>
          <p:cNvPr id="6" name="表格 6">
            <a:extLst>
              <a:ext uri="{FF2B5EF4-FFF2-40B4-BE49-F238E27FC236}">
                <a16:creationId xmlns:a16="http://schemas.microsoft.com/office/drawing/2014/main" id="{1E1B29CB-0E46-30F1-BDED-DB9DB91CE843}"/>
              </a:ext>
            </a:extLst>
          </p:cNvPr>
          <p:cNvGraphicFramePr>
            <a:graphicFrameLocks noGrp="1"/>
          </p:cNvGraphicFramePr>
          <p:nvPr>
            <p:extLst>
              <p:ext uri="{D42A27DB-BD31-4B8C-83A1-F6EECF244321}">
                <p14:modId xmlns:p14="http://schemas.microsoft.com/office/powerpoint/2010/main" val="2088499858"/>
              </p:ext>
            </p:extLst>
          </p:nvPr>
        </p:nvGraphicFramePr>
        <p:xfrm>
          <a:off x="7901920" y="2837762"/>
          <a:ext cx="3337917" cy="32918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66058">
                  <a:extLst>
                    <a:ext uri="{9D8B030D-6E8A-4147-A177-3AD203B41FA5}">
                      <a16:colId xmlns:a16="http://schemas.microsoft.com/office/drawing/2014/main" val="2969368509"/>
                    </a:ext>
                  </a:extLst>
                </a:gridCol>
                <a:gridCol w="1234911">
                  <a:extLst>
                    <a:ext uri="{9D8B030D-6E8A-4147-A177-3AD203B41FA5}">
                      <a16:colId xmlns:a16="http://schemas.microsoft.com/office/drawing/2014/main" val="1693201510"/>
                    </a:ext>
                  </a:extLst>
                </a:gridCol>
                <a:gridCol w="1036948">
                  <a:extLst>
                    <a:ext uri="{9D8B030D-6E8A-4147-A177-3AD203B41FA5}">
                      <a16:colId xmlns:a16="http://schemas.microsoft.com/office/drawing/2014/main" val="1193446012"/>
                    </a:ext>
                  </a:extLst>
                </a:gridCol>
              </a:tblGrid>
              <a:tr h="309532">
                <a:tc>
                  <a:txBody>
                    <a:bodyPr/>
                    <a:lstStyle/>
                    <a:p>
                      <a:pPr algn="ctr"/>
                      <a:r>
                        <a:rPr lang="zh-CN" altLang="en-US" dirty="0">
                          <a:solidFill>
                            <a:srgbClr val="0000CC"/>
                          </a:solidFill>
                          <a:latin typeface="黑体" panose="02010609060101010101" pitchFamily="49" charset="-122"/>
                          <a:ea typeface="黑体" panose="02010609060101010101" pitchFamily="49" charset="-122"/>
                        </a:rPr>
                        <a:t>学号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latin typeface="黑体" panose="02010609060101010101" pitchFamily="49" charset="-122"/>
                          <a:ea typeface="黑体" panose="02010609060101010101" pitchFamily="49" charset="-122"/>
                        </a:rPr>
                        <a:t>课程号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dirty="0">
                          <a:solidFill>
                            <a:srgbClr val="0000CC"/>
                          </a:solidFill>
                          <a:latin typeface="黑体" panose="02010609060101010101" pitchFamily="49" charset="-122"/>
                          <a:ea typeface="黑体" panose="02010609060101010101" pitchFamily="49" charset="-122"/>
                        </a:rPr>
                        <a:t>成绩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8538947"/>
                  </a:ext>
                </a:extLst>
              </a:tr>
              <a:tr h="346801">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90</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621814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88</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072685"/>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96</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06921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88</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0759826"/>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77</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0087109"/>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82</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2801322"/>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205</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66</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0980503"/>
                  </a:ext>
                </a:extLst>
              </a:tr>
              <a:tr h="309532">
                <a:tc>
                  <a:txBody>
                    <a:bodyPr/>
                    <a:lstStyle/>
                    <a:p>
                      <a:pPr algn="ctr"/>
                      <a:r>
                        <a:rPr lang="en-US" altLang="zh-CN" dirty="0">
                          <a:solidFill>
                            <a:schemeClr val="tx1"/>
                          </a:solidFill>
                          <a:latin typeface="黑体" panose="02010609060101010101" pitchFamily="49" charset="-122"/>
                          <a:ea typeface="黑体" panose="02010609060101010101" pitchFamily="49" charset="-122"/>
                        </a:rPr>
                        <a:t>121003</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801</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dirty="0">
                          <a:solidFill>
                            <a:schemeClr val="tx1"/>
                          </a:solidFill>
                          <a:latin typeface="黑体" panose="02010609060101010101" pitchFamily="49" charset="-122"/>
                          <a:ea typeface="黑体" panose="02010609060101010101" pitchFamily="49" charset="-122"/>
                        </a:rPr>
                        <a:t>70</a:t>
                      </a:r>
                      <a:endParaRPr lang="zh-CN" altLang="en-US" dirty="0">
                        <a:solidFill>
                          <a:schemeClr val="tx1"/>
                        </a:solidFill>
                        <a:latin typeface="黑体" panose="02010609060101010101" pitchFamily="49" charset="-122"/>
                        <a:ea typeface="黑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4607996"/>
                  </a:ext>
                </a:extLst>
              </a:tr>
            </a:tbl>
          </a:graphicData>
        </a:graphic>
      </p:graphicFrame>
      <p:sp>
        <p:nvSpPr>
          <p:cNvPr id="7" name="文本框 6">
            <a:extLst>
              <a:ext uri="{FF2B5EF4-FFF2-40B4-BE49-F238E27FC236}">
                <a16:creationId xmlns:a16="http://schemas.microsoft.com/office/drawing/2014/main" id="{A6E856FF-6977-7C53-6D57-7AF828010761}"/>
              </a:ext>
            </a:extLst>
          </p:cNvPr>
          <p:cNvSpPr txBox="1"/>
          <p:nvPr/>
        </p:nvSpPr>
        <p:spPr>
          <a:xfrm>
            <a:off x="9274142" y="6129602"/>
            <a:ext cx="870540"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成绩表</a:t>
            </a:r>
          </a:p>
        </p:txBody>
      </p:sp>
    </p:spTree>
    <p:extLst>
      <p:ext uri="{BB962C8B-B14F-4D97-AF65-F5344CB8AC3E}">
        <p14:creationId xmlns:p14="http://schemas.microsoft.com/office/powerpoint/2010/main" val="912145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 grpId="0"/>
      <p:bldP spid="5"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2018</TotalTime>
  <Words>1526</Words>
  <Application>Microsoft Office PowerPoint</Application>
  <PresentationFormat>宽屏</PresentationFormat>
  <Paragraphs>251</Paragraphs>
  <Slides>8</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等线 Light</vt:lpstr>
      <vt:lpstr>黑体</vt:lpstr>
      <vt:lpstr>Arial</vt:lpstr>
      <vt:lpstr>Times New Roman</vt:lpstr>
      <vt:lpstr>Wingdings</vt:lpstr>
      <vt:lpstr>Office 主题​​</vt:lpstr>
      <vt:lpstr>3.2 关系完整性约束</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数据库系统的组成</dc:title>
  <dc:creator>yonghua zhang</dc:creator>
  <cp:lastModifiedBy>Admin</cp:lastModifiedBy>
  <cp:revision>159</cp:revision>
  <dcterms:created xsi:type="dcterms:W3CDTF">2023-03-17T06:55:25Z</dcterms:created>
  <dcterms:modified xsi:type="dcterms:W3CDTF">2024-05-16T10:54:30Z</dcterms:modified>
</cp:coreProperties>
</file>