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76" r:id="rId2"/>
    <p:sldId id="442" r:id="rId3"/>
    <p:sldId id="256" r:id="rId4"/>
    <p:sldId id="466" r:id="rId5"/>
    <p:sldId id="472" r:id="rId6"/>
    <p:sldId id="468" r:id="rId7"/>
    <p:sldId id="469" r:id="rId8"/>
    <p:sldId id="467" r:id="rId9"/>
    <p:sldId id="474" r:id="rId10"/>
    <p:sldId id="470" r:id="rId11"/>
    <p:sldId id="465" r:id="rId12"/>
    <p:sldId id="47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884" autoAdjust="0"/>
  </p:normalViewPr>
  <p:slideViewPr>
    <p:cSldViewPr snapToGrid="0">
      <p:cViewPr varScale="1">
        <p:scale>
          <a:sx n="90" d="100"/>
          <a:sy n="90" d="100"/>
        </p:scale>
        <p:origin x="16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1414B-DAC1-4503-B87A-720F0586C54F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8175B-35A5-4D7F-B7BF-523945042B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9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本节主要学习数据系统的概念及其（有哪些）主要组成部分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866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这跟之前学习关系的数学定义时的笛卡尔积的定义是一致的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81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628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本节主要学习数据系统的概念及其（有哪些）主要组成部分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78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首先要求两个关系有相同的列，将关系看成记录的集合，即一条记录是关系中的一个元素，关系的并运算类似数学中的并运算。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8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首先要求两个关系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有相同的字段列，将关系看成记录的集合，即一条记录是关系中的一个元素，关系的并运算类似数学中的并运算将记录合并。</a:t>
            </a:r>
            <a:endParaRPr lang="en-US" altLang="zh-CN" dirty="0"/>
          </a:p>
          <a:p>
            <a:r>
              <a:rPr lang="zh-CN" altLang="en-US" dirty="0"/>
              <a:t>另外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中有相同记录，两个关系合并后要将重复的记录行删除，得到右图的并运算结果，它也是一个关系，而且在关系中没有完全相同的两条记录（这也符合关系的性质）。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012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首先要求两个关系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有相同的字段列，将关系看成记录的集合，即一条记录是关系中的一个元素，关系的交运算类似数学中的交运算。</a:t>
            </a:r>
            <a:endParaRPr lang="en-US" altLang="zh-CN" dirty="0"/>
          </a:p>
          <a:p>
            <a:r>
              <a:rPr lang="zh-CN" altLang="en-US" dirty="0"/>
              <a:t>如右图所示</a:t>
            </a:r>
            <a:r>
              <a:rPr lang="en-US" altLang="zh-CN" dirty="0"/>
              <a:t>R</a:t>
            </a:r>
            <a:r>
              <a:rPr lang="zh-CN" altLang="en-US" dirty="0"/>
              <a:t>与</a:t>
            </a:r>
            <a:r>
              <a:rPr lang="en-US" altLang="zh-CN" dirty="0"/>
              <a:t>S</a:t>
            </a:r>
            <a:r>
              <a:rPr lang="zh-CN" altLang="en-US" dirty="0"/>
              <a:t>交集的结果中包含了</a:t>
            </a:r>
            <a:r>
              <a:rPr lang="en-US" altLang="zh-CN" dirty="0"/>
              <a:t>R</a:t>
            </a:r>
            <a:r>
              <a:rPr lang="zh-CN" altLang="en-US" dirty="0"/>
              <a:t>与</a:t>
            </a:r>
            <a:r>
              <a:rPr lang="en-US" altLang="zh-CN" dirty="0"/>
              <a:t>S</a:t>
            </a:r>
            <a:r>
              <a:rPr lang="zh-CN" altLang="en-US" dirty="0"/>
              <a:t>中相同记录。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9928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24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587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右图笛卡尔积的结果的字段包括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中的所有列，前三列的值来自</a:t>
            </a:r>
            <a:r>
              <a:rPr lang="en-US" altLang="zh-CN" dirty="0"/>
              <a:t>R</a:t>
            </a:r>
            <a:r>
              <a:rPr lang="zh-CN" altLang="en-US" dirty="0"/>
              <a:t>关系的记录，后三列的值来自</a:t>
            </a:r>
            <a:r>
              <a:rPr lang="en-US" altLang="zh-CN" dirty="0"/>
              <a:t>S</a:t>
            </a:r>
            <a:r>
              <a:rPr lang="zh-CN" altLang="en-US" dirty="0"/>
              <a:t>关系的记录。即笛卡尔积的记录包括</a:t>
            </a:r>
            <a:r>
              <a:rPr lang="en-US" altLang="zh-CN" dirty="0"/>
              <a:t>R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zh-CN" altLang="en-US" dirty="0"/>
              <a:t>的记录所有组合后的行。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可见两个关系笛卡尔积后的记录数是两个关系记录数的乘积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3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F23F2-36EC-9CC9-53C4-919D77A2D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9B49A8-D5F3-5CF4-16CA-7527AFBBD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35E61-76CA-124B-AC4B-D285AD0C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FE13AF-1484-AF2C-2482-13A600D2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110CB-25D4-5A27-A824-9B7A68E8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56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B5C8C-6D78-8967-CC53-9E3D6095C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98CB7D-8C93-A541-D3AC-D724805A0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08A34-17FF-D557-B23E-14F18C27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1EB813-1F2E-9683-06AD-43945DE3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BDA90-A3F0-34DA-EE01-2CF7F71B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6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7348FA-E69B-FD90-8880-4A40F0696C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8BC7F8-6F1F-FECB-CEAD-D62B03DF0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A3E35-12F8-31E4-47DC-D97AD5D3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E380F-E3FE-1228-A94F-FBCED02D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F4B006-4722-85D8-ACC4-74379520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17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D6BBC-E92F-8DF4-5634-AC6AA347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75D0A4-78FE-B672-4348-EA444437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E747DC-A4C6-D467-2C95-8EAD70E30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41FA7-4CE9-CD61-3001-BA92CA74E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53AE1-D2B5-4E39-DACC-8885B7A6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341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10540-1AD4-48DF-ED3D-1E97DA5D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120B40-AE8A-6ECE-EE5A-D38F377E3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C3DC43-ACFD-3485-8C6F-C8BDBB21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C2267-BEAE-D6DC-19FA-79808114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88412A-F94F-BC40-AFB7-E46317BD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732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BF35A-1DEF-1200-FFB1-2F5228AB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DB155-3AD9-39CB-8D10-730220B8B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B1FD60-7FE6-D716-9B98-7F679F119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0C5BB2-FDBA-F482-3FD1-5EAB673B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5E0988-02F4-1B49-3EB6-2639274C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77A573-F7A1-B742-576B-F4F7BDA5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8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EC6A0-66C4-7FED-F7D1-D20348B1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39EF56-95BC-2B24-BD54-2796A9819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8EBFFD-AAE4-A250-4CC5-29D7D7DAE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A47B797-DE05-822B-17C6-104A647EE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9EFB76-DC53-286B-AAD0-EA0090186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4B9E01-0457-0AC6-7A4B-00A4DC28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8EAB5C-994B-43B8-2A44-31C7B730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D57E883-7F6B-A653-C139-0D78F0C8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2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2D959-90C2-8E9D-74F6-6B773D6D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10921B-FBB7-37FA-876B-5A5A1398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174A23-40F9-349E-6791-6C91B6F1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3D2F4E-612F-52CF-18D1-6B809BB7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7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541E59-CA92-B7C3-06EE-D0524329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BFD979-C1FC-B6F7-52FD-61355CF78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0435E3-93B1-D108-2561-6E7BBAC1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8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023F6-E27B-9B63-20E2-5B45989B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96D92C-5152-BCBD-5E5B-874D4EE8B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840513-58F2-CA2F-95EF-E6A959291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0BDAA0-C916-E858-8962-E400D996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B3BFBB-6E49-809F-501D-F91311EB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B36835-E2BE-16BE-9C59-776733EE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68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6E6E10-DA50-D0F6-6260-2BA8F22B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655F14-78D5-95C1-45F3-94BDEDC77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358239-41AD-1875-A624-7ADD62CE7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B0E2FB-C91C-356D-5841-9E56374B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C5380-4F43-46C6-B343-5181B424EAF8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657ED2-3D03-BF94-771A-5602CC843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B60136-5D49-9F7E-64A4-57672F95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17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0E69CC-8C64-82A2-037A-4537656C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E7804C-9C43-B0D5-D61F-087D23CAD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D8DC19-B02B-6DE3-E80A-A3C59F23C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C5380-4F43-46C6-B343-5181B424EAF8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5B9F0-AFAA-5E49-AB8A-AAEAB381F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40892-4BD7-8475-CFB0-D8F740111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2C915-3093-4B71-81C3-255800830A79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79F8928-4428-40C0-A49B-AB2A0F3D4BC0}"/>
              </a:ext>
            </a:extLst>
          </p:cNvPr>
          <p:cNvGrpSpPr/>
          <p:nvPr userDrawn="1"/>
        </p:nvGrpSpPr>
        <p:grpSpPr>
          <a:xfrm>
            <a:off x="-19606" y="-15875"/>
            <a:ext cx="12259019" cy="6879906"/>
            <a:chOff x="-19606" y="-15875"/>
            <a:chExt cx="12259019" cy="687990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39ABA4A-45D8-4EC4-9D26-873811C2E6FF}"/>
                </a:ext>
              </a:extLst>
            </p:cNvPr>
            <p:cNvGrpSpPr/>
            <p:nvPr userDrawn="1"/>
          </p:nvGrpSpPr>
          <p:grpSpPr>
            <a:xfrm>
              <a:off x="-19606" y="-15875"/>
              <a:ext cx="12259019" cy="1043781"/>
              <a:chOff x="-19606" y="-15875"/>
              <a:chExt cx="12259019" cy="1043781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17846ED7-861D-4C6D-B6F7-350B7BDD7F68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3"/>
              <a:srcRect b="7917"/>
              <a:stretch/>
            </p:blipFill>
            <p:spPr>
              <a:xfrm>
                <a:off x="-19606" y="-15875"/>
                <a:ext cx="12259019" cy="350837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8848B32C-4D9D-4CF1-B9AF-FBEC194BDBF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4"/>
              <a:stretch>
                <a:fillRect/>
              </a:stretch>
            </p:blipFill>
            <p:spPr>
              <a:xfrm>
                <a:off x="11593039" y="378549"/>
                <a:ext cx="576458" cy="649357"/>
              </a:xfrm>
              <a:prstGeom prst="rect">
                <a:avLst/>
              </a:prstGeom>
            </p:spPr>
          </p:pic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ADA8920-61CD-45D7-A262-3E6B41DC9C7C}"/>
                </a:ext>
              </a:extLst>
            </p:cNvPr>
            <p:cNvGrpSpPr/>
            <p:nvPr userDrawn="1"/>
          </p:nvGrpSpPr>
          <p:grpSpPr>
            <a:xfrm>
              <a:off x="-19605" y="6031120"/>
              <a:ext cx="12198206" cy="832911"/>
              <a:chOff x="-19605" y="6031120"/>
              <a:chExt cx="12198206" cy="832911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5C10C8C8-C22B-440F-BAA4-3E76A6CA1E22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5"/>
              <a:srcRect l="10351"/>
              <a:stretch/>
            </p:blipFill>
            <p:spPr>
              <a:xfrm>
                <a:off x="-19605" y="6031120"/>
                <a:ext cx="1359214" cy="491596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97EFAA7D-26ED-46BF-A6B9-6B1BAE107BF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6"/>
              <a:stretch>
                <a:fillRect/>
              </a:stretch>
            </p:blipFill>
            <p:spPr>
              <a:xfrm>
                <a:off x="-6773" y="6513194"/>
                <a:ext cx="12185374" cy="3508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4243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4A0FF-9B8A-FA26-EAB2-72A0BFB1A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537" y="2520000"/>
            <a:ext cx="9496926" cy="900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5400" dirty="0"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5400" dirty="0">
                <a:latin typeface="黑体" panose="02010609060101010101" pitchFamily="49" charset="-122"/>
                <a:ea typeface="黑体" panose="02010609060101010101" pitchFamily="49" charset="-122"/>
              </a:rPr>
              <a:t>关系运算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369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>
            <a:extLst>
              <a:ext uri="{FF2B5EF4-FFF2-40B4-BE49-F238E27FC236}">
                <a16:creationId xmlns:a16="http://schemas.microsoft.com/office/drawing/2014/main" id="{2F68D508-AAED-46AA-B361-81FC76AC7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00" y="1440000"/>
            <a:ext cx="9960177" cy="323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设关系</a:t>
            </a:r>
            <a:r>
              <a:rPr lang="en-US" altLang="zh-CN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的字段（属性）个数分别为</a:t>
            </a:r>
            <a:r>
              <a:rPr lang="en-US" altLang="zh-CN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个和</a:t>
            </a:r>
            <a:r>
              <a:rPr lang="en-US" altLang="zh-CN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个，</a:t>
            </a:r>
            <a:r>
              <a:rPr lang="en-US" altLang="zh-CN" sz="2600" b="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600" b="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600" b="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600" b="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的笛卡尔积</a:t>
            </a: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的字段（属性）个数是</a:t>
            </a:r>
            <a:r>
              <a:rPr lang="en-US" altLang="zh-CN" sz="2600" b="0" kern="0" dirty="0" err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r+s</a:t>
            </a: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个，每条记录（元组）的前</a:t>
            </a:r>
            <a:r>
              <a:rPr lang="en-US" altLang="zh-CN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个字段值来自关系</a:t>
            </a:r>
            <a:r>
              <a:rPr lang="en-US" altLang="zh-CN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的一条记录，后</a:t>
            </a:r>
            <a:r>
              <a:rPr lang="en-US" altLang="zh-CN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个字段值来自关系</a:t>
            </a:r>
            <a:r>
              <a:rPr lang="en-US" altLang="zh-CN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的一条记录，记为</a:t>
            </a:r>
            <a:r>
              <a:rPr lang="en-US" altLang="zh-CN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R×S</a:t>
            </a: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。即：</a:t>
            </a:r>
            <a:endParaRPr lang="en-US" altLang="zh-CN" sz="2600" b="0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spcBef>
                <a:spcPts val="1800"/>
              </a:spcBef>
              <a:defRPr/>
            </a:pPr>
            <a:r>
              <a:rPr lang="en-US" altLang="zh-CN" sz="2600" b="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R×S={ </a:t>
            </a:r>
            <a:r>
              <a:rPr lang="en-US" altLang="zh-CN" sz="2600" b="0" kern="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600" b="0" kern="0" baseline="-250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600" b="0" kern="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600" b="0" kern="0" baseline="-250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600" b="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| </a:t>
            </a:r>
            <a:r>
              <a:rPr lang="en-US" altLang="zh-CN" sz="2600" b="0" kern="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600" b="0" kern="0" baseline="-250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600" b="0" kern="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∈R</a:t>
            </a:r>
            <a:r>
              <a:rPr lang="en-US" altLang="zh-CN" sz="2600" b="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∧ </a:t>
            </a:r>
            <a:r>
              <a:rPr lang="en-US" altLang="zh-CN" sz="2600" b="0" kern="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2600" b="0" kern="0" baseline="-2500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600" b="0" kern="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∈S</a:t>
            </a:r>
            <a:r>
              <a:rPr lang="en-US" altLang="zh-CN" sz="2600" b="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}</a:t>
            </a:r>
            <a:endParaRPr lang="zh-CN" altLang="en-US" sz="2600" b="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6A0509-F4EC-7897-855E-115B1B587B01}"/>
              </a:ext>
            </a:extLst>
          </p:cNvPr>
          <p:cNvSpPr txBox="1"/>
          <p:nvPr/>
        </p:nvSpPr>
        <p:spPr>
          <a:xfrm>
            <a:off x="360000" y="360000"/>
            <a:ext cx="6094428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50000"/>
              </a:spcBef>
              <a:buClrTx/>
              <a:buSzTx/>
              <a:buNone/>
              <a:defRPr sz="3200" b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笛卡尔积运算</a:t>
            </a:r>
            <a:r>
              <a:rPr lang="en-US" altLang="zh-CN" dirty="0"/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159699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53">
            <a:extLst>
              <a:ext uri="{FF2B5EF4-FFF2-40B4-BE49-F238E27FC236}">
                <a16:creationId xmlns:a16="http://schemas.microsoft.com/office/drawing/2014/main" id="{2F72A6AE-7648-4A6D-8526-3F25032C7D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37129"/>
              </p:ext>
            </p:extLst>
          </p:nvPr>
        </p:nvGraphicFramePr>
        <p:xfrm>
          <a:off x="2004946" y="1700399"/>
          <a:ext cx="1895793" cy="1828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5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Group 154">
            <a:extLst>
              <a:ext uri="{FF2B5EF4-FFF2-40B4-BE49-F238E27FC236}">
                <a16:creationId xmlns:a16="http://schemas.microsoft.com/office/drawing/2014/main" id="{AE7F4056-8BD9-4424-8883-C5D7401A8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230536"/>
              </p:ext>
            </p:extLst>
          </p:nvPr>
        </p:nvGraphicFramePr>
        <p:xfrm>
          <a:off x="2004946" y="4028155"/>
          <a:ext cx="1895793" cy="1828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31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E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F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f2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99">
            <a:extLst>
              <a:ext uri="{FF2B5EF4-FFF2-40B4-BE49-F238E27FC236}">
                <a16:creationId xmlns:a16="http://schemas.microsoft.com/office/drawing/2014/main" id="{0C632726-CA4E-4DE9-B698-2FC190267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529" y="2195699"/>
            <a:ext cx="30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5" name="Rectangle 100">
            <a:extLst>
              <a:ext uri="{FF2B5EF4-FFF2-40B4-BE49-F238E27FC236}">
                <a16:creationId xmlns:a16="http://schemas.microsoft.com/office/drawing/2014/main" id="{6CAAE255-3F46-436D-BD23-154F948FC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361" y="4463518"/>
            <a:ext cx="24396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6" name="Rectangle 101">
            <a:extLst>
              <a:ext uri="{FF2B5EF4-FFF2-40B4-BE49-F238E27FC236}">
                <a16:creationId xmlns:a16="http://schemas.microsoft.com/office/drawing/2014/main" id="{295010C9-0A5D-4C49-B383-4985CCB24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3" y="687553"/>
            <a:ext cx="838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R×S </a:t>
            </a:r>
          </a:p>
        </p:txBody>
      </p:sp>
      <p:sp>
        <p:nvSpPr>
          <p:cNvPr id="8" name="矩形 11">
            <a:extLst>
              <a:ext uri="{FF2B5EF4-FFF2-40B4-BE49-F238E27FC236}">
                <a16:creationId xmlns:a16="http://schemas.microsoft.com/office/drawing/2014/main" id="{B158BDC3-0A15-41DA-B20B-CE190C9DB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000" y="720000"/>
            <a:ext cx="6408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b="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4】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，求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11" name="Group 171">
            <a:extLst>
              <a:ext uri="{FF2B5EF4-FFF2-40B4-BE49-F238E27FC236}">
                <a16:creationId xmlns:a16="http://schemas.microsoft.com/office/drawing/2014/main" id="{EBFC9761-885C-4F8B-95A0-642CA9B14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682161"/>
              </p:ext>
            </p:extLst>
          </p:nvPr>
        </p:nvGraphicFramePr>
        <p:xfrm>
          <a:off x="6088777" y="1336443"/>
          <a:ext cx="2016125" cy="4705941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4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9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55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a1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b1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c1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3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a1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b1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c1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13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a1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b1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c1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3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a1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b2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c2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55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a1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b2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c2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55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a1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b2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c2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55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a2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b2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c1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55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a2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b2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c1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155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a2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b2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c1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Group 172">
            <a:extLst>
              <a:ext uri="{FF2B5EF4-FFF2-40B4-BE49-F238E27FC236}">
                <a16:creationId xmlns:a16="http://schemas.microsoft.com/office/drawing/2014/main" id="{DAC9B694-0459-4255-9D08-C9BCDD540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247100"/>
              </p:ext>
            </p:extLst>
          </p:nvPr>
        </p:nvGraphicFramePr>
        <p:xfrm>
          <a:off x="8104902" y="1339617"/>
          <a:ext cx="1891030" cy="4702767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71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9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E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F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2400" b="0" kern="12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D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55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f2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d2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13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f3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d2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55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f2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d1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55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f2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d2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55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f3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d2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55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f2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d1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55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f2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d2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55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f3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d2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155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2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f2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d1</a:t>
                      </a: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41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9">
            <a:extLst>
              <a:ext uri="{FF2B5EF4-FFF2-40B4-BE49-F238E27FC236}">
                <a16:creationId xmlns:a16="http://schemas.microsoft.com/office/drawing/2014/main" id="{D864D29F-BD70-C2C1-B2BA-D31B5D646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067" y="1551868"/>
            <a:ext cx="30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5" name="Rectangle 100">
            <a:extLst>
              <a:ext uri="{FF2B5EF4-FFF2-40B4-BE49-F238E27FC236}">
                <a16:creationId xmlns:a16="http://schemas.microsoft.com/office/drawing/2014/main" id="{AD419B89-2B65-E47E-7687-111870BD5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067" y="3128634"/>
            <a:ext cx="30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6" name="矩形 11">
            <a:extLst>
              <a:ext uri="{FF2B5EF4-FFF2-40B4-BE49-F238E27FC236}">
                <a16:creationId xmlns:a16="http://schemas.microsoft.com/office/drawing/2014/main" id="{E76F8B7F-E679-2CA4-8D49-4B780979E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000" y="652625"/>
            <a:ext cx="6408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b="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5】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，求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kumimoji="1"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8" name="Rectangle 99">
            <a:extLst>
              <a:ext uri="{FF2B5EF4-FFF2-40B4-BE49-F238E27FC236}">
                <a16:creationId xmlns:a16="http://schemas.microsoft.com/office/drawing/2014/main" id="{316BB759-D345-295B-F199-A5FFF1C87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067" y="4921466"/>
            <a:ext cx="30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</a:p>
        </p:txBody>
      </p:sp>
      <p:sp>
        <p:nvSpPr>
          <p:cNvPr id="10" name="Rectangle 101">
            <a:extLst>
              <a:ext uri="{FF2B5EF4-FFF2-40B4-BE49-F238E27FC236}">
                <a16:creationId xmlns:a16="http://schemas.microsoft.com/office/drawing/2014/main" id="{6CF719CF-55D0-687D-F7F3-8A7B7A53F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0223" y="514578"/>
            <a:ext cx="136289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R×S×T</a:t>
            </a:r>
          </a:p>
        </p:txBody>
      </p:sp>
      <p:graphicFrame>
        <p:nvGraphicFramePr>
          <p:cNvPr id="16" name="Group 153">
            <a:extLst>
              <a:ext uri="{FF2B5EF4-FFF2-40B4-BE49-F238E27FC236}">
                <a16:creationId xmlns:a16="http://schemas.microsoft.com/office/drawing/2014/main" id="{4242DAD3-532A-D355-0623-D861CB015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02452"/>
              </p:ext>
            </p:extLst>
          </p:nvPr>
        </p:nvGraphicFramePr>
        <p:xfrm>
          <a:off x="2855295" y="4535882"/>
          <a:ext cx="1134000" cy="171069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1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研究生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李勇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刘晨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王敏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Group 171">
            <a:extLst>
              <a:ext uri="{FF2B5EF4-FFF2-40B4-BE49-F238E27FC236}">
                <a16:creationId xmlns:a16="http://schemas.microsoft.com/office/drawing/2014/main" id="{BE78911F-0855-C7CA-0154-691614850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46971"/>
              </p:ext>
            </p:extLst>
          </p:nvPr>
        </p:nvGraphicFramePr>
        <p:xfrm>
          <a:off x="6749234" y="1114473"/>
          <a:ext cx="1362890" cy="515640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362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40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导师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张清玫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6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张清玫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6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张清玫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68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张清玫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张清玫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张清玫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刘逸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刘逸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34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刘逸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刘逸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99287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刘逸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58222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刘逸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535523"/>
                  </a:ext>
                </a:extLst>
              </a:tr>
            </a:tbl>
          </a:graphicData>
        </a:graphic>
      </p:graphicFrame>
      <p:graphicFrame>
        <p:nvGraphicFramePr>
          <p:cNvPr id="19" name="Group 172">
            <a:extLst>
              <a:ext uri="{FF2B5EF4-FFF2-40B4-BE49-F238E27FC236}">
                <a16:creationId xmlns:a16="http://schemas.microsoft.com/office/drawing/2014/main" id="{C4054471-1C6D-A689-948B-003FE2963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62165"/>
              </p:ext>
            </p:extLst>
          </p:nvPr>
        </p:nvGraphicFramePr>
        <p:xfrm>
          <a:off x="8112124" y="1117646"/>
          <a:ext cx="2391120" cy="515127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195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845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专业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研究生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12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计算机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李勇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32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计算机</a:t>
                      </a:r>
                      <a:endParaRPr kumimoji="0" lang="en-US" altLang="zh-CN" sz="2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刘晨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12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计算机</a:t>
                      </a:r>
                      <a:endParaRPr kumimoji="0" lang="en-US" altLang="zh-CN" sz="2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王敏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12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数学</a:t>
                      </a:r>
                      <a:endParaRPr kumimoji="0" lang="en-US" altLang="zh-CN" sz="2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李勇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12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数学</a:t>
                      </a:r>
                      <a:endParaRPr kumimoji="0" lang="en-US" altLang="zh-CN" sz="2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刘晨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12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数学</a:t>
                      </a:r>
                      <a:endParaRPr kumimoji="0" lang="en-US" altLang="zh-CN" sz="2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王敏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12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计算机</a:t>
                      </a:r>
                      <a:endParaRPr kumimoji="0" lang="en-US" altLang="zh-CN" sz="2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李勇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12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计算机</a:t>
                      </a:r>
                      <a:endParaRPr kumimoji="0" lang="en-US" altLang="zh-CN" sz="2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刘晨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512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计算机</a:t>
                      </a:r>
                      <a:endParaRPr kumimoji="0" lang="en-US" altLang="zh-CN" sz="20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王敏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5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数学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李勇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844470"/>
                  </a:ext>
                </a:extLst>
              </a:tr>
              <a:tr h="355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数学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刘晨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758740"/>
                  </a:ext>
                </a:extLst>
              </a:tr>
              <a:tr h="355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数学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王敏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848912"/>
                  </a:ext>
                </a:extLst>
              </a:tr>
            </a:tbl>
          </a:graphicData>
        </a:graphic>
      </p:graphicFrame>
      <p:graphicFrame>
        <p:nvGraphicFramePr>
          <p:cNvPr id="20" name="Group 153">
            <a:extLst>
              <a:ext uri="{FF2B5EF4-FFF2-40B4-BE49-F238E27FC236}">
                <a16:creationId xmlns:a16="http://schemas.microsoft.com/office/drawing/2014/main" id="{3BE28042-20E4-7501-E308-A606E1DE5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439727"/>
              </p:ext>
            </p:extLst>
          </p:nvPr>
        </p:nvGraphicFramePr>
        <p:xfrm>
          <a:off x="2855295" y="2971800"/>
          <a:ext cx="1134000" cy="131445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1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专业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计算机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数学</a:t>
                      </a:r>
                      <a:endParaRPr kumimoji="0" lang="en-US" altLang="zh-CN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Group 153">
            <a:extLst>
              <a:ext uri="{FF2B5EF4-FFF2-40B4-BE49-F238E27FC236}">
                <a16:creationId xmlns:a16="http://schemas.microsoft.com/office/drawing/2014/main" id="{B6B911CC-B522-83EB-E8A6-793D30C2B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619500"/>
              </p:ext>
            </p:extLst>
          </p:nvPr>
        </p:nvGraphicFramePr>
        <p:xfrm>
          <a:off x="2855295" y="1369659"/>
          <a:ext cx="1134000" cy="131445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1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导师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张清玫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刘逸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0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DC18815-A5A9-6A2B-13F0-173742B99110}"/>
              </a:ext>
            </a:extLst>
          </p:cNvPr>
          <p:cNvSpPr txBox="1">
            <a:spLocks noChangeArrowheads="1"/>
          </p:cNvSpPr>
          <p:nvPr/>
        </p:nvSpPr>
        <p:spPr>
          <a:xfrm>
            <a:off x="900000" y="697326"/>
            <a:ext cx="9995798" cy="546334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2438" indent="-438150" algn="just">
              <a:lnSpc>
                <a:spcPct val="120000"/>
              </a:lnSpc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关系代数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是以关系为运算对象的一组运算的集合，是一种抽象的查询语言，是关系数据操纵语言的一种传统表达方式。</a:t>
            </a: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000" indent="-439200"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关系运算的对象是关系，运算的结果也是关系。</a:t>
            </a: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000" indent="-439200"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两类关系代数运算：</a:t>
            </a: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8038" lvl="5" indent="-296863" algn="just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传统的集合运算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并）、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∩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差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×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笛卡尔积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8038" lvl="5" indent="-296863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专门的关系运算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π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投影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σ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选择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∞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连接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000" indent="-439200" algn="just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辅助操作符：</a:t>
            </a:r>
            <a:endParaRPr lang="en-US" altLang="zh-CN" sz="260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8038" lvl="3" indent="-354013" algn="just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比较运算符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＞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≥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＜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≤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≠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8038" lvl="3" indent="-354013" algn="just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逻辑运算符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（与）、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（或）、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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（非）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327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4A0FF-9B8A-FA26-EAB2-72A0BFB1A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537" y="2654962"/>
            <a:ext cx="9496926" cy="7740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dirty="0">
                <a:latin typeface="黑体" panose="02010609060101010101" pitchFamily="49" charset="-122"/>
                <a:ea typeface="黑体" panose="02010609060101010101" pitchFamily="49" charset="-122"/>
              </a:rPr>
              <a:t>3.3.1 </a:t>
            </a: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传统集合运算</a:t>
            </a:r>
          </a:p>
        </p:txBody>
      </p:sp>
    </p:spTree>
    <p:extLst>
      <p:ext uri="{BB962C8B-B14F-4D97-AF65-F5344CB8AC3E}">
        <p14:creationId xmlns:p14="http://schemas.microsoft.com/office/powerpoint/2010/main" val="72889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1A6A0264-6385-46A6-BBE8-4A88A0A38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00" y="1440000"/>
            <a:ext cx="10029524" cy="2676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设关系</a:t>
            </a:r>
            <a:r>
              <a:rPr lang="en-US" altLang="zh-CN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有相同的字段（属性）集合且字段顺序一致，</a:t>
            </a:r>
            <a:r>
              <a:rPr lang="en-US" altLang="zh-CN" sz="2600" b="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600" b="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600" b="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600" b="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的并</a:t>
            </a: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运算是将两者所有记录（元组）合并，再删去重复的记录（元组） ，组成一个新关系，记为</a:t>
            </a:r>
            <a:r>
              <a:rPr lang="en-US" altLang="zh-CN" sz="2600" b="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R∪S</a:t>
            </a: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。即：</a:t>
            </a:r>
          </a:p>
          <a:p>
            <a:pPr algn="ctr" eaLnBrk="1" hangingPunct="1"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  <a:defRPr/>
            </a:pPr>
            <a:r>
              <a:rPr lang="en-US" altLang="zh-CN" sz="2600" b="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R∪S={ t | </a:t>
            </a:r>
            <a:r>
              <a:rPr lang="en-US" altLang="zh-CN" sz="2600" b="0" kern="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t∈R</a:t>
            </a:r>
            <a:r>
              <a:rPr lang="en-US" altLang="zh-CN" sz="2600" b="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∨ </a:t>
            </a:r>
            <a:r>
              <a:rPr lang="en-US" altLang="zh-CN" sz="2600" b="0" kern="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t∈S</a:t>
            </a:r>
            <a:r>
              <a:rPr lang="en-US" altLang="zh-CN" sz="2600" b="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en-US" sz="2600" b="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62EEDF-112D-2CB8-46CE-B9E5E0F78ACE}"/>
              </a:ext>
            </a:extLst>
          </p:cNvPr>
          <p:cNvSpPr txBox="1"/>
          <p:nvPr/>
        </p:nvSpPr>
        <p:spPr>
          <a:xfrm>
            <a:off x="360000" y="360000"/>
            <a:ext cx="6094428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50000"/>
              </a:spcBef>
              <a:buClrTx/>
              <a:buSzTx/>
              <a:buNone/>
              <a:defRPr sz="3200" b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zh-CN" altLang="en-US" dirty="0"/>
              <a:t>并运算</a:t>
            </a:r>
            <a:r>
              <a:rPr lang="en-US" altLang="zh-CN" dirty="0"/>
              <a:t>∪</a:t>
            </a:r>
          </a:p>
        </p:txBody>
      </p:sp>
    </p:spTree>
    <p:extLst>
      <p:ext uri="{BB962C8B-B14F-4D97-AF65-F5344CB8AC3E}">
        <p14:creationId xmlns:p14="http://schemas.microsoft.com/office/powerpoint/2010/main" val="126916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696" name="Group 88">
            <a:extLst>
              <a:ext uri="{FF2B5EF4-FFF2-40B4-BE49-F238E27FC236}">
                <a16:creationId xmlns:a16="http://schemas.microsoft.com/office/drawing/2014/main" id="{DF4B7F1E-39A0-43C5-B86D-398889324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372826"/>
              </p:ext>
            </p:extLst>
          </p:nvPr>
        </p:nvGraphicFramePr>
        <p:xfrm>
          <a:off x="2224532" y="1619067"/>
          <a:ext cx="2743200" cy="1828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24693" name="Group 85">
            <a:extLst>
              <a:ext uri="{FF2B5EF4-FFF2-40B4-BE49-F238E27FC236}">
                <a16:creationId xmlns:a16="http://schemas.microsoft.com/office/drawing/2014/main" id="{81505CA5-BB34-46F3-8C2E-12E3BE2A2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729922"/>
              </p:ext>
            </p:extLst>
          </p:nvPr>
        </p:nvGraphicFramePr>
        <p:xfrm>
          <a:off x="7391400" y="2474914"/>
          <a:ext cx="2743200" cy="249237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4695" name="Group 87">
            <a:extLst>
              <a:ext uri="{FF2B5EF4-FFF2-40B4-BE49-F238E27FC236}">
                <a16:creationId xmlns:a16="http://schemas.microsoft.com/office/drawing/2014/main" id="{53C3B701-D880-4E1E-A2F2-18B756E10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302550"/>
              </p:ext>
            </p:extLst>
          </p:nvPr>
        </p:nvGraphicFramePr>
        <p:xfrm>
          <a:off x="2224532" y="4075113"/>
          <a:ext cx="2743200" cy="185425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798" name="Rectangle 79">
            <a:extLst>
              <a:ext uri="{FF2B5EF4-FFF2-40B4-BE49-F238E27FC236}">
                <a16:creationId xmlns:a16="http://schemas.microsoft.com/office/drawing/2014/main" id="{AC791E58-2B31-4765-8676-98202F0D5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132" y="2076267"/>
            <a:ext cx="30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30799" name="Rectangle 80">
            <a:extLst>
              <a:ext uri="{FF2B5EF4-FFF2-40B4-BE49-F238E27FC236}">
                <a16:creationId xmlns:a16="http://schemas.microsoft.com/office/drawing/2014/main" id="{7764A38D-0E0E-4A37-AFC1-404BC7708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332" y="4456113"/>
            <a:ext cx="30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</a:p>
        </p:txBody>
      </p:sp>
      <p:sp>
        <p:nvSpPr>
          <p:cNvPr id="324689" name="Rectangle 81">
            <a:extLst>
              <a:ext uri="{FF2B5EF4-FFF2-40B4-BE49-F238E27FC236}">
                <a16:creationId xmlns:a16="http://schemas.microsoft.com/office/drawing/2014/main" id="{E1CC8CD2-ED4C-4818-A063-D690393B6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4549" y="1560513"/>
            <a:ext cx="8509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kumimoji="1"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FD2956-4844-44D5-BCB2-DE04E538DA06}"/>
              </a:ext>
            </a:extLst>
          </p:cNvPr>
          <p:cNvSpPr/>
          <p:nvPr/>
        </p:nvSpPr>
        <p:spPr>
          <a:xfrm>
            <a:off x="1080000" y="720000"/>
            <a:ext cx="6408737" cy="461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1】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有关系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，求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</a:rPr>
              <a:t>∪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2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2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8" grpId="0"/>
      <p:bldP spid="30799" grpId="0"/>
      <p:bldP spid="324689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BBB3439A-6689-4151-8342-5C9A42107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00" y="1440000"/>
            <a:ext cx="9948709" cy="2630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defRPr/>
            </a:pP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　  设关系</a:t>
            </a:r>
            <a:r>
              <a:rPr lang="en-US" altLang="zh-CN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有相同的字段（属性）集合且字段顺序一致，</a:t>
            </a:r>
            <a:r>
              <a:rPr lang="en-US" altLang="zh-CN" sz="2600" b="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600" b="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600" b="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600" b="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的交</a:t>
            </a: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是由既属于</a:t>
            </a:r>
            <a:r>
              <a:rPr lang="en-US" altLang="zh-CN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又属于</a:t>
            </a:r>
            <a:r>
              <a:rPr lang="en-US" altLang="zh-CN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的记录（元组）组成的集合，即在两个关系</a:t>
            </a:r>
            <a:r>
              <a:rPr lang="en-US" altLang="zh-CN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中取相同的记录，组成一个新关系，记为</a:t>
            </a:r>
            <a:r>
              <a:rPr lang="en-US" altLang="zh-CN" sz="2600" b="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R∩S</a:t>
            </a: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。即：</a:t>
            </a:r>
            <a:endParaRPr lang="en-US" altLang="zh-CN" sz="2600" b="0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spcBef>
                <a:spcPts val="1800"/>
              </a:spcBef>
              <a:defRPr/>
            </a:pPr>
            <a:r>
              <a:rPr lang="en-US" altLang="zh-CN" sz="2600" b="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R∩S={ t | </a:t>
            </a:r>
            <a:r>
              <a:rPr lang="en-US" altLang="zh-CN" sz="2600" b="0" kern="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t∈R</a:t>
            </a:r>
            <a:r>
              <a:rPr lang="en-US" altLang="zh-CN" sz="2600" b="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∧ </a:t>
            </a:r>
            <a:r>
              <a:rPr lang="en-US" altLang="zh-CN" sz="2600" b="0" kern="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t∈S</a:t>
            </a:r>
            <a:r>
              <a:rPr lang="en-US" altLang="zh-CN" sz="2600" b="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}</a:t>
            </a:r>
            <a:endParaRPr lang="zh-CN" altLang="en-US" sz="2600" b="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AD5658-01B3-ABC8-BBC2-1255DA26D54C}"/>
              </a:ext>
            </a:extLst>
          </p:cNvPr>
          <p:cNvSpPr txBox="1"/>
          <p:nvPr/>
        </p:nvSpPr>
        <p:spPr>
          <a:xfrm>
            <a:off x="360000" y="360000"/>
            <a:ext cx="6094428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50000"/>
              </a:spcBef>
              <a:buClrTx/>
              <a:buSzTx/>
              <a:buNone/>
              <a:defRPr sz="3200" b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zh-CN" altLang="en-US" dirty="0"/>
              <a:t>交运算</a:t>
            </a:r>
            <a:r>
              <a:rPr lang="en-US" altLang="zh-CN" dirty="0"/>
              <a:t>∩</a:t>
            </a:r>
          </a:p>
        </p:txBody>
      </p:sp>
    </p:spTree>
    <p:extLst>
      <p:ext uri="{BB962C8B-B14F-4D97-AF65-F5344CB8AC3E}">
        <p14:creationId xmlns:p14="http://schemas.microsoft.com/office/powerpoint/2010/main" val="19635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77">
            <a:extLst>
              <a:ext uri="{FF2B5EF4-FFF2-40B4-BE49-F238E27FC236}">
                <a16:creationId xmlns:a16="http://schemas.microsoft.com/office/drawing/2014/main" id="{7D2B62C9-E41F-4570-BB4B-1D0554950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961937"/>
              </p:ext>
            </p:extLst>
          </p:nvPr>
        </p:nvGraphicFramePr>
        <p:xfrm>
          <a:off x="7669333" y="2789318"/>
          <a:ext cx="2743200" cy="140335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73">
            <a:extLst>
              <a:ext uri="{FF2B5EF4-FFF2-40B4-BE49-F238E27FC236}">
                <a16:creationId xmlns:a16="http://schemas.microsoft.com/office/drawing/2014/main" id="{65EF89B9-03E0-44CA-82E7-C9F811A0A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833" y="1951118"/>
            <a:ext cx="83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FF5050"/>
              </a:buClr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∩</a:t>
            </a:r>
            <a:r>
              <a:rPr lang="en-US" altLang="zh-CN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" name="矩形 7">
            <a:extLst>
              <a:ext uri="{FF2B5EF4-FFF2-40B4-BE49-F238E27FC236}">
                <a16:creationId xmlns:a16="http://schemas.microsoft.com/office/drawing/2014/main" id="{378D8879-52EE-44E9-8DA9-2187F16E1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000" y="720000"/>
            <a:ext cx="6408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b="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2】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有关系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，求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∩</a:t>
            </a:r>
            <a:r>
              <a:rPr lang="en-US" altLang="zh-CN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8" name="Group 88">
            <a:extLst>
              <a:ext uri="{FF2B5EF4-FFF2-40B4-BE49-F238E27FC236}">
                <a16:creationId xmlns:a16="http://schemas.microsoft.com/office/drawing/2014/main" id="{0683BB3F-B7EE-4D04-86D0-62C74D719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733479"/>
              </p:ext>
            </p:extLst>
          </p:nvPr>
        </p:nvGraphicFramePr>
        <p:xfrm>
          <a:off x="2262632" y="1600200"/>
          <a:ext cx="2743200" cy="1828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87">
            <a:extLst>
              <a:ext uri="{FF2B5EF4-FFF2-40B4-BE49-F238E27FC236}">
                <a16:creationId xmlns:a16="http://schemas.microsoft.com/office/drawing/2014/main" id="{E9AF1FB1-74F3-45A5-B0DC-819C4E689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335036"/>
              </p:ext>
            </p:extLst>
          </p:nvPr>
        </p:nvGraphicFramePr>
        <p:xfrm>
          <a:off x="2262632" y="4065488"/>
          <a:ext cx="2743200" cy="1828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79">
            <a:extLst>
              <a:ext uri="{FF2B5EF4-FFF2-40B4-BE49-F238E27FC236}">
                <a16:creationId xmlns:a16="http://schemas.microsoft.com/office/drawing/2014/main" id="{6754C3F9-27B1-44EB-AF44-00947EFD8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132" y="1941513"/>
            <a:ext cx="30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11" name="Rectangle 80">
            <a:extLst>
              <a:ext uri="{FF2B5EF4-FFF2-40B4-BE49-F238E27FC236}">
                <a16:creationId xmlns:a16="http://schemas.microsoft.com/office/drawing/2014/main" id="{8D3651FC-BA2D-496D-BBC6-C937AD924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132" y="4476750"/>
            <a:ext cx="30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FF5050"/>
              </a:buClr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1252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6AADBBC9-2802-4192-80C0-DF7D90A5C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000" y="1440000"/>
            <a:ext cx="9902425" cy="276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  <a:cs typeface="+mn-cs"/>
              </a:defRPr>
            </a:lvl9pPr>
          </a:lstStyle>
          <a:p>
            <a:pPr indent="720000" eaLnBrk="1" hangingPunct="1">
              <a:lnSpc>
                <a:spcPct val="150000"/>
              </a:lnSpc>
              <a:defRPr/>
            </a:pP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设关系</a:t>
            </a:r>
            <a:r>
              <a:rPr lang="en-US" altLang="zh-CN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600" b="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有相同的字段（属性）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集合且字段顺序一致，</a:t>
            </a:r>
            <a:r>
              <a:rPr lang="en-US" altLang="zh-CN" sz="26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6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6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6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的差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是由属于</a:t>
            </a:r>
            <a:r>
              <a:rPr lang="en-US" altLang="zh-CN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而不属于</a:t>
            </a:r>
            <a:r>
              <a:rPr lang="en-US" altLang="zh-CN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的所有记录（元组）组成的集合，即在关系</a:t>
            </a:r>
            <a:r>
              <a:rPr lang="en-US" altLang="zh-CN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中删去与</a:t>
            </a:r>
            <a:r>
              <a:rPr lang="en-US" altLang="zh-CN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关系中相同的记录，组成一个新关系，记为</a:t>
            </a:r>
            <a:r>
              <a:rPr lang="en-US" altLang="zh-CN" sz="26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R-S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。即：</a:t>
            </a:r>
          </a:p>
          <a:p>
            <a:pPr algn="ctr" eaLnBrk="1" hangingPunct="1">
              <a:lnSpc>
                <a:spcPct val="150000"/>
              </a:lnSpc>
              <a:spcBef>
                <a:spcPts val="1800"/>
              </a:spcBef>
              <a:spcAft>
                <a:spcPts val="1200"/>
              </a:spcAft>
              <a:defRPr/>
            </a:pPr>
            <a:r>
              <a:rPr lang="en-US" altLang="zh-CN" sz="26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R-S={ t | </a:t>
            </a:r>
            <a:r>
              <a:rPr lang="en-US" altLang="zh-CN" sz="2600" kern="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t∈R</a:t>
            </a:r>
            <a:r>
              <a:rPr lang="en-US" altLang="zh-CN" sz="26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∧ </a:t>
            </a:r>
            <a:r>
              <a:rPr lang="en-US" altLang="zh-CN" sz="2600" kern="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en-US" altLang="zh-CN" sz="3200" kern="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</a:t>
            </a:r>
            <a:r>
              <a:rPr lang="en-US" altLang="zh-CN" sz="2600" kern="0" dirty="0" err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600" kern="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}</a:t>
            </a:r>
            <a:endParaRPr lang="zh-CN" altLang="en-US" sz="2600" kern="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E97D62-A48E-937B-52BD-BA67E4406783}"/>
              </a:ext>
            </a:extLst>
          </p:cNvPr>
          <p:cNvSpPr txBox="1"/>
          <p:nvPr/>
        </p:nvSpPr>
        <p:spPr>
          <a:xfrm>
            <a:off x="360000" y="360000"/>
            <a:ext cx="6094428" cy="6832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Bef>
                <a:spcPct val="50000"/>
              </a:spcBef>
              <a:buClrTx/>
              <a:buSzTx/>
              <a:buNone/>
              <a:defRPr sz="3200" b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zh-CN" altLang="en-US" dirty="0"/>
              <a:t>差运算</a:t>
            </a:r>
            <a:r>
              <a:rPr lang="en-US" altLang="zh-CN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57573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6729" name="Group 73">
            <a:extLst>
              <a:ext uri="{FF2B5EF4-FFF2-40B4-BE49-F238E27FC236}">
                <a16:creationId xmlns:a16="http://schemas.microsoft.com/office/drawing/2014/main" id="{4EED5EDB-6D85-4373-B5AE-073ED2377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207670"/>
              </p:ext>
            </p:extLst>
          </p:nvPr>
        </p:nvGraphicFramePr>
        <p:xfrm>
          <a:off x="7391400" y="2100109"/>
          <a:ext cx="2743200" cy="96202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0" kern="12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0" kern="12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0" kern="12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6725" name="Rectangle 69">
            <a:extLst>
              <a:ext uri="{FF2B5EF4-FFF2-40B4-BE49-F238E27FC236}">
                <a16:creationId xmlns:a16="http://schemas.microsoft.com/office/drawing/2014/main" id="{53F6D459-208F-4D4E-8508-9FC4DCE63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0" y="1373604"/>
            <a:ext cx="83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R-S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88BDF9-DF9A-40B2-8F28-992E94815369}"/>
              </a:ext>
            </a:extLst>
          </p:cNvPr>
          <p:cNvSpPr/>
          <p:nvPr/>
        </p:nvSpPr>
        <p:spPr>
          <a:xfrm>
            <a:off x="1080000" y="720000"/>
            <a:ext cx="6408737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3】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有关系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，求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R-S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S-R</a:t>
            </a:r>
            <a:r>
              <a:rPr lang="zh-CN" altLang="en-US" sz="2400" kern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aphicFrame>
        <p:nvGraphicFramePr>
          <p:cNvPr id="9" name="Group 88">
            <a:extLst>
              <a:ext uri="{FF2B5EF4-FFF2-40B4-BE49-F238E27FC236}">
                <a16:creationId xmlns:a16="http://schemas.microsoft.com/office/drawing/2014/main" id="{4EB42501-E712-4AC9-86FE-2EB5FD3ED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247824"/>
              </p:ext>
            </p:extLst>
          </p:nvPr>
        </p:nvGraphicFramePr>
        <p:xfrm>
          <a:off x="2262632" y="1600200"/>
          <a:ext cx="2743200" cy="1828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6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0" kern="12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0" kern="12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0" kern="12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a2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b2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87">
            <a:extLst>
              <a:ext uri="{FF2B5EF4-FFF2-40B4-BE49-F238E27FC236}">
                <a16:creationId xmlns:a16="http://schemas.microsoft.com/office/drawing/2014/main" id="{4C8D4426-A894-4F07-BC18-8E4D993FF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104324"/>
              </p:ext>
            </p:extLst>
          </p:nvPr>
        </p:nvGraphicFramePr>
        <p:xfrm>
          <a:off x="2262632" y="4075113"/>
          <a:ext cx="2743200" cy="18288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0" kern="12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0" kern="12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0" kern="12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a2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79">
            <a:extLst>
              <a:ext uri="{FF2B5EF4-FFF2-40B4-BE49-F238E27FC236}">
                <a16:creationId xmlns:a16="http://schemas.microsoft.com/office/drawing/2014/main" id="{180A8A20-7BC7-4635-927C-DA43C99FB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132" y="1941513"/>
            <a:ext cx="304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12" name="Rectangle 80">
            <a:extLst>
              <a:ext uri="{FF2B5EF4-FFF2-40B4-BE49-F238E27FC236}">
                <a16:creationId xmlns:a16="http://schemas.microsoft.com/office/drawing/2014/main" id="{883A8A85-D352-4D4E-AF89-697776E1E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132" y="4476750"/>
            <a:ext cx="27985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</a:p>
        </p:txBody>
      </p:sp>
      <p:graphicFrame>
        <p:nvGraphicFramePr>
          <p:cNvPr id="2" name="Group 73">
            <a:extLst>
              <a:ext uri="{FF2B5EF4-FFF2-40B4-BE49-F238E27FC236}">
                <a16:creationId xmlns:a16="http://schemas.microsoft.com/office/drawing/2014/main" id="{59C75DAC-1F91-9388-5D56-6ED003951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79629"/>
              </p:ext>
            </p:extLst>
          </p:nvPr>
        </p:nvGraphicFramePr>
        <p:xfrm>
          <a:off x="7391400" y="4541743"/>
          <a:ext cx="2743200" cy="962025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2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0" kern="12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0" kern="12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400" b="0" kern="12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a1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b3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defRPr sz="2400" b="1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"/>
                          <a:cs typeface="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buFont typeface="Wingdings" pitchFamily="2" charset="2"/>
                        <a:defRPr sz="2000" b="1">
                          <a:solidFill>
                            <a:srgbClr val="99FF33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FF99FF"/>
                        </a:buClr>
                        <a:buSzPct val="80000"/>
                        <a:buFont typeface="Wingdings" pitchFamily="2" charset="2"/>
                        <a:defRPr b="1">
                          <a:solidFill>
                            <a:srgbClr val="FF99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0000"/>
                        <a:defRPr sz="12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505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c2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69">
            <a:extLst>
              <a:ext uri="{FF2B5EF4-FFF2-40B4-BE49-F238E27FC236}">
                <a16:creationId xmlns:a16="http://schemas.microsoft.com/office/drawing/2014/main" id="{84F3DB0C-17FA-04B6-C2C9-0DF4037C6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0312" y="3863851"/>
            <a:ext cx="838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FFCC00"/>
              </a:buClr>
              <a:buSzPct val="80000"/>
              <a:buFont typeface="Wingdings" panose="05000000000000000000" pitchFamily="2" charset="2"/>
              <a:buChar char="n"/>
              <a:defRPr sz="2800" b="1">
                <a:solidFill>
                  <a:srgbClr val="FFCC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u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66FF66"/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rgbClr val="66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FFFF66"/>
              </a:buClr>
              <a:buSzPct val="80000"/>
              <a:buFont typeface="Wingdings" panose="05000000000000000000" pitchFamily="2" charset="2"/>
              <a:buChar char="Ø"/>
              <a:defRPr sz="1600" b="1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Char char="•"/>
              <a:defRPr sz="1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zh-CN" sz="2400" b="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S-R </a:t>
            </a:r>
          </a:p>
        </p:txBody>
      </p:sp>
    </p:spTree>
    <p:extLst>
      <p:ext uri="{BB962C8B-B14F-4D97-AF65-F5344CB8AC3E}">
        <p14:creationId xmlns:p14="http://schemas.microsoft.com/office/powerpoint/2010/main" val="97162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6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725" grpId="0"/>
      <p:bldP spid="8" grpId="0"/>
      <p:bldP spid="11" grpId="0"/>
      <p:bldP spid="12" grpId="0"/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1065</Words>
  <Application>Microsoft Office PowerPoint</Application>
  <PresentationFormat>宽屏</PresentationFormat>
  <Paragraphs>306</Paragraphs>
  <Slides>12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等线</vt:lpstr>
      <vt:lpstr>等线 Light</vt:lpstr>
      <vt:lpstr>黑体</vt:lpstr>
      <vt:lpstr>宋体</vt:lpstr>
      <vt:lpstr>Arial</vt:lpstr>
      <vt:lpstr>Symbol</vt:lpstr>
      <vt:lpstr>Times New Roman</vt:lpstr>
      <vt:lpstr>Wingdings</vt:lpstr>
      <vt:lpstr>Office 主题​​</vt:lpstr>
      <vt:lpstr>3.3 关系运算</vt:lpstr>
      <vt:lpstr>PowerPoint 演示文稿</vt:lpstr>
      <vt:lpstr>3.3.1 传统集合运算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数据库系统的组成</dc:title>
  <dc:creator>yonghua zhang</dc:creator>
  <cp:lastModifiedBy>Admin</cp:lastModifiedBy>
  <cp:revision>170</cp:revision>
  <dcterms:created xsi:type="dcterms:W3CDTF">2023-03-17T06:55:25Z</dcterms:created>
  <dcterms:modified xsi:type="dcterms:W3CDTF">2024-05-16T10:55:00Z</dcterms:modified>
</cp:coreProperties>
</file>