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529" r:id="rId3"/>
    <p:sldId id="531" r:id="rId4"/>
    <p:sldId id="532" r:id="rId5"/>
    <p:sldId id="530" r:id="rId6"/>
    <p:sldId id="481" r:id="rId7"/>
    <p:sldId id="522" r:id="rId8"/>
    <p:sldId id="483" r:id="rId9"/>
    <p:sldId id="484" r:id="rId10"/>
    <p:sldId id="519" r:id="rId11"/>
    <p:sldId id="520" r:id="rId12"/>
    <p:sldId id="488" r:id="rId13"/>
    <p:sldId id="533" r:id="rId14"/>
    <p:sldId id="534" r:id="rId15"/>
    <p:sldId id="535" r:id="rId16"/>
    <p:sldId id="536" r:id="rId17"/>
    <p:sldId id="537" r:id="rId18"/>
    <p:sldId id="53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41" autoAdjust="0"/>
  </p:normalViewPr>
  <p:slideViewPr>
    <p:cSldViewPr snapToGrid="0">
      <p:cViewPr varScale="1">
        <p:scale>
          <a:sx n="90" d="100"/>
          <a:sy n="90" d="100"/>
        </p:scale>
        <p:origin x="16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本节主要学习数据系统的概念及其（有哪些）主要组成部分</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11</a:t>
            </a:fld>
            <a:endParaRPr lang="zh-CN" altLang="en-US"/>
          </a:p>
        </p:txBody>
      </p:sp>
    </p:spTree>
    <p:extLst>
      <p:ext uri="{BB962C8B-B14F-4D97-AF65-F5344CB8AC3E}">
        <p14:creationId xmlns:p14="http://schemas.microsoft.com/office/powerpoint/2010/main" val="377612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即查询学生表和成绩表的所有列，且一行中是同一个学生的信息，所以两个关系需要进行按学号相等的自然连接</a:t>
            </a:r>
            <a:endParaRPr lang="en-US" altLang="zh-CN" dirty="0"/>
          </a:p>
          <a:p>
            <a:endParaRPr lang="en-US" altLang="zh-CN" dirty="0"/>
          </a:p>
          <a:p>
            <a:r>
              <a:rPr lang="zh-CN" altLang="en-US" dirty="0"/>
              <a:t>学生表的</a:t>
            </a:r>
            <a:r>
              <a:rPr lang="en-US" altLang="zh-CN" dirty="0"/>
              <a:t>95001</a:t>
            </a:r>
            <a:r>
              <a:rPr lang="zh-CN" altLang="en-US" dirty="0"/>
              <a:t>号学生分别同成绩表中同一学号</a:t>
            </a:r>
            <a:r>
              <a:rPr lang="en-US" altLang="zh-CN" dirty="0"/>
              <a:t>95001</a:t>
            </a:r>
            <a:r>
              <a:rPr lang="zh-CN" altLang="en-US" dirty="0"/>
              <a:t>的连形成结果中前三行，</a:t>
            </a:r>
            <a:endParaRPr lang="en-US" altLang="zh-CN" dirty="0"/>
          </a:p>
          <a:p>
            <a:r>
              <a:rPr lang="zh-CN" altLang="en-US" dirty="0"/>
              <a:t>学生表的</a:t>
            </a:r>
            <a:r>
              <a:rPr lang="en-US" altLang="zh-CN" dirty="0"/>
              <a:t>95002</a:t>
            </a:r>
            <a:r>
              <a:rPr lang="zh-CN" altLang="en-US" dirty="0"/>
              <a:t>号学生分别同成绩表中同一学号</a:t>
            </a:r>
            <a:r>
              <a:rPr lang="en-US" altLang="zh-CN" dirty="0"/>
              <a:t>95002</a:t>
            </a:r>
            <a:r>
              <a:rPr lang="zh-CN" altLang="en-US" dirty="0"/>
              <a:t>的连形成结果中</a:t>
            </a:r>
            <a:r>
              <a:rPr lang="en-US" altLang="zh-CN" dirty="0"/>
              <a:t>4</a:t>
            </a:r>
            <a:r>
              <a:rPr lang="zh-CN" altLang="en-US" dirty="0"/>
              <a:t>、</a:t>
            </a:r>
            <a:r>
              <a:rPr lang="en-US" altLang="zh-CN" dirty="0"/>
              <a:t>5</a:t>
            </a:r>
            <a:r>
              <a:rPr lang="zh-CN" altLang="en-US" dirty="0"/>
              <a:t>两行，</a:t>
            </a:r>
            <a:endParaRPr lang="en-US" altLang="zh-CN" dirty="0"/>
          </a:p>
          <a:p>
            <a:r>
              <a:rPr lang="zh-CN" altLang="en-US" dirty="0"/>
              <a:t>依次类推得到结果数据</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12</a:t>
            </a:fld>
            <a:endParaRPr lang="zh-CN" altLang="en-US"/>
          </a:p>
        </p:txBody>
      </p:sp>
    </p:spTree>
    <p:extLst>
      <p:ext uri="{BB962C8B-B14F-4D97-AF65-F5344CB8AC3E}">
        <p14:creationId xmlns:p14="http://schemas.microsoft.com/office/powerpoint/2010/main" val="177223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先求出所有学生的学号和姓名，再求出选了</a:t>
            </a:r>
            <a:r>
              <a:rPr lang="en-US" altLang="zh-CN" dirty="0"/>
              <a:t>c2</a:t>
            </a:r>
            <a:r>
              <a:rPr lang="zh-CN" altLang="en-US" dirty="0"/>
              <a:t>号课的学生的学号和姓名，然后做差运算即可得到没有选修</a:t>
            </a:r>
            <a:r>
              <a:rPr lang="en-US" altLang="zh-CN" dirty="0"/>
              <a:t>c2</a:t>
            </a:r>
            <a:r>
              <a:rPr lang="zh-CN" altLang="en-US" dirty="0"/>
              <a:t>号课的学生的学号和姓名。</a:t>
            </a:r>
            <a:endParaRPr lang="en-US" altLang="zh-CN" dirty="0"/>
          </a:p>
          <a:p>
            <a:r>
              <a:rPr lang="zh-CN" altLang="en-US" dirty="0"/>
              <a:t>注意，进行差运算的两个关系需要有相同的字段集合，字段的顺序也要一样。</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13</a:t>
            </a:fld>
            <a:endParaRPr lang="zh-CN" altLang="en-US"/>
          </a:p>
        </p:txBody>
      </p:sp>
    </p:spTree>
    <p:extLst>
      <p:ext uri="{BB962C8B-B14F-4D97-AF65-F5344CB8AC3E}">
        <p14:creationId xmlns:p14="http://schemas.microsoft.com/office/powerpoint/2010/main" val="981714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该查询涉及到的系在学生表中，课程名在课程表中，成绩在成绩表中，因此这三个表需要进行自然连接连接，</a:t>
            </a:r>
            <a:endParaRPr lang="en-US" altLang="zh-CN" dirty="0"/>
          </a:p>
          <a:p>
            <a:r>
              <a:rPr lang="zh-CN" altLang="en-US" dirty="0"/>
              <a:t>连接后的结果包括三个表中的所有字段和满足连接条件的行，连接条件是 学生表和成绩按学号相等连接，连接后在与课程表按课程号相等连接，</a:t>
            </a:r>
            <a:endParaRPr lang="en-US" altLang="zh-CN" dirty="0"/>
          </a:p>
          <a:p>
            <a:r>
              <a:rPr lang="zh-CN" altLang="en-US" dirty="0"/>
              <a:t>然后在连接结果中进行选择运算将所在系是</a:t>
            </a:r>
            <a:r>
              <a:rPr lang="zh-CN" altLang="en-US" b="0" dirty="0">
                <a:solidFill>
                  <a:schemeClr val="tx1"/>
                </a:solidFill>
                <a:latin typeface="黑体" panose="02010609060101010101" pitchFamily="49" charset="-122"/>
                <a:ea typeface="黑体" panose="02010609060101010101" pitchFamily="49" charset="-122"/>
              </a:rPr>
              <a:t>“</a:t>
            </a:r>
            <a:r>
              <a:rPr lang="en-US" altLang="zh-CN" b="0" dirty="0">
                <a:solidFill>
                  <a:schemeClr val="tx1"/>
                </a:solidFill>
                <a:latin typeface="黑体" panose="02010609060101010101" pitchFamily="49" charset="-122"/>
                <a:ea typeface="黑体" panose="02010609060101010101" pitchFamily="49" charset="-122"/>
              </a:rPr>
              <a:t>IS</a:t>
            </a:r>
            <a:r>
              <a:rPr lang="zh-CN" altLang="en-US" b="0" dirty="0">
                <a:solidFill>
                  <a:schemeClr val="tx1"/>
                </a:solidFill>
                <a:latin typeface="黑体" panose="02010609060101010101" pitchFamily="49" charset="-122"/>
                <a:ea typeface="黑体" panose="02010609060101010101" pitchFamily="49" charset="-122"/>
              </a:rPr>
              <a:t>”系并且课程名是“数据库”的行筛选出来，最后再再姓名和成绩列上进行投影运算得到最后的结果。</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14</a:t>
            </a:fld>
            <a:endParaRPr lang="zh-CN" altLang="en-US"/>
          </a:p>
        </p:txBody>
      </p:sp>
    </p:spTree>
    <p:extLst>
      <p:ext uri="{BB962C8B-B14F-4D97-AF65-F5344CB8AC3E}">
        <p14:creationId xmlns:p14="http://schemas.microsoft.com/office/powerpoint/2010/main" val="398761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olidFill>
                  <a:srgbClr val="0000FF"/>
                </a:solidFill>
                <a:latin typeface="黑体" panose="02010609060101010101" pitchFamily="49" charset="-122"/>
                <a:ea typeface="黑体" panose="02010609060101010101" pitchFamily="49" charset="-122"/>
              </a:rPr>
              <a:t>select</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err="1">
                <a:solidFill>
                  <a:srgbClr val="008080"/>
                </a:solidFill>
                <a:latin typeface="黑体" panose="02010609060101010101" pitchFamily="49" charset="-122"/>
                <a:ea typeface="黑体" panose="02010609060101010101" pitchFamily="49" charset="-122"/>
              </a:rPr>
              <a:t>b</a:t>
            </a:r>
            <a:r>
              <a:rPr lang="en-US" altLang="zh-CN" sz="1800" b="0" dirty="0" err="1">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cpno</a:t>
            </a:r>
            <a:r>
              <a:rPr lang="en-US" altLang="zh-CN" sz="1800" b="1" dirty="0">
                <a:solidFill>
                  <a:prstClr val="black"/>
                </a:solidFill>
                <a:latin typeface="黑体" panose="02010609060101010101" pitchFamily="49" charset="-122"/>
                <a:ea typeface="黑体" panose="02010609060101010101" pitchFamily="49" charset="-122"/>
              </a:rPr>
              <a:t> </a:t>
            </a:r>
          </a:p>
          <a:p>
            <a:r>
              <a:rPr lang="en-US" altLang="zh-CN" sz="1800" b="0" dirty="0">
                <a:solidFill>
                  <a:srgbClr val="0000FF"/>
                </a:solidFill>
                <a:latin typeface="黑体" panose="02010609060101010101" pitchFamily="49" charset="-122"/>
                <a:ea typeface="黑体" panose="02010609060101010101" pitchFamily="49" charset="-122"/>
              </a:rPr>
              <a:t>from</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a:solidFill>
                  <a:srgbClr val="008080"/>
                </a:solidFill>
                <a:latin typeface="黑体" panose="02010609060101010101" pitchFamily="49" charset="-122"/>
                <a:ea typeface="黑体" panose="02010609060101010101" pitchFamily="49" charset="-122"/>
              </a:rPr>
              <a:t>course</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err="1">
                <a:solidFill>
                  <a:srgbClr val="008080"/>
                </a:solidFill>
                <a:latin typeface="黑体" panose="02010609060101010101" pitchFamily="49" charset="-122"/>
                <a:ea typeface="黑体" panose="02010609060101010101" pitchFamily="49" charset="-122"/>
              </a:rPr>
              <a:t>a</a:t>
            </a:r>
            <a:r>
              <a:rPr lang="en-US" altLang="zh-CN" sz="1800" b="0" dirty="0" err="1">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course</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a:solidFill>
                  <a:srgbClr val="008080"/>
                </a:solidFill>
                <a:latin typeface="黑体" panose="02010609060101010101" pitchFamily="49" charset="-122"/>
                <a:ea typeface="黑体" panose="02010609060101010101" pitchFamily="49" charset="-122"/>
              </a:rPr>
              <a:t>b</a:t>
            </a:r>
            <a:endParaRPr lang="en-US" altLang="zh-CN" sz="1800" b="1" dirty="0">
              <a:solidFill>
                <a:prstClr val="black"/>
              </a:solidFill>
              <a:latin typeface="黑体" panose="02010609060101010101" pitchFamily="49" charset="-122"/>
              <a:ea typeface="黑体" panose="02010609060101010101" pitchFamily="49" charset="-122"/>
            </a:endParaRPr>
          </a:p>
          <a:p>
            <a:r>
              <a:rPr lang="en-US" altLang="zh-CN" sz="1800" b="0" dirty="0">
                <a:solidFill>
                  <a:srgbClr val="0000FF"/>
                </a:solidFill>
                <a:latin typeface="黑体" panose="02010609060101010101" pitchFamily="49" charset="-122"/>
                <a:ea typeface="黑体" panose="02010609060101010101" pitchFamily="49" charset="-122"/>
              </a:rPr>
              <a:t>where</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err="1">
                <a:solidFill>
                  <a:srgbClr val="008080"/>
                </a:solidFill>
                <a:latin typeface="黑体" panose="02010609060101010101" pitchFamily="49" charset="-122"/>
                <a:ea typeface="黑体" panose="02010609060101010101" pitchFamily="49" charset="-122"/>
              </a:rPr>
              <a:t>a</a:t>
            </a:r>
            <a:r>
              <a:rPr lang="en-US" altLang="zh-CN" sz="1800" b="0" dirty="0" err="1">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cpno</a:t>
            </a:r>
            <a:r>
              <a:rPr lang="en-US" altLang="zh-CN" sz="1800" b="0" dirty="0">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b</a:t>
            </a:r>
            <a:r>
              <a:rPr lang="en-US" altLang="zh-CN" sz="1800" b="0" dirty="0" err="1">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cno</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a:solidFill>
                  <a:srgbClr val="808080"/>
                </a:solidFill>
                <a:latin typeface="黑体" panose="02010609060101010101" pitchFamily="49" charset="-122"/>
                <a:ea typeface="黑体" panose="02010609060101010101" pitchFamily="49" charset="-122"/>
              </a:rPr>
              <a:t>and</a:t>
            </a:r>
            <a:r>
              <a:rPr lang="en-US" altLang="zh-CN" sz="1800" b="1" dirty="0">
                <a:solidFill>
                  <a:prstClr val="black"/>
                </a:solidFill>
                <a:latin typeface="黑体" panose="02010609060101010101" pitchFamily="49" charset="-122"/>
                <a:ea typeface="黑体" panose="02010609060101010101" pitchFamily="49" charset="-122"/>
              </a:rPr>
              <a:t> </a:t>
            </a:r>
            <a:r>
              <a:rPr lang="en-US" altLang="zh-CN" sz="1800" b="0" dirty="0" err="1">
                <a:solidFill>
                  <a:srgbClr val="008080"/>
                </a:solidFill>
                <a:latin typeface="黑体" panose="02010609060101010101" pitchFamily="49" charset="-122"/>
                <a:ea typeface="黑体" panose="02010609060101010101" pitchFamily="49" charset="-122"/>
              </a:rPr>
              <a:t>a</a:t>
            </a:r>
            <a:r>
              <a:rPr lang="en-US" altLang="zh-CN" sz="1800" b="0" dirty="0" err="1">
                <a:solidFill>
                  <a:srgbClr val="808080"/>
                </a:solidFill>
                <a:latin typeface="黑体" panose="02010609060101010101" pitchFamily="49" charset="-122"/>
                <a:ea typeface="黑体" panose="02010609060101010101" pitchFamily="49" charset="-122"/>
              </a:rPr>
              <a:t>.</a:t>
            </a:r>
            <a:r>
              <a:rPr lang="en-US" altLang="zh-CN" sz="1800" b="0" dirty="0" err="1">
                <a:solidFill>
                  <a:srgbClr val="008080"/>
                </a:solidFill>
                <a:latin typeface="黑体" panose="02010609060101010101" pitchFamily="49" charset="-122"/>
                <a:ea typeface="黑体" panose="02010609060101010101" pitchFamily="49" charset="-122"/>
              </a:rPr>
              <a:t>cno</a:t>
            </a:r>
            <a:r>
              <a:rPr lang="en-US" altLang="zh-CN" sz="1800" b="0" dirty="0">
                <a:solidFill>
                  <a:srgbClr val="808080"/>
                </a:solidFill>
                <a:latin typeface="黑体" panose="02010609060101010101" pitchFamily="49" charset="-122"/>
                <a:ea typeface="黑体" panose="02010609060101010101" pitchFamily="49" charset="-122"/>
              </a:rPr>
              <a:t>=</a:t>
            </a:r>
            <a:r>
              <a:rPr lang="en-US" altLang="zh-CN" sz="1800" b="0" dirty="0">
                <a:solidFill>
                  <a:prstClr val="black"/>
                </a:solidFill>
                <a:latin typeface="黑体" panose="02010609060101010101" pitchFamily="49" charset="-122"/>
                <a:ea typeface="黑体" panose="02010609060101010101" pitchFamily="49" charset="-122"/>
              </a:rPr>
              <a:t>1</a:t>
            </a: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15</a:t>
            </a:fld>
            <a:endParaRPr lang="zh-CN" altLang="en-US"/>
          </a:p>
        </p:txBody>
      </p:sp>
    </p:spTree>
    <p:extLst>
      <p:ext uri="{BB962C8B-B14F-4D97-AF65-F5344CB8AC3E}">
        <p14:creationId xmlns:p14="http://schemas.microsoft.com/office/powerpoint/2010/main" val="2675529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学生表，其中存放的是学生记录，一条记录是一个学生的信息，共</a:t>
            </a:r>
            <a:r>
              <a:rPr lang="en-US" altLang="zh-CN" dirty="0"/>
              <a:t>4</a:t>
            </a:r>
            <a:r>
              <a:rPr lang="zh-CN" altLang="en-US" dirty="0"/>
              <a:t>条学生记录</a:t>
            </a:r>
            <a:endParaRPr lang="en-US" altLang="zh-CN" dirty="0"/>
          </a:p>
          <a:p>
            <a:r>
              <a:rPr lang="zh-CN" altLang="en-US" dirty="0"/>
              <a:t>课程表，存放的是课程记录，一条记录是一门课的信息，共</a:t>
            </a:r>
            <a:r>
              <a:rPr lang="en-US" altLang="zh-CN" dirty="0"/>
              <a:t>7</a:t>
            </a:r>
            <a:r>
              <a:rPr lang="zh-CN" altLang="en-US" dirty="0"/>
              <a:t>条课程记录</a:t>
            </a:r>
            <a:endParaRPr lang="en-US" altLang="zh-CN" dirty="0"/>
          </a:p>
          <a:p>
            <a:r>
              <a:rPr lang="zh-CN" altLang="en-US" dirty="0"/>
              <a:t>成绩表存放的是成绩记录，一条记录是一个学生选修了一门课及成绩信息，共</a:t>
            </a:r>
            <a:r>
              <a:rPr lang="en-US" altLang="zh-CN" dirty="0"/>
              <a:t>10</a:t>
            </a:r>
            <a:r>
              <a:rPr lang="zh-CN" altLang="en-US" dirty="0"/>
              <a:t>条选课记录</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40463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投影运算可以从表中筛选出我们需要的或感兴趣的列</a:t>
            </a:r>
            <a:endParaRPr lang="en-US" altLang="zh-CN" dirty="0"/>
          </a:p>
          <a:p>
            <a:endParaRPr lang="en-US" altLang="zh-CN" dirty="0"/>
          </a:p>
          <a:p>
            <a:r>
              <a:rPr lang="zh-CN" altLang="en-US" dirty="0"/>
              <a:t>选出记录</a:t>
            </a:r>
            <a:r>
              <a:rPr lang="en-US" altLang="zh-CN" dirty="0"/>
              <a:t>t</a:t>
            </a:r>
            <a:r>
              <a:rPr lang="zh-CN" altLang="en-US" dirty="0"/>
              <a:t>在</a:t>
            </a:r>
            <a:r>
              <a:rPr lang="en-US" altLang="zh-CN" dirty="0"/>
              <a:t>A</a:t>
            </a:r>
            <a:r>
              <a:rPr lang="zh-CN" altLang="en-US" dirty="0"/>
              <a:t>上的列构成新的关系</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357354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运算关系是学生表，在学生表前面使用投影运算符</a:t>
            </a:r>
            <a:r>
              <a:rPr lang="en-US" altLang="zh-CN" dirty="0"/>
              <a:t>pai</a:t>
            </a:r>
            <a:r>
              <a:rPr lang="zh-CN" altLang="en-US" dirty="0"/>
              <a:t>，</a:t>
            </a:r>
            <a:r>
              <a:rPr lang="en-US" altLang="zh-CN" dirty="0"/>
              <a:t>pai</a:t>
            </a:r>
            <a:r>
              <a:rPr lang="zh-CN" altLang="en-US" dirty="0"/>
              <a:t>右下角写上要选的列，列之间用逗号分开</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4</a:t>
            </a:fld>
            <a:endParaRPr lang="zh-CN" altLang="en-US"/>
          </a:p>
        </p:txBody>
      </p:sp>
    </p:spTree>
    <p:extLst>
      <p:ext uri="{BB962C8B-B14F-4D97-AF65-F5344CB8AC3E}">
        <p14:creationId xmlns:p14="http://schemas.microsoft.com/office/powerpoint/2010/main" val="75468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及筛选出符合条件的行。</a:t>
            </a:r>
            <a:endParaRPr lang="en-US" altLang="zh-CN" dirty="0"/>
          </a:p>
          <a:p>
            <a:endParaRPr lang="en-US" altLang="zh-CN" dirty="0"/>
          </a:p>
          <a:p>
            <a:r>
              <a:rPr lang="zh-CN" altLang="en-US" dirty="0"/>
              <a:t>新关系由这样的记录</a:t>
            </a:r>
            <a:r>
              <a:rPr lang="en-US" altLang="zh-CN" dirty="0"/>
              <a:t>t</a:t>
            </a:r>
            <a:r>
              <a:rPr lang="zh-CN" altLang="en-US" dirty="0"/>
              <a:t>构成</a:t>
            </a:r>
            <a:r>
              <a:rPr lang="zh-CN" altLang="en-US" b="1" dirty="0"/>
              <a:t>：</a:t>
            </a:r>
            <a:r>
              <a:rPr lang="zh-CN" altLang="en-US" sz="1200" b="0" dirty="0"/>
              <a:t>属于</a:t>
            </a:r>
            <a:r>
              <a:rPr lang="en-US" altLang="zh-CN" sz="1200" b="0" dirty="0"/>
              <a:t>R</a:t>
            </a:r>
            <a:r>
              <a:rPr lang="zh-CN" altLang="en-US" sz="1200" b="0" dirty="0"/>
              <a:t>并且</a:t>
            </a:r>
            <a:r>
              <a:rPr lang="en-US" altLang="zh-CN" b="0" dirty="0"/>
              <a:t>t</a:t>
            </a:r>
            <a:r>
              <a:rPr lang="zh-CN" altLang="en-US" b="0" dirty="0"/>
              <a:t>使用条件</a:t>
            </a:r>
            <a:r>
              <a:rPr lang="en-US" altLang="zh-CN" b="0" dirty="0"/>
              <a:t>F</a:t>
            </a:r>
            <a:r>
              <a:rPr lang="zh-CN" altLang="en-US" b="0" dirty="0"/>
              <a:t>为真</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2121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7</a:t>
            </a:fld>
            <a:endParaRPr lang="zh-CN" altLang="en-US"/>
          </a:p>
        </p:txBody>
      </p:sp>
    </p:spTree>
    <p:extLst>
      <p:ext uri="{BB962C8B-B14F-4D97-AF65-F5344CB8AC3E}">
        <p14:creationId xmlns:p14="http://schemas.microsoft.com/office/powerpoint/2010/main" val="4205958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8</a:t>
            </a:fld>
            <a:endParaRPr lang="zh-CN" altLang="en-US"/>
          </a:p>
        </p:txBody>
      </p:sp>
    </p:spTree>
    <p:extLst>
      <p:ext uri="{BB962C8B-B14F-4D97-AF65-F5344CB8AC3E}">
        <p14:creationId xmlns:p14="http://schemas.microsoft.com/office/powerpoint/2010/main" val="402907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latin typeface="黑体" panose="02010609060101010101" pitchFamily="49" charset="-122"/>
                <a:ea typeface="黑体" panose="02010609060101010101" pitchFamily="49" charset="-122"/>
              </a:rPr>
              <a:t>∞</a:t>
            </a:r>
            <a:r>
              <a:rPr lang="zh-CN" altLang="en-US" sz="1200" b="0" dirty="0">
                <a:latin typeface="黑体" panose="02010609060101010101" pitchFamily="49" charset="-122"/>
                <a:ea typeface="黑体" panose="02010609060101010101" pitchFamily="49" charset="-122"/>
              </a:rPr>
              <a:t>下面不写连接条件相当于</a:t>
            </a:r>
            <a:r>
              <a:rPr lang="zh-CN" altLang="en-US" sz="1200" b="1" dirty="0"/>
              <a:t>隐含了等值连接这个条件，并且还要再去掉重复列。</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9</a:t>
            </a:fld>
            <a:endParaRPr lang="zh-CN" altLang="en-US"/>
          </a:p>
        </p:txBody>
      </p:sp>
    </p:spTree>
    <p:extLst>
      <p:ext uri="{BB962C8B-B14F-4D97-AF65-F5344CB8AC3E}">
        <p14:creationId xmlns:p14="http://schemas.microsoft.com/office/powerpoint/2010/main" val="8640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结果包括两个表的所有列和满足连接条件的行，不满足连接条件的行（如</a:t>
            </a:r>
            <a:r>
              <a:rPr lang="en-US" altLang="zh-CN" dirty="0"/>
              <a:t>R</a:t>
            </a:r>
            <a:r>
              <a:rPr lang="zh-CN" altLang="en-US" dirty="0"/>
              <a:t>关系中的第</a:t>
            </a:r>
            <a:r>
              <a:rPr lang="en-US" altLang="zh-CN" dirty="0"/>
              <a:t>4</a:t>
            </a:r>
            <a:r>
              <a:rPr lang="zh-CN" altLang="en-US" dirty="0"/>
              <a:t>行和</a:t>
            </a:r>
            <a:r>
              <a:rPr lang="en-US" altLang="zh-CN" dirty="0"/>
              <a:t>S</a:t>
            </a:r>
            <a:r>
              <a:rPr lang="zh-CN" altLang="en-US" dirty="0"/>
              <a:t>关系中的第</a:t>
            </a:r>
            <a:r>
              <a:rPr lang="en-US" altLang="zh-CN" dirty="0"/>
              <a:t>5</a:t>
            </a:r>
            <a:r>
              <a:rPr lang="zh-CN" altLang="en-US" dirty="0"/>
              <a:t>行）就不参加连接了不会出现在结果中</a:t>
            </a:r>
            <a:endParaRPr lang="en-US" altLang="zh-CN" dirty="0"/>
          </a:p>
          <a:p>
            <a:r>
              <a:rPr lang="zh-CN" altLang="en-US" dirty="0"/>
              <a:t>因为是按两个关系的</a:t>
            </a:r>
            <a:r>
              <a:rPr lang="en-US" altLang="zh-CN" dirty="0"/>
              <a:t>B</a:t>
            </a:r>
            <a:r>
              <a:rPr lang="zh-CN" altLang="en-US" dirty="0"/>
              <a:t>列值相对连接所以结果中的第</a:t>
            </a:r>
            <a:r>
              <a:rPr lang="en-US" altLang="zh-CN" dirty="0"/>
              <a:t>2</a:t>
            </a:r>
            <a:r>
              <a:rPr lang="zh-CN" altLang="en-US" dirty="0"/>
              <a:t>列和第</a:t>
            </a:r>
            <a:r>
              <a:rPr lang="en-US" altLang="zh-CN" dirty="0"/>
              <a:t>4</a:t>
            </a:r>
            <a:r>
              <a:rPr lang="zh-CN" altLang="en-US" dirty="0"/>
              <a:t>列是一样的</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10</a:t>
            </a:fld>
            <a:endParaRPr lang="zh-CN" altLang="en-US"/>
          </a:p>
        </p:txBody>
      </p:sp>
    </p:spTree>
    <p:extLst>
      <p:ext uri="{BB962C8B-B14F-4D97-AF65-F5344CB8AC3E}">
        <p14:creationId xmlns:p14="http://schemas.microsoft.com/office/powerpoint/2010/main" val="190651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7" name="组合 6">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342724" y="1980000"/>
            <a:ext cx="9506552" cy="1980000"/>
          </a:xfrm>
        </p:spPr>
        <p:txBody>
          <a:bodyPr>
            <a:noAutofit/>
          </a:bodyPr>
          <a:lstStyle/>
          <a:p>
            <a:pPr>
              <a:lnSpc>
                <a:spcPct val="150000"/>
              </a:lnSpc>
            </a:pPr>
            <a:r>
              <a:rPr lang="en-US" altLang="zh-CN" sz="5400" dirty="0">
                <a:latin typeface="黑体" panose="02010609060101010101" pitchFamily="49" charset="-122"/>
                <a:ea typeface="黑体" panose="02010609060101010101" pitchFamily="49" charset="-122"/>
              </a:rPr>
              <a:t>3.3 </a:t>
            </a:r>
            <a:r>
              <a:rPr lang="zh-CN" altLang="en-US" sz="5400" dirty="0">
                <a:latin typeface="黑体" panose="02010609060101010101" pitchFamily="49" charset="-122"/>
                <a:ea typeface="黑体" panose="02010609060101010101" pitchFamily="49" charset="-122"/>
              </a:rPr>
              <a:t>关系运算</a:t>
            </a:r>
            <a:r>
              <a:rPr lang="en-US" altLang="zh-CN" sz="5400" dirty="0">
                <a:latin typeface="黑体" panose="02010609060101010101" pitchFamily="49" charset="-122"/>
                <a:ea typeface="黑体" panose="02010609060101010101" pitchFamily="49" charset="-122"/>
              </a:rPr>
              <a:t/>
            </a:r>
            <a:br>
              <a:rPr lang="en-US" altLang="zh-CN" sz="5400" dirty="0">
                <a:latin typeface="黑体" panose="02010609060101010101" pitchFamily="49" charset="-122"/>
                <a:ea typeface="黑体" panose="02010609060101010101" pitchFamily="49" charset="-122"/>
              </a:rPr>
            </a:br>
            <a:r>
              <a:rPr lang="en-US" altLang="zh-CN" sz="4800" dirty="0">
                <a:latin typeface="黑体" panose="02010609060101010101" pitchFamily="49" charset="-122"/>
                <a:ea typeface="黑体" panose="02010609060101010101" pitchFamily="49" charset="-122"/>
              </a:rPr>
              <a:t>3.3.2 </a:t>
            </a:r>
            <a:r>
              <a:rPr lang="zh-CN" altLang="en-US" sz="4800" dirty="0">
                <a:latin typeface="黑体" panose="02010609060101010101" pitchFamily="49" charset="-122"/>
                <a:ea typeface="黑体" panose="02010609060101010101" pitchFamily="49" charset="-122"/>
              </a:rPr>
              <a:t>专门关系运算</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88">
            <a:extLst>
              <a:ext uri="{FF2B5EF4-FFF2-40B4-BE49-F238E27FC236}">
                <a16:creationId xmlns:a16="http://schemas.microsoft.com/office/drawing/2014/main" id="{0683BB3F-B7EE-4D04-86D0-62C74D719A74}"/>
              </a:ext>
            </a:extLst>
          </p:cNvPr>
          <p:cNvGraphicFramePr>
            <a:graphicFrameLocks noGrp="1"/>
          </p:cNvGraphicFramePr>
          <p:nvPr>
            <p:extLst>
              <p:ext uri="{D42A27DB-BD31-4B8C-83A1-F6EECF244321}">
                <p14:modId xmlns:p14="http://schemas.microsoft.com/office/powerpoint/2010/main" val="1052016301"/>
              </p:ext>
            </p:extLst>
          </p:nvPr>
        </p:nvGraphicFramePr>
        <p:xfrm>
          <a:off x="2296784" y="1300741"/>
          <a:ext cx="2743200" cy="2200180"/>
        </p:xfrm>
        <a:graphic>
          <a:graphicData uri="http://schemas.openxmlformats.org/drawingml/2006/table">
            <a:tbl>
              <a:tblPr>
                <a:effectLst>
                  <a:outerShdw blurRad="50800" dist="38100" dir="2700000" algn="tl" rotWithShape="0">
                    <a:prstClr val="black">
                      <a:alpha val="40000"/>
                    </a:prstClr>
                  </a:outerShdw>
                </a:effectLst>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476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A</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5</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6</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948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b4</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12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21043323"/>
                  </a:ext>
                </a:extLst>
              </a:tr>
            </a:tbl>
          </a:graphicData>
        </a:graphic>
      </p:graphicFrame>
      <p:sp>
        <p:nvSpPr>
          <p:cNvPr id="10" name="Rectangle 79">
            <a:extLst>
              <a:ext uri="{FF2B5EF4-FFF2-40B4-BE49-F238E27FC236}">
                <a16:creationId xmlns:a16="http://schemas.microsoft.com/office/drawing/2014/main" id="{6754C3F9-27B1-44EB-AF44-00947EFD843D}"/>
              </a:ext>
            </a:extLst>
          </p:cNvPr>
          <p:cNvSpPr>
            <a:spLocks noChangeArrowheads="1"/>
          </p:cNvSpPr>
          <p:nvPr/>
        </p:nvSpPr>
        <p:spPr bwMode="auto">
          <a:xfrm>
            <a:off x="1691132" y="1941513"/>
            <a:ext cx="30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solidFill>
                  <a:schemeClr val="tx1"/>
                </a:solidFill>
                <a:latin typeface="黑体" panose="02010609060101010101" pitchFamily="49" charset="-122"/>
                <a:ea typeface="黑体" panose="02010609060101010101" pitchFamily="49" charset="-122"/>
              </a:rPr>
              <a:t>R</a:t>
            </a:r>
          </a:p>
        </p:txBody>
      </p:sp>
      <p:sp>
        <p:nvSpPr>
          <p:cNvPr id="11" name="Rectangle 80">
            <a:extLst>
              <a:ext uri="{FF2B5EF4-FFF2-40B4-BE49-F238E27FC236}">
                <a16:creationId xmlns:a16="http://schemas.microsoft.com/office/drawing/2014/main" id="{8D3651FC-BA2D-496D-BBC6-C937AD924CD1}"/>
              </a:ext>
            </a:extLst>
          </p:cNvPr>
          <p:cNvSpPr>
            <a:spLocks noChangeArrowheads="1"/>
          </p:cNvSpPr>
          <p:nvPr/>
        </p:nvSpPr>
        <p:spPr bwMode="auto">
          <a:xfrm>
            <a:off x="6918437" y="1694312"/>
            <a:ext cx="30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solidFill>
                  <a:schemeClr val="tx1"/>
                </a:solidFill>
                <a:latin typeface="黑体" panose="02010609060101010101" pitchFamily="49" charset="-122"/>
                <a:ea typeface="黑体" panose="02010609060101010101" pitchFamily="49" charset="-122"/>
              </a:rPr>
              <a:t>S</a:t>
            </a:r>
          </a:p>
        </p:txBody>
      </p:sp>
      <p:grpSp>
        <p:nvGrpSpPr>
          <p:cNvPr id="5" name="组合 4">
            <a:extLst>
              <a:ext uri="{FF2B5EF4-FFF2-40B4-BE49-F238E27FC236}">
                <a16:creationId xmlns:a16="http://schemas.microsoft.com/office/drawing/2014/main" id="{0E601F9F-166C-42D8-8BC0-94CE3D62529A}"/>
              </a:ext>
            </a:extLst>
          </p:cNvPr>
          <p:cNvGrpSpPr/>
          <p:nvPr/>
        </p:nvGrpSpPr>
        <p:grpSpPr>
          <a:xfrm>
            <a:off x="1080000" y="405071"/>
            <a:ext cx="6408737" cy="774960"/>
            <a:chOff x="1354188" y="676811"/>
            <a:chExt cx="6408737" cy="774960"/>
          </a:xfrm>
        </p:grpSpPr>
        <p:sp>
          <p:nvSpPr>
            <p:cNvPr id="4" name="矩形 7">
              <a:extLst>
                <a:ext uri="{FF2B5EF4-FFF2-40B4-BE49-F238E27FC236}">
                  <a16:creationId xmlns:a16="http://schemas.microsoft.com/office/drawing/2014/main" id="{378D8879-52EE-44E9-8DA9-2187F16E117C}"/>
                </a:ext>
              </a:extLst>
            </p:cNvPr>
            <p:cNvSpPr>
              <a:spLocks noChangeArrowheads="1"/>
            </p:cNvSpPr>
            <p:nvPr/>
          </p:nvSpPr>
          <p:spPr bwMode="auto">
            <a:xfrm>
              <a:off x="1354188" y="676811"/>
              <a:ext cx="6408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006666"/>
                  </a:solidFill>
                  <a:latin typeface="黑体" panose="02010609060101010101" pitchFamily="49" charset="-122"/>
                  <a:ea typeface="黑体" panose="02010609060101010101" pitchFamily="49" charset="-122"/>
                </a:rPr>
                <a:t>【</a:t>
              </a:r>
              <a:r>
                <a:rPr lang="zh-CN" altLang="en-US" sz="2400" b="0" dirty="0">
                  <a:solidFill>
                    <a:srgbClr val="006666"/>
                  </a:solidFill>
                  <a:latin typeface="黑体" panose="02010609060101010101" pitchFamily="49" charset="-122"/>
                  <a:ea typeface="黑体" panose="02010609060101010101" pitchFamily="49" charset="-122"/>
                </a:rPr>
                <a:t>例</a:t>
              </a:r>
              <a:r>
                <a:rPr lang="en-US" altLang="zh-CN" sz="2400" b="0" dirty="0">
                  <a:solidFill>
                    <a:srgbClr val="006666"/>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有关系</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，求等值连接 </a:t>
              </a:r>
              <a:r>
                <a:rPr lang="en-US" altLang="zh-CN" sz="2400" b="0" dirty="0">
                  <a:solidFill>
                    <a:schemeClr val="tx1"/>
                  </a:solidFill>
                  <a:latin typeface="黑体" panose="02010609060101010101" pitchFamily="49" charset="-122"/>
                  <a:ea typeface="黑体" panose="02010609060101010101" pitchFamily="49" charset="-122"/>
                </a:rPr>
                <a:t>R </a:t>
              </a:r>
              <a:r>
                <a:rPr lang="en-US" altLang="zh-CN" b="0" dirty="0">
                  <a:solidFill>
                    <a:schemeClr val="tx1"/>
                  </a:solidFill>
                  <a:latin typeface="黑体" panose="02010609060101010101" pitchFamily="49" charset="-122"/>
                  <a:ea typeface="黑体" panose="02010609060101010101" pitchFamily="49" charset="-122"/>
                </a:rPr>
                <a:t>∞</a:t>
              </a:r>
              <a:r>
                <a:rPr lang="en-US" altLang="zh-CN" sz="2400" b="0" dirty="0">
                  <a:solidFill>
                    <a:srgbClr val="C00000"/>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a:t>
              </a:r>
            </a:p>
          </p:txBody>
        </p:sp>
        <p:sp>
          <p:nvSpPr>
            <p:cNvPr id="15" name="Rectangle 5">
              <a:extLst>
                <a:ext uri="{FF2B5EF4-FFF2-40B4-BE49-F238E27FC236}">
                  <a16:creationId xmlns:a16="http://schemas.microsoft.com/office/drawing/2014/main" id="{A2E46AAE-DE40-401F-8B81-D53A15D7833B}"/>
                </a:ext>
              </a:extLst>
            </p:cNvPr>
            <p:cNvSpPr>
              <a:spLocks noChangeArrowheads="1"/>
            </p:cNvSpPr>
            <p:nvPr/>
          </p:nvSpPr>
          <p:spPr bwMode="auto">
            <a:xfrm>
              <a:off x="6069604" y="842171"/>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a:lnSpc>
                  <a:spcPct val="80000"/>
                </a:lnSpc>
              </a:pPr>
              <a:r>
                <a:rPr lang="en-US" altLang="zh-CN" sz="1600" dirty="0">
                  <a:latin typeface="黑体" panose="02010609060101010101" pitchFamily="49" charset="-122"/>
                  <a:ea typeface="黑体" panose="02010609060101010101" pitchFamily="49" charset="-122"/>
                </a:rPr>
                <a:t>R.B=S.B</a:t>
              </a:r>
              <a:endParaRPr kumimoji="1" lang="en-US" altLang="zh-CN" sz="2400" dirty="0">
                <a:latin typeface="黑体" panose="02010609060101010101" pitchFamily="49" charset="-122"/>
                <a:ea typeface="黑体" panose="02010609060101010101" pitchFamily="49" charset="-122"/>
              </a:endParaRPr>
            </a:p>
          </p:txBody>
        </p:sp>
      </p:grpSp>
      <p:sp>
        <p:nvSpPr>
          <p:cNvPr id="17" name="TextBox 9">
            <a:extLst>
              <a:ext uri="{FF2B5EF4-FFF2-40B4-BE49-F238E27FC236}">
                <a16:creationId xmlns:a16="http://schemas.microsoft.com/office/drawing/2014/main" id="{C0BFE81D-C7D5-4BB6-9384-E7CAE0EE3316}"/>
              </a:ext>
            </a:extLst>
          </p:cNvPr>
          <p:cNvSpPr txBox="1">
            <a:spLocks noChangeArrowheads="1"/>
          </p:cNvSpPr>
          <p:nvPr/>
        </p:nvSpPr>
        <p:spPr bwMode="auto">
          <a:xfrm>
            <a:off x="977308" y="4817106"/>
            <a:ext cx="143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lvl="1"/>
            <a:r>
              <a:rPr lang="zh-CN" altLang="en-US" dirty="0"/>
              <a:t>结果为：</a:t>
            </a:r>
            <a:endParaRPr lang="en-US" altLang="zh-CN" dirty="0"/>
          </a:p>
          <a:p>
            <a:endParaRPr lang="zh-CN" altLang="en-US" dirty="0"/>
          </a:p>
        </p:txBody>
      </p:sp>
      <p:graphicFrame>
        <p:nvGraphicFramePr>
          <p:cNvPr id="96" name="Group 88">
            <a:extLst>
              <a:ext uri="{FF2B5EF4-FFF2-40B4-BE49-F238E27FC236}">
                <a16:creationId xmlns:a16="http://schemas.microsoft.com/office/drawing/2014/main" id="{454BE3EE-340B-4C79-A47A-A9413F43AD9D}"/>
              </a:ext>
            </a:extLst>
          </p:cNvPr>
          <p:cNvGraphicFramePr>
            <a:graphicFrameLocks noGrp="1"/>
          </p:cNvGraphicFramePr>
          <p:nvPr>
            <p:extLst>
              <p:ext uri="{D42A27DB-BD31-4B8C-83A1-F6EECF244321}">
                <p14:modId xmlns:p14="http://schemas.microsoft.com/office/powerpoint/2010/main" val="501760078"/>
              </p:ext>
            </p:extLst>
          </p:nvPr>
        </p:nvGraphicFramePr>
        <p:xfrm>
          <a:off x="2296784" y="3934185"/>
          <a:ext cx="4296730" cy="2200180"/>
        </p:xfrm>
        <a:graphic>
          <a:graphicData uri="http://schemas.openxmlformats.org/drawingml/2006/table">
            <a:tbl>
              <a:tblPr>
                <a:effectLst>
                  <a:outerShdw blurRad="50800" dist="38100" dir="2700000" algn="tl" rotWithShape="0">
                    <a:prstClr val="black">
                      <a:alpha val="40000"/>
                    </a:prstClr>
                  </a:outerShdw>
                </a:effectLst>
              </a:tblPr>
              <a:tblGrid>
                <a:gridCol w="859346">
                  <a:extLst>
                    <a:ext uri="{9D8B030D-6E8A-4147-A177-3AD203B41FA5}">
                      <a16:colId xmlns:a16="http://schemas.microsoft.com/office/drawing/2014/main" val="20000"/>
                    </a:ext>
                  </a:extLst>
                </a:gridCol>
                <a:gridCol w="859346">
                  <a:extLst>
                    <a:ext uri="{9D8B030D-6E8A-4147-A177-3AD203B41FA5}">
                      <a16:colId xmlns:a16="http://schemas.microsoft.com/office/drawing/2014/main" val="20001"/>
                    </a:ext>
                  </a:extLst>
                </a:gridCol>
                <a:gridCol w="859346">
                  <a:extLst>
                    <a:ext uri="{9D8B030D-6E8A-4147-A177-3AD203B41FA5}">
                      <a16:colId xmlns:a16="http://schemas.microsoft.com/office/drawing/2014/main" val="20002"/>
                    </a:ext>
                  </a:extLst>
                </a:gridCol>
                <a:gridCol w="859346">
                  <a:extLst>
                    <a:ext uri="{9D8B030D-6E8A-4147-A177-3AD203B41FA5}">
                      <a16:colId xmlns:a16="http://schemas.microsoft.com/office/drawing/2014/main" val="3892004839"/>
                    </a:ext>
                  </a:extLst>
                </a:gridCol>
                <a:gridCol w="859346">
                  <a:extLst>
                    <a:ext uri="{9D8B030D-6E8A-4147-A177-3AD203B41FA5}">
                      <a16:colId xmlns:a16="http://schemas.microsoft.com/office/drawing/2014/main" val="180896406"/>
                    </a:ext>
                  </a:extLst>
                </a:gridCol>
              </a:tblGrid>
              <a:tr h="4476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A</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R.B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C</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S.B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E</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5</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3</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6</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7</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948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10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21043323"/>
                  </a:ext>
                </a:extLst>
              </a:tr>
            </a:tbl>
          </a:graphicData>
        </a:graphic>
      </p:graphicFrame>
      <p:graphicFrame>
        <p:nvGraphicFramePr>
          <p:cNvPr id="97" name="Group 87">
            <a:extLst>
              <a:ext uri="{FF2B5EF4-FFF2-40B4-BE49-F238E27FC236}">
                <a16:creationId xmlns:a16="http://schemas.microsoft.com/office/drawing/2014/main" id="{3E3BBD7D-2FC2-4EC7-8EFD-AC852CDC857F}"/>
              </a:ext>
            </a:extLst>
          </p:cNvPr>
          <p:cNvGraphicFramePr>
            <a:graphicFrameLocks noGrp="1"/>
          </p:cNvGraphicFramePr>
          <p:nvPr>
            <p:extLst>
              <p:ext uri="{D42A27DB-BD31-4B8C-83A1-F6EECF244321}">
                <p14:modId xmlns:p14="http://schemas.microsoft.com/office/powerpoint/2010/main" val="2199610555"/>
              </p:ext>
            </p:extLst>
          </p:nvPr>
        </p:nvGraphicFramePr>
        <p:xfrm>
          <a:off x="7386045" y="1072802"/>
          <a:ext cx="1778000" cy="2628900"/>
        </p:xfrm>
        <a:graphic>
          <a:graphicData uri="http://schemas.openxmlformats.org/drawingml/2006/table">
            <a:tbl>
              <a:tblPr>
                <a:effectLst>
                  <a:outerShdw blurRad="50800" dist="38100" dir="2700000" algn="tl" rotWithShape="0">
                    <a:prstClr val="black">
                      <a:alpha val="40000"/>
                    </a:prstClr>
                  </a:outerShdw>
                </a:effectLst>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2"/>
                    </a:ext>
                  </a:extLst>
                </a:gridCol>
              </a:tblGrid>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B</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E</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3</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7</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10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73491468"/>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b5</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90824902"/>
                  </a:ext>
                </a:extLst>
              </a:tr>
            </a:tbl>
          </a:graphicData>
        </a:graphic>
      </p:graphicFrame>
    </p:spTree>
    <p:extLst>
      <p:ext uri="{BB962C8B-B14F-4D97-AF65-F5344CB8AC3E}">
        <p14:creationId xmlns:p14="http://schemas.microsoft.com/office/powerpoint/2010/main" val="342206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378D8879-52EE-44E9-8DA9-2187F16E117C}"/>
              </a:ext>
            </a:extLst>
          </p:cNvPr>
          <p:cNvSpPr>
            <a:spLocks noChangeArrowheads="1"/>
          </p:cNvSpPr>
          <p:nvPr/>
        </p:nvSpPr>
        <p:spPr bwMode="auto">
          <a:xfrm>
            <a:off x="1080000" y="477645"/>
            <a:ext cx="6408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0" dirty="0">
                <a:solidFill>
                  <a:srgbClr val="006666"/>
                </a:solidFill>
                <a:latin typeface="黑体" panose="02010609060101010101" pitchFamily="49" charset="-122"/>
                <a:ea typeface="黑体" panose="02010609060101010101" pitchFamily="49" charset="-122"/>
              </a:rPr>
              <a:t>【</a:t>
            </a:r>
            <a:r>
              <a:rPr lang="zh-CN" altLang="en-US" sz="2400" b="0" dirty="0">
                <a:solidFill>
                  <a:srgbClr val="006666"/>
                </a:solidFill>
                <a:latin typeface="黑体" panose="02010609060101010101" pitchFamily="49" charset="-122"/>
                <a:ea typeface="黑体" panose="02010609060101010101" pitchFamily="49" charset="-122"/>
              </a:rPr>
              <a:t>例</a:t>
            </a:r>
            <a:r>
              <a:rPr lang="en-US" altLang="zh-CN" sz="2400" b="0" dirty="0">
                <a:solidFill>
                  <a:srgbClr val="006666"/>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有关系</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，求自然连接 </a:t>
            </a:r>
            <a:r>
              <a:rPr lang="en-US" altLang="zh-CN" sz="2400" b="0" dirty="0">
                <a:solidFill>
                  <a:schemeClr val="tx1"/>
                </a:solidFill>
                <a:latin typeface="黑体" panose="02010609060101010101" pitchFamily="49" charset="-122"/>
                <a:ea typeface="黑体" panose="02010609060101010101" pitchFamily="49" charset="-122"/>
              </a:rPr>
              <a:t>R</a:t>
            </a:r>
            <a:r>
              <a:rPr lang="en-US" altLang="zh-CN"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a:t>
            </a:r>
          </a:p>
        </p:txBody>
      </p:sp>
      <p:sp>
        <p:nvSpPr>
          <p:cNvPr id="17" name="TextBox 9">
            <a:extLst>
              <a:ext uri="{FF2B5EF4-FFF2-40B4-BE49-F238E27FC236}">
                <a16:creationId xmlns:a16="http://schemas.microsoft.com/office/drawing/2014/main" id="{C0BFE81D-C7D5-4BB6-9384-E7CAE0EE3316}"/>
              </a:ext>
            </a:extLst>
          </p:cNvPr>
          <p:cNvSpPr txBox="1">
            <a:spLocks noChangeArrowheads="1"/>
          </p:cNvSpPr>
          <p:nvPr/>
        </p:nvSpPr>
        <p:spPr bwMode="auto">
          <a:xfrm>
            <a:off x="971994" y="4661009"/>
            <a:ext cx="143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lvl="1"/>
            <a:r>
              <a:rPr lang="zh-CN" altLang="en-US" dirty="0"/>
              <a:t>结果为：</a:t>
            </a:r>
            <a:endParaRPr lang="en-US" altLang="zh-CN" dirty="0"/>
          </a:p>
          <a:p>
            <a:endParaRPr lang="zh-CN" altLang="en-US" dirty="0"/>
          </a:p>
        </p:txBody>
      </p:sp>
      <p:graphicFrame>
        <p:nvGraphicFramePr>
          <p:cNvPr id="96" name="Group 88">
            <a:extLst>
              <a:ext uri="{FF2B5EF4-FFF2-40B4-BE49-F238E27FC236}">
                <a16:creationId xmlns:a16="http://schemas.microsoft.com/office/drawing/2014/main" id="{454BE3EE-340B-4C79-A47A-A9413F43AD9D}"/>
              </a:ext>
            </a:extLst>
          </p:cNvPr>
          <p:cNvGraphicFramePr>
            <a:graphicFrameLocks noGrp="1"/>
          </p:cNvGraphicFramePr>
          <p:nvPr>
            <p:extLst>
              <p:ext uri="{D42A27DB-BD31-4B8C-83A1-F6EECF244321}">
                <p14:modId xmlns:p14="http://schemas.microsoft.com/office/powerpoint/2010/main" val="2499735158"/>
              </p:ext>
            </p:extLst>
          </p:nvPr>
        </p:nvGraphicFramePr>
        <p:xfrm>
          <a:off x="2296784" y="3954809"/>
          <a:ext cx="3437384" cy="2200180"/>
        </p:xfrm>
        <a:graphic>
          <a:graphicData uri="http://schemas.openxmlformats.org/drawingml/2006/table">
            <a:tbl>
              <a:tblPr>
                <a:effectLst>
                  <a:outerShdw blurRad="50800" dist="38100" dir="2700000" algn="tl" rotWithShape="0">
                    <a:prstClr val="black">
                      <a:alpha val="40000"/>
                    </a:prstClr>
                  </a:outerShdw>
                </a:effectLst>
              </a:tblPr>
              <a:tblGrid>
                <a:gridCol w="859346">
                  <a:extLst>
                    <a:ext uri="{9D8B030D-6E8A-4147-A177-3AD203B41FA5}">
                      <a16:colId xmlns:a16="http://schemas.microsoft.com/office/drawing/2014/main" val="20000"/>
                    </a:ext>
                  </a:extLst>
                </a:gridCol>
                <a:gridCol w="859346">
                  <a:extLst>
                    <a:ext uri="{9D8B030D-6E8A-4147-A177-3AD203B41FA5}">
                      <a16:colId xmlns:a16="http://schemas.microsoft.com/office/drawing/2014/main" val="20001"/>
                    </a:ext>
                  </a:extLst>
                </a:gridCol>
                <a:gridCol w="859346">
                  <a:extLst>
                    <a:ext uri="{9D8B030D-6E8A-4147-A177-3AD203B41FA5}">
                      <a16:colId xmlns:a16="http://schemas.microsoft.com/office/drawing/2014/main" val="20002"/>
                    </a:ext>
                  </a:extLst>
                </a:gridCol>
                <a:gridCol w="859346">
                  <a:extLst>
                    <a:ext uri="{9D8B030D-6E8A-4147-A177-3AD203B41FA5}">
                      <a16:colId xmlns:a16="http://schemas.microsoft.com/office/drawing/2014/main" val="180896406"/>
                    </a:ext>
                  </a:extLst>
                </a:gridCol>
              </a:tblGrid>
              <a:tr h="4476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A</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C</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E</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5</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3</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6</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7</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948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10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21043323"/>
                  </a:ext>
                </a:extLst>
              </a:tr>
            </a:tbl>
          </a:graphicData>
        </a:graphic>
      </p:graphicFrame>
      <p:graphicFrame>
        <p:nvGraphicFramePr>
          <p:cNvPr id="2" name="Group 88">
            <a:extLst>
              <a:ext uri="{FF2B5EF4-FFF2-40B4-BE49-F238E27FC236}">
                <a16:creationId xmlns:a16="http://schemas.microsoft.com/office/drawing/2014/main" id="{C870C6DD-A673-A2F9-9116-12AA6338A5F0}"/>
              </a:ext>
            </a:extLst>
          </p:cNvPr>
          <p:cNvGraphicFramePr>
            <a:graphicFrameLocks noGrp="1"/>
          </p:cNvGraphicFramePr>
          <p:nvPr>
            <p:extLst>
              <p:ext uri="{D42A27DB-BD31-4B8C-83A1-F6EECF244321}">
                <p14:modId xmlns:p14="http://schemas.microsoft.com/office/powerpoint/2010/main" val="3987199303"/>
              </p:ext>
            </p:extLst>
          </p:nvPr>
        </p:nvGraphicFramePr>
        <p:xfrm>
          <a:off x="2296784" y="1300741"/>
          <a:ext cx="2743200" cy="2200180"/>
        </p:xfrm>
        <a:graphic>
          <a:graphicData uri="http://schemas.openxmlformats.org/drawingml/2006/table">
            <a:tbl>
              <a:tblPr>
                <a:effectLst>
                  <a:outerShdw blurRad="50800" dist="38100" dir="2700000" algn="tl" rotWithShape="0">
                    <a:prstClr val="black">
                      <a:alpha val="40000"/>
                    </a:prstClr>
                  </a:outerShdw>
                </a:effectLst>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476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A</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rPr>
                        <a:t>C</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5</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6</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948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8</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a2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b4</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cap="none" normalizeH="0" baseline="0" dirty="0">
                          <a:ln>
                            <a:noFill/>
                          </a:ln>
                          <a:solidFill>
                            <a:srgbClr val="0033CC"/>
                          </a:solidFill>
                          <a:effectLst/>
                          <a:latin typeface="黑体" panose="02010609060101010101" pitchFamily="49" charset="-122"/>
                          <a:ea typeface="黑体" panose="02010609060101010101" pitchFamily="49" charset="-122"/>
                        </a:rPr>
                        <a:t>12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21043323"/>
                  </a:ext>
                </a:extLst>
              </a:tr>
            </a:tbl>
          </a:graphicData>
        </a:graphic>
      </p:graphicFrame>
      <p:sp>
        <p:nvSpPr>
          <p:cNvPr id="3" name="Rectangle 79">
            <a:extLst>
              <a:ext uri="{FF2B5EF4-FFF2-40B4-BE49-F238E27FC236}">
                <a16:creationId xmlns:a16="http://schemas.microsoft.com/office/drawing/2014/main" id="{4084BC0B-F47D-141B-CA6A-AF2B1BBD3820}"/>
              </a:ext>
            </a:extLst>
          </p:cNvPr>
          <p:cNvSpPr>
            <a:spLocks noChangeArrowheads="1"/>
          </p:cNvSpPr>
          <p:nvPr/>
        </p:nvSpPr>
        <p:spPr bwMode="auto">
          <a:xfrm>
            <a:off x="1691132" y="1941513"/>
            <a:ext cx="30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solidFill>
                  <a:schemeClr val="tx1"/>
                </a:solidFill>
                <a:latin typeface="黑体" panose="02010609060101010101" pitchFamily="49" charset="-122"/>
                <a:ea typeface="黑体" panose="02010609060101010101" pitchFamily="49" charset="-122"/>
              </a:rPr>
              <a:t>R</a:t>
            </a:r>
          </a:p>
        </p:txBody>
      </p:sp>
      <p:sp>
        <p:nvSpPr>
          <p:cNvPr id="5" name="Rectangle 80">
            <a:extLst>
              <a:ext uri="{FF2B5EF4-FFF2-40B4-BE49-F238E27FC236}">
                <a16:creationId xmlns:a16="http://schemas.microsoft.com/office/drawing/2014/main" id="{A60AE3C8-C846-352D-36E8-A6EDF17A5396}"/>
              </a:ext>
            </a:extLst>
          </p:cNvPr>
          <p:cNvSpPr>
            <a:spLocks noChangeArrowheads="1"/>
          </p:cNvSpPr>
          <p:nvPr/>
        </p:nvSpPr>
        <p:spPr bwMode="auto">
          <a:xfrm>
            <a:off x="6516359" y="1622375"/>
            <a:ext cx="30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solidFill>
                  <a:schemeClr val="tx1"/>
                </a:solidFill>
                <a:latin typeface="黑体" panose="02010609060101010101" pitchFamily="49" charset="-122"/>
                <a:ea typeface="黑体" panose="02010609060101010101" pitchFamily="49" charset="-122"/>
              </a:rPr>
              <a:t>S</a:t>
            </a:r>
          </a:p>
        </p:txBody>
      </p:sp>
      <p:graphicFrame>
        <p:nvGraphicFramePr>
          <p:cNvPr id="6" name="Group 87">
            <a:extLst>
              <a:ext uri="{FF2B5EF4-FFF2-40B4-BE49-F238E27FC236}">
                <a16:creationId xmlns:a16="http://schemas.microsoft.com/office/drawing/2014/main" id="{4251D822-A4B6-85BE-F091-D5087CC41C4F}"/>
              </a:ext>
            </a:extLst>
          </p:cNvPr>
          <p:cNvGraphicFramePr>
            <a:graphicFrameLocks noGrp="1"/>
          </p:cNvGraphicFramePr>
          <p:nvPr>
            <p:extLst>
              <p:ext uri="{D42A27DB-BD31-4B8C-83A1-F6EECF244321}">
                <p14:modId xmlns:p14="http://schemas.microsoft.com/office/powerpoint/2010/main" val="3366933458"/>
              </p:ext>
            </p:extLst>
          </p:nvPr>
        </p:nvGraphicFramePr>
        <p:xfrm>
          <a:off x="6983967" y="1000865"/>
          <a:ext cx="1778000" cy="2628900"/>
        </p:xfrm>
        <a:graphic>
          <a:graphicData uri="http://schemas.openxmlformats.org/drawingml/2006/table">
            <a:tbl>
              <a:tblPr>
                <a:effectLst>
                  <a:outerShdw blurRad="50800" dist="38100" dir="2700000" algn="tl" rotWithShape="0">
                    <a:prstClr val="black">
                      <a:alpha val="40000"/>
                    </a:prstClr>
                  </a:outerShdw>
                </a:effectLst>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2"/>
                    </a:ext>
                  </a:extLst>
                </a:gridCol>
              </a:tblGrid>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B</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0000"/>
                          </a:solidFill>
                          <a:effectLst/>
                          <a:latin typeface="黑体" panose="02010609060101010101" pitchFamily="49" charset="-122"/>
                          <a:ea typeface="黑体" panose="02010609060101010101" pitchFamily="49" charset="-122"/>
                          <a:cs typeface="+mn-cs"/>
                        </a:rPr>
                        <a:t>E</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b1</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3</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b2</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7</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81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10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b3</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73491468"/>
                  </a:ext>
                </a:extLst>
              </a:tr>
              <a:tr h="438150">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b5</a:t>
                      </a:r>
                    </a:p>
                  </a:txBody>
                  <a:tcPr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2200" b="0" i="0" u="none" strike="noStrike" kern="1200" cap="none" normalizeH="0" baseline="0" dirty="0">
                          <a:ln>
                            <a:noFill/>
                          </a:ln>
                          <a:solidFill>
                            <a:srgbClr val="006600"/>
                          </a:solidFill>
                          <a:effectLst/>
                          <a:latin typeface="黑体" panose="02010609060101010101" pitchFamily="49" charset="-122"/>
                          <a:ea typeface="黑体" panose="02010609060101010101" pitchFamily="49" charset="-122"/>
                          <a:cs typeface="+mn-cs"/>
                        </a:rPr>
                        <a:t>2</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90824902"/>
                  </a:ext>
                </a:extLst>
              </a:tr>
            </a:tbl>
          </a:graphicData>
        </a:graphic>
      </p:graphicFrame>
    </p:spTree>
    <p:extLst>
      <p:ext uri="{BB962C8B-B14F-4D97-AF65-F5344CB8AC3E}">
        <p14:creationId xmlns:p14="http://schemas.microsoft.com/office/powerpoint/2010/main" val="22008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8E0E5D6-A379-4EB1-92E5-5A7E17C3A4C2}"/>
              </a:ext>
            </a:extLst>
          </p:cNvPr>
          <p:cNvSpPr txBox="1">
            <a:spLocks noChangeArrowheads="1"/>
          </p:cNvSpPr>
          <p:nvPr/>
        </p:nvSpPr>
        <p:spPr bwMode="auto">
          <a:xfrm>
            <a:off x="841812" y="479024"/>
            <a:ext cx="3777034"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20000"/>
              </a:lnSpc>
              <a:spcBef>
                <a:spcPts val="600"/>
              </a:spcBef>
              <a:defRPr/>
            </a:pPr>
            <a:r>
              <a:rPr lang="en-US" altLang="zh-CN" b="0" dirty="0">
                <a:solidFill>
                  <a:srgbClr val="006666"/>
                </a:solidFill>
                <a:latin typeface="黑体" panose="02010609060101010101" pitchFamily="49" charset="-122"/>
                <a:ea typeface="黑体" panose="02010609060101010101" pitchFamily="49" charset="-122"/>
              </a:rPr>
              <a:t>【</a:t>
            </a:r>
            <a:r>
              <a:rPr lang="zh-CN" altLang="en-US" b="0" dirty="0">
                <a:solidFill>
                  <a:srgbClr val="006666"/>
                </a:solidFill>
                <a:latin typeface="黑体" panose="02010609060101010101" pitchFamily="49" charset="-122"/>
                <a:ea typeface="黑体" panose="02010609060101010101" pitchFamily="49" charset="-122"/>
              </a:rPr>
              <a:t>例</a:t>
            </a:r>
            <a:r>
              <a:rPr lang="en-US" altLang="zh-CN" b="0" dirty="0">
                <a:solidFill>
                  <a:srgbClr val="006666"/>
                </a:solidFill>
                <a:latin typeface="黑体" panose="02010609060101010101" pitchFamily="49" charset="-122"/>
                <a:ea typeface="黑体" panose="02010609060101010101" pitchFamily="49" charset="-122"/>
              </a:rPr>
              <a:t>6】</a:t>
            </a:r>
            <a:r>
              <a:rPr lang="zh-CN" altLang="en-US" b="0" dirty="0">
                <a:solidFill>
                  <a:schemeClr val="tx1"/>
                </a:solidFill>
                <a:latin typeface="黑体" panose="02010609060101010101" pitchFamily="49" charset="-122"/>
                <a:ea typeface="黑体" panose="02010609060101010101" pitchFamily="49" charset="-122"/>
              </a:rPr>
              <a:t>查询学生信息及其所选课的课程号和成绩。          </a:t>
            </a:r>
            <a:r>
              <a:rPr lang="zh-CN" altLang="en-US" sz="2200" dirty="0">
                <a:solidFill>
                  <a:srgbClr val="FFFF00"/>
                </a:solidFill>
                <a:latin typeface="黑体" panose="02010609060101010101" pitchFamily="49" charset="-122"/>
                <a:ea typeface="黑体" panose="02010609060101010101" pitchFamily="49" charset="-122"/>
              </a:rPr>
              <a:t>           </a:t>
            </a:r>
            <a:endParaRPr lang="en-US" altLang="zh-CN" sz="2200" dirty="0">
              <a:solidFill>
                <a:srgbClr val="FFFF00"/>
              </a:solidFill>
              <a:latin typeface="黑体" panose="02010609060101010101" pitchFamily="49" charset="-122"/>
              <a:ea typeface="黑体" panose="02010609060101010101" pitchFamily="49" charset="-122"/>
            </a:endParaRPr>
          </a:p>
        </p:txBody>
      </p:sp>
      <p:graphicFrame>
        <p:nvGraphicFramePr>
          <p:cNvPr id="4" name="Group 124">
            <a:extLst>
              <a:ext uri="{FF2B5EF4-FFF2-40B4-BE49-F238E27FC236}">
                <a16:creationId xmlns:a16="http://schemas.microsoft.com/office/drawing/2014/main" id="{29415480-3A7B-466C-87A0-B394D6CE44A1}"/>
              </a:ext>
            </a:extLst>
          </p:cNvPr>
          <p:cNvGraphicFramePr>
            <a:graphicFrameLocks/>
          </p:cNvGraphicFramePr>
          <p:nvPr>
            <p:extLst>
              <p:ext uri="{D42A27DB-BD31-4B8C-83A1-F6EECF244321}">
                <p14:modId xmlns:p14="http://schemas.microsoft.com/office/powerpoint/2010/main" val="749141161"/>
              </p:ext>
            </p:extLst>
          </p:nvPr>
        </p:nvGraphicFramePr>
        <p:xfrm>
          <a:off x="952742" y="2604805"/>
          <a:ext cx="7129463" cy="3688080"/>
        </p:xfrm>
        <a:graphic>
          <a:graphicData uri="http://schemas.openxmlformats.org/drawingml/2006/table">
            <a:tbl>
              <a:tblPr>
                <a:effectLst>
                  <a:outerShdw blurRad="50800" dist="38100" dir="2700000" algn="tl" rotWithShape="0">
                    <a:prstClr val="black">
                      <a:alpha val="40000"/>
                    </a:prstClr>
                  </a:outerShdw>
                </a:effectLst>
              </a:tblPr>
              <a:tblGrid>
                <a:gridCol w="1017929">
                  <a:extLst>
                    <a:ext uri="{9D8B030D-6E8A-4147-A177-3AD203B41FA5}">
                      <a16:colId xmlns:a16="http://schemas.microsoft.com/office/drawing/2014/main" val="20000"/>
                    </a:ext>
                  </a:extLst>
                </a:gridCol>
                <a:gridCol w="1018721">
                  <a:extLst>
                    <a:ext uri="{9D8B030D-6E8A-4147-A177-3AD203B41FA5}">
                      <a16:colId xmlns:a16="http://schemas.microsoft.com/office/drawing/2014/main" val="20001"/>
                    </a:ext>
                  </a:extLst>
                </a:gridCol>
                <a:gridCol w="1018721">
                  <a:extLst>
                    <a:ext uri="{9D8B030D-6E8A-4147-A177-3AD203B41FA5}">
                      <a16:colId xmlns:a16="http://schemas.microsoft.com/office/drawing/2014/main" val="20002"/>
                    </a:ext>
                  </a:extLst>
                </a:gridCol>
                <a:gridCol w="1018721">
                  <a:extLst>
                    <a:ext uri="{9D8B030D-6E8A-4147-A177-3AD203B41FA5}">
                      <a16:colId xmlns:a16="http://schemas.microsoft.com/office/drawing/2014/main" val="20003"/>
                    </a:ext>
                  </a:extLst>
                </a:gridCol>
                <a:gridCol w="1018721">
                  <a:extLst>
                    <a:ext uri="{9D8B030D-6E8A-4147-A177-3AD203B41FA5}">
                      <a16:colId xmlns:a16="http://schemas.microsoft.com/office/drawing/2014/main" val="20004"/>
                    </a:ext>
                  </a:extLst>
                </a:gridCol>
                <a:gridCol w="1018721">
                  <a:extLst>
                    <a:ext uri="{9D8B030D-6E8A-4147-A177-3AD203B41FA5}">
                      <a16:colId xmlns:a16="http://schemas.microsoft.com/office/drawing/2014/main" val="20005"/>
                    </a:ext>
                  </a:extLst>
                </a:gridCol>
                <a:gridCol w="1017929">
                  <a:extLst>
                    <a:ext uri="{9D8B030D-6E8A-4147-A177-3AD203B41FA5}">
                      <a16:colId xmlns:a16="http://schemas.microsoft.com/office/drawing/2014/main" val="20006"/>
                    </a:ext>
                  </a:extLst>
                </a:gridCol>
              </a:tblGrid>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6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6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marL="91450" marR="91450"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李勇</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男</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20</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CS</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marL="91450" marR="91450"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李勇</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男</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20</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CS</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marL="91450" marR="91450"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李勇</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男</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20</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CS</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marL="91450" marR="91450"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刘晨</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女</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19</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IS</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marL="91450" marR="91450"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刘晨</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女</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19</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IS</a:t>
                      </a:r>
                    </a:p>
                  </a:txBody>
                  <a:tcPr marL="91450" marR="91450"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6372468"/>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5105664"/>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7996699"/>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5236570"/>
                  </a:ext>
                </a:extLst>
              </a:tr>
              <a:tr h="276532">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5991348"/>
                  </a:ext>
                </a:extLst>
              </a:tr>
            </a:tbl>
          </a:graphicData>
        </a:graphic>
      </p:graphicFrame>
      <p:sp>
        <p:nvSpPr>
          <p:cNvPr id="3" name="Rectangle 82">
            <a:extLst>
              <a:ext uri="{FF2B5EF4-FFF2-40B4-BE49-F238E27FC236}">
                <a16:creationId xmlns:a16="http://schemas.microsoft.com/office/drawing/2014/main" id="{8EB36243-D1EE-B51C-69F5-D2FADB896518}"/>
              </a:ext>
            </a:extLst>
          </p:cNvPr>
          <p:cNvSpPr>
            <a:spLocks noChangeArrowheads="1"/>
          </p:cNvSpPr>
          <p:nvPr/>
        </p:nvSpPr>
        <p:spPr bwMode="auto">
          <a:xfrm>
            <a:off x="6265912" y="2190139"/>
            <a:ext cx="61893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600" b="0" dirty="0">
                <a:solidFill>
                  <a:schemeClr val="tx1"/>
                </a:solidFill>
                <a:latin typeface="Times New Roman" panose="02020603050405020304" pitchFamily="18" charset="0"/>
              </a:rPr>
              <a:t> </a:t>
            </a:r>
            <a:r>
              <a:rPr lang="zh-CN" altLang="en-US" sz="1600" b="0" kern="0" dirty="0">
                <a:solidFill>
                  <a:schemeClr val="tx1"/>
                </a:solidFill>
                <a:latin typeface="黑体" panose="02010609060101010101" pitchFamily="49" charset="-122"/>
                <a:ea typeface="黑体" panose="02010609060101010101" pitchFamily="49" charset="-122"/>
              </a:rPr>
              <a:t>学生表</a:t>
            </a:r>
            <a:endParaRPr lang="en-US" altLang="zh-CN" sz="1600" b="0" kern="0" dirty="0">
              <a:solidFill>
                <a:schemeClr val="tx1"/>
              </a:solidFill>
              <a:latin typeface="黑体" panose="02010609060101010101" pitchFamily="49" charset="-122"/>
              <a:ea typeface="黑体" panose="02010609060101010101" pitchFamily="49" charset="-122"/>
            </a:endParaRPr>
          </a:p>
        </p:txBody>
      </p:sp>
      <p:graphicFrame>
        <p:nvGraphicFramePr>
          <p:cNvPr id="5" name="Group 147">
            <a:extLst>
              <a:ext uri="{FF2B5EF4-FFF2-40B4-BE49-F238E27FC236}">
                <a16:creationId xmlns:a16="http://schemas.microsoft.com/office/drawing/2014/main" id="{F50A7307-416D-128F-D671-35E1EA9F5284}"/>
              </a:ext>
            </a:extLst>
          </p:cNvPr>
          <p:cNvGraphicFramePr>
            <a:graphicFrameLocks/>
          </p:cNvGraphicFramePr>
          <p:nvPr>
            <p:extLst>
              <p:ext uri="{D42A27DB-BD31-4B8C-83A1-F6EECF244321}">
                <p14:modId xmlns:p14="http://schemas.microsoft.com/office/powerpoint/2010/main" val="2898250943"/>
              </p:ext>
            </p:extLst>
          </p:nvPr>
        </p:nvGraphicFramePr>
        <p:xfrm>
          <a:off x="4616281" y="509830"/>
          <a:ext cx="3777034" cy="1676400"/>
        </p:xfrm>
        <a:graphic>
          <a:graphicData uri="http://schemas.openxmlformats.org/drawingml/2006/table">
            <a:tbl>
              <a:tblPr>
                <a:effectLst>
                  <a:outerShdw blurRad="50800" dist="38100" dir="2700000" algn="tl" rotWithShape="0">
                    <a:prstClr val="black">
                      <a:alpha val="40000"/>
                    </a:prstClr>
                  </a:outerShdw>
                </a:effectLst>
              </a:tblPr>
              <a:tblGrid>
                <a:gridCol w="794313">
                  <a:extLst>
                    <a:ext uri="{9D8B030D-6E8A-4147-A177-3AD203B41FA5}">
                      <a16:colId xmlns:a16="http://schemas.microsoft.com/office/drawing/2014/main" val="20000"/>
                    </a:ext>
                  </a:extLst>
                </a:gridCol>
                <a:gridCol w="752839">
                  <a:extLst>
                    <a:ext uri="{9D8B030D-6E8A-4147-A177-3AD203B41FA5}">
                      <a16:colId xmlns:a16="http://schemas.microsoft.com/office/drawing/2014/main" val="20001"/>
                    </a:ext>
                  </a:extLst>
                </a:gridCol>
                <a:gridCol w="664413">
                  <a:extLst>
                    <a:ext uri="{9D8B030D-6E8A-4147-A177-3AD203B41FA5}">
                      <a16:colId xmlns:a16="http://schemas.microsoft.com/office/drawing/2014/main" val="20002"/>
                    </a:ext>
                  </a:extLst>
                </a:gridCol>
                <a:gridCol w="619946">
                  <a:extLst>
                    <a:ext uri="{9D8B030D-6E8A-4147-A177-3AD203B41FA5}">
                      <a16:colId xmlns:a16="http://schemas.microsoft.com/office/drawing/2014/main" val="20003"/>
                    </a:ext>
                  </a:extLst>
                </a:gridCol>
                <a:gridCol w="945523">
                  <a:extLst>
                    <a:ext uri="{9D8B030D-6E8A-4147-A177-3AD203B41FA5}">
                      <a16:colId xmlns:a16="http://schemas.microsoft.com/office/drawing/2014/main" val="20004"/>
                    </a:ext>
                  </a:extLst>
                </a:gridCol>
              </a:tblGrid>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6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6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6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F5BF6001-6177-CC70-1E63-3F1B8F1951A5}"/>
              </a:ext>
            </a:extLst>
          </p:cNvPr>
          <p:cNvSpPr>
            <a:spLocks noChangeArrowheads="1"/>
          </p:cNvSpPr>
          <p:nvPr/>
        </p:nvSpPr>
        <p:spPr bwMode="auto">
          <a:xfrm>
            <a:off x="9710187" y="4355266"/>
            <a:ext cx="914400"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0" kern="0" dirty="0">
                <a:solidFill>
                  <a:schemeClr val="tx1"/>
                </a:solidFill>
                <a:latin typeface="黑体" panose="02010609060101010101" pitchFamily="49" charset="-122"/>
                <a:ea typeface="黑体" panose="02010609060101010101" pitchFamily="49" charset="-122"/>
              </a:rPr>
              <a:t>成绩表</a:t>
            </a:r>
            <a:endParaRPr lang="en-US" altLang="zh-CN" sz="1600" b="0" kern="0" dirty="0">
              <a:solidFill>
                <a:schemeClr val="tx1"/>
              </a:solidFill>
              <a:latin typeface="黑体" panose="02010609060101010101" pitchFamily="49" charset="-122"/>
              <a:ea typeface="黑体" panose="02010609060101010101" pitchFamily="49" charset="-122"/>
            </a:endParaRPr>
          </a:p>
        </p:txBody>
      </p:sp>
      <p:graphicFrame>
        <p:nvGraphicFramePr>
          <p:cNvPr id="9" name="Group 124">
            <a:extLst>
              <a:ext uri="{FF2B5EF4-FFF2-40B4-BE49-F238E27FC236}">
                <a16:creationId xmlns:a16="http://schemas.microsoft.com/office/drawing/2014/main" id="{D9D80D15-AA7F-F8E4-3B32-04DA05299327}"/>
              </a:ext>
            </a:extLst>
          </p:cNvPr>
          <p:cNvGraphicFramePr>
            <a:graphicFrameLocks/>
          </p:cNvGraphicFramePr>
          <p:nvPr>
            <p:extLst>
              <p:ext uri="{D42A27DB-BD31-4B8C-83A1-F6EECF244321}">
                <p14:modId xmlns:p14="http://schemas.microsoft.com/office/powerpoint/2010/main" val="3330481278"/>
              </p:ext>
            </p:extLst>
          </p:nvPr>
        </p:nvGraphicFramePr>
        <p:xfrm>
          <a:off x="8689134" y="509830"/>
          <a:ext cx="2707622" cy="3931395"/>
        </p:xfrm>
        <a:graphic>
          <a:graphicData uri="http://schemas.openxmlformats.org/drawingml/2006/table">
            <a:tbl>
              <a:tblPr>
                <a:effectLst>
                  <a:outerShdw blurRad="50800" dist="38100" dir="2700000" algn="tl" rotWithShape="0">
                    <a:prstClr val="black">
                      <a:alpha val="40000"/>
                    </a:prstClr>
                  </a:outerShdw>
                </a:effectLst>
              </a:tblPr>
              <a:tblGrid>
                <a:gridCol w="1004779">
                  <a:extLst>
                    <a:ext uri="{9D8B030D-6E8A-4147-A177-3AD203B41FA5}">
                      <a16:colId xmlns:a16="http://schemas.microsoft.com/office/drawing/2014/main" val="20000"/>
                    </a:ext>
                  </a:extLst>
                </a:gridCol>
                <a:gridCol w="946487">
                  <a:extLst>
                    <a:ext uri="{9D8B030D-6E8A-4147-A177-3AD203B41FA5}">
                      <a16:colId xmlns:a16="http://schemas.microsoft.com/office/drawing/2014/main" val="20001"/>
                    </a:ext>
                  </a:extLst>
                </a:gridCol>
                <a:gridCol w="756356">
                  <a:extLst>
                    <a:ext uri="{9D8B030D-6E8A-4147-A177-3AD203B41FA5}">
                      <a16:colId xmlns:a16="http://schemas.microsoft.com/office/drawing/2014/main" val="20002"/>
                    </a:ext>
                  </a:extLst>
                </a:gridCol>
              </a:tblGrid>
              <a:tr h="35751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5629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2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51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29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51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51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35751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35751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35751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35751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sp>
        <p:nvSpPr>
          <p:cNvPr id="10" name="TextBox 9">
            <a:extLst>
              <a:ext uri="{FF2B5EF4-FFF2-40B4-BE49-F238E27FC236}">
                <a16:creationId xmlns:a16="http://schemas.microsoft.com/office/drawing/2014/main" id="{460F8D1D-A0A7-FA74-038E-3F364E466AE0}"/>
              </a:ext>
            </a:extLst>
          </p:cNvPr>
          <p:cNvSpPr txBox="1">
            <a:spLocks noChangeArrowheads="1"/>
          </p:cNvSpPr>
          <p:nvPr/>
        </p:nvSpPr>
        <p:spPr bwMode="auto">
          <a:xfrm>
            <a:off x="937859" y="2136276"/>
            <a:ext cx="1438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lvl="1"/>
            <a:r>
              <a:rPr lang="zh-CN" altLang="en-US" dirty="0"/>
              <a:t>运算结果：</a:t>
            </a:r>
            <a:endParaRPr lang="en-US" altLang="zh-CN" dirty="0"/>
          </a:p>
        </p:txBody>
      </p:sp>
      <p:sp>
        <p:nvSpPr>
          <p:cNvPr id="6" name="Text Box 2">
            <a:extLst>
              <a:ext uri="{FF2B5EF4-FFF2-40B4-BE49-F238E27FC236}">
                <a16:creationId xmlns:a16="http://schemas.microsoft.com/office/drawing/2014/main" id="{605EB230-F742-0112-A850-6761734CFC57}"/>
              </a:ext>
            </a:extLst>
          </p:cNvPr>
          <p:cNvSpPr txBox="1">
            <a:spLocks noChangeArrowheads="1"/>
          </p:cNvSpPr>
          <p:nvPr/>
        </p:nvSpPr>
        <p:spPr bwMode="auto">
          <a:xfrm>
            <a:off x="693019" y="1459641"/>
            <a:ext cx="3873128"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30000"/>
              </a:lnSpc>
              <a:spcBef>
                <a:spcPts val="600"/>
              </a:spcBef>
              <a:defRPr/>
            </a:pPr>
            <a:r>
              <a:rPr lang="en-US" altLang="zh-CN" b="0" dirty="0">
                <a:solidFill>
                  <a:srgbClr val="FFFF00"/>
                </a:solidFill>
                <a:latin typeface="黑体" panose="02010609060101010101" pitchFamily="49" charset="-122"/>
                <a:ea typeface="黑体" panose="02010609060101010101" pitchFamily="49" charset="-122"/>
              </a:rPr>
              <a:t> </a:t>
            </a:r>
            <a:r>
              <a:rPr lang="zh-CN" altLang="en-US" b="0" dirty="0">
                <a:solidFill>
                  <a:srgbClr val="C00000"/>
                </a:solidFill>
                <a:latin typeface="黑体" panose="02010609060101010101" pitchFamily="49" charset="-122"/>
                <a:ea typeface="黑体" panose="02010609060101010101" pitchFamily="49" charset="-122"/>
              </a:rPr>
              <a:t>表达式：</a:t>
            </a:r>
            <a:r>
              <a:rPr lang="zh-CN" altLang="en-US" b="0" dirty="0">
                <a:solidFill>
                  <a:srgbClr val="0000CC"/>
                </a:solidFill>
                <a:latin typeface="黑体" panose="02010609060101010101" pitchFamily="49" charset="-122"/>
                <a:ea typeface="黑体" panose="02010609060101010101" pitchFamily="49" charset="-122"/>
              </a:rPr>
              <a:t>学生表</a:t>
            </a:r>
            <a:r>
              <a:rPr lang="en-US" altLang="zh-CN" b="0" dirty="0">
                <a:solidFill>
                  <a:srgbClr val="0000CC"/>
                </a:solidFill>
                <a:latin typeface="黑体" panose="02010609060101010101" pitchFamily="49" charset="-122"/>
                <a:ea typeface="黑体" panose="02010609060101010101" pitchFamily="49" charset="-122"/>
              </a:rPr>
              <a:t>∞</a:t>
            </a:r>
            <a:r>
              <a:rPr lang="zh-CN" altLang="en-US" b="0" dirty="0">
                <a:solidFill>
                  <a:srgbClr val="0000CC"/>
                </a:solidFill>
                <a:latin typeface="黑体" panose="02010609060101010101" pitchFamily="49" charset="-122"/>
                <a:ea typeface="黑体" panose="02010609060101010101" pitchFamily="49" charset="-122"/>
              </a:rPr>
              <a:t>成绩表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0"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8E0E5D6-A379-4EB1-92E5-5A7E17C3A4C2}"/>
              </a:ext>
            </a:extLst>
          </p:cNvPr>
          <p:cNvSpPr txBox="1">
            <a:spLocks noChangeArrowheads="1"/>
          </p:cNvSpPr>
          <p:nvPr/>
        </p:nvSpPr>
        <p:spPr bwMode="auto">
          <a:xfrm>
            <a:off x="691270" y="366303"/>
            <a:ext cx="112053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30000"/>
              </a:lnSpc>
              <a:spcBef>
                <a:spcPts val="2400"/>
              </a:spcBef>
              <a:defRPr/>
            </a:pPr>
            <a:r>
              <a:rPr lang="en-US" altLang="zh-CN" b="0" dirty="0">
                <a:solidFill>
                  <a:srgbClr val="006666"/>
                </a:solidFill>
                <a:latin typeface="黑体" panose="02010609060101010101" pitchFamily="49" charset="-122"/>
                <a:ea typeface="黑体" panose="02010609060101010101" pitchFamily="49" charset="-122"/>
              </a:rPr>
              <a:t>【</a:t>
            </a:r>
            <a:r>
              <a:rPr lang="zh-CN" altLang="en-US" b="0" dirty="0">
                <a:solidFill>
                  <a:srgbClr val="006666"/>
                </a:solidFill>
                <a:latin typeface="黑体" panose="02010609060101010101" pitchFamily="49" charset="-122"/>
                <a:ea typeface="黑体" panose="02010609060101010101" pitchFamily="49" charset="-122"/>
              </a:rPr>
              <a:t>例</a:t>
            </a:r>
            <a:r>
              <a:rPr lang="en-US" altLang="zh-CN" b="0" dirty="0">
                <a:solidFill>
                  <a:srgbClr val="006666"/>
                </a:solidFill>
                <a:latin typeface="黑体" panose="02010609060101010101" pitchFamily="49" charset="-122"/>
                <a:ea typeface="黑体" panose="02010609060101010101" pitchFamily="49" charset="-122"/>
              </a:rPr>
              <a:t>7】</a:t>
            </a:r>
            <a:r>
              <a:rPr lang="zh-CN" altLang="en-US" b="0" dirty="0">
                <a:solidFill>
                  <a:schemeClr val="tx1"/>
                </a:solidFill>
                <a:latin typeface="黑体" panose="02010609060101010101" pitchFamily="49" charset="-122"/>
                <a:ea typeface="黑体" panose="02010609060101010101" pitchFamily="49" charset="-122"/>
              </a:rPr>
              <a:t>查询没有选修课程号</a:t>
            </a:r>
            <a:r>
              <a:rPr lang="zh-CN" altLang="en-US" b="0" dirty="0" smtClean="0">
                <a:solidFill>
                  <a:schemeClr val="tx1"/>
                </a:solidFill>
                <a:latin typeface="黑体" panose="02010609060101010101" pitchFamily="49" charset="-122"/>
                <a:ea typeface="黑体" panose="02010609060101010101" pitchFamily="49" charset="-122"/>
              </a:rPr>
              <a:t>为“</a:t>
            </a:r>
            <a:r>
              <a:rPr lang="en-US" altLang="zh-CN" b="0" dirty="0" smtClean="0">
                <a:solidFill>
                  <a:schemeClr val="tx1"/>
                </a:solidFill>
                <a:latin typeface="黑体" panose="02010609060101010101" pitchFamily="49" charset="-122"/>
                <a:ea typeface="黑体" panose="02010609060101010101" pitchFamily="49" charset="-122"/>
              </a:rPr>
              <a:t>c2</a:t>
            </a:r>
            <a:r>
              <a:rPr lang="zh-CN" altLang="en-US" b="0" dirty="0" smtClean="0">
                <a:solidFill>
                  <a:schemeClr val="tx1"/>
                </a:solidFill>
                <a:latin typeface="黑体" panose="02010609060101010101" pitchFamily="49" charset="-122"/>
                <a:ea typeface="黑体" panose="02010609060101010101" pitchFamily="49" charset="-122"/>
              </a:rPr>
              <a:t>”的学生</a:t>
            </a:r>
            <a:r>
              <a:rPr lang="zh-CN" altLang="en-US" b="0" dirty="0">
                <a:solidFill>
                  <a:schemeClr val="tx1"/>
                </a:solidFill>
                <a:latin typeface="黑体" panose="02010609060101010101" pitchFamily="49" charset="-122"/>
                <a:ea typeface="黑体" panose="02010609060101010101" pitchFamily="49" charset="-122"/>
              </a:rPr>
              <a:t>的学号和姓名。          </a:t>
            </a:r>
            <a:r>
              <a:rPr lang="zh-CN" altLang="en-US" sz="2200" dirty="0">
                <a:solidFill>
                  <a:srgbClr val="FFFF00"/>
                </a:solidFill>
                <a:latin typeface="黑体" panose="02010609060101010101" pitchFamily="49" charset="-122"/>
                <a:ea typeface="黑体" panose="02010609060101010101" pitchFamily="49" charset="-122"/>
              </a:rPr>
              <a:t>           </a:t>
            </a:r>
            <a:endParaRPr lang="en-US" altLang="zh-CN" sz="2200" dirty="0">
              <a:solidFill>
                <a:srgbClr val="FFFF00"/>
              </a:solidFill>
              <a:latin typeface="黑体" panose="02010609060101010101" pitchFamily="49" charset="-122"/>
              <a:ea typeface="黑体" panose="02010609060101010101" pitchFamily="49" charset="-122"/>
            </a:endParaRPr>
          </a:p>
          <a:p>
            <a:pPr>
              <a:lnSpc>
                <a:spcPct val="130000"/>
              </a:lnSpc>
              <a:spcBef>
                <a:spcPts val="600"/>
              </a:spcBef>
              <a:defRPr/>
            </a:pPr>
            <a:r>
              <a:rPr lang="en-US" altLang="zh-CN" sz="2200" dirty="0">
                <a:solidFill>
                  <a:srgbClr val="FFFF00"/>
                </a:solidFill>
                <a:latin typeface="黑体" panose="02010609060101010101" pitchFamily="49" charset="-122"/>
                <a:ea typeface="黑体" panose="02010609060101010101" pitchFamily="49" charset="-122"/>
              </a:rPr>
              <a:t> </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3" name="Rectangle 82">
            <a:extLst>
              <a:ext uri="{FF2B5EF4-FFF2-40B4-BE49-F238E27FC236}">
                <a16:creationId xmlns:a16="http://schemas.microsoft.com/office/drawing/2014/main" id="{8EB36243-D1EE-B51C-69F5-D2FADB896518}"/>
              </a:ext>
            </a:extLst>
          </p:cNvPr>
          <p:cNvSpPr>
            <a:spLocks noChangeArrowheads="1"/>
          </p:cNvSpPr>
          <p:nvPr/>
        </p:nvSpPr>
        <p:spPr bwMode="auto">
          <a:xfrm>
            <a:off x="2107720" y="2438576"/>
            <a:ext cx="61893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b="0" dirty="0">
                <a:solidFill>
                  <a:schemeClr val="tx1"/>
                </a:solidFill>
                <a:latin typeface="Times New Roman" panose="02020603050405020304" pitchFamily="18" charset="0"/>
              </a:rPr>
              <a:t> </a:t>
            </a:r>
            <a:r>
              <a:rPr lang="zh-CN" altLang="en-US" sz="1200" b="0" kern="0" dirty="0">
                <a:solidFill>
                  <a:schemeClr val="tx1"/>
                </a:solidFill>
                <a:latin typeface="黑体" panose="02010609060101010101" pitchFamily="49" charset="-122"/>
                <a:ea typeface="黑体" panose="02010609060101010101" pitchFamily="49" charset="-122"/>
              </a:rPr>
              <a:t>学生表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5" name="Group 147">
            <a:extLst>
              <a:ext uri="{FF2B5EF4-FFF2-40B4-BE49-F238E27FC236}">
                <a16:creationId xmlns:a16="http://schemas.microsoft.com/office/drawing/2014/main" id="{F50A7307-416D-128F-D671-35E1EA9F5284}"/>
              </a:ext>
            </a:extLst>
          </p:cNvPr>
          <p:cNvGraphicFramePr>
            <a:graphicFrameLocks/>
          </p:cNvGraphicFramePr>
          <p:nvPr/>
        </p:nvGraphicFramePr>
        <p:xfrm>
          <a:off x="691270" y="1066976"/>
          <a:ext cx="3777034" cy="1371600"/>
        </p:xfrm>
        <a:graphic>
          <a:graphicData uri="http://schemas.openxmlformats.org/drawingml/2006/table">
            <a:tbl>
              <a:tblPr>
                <a:effectLst>
                  <a:outerShdw blurRad="50800" dist="38100" dir="2700000" algn="tl" rotWithShape="0">
                    <a:prstClr val="black">
                      <a:alpha val="40000"/>
                    </a:prstClr>
                  </a:outerShdw>
                </a:effectLst>
              </a:tblPr>
              <a:tblGrid>
                <a:gridCol w="794313">
                  <a:extLst>
                    <a:ext uri="{9D8B030D-6E8A-4147-A177-3AD203B41FA5}">
                      <a16:colId xmlns:a16="http://schemas.microsoft.com/office/drawing/2014/main" val="20000"/>
                    </a:ext>
                  </a:extLst>
                </a:gridCol>
                <a:gridCol w="752839">
                  <a:extLst>
                    <a:ext uri="{9D8B030D-6E8A-4147-A177-3AD203B41FA5}">
                      <a16:colId xmlns:a16="http://schemas.microsoft.com/office/drawing/2014/main" val="20001"/>
                    </a:ext>
                  </a:extLst>
                </a:gridCol>
                <a:gridCol w="664413">
                  <a:extLst>
                    <a:ext uri="{9D8B030D-6E8A-4147-A177-3AD203B41FA5}">
                      <a16:colId xmlns:a16="http://schemas.microsoft.com/office/drawing/2014/main" val="20002"/>
                    </a:ext>
                  </a:extLst>
                </a:gridCol>
                <a:gridCol w="619946">
                  <a:extLst>
                    <a:ext uri="{9D8B030D-6E8A-4147-A177-3AD203B41FA5}">
                      <a16:colId xmlns:a16="http://schemas.microsoft.com/office/drawing/2014/main" val="20003"/>
                    </a:ext>
                  </a:extLst>
                </a:gridCol>
                <a:gridCol w="945523">
                  <a:extLst>
                    <a:ext uri="{9D8B030D-6E8A-4147-A177-3AD203B41FA5}">
                      <a16:colId xmlns:a16="http://schemas.microsoft.com/office/drawing/2014/main" val="20004"/>
                    </a:ext>
                  </a:extLst>
                </a:gridCol>
              </a:tblGrid>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200" b="1"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200" b="1"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F5BF6001-6177-CC70-1E63-3F1B8F1951A5}"/>
              </a:ext>
            </a:extLst>
          </p:cNvPr>
          <p:cNvSpPr>
            <a:spLocks noChangeArrowheads="1"/>
          </p:cNvSpPr>
          <p:nvPr/>
        </p:nvSpPr>
        <p:spPr bwMode="auto">
          <a:xfrm>
            <a:off x="9726060" y="3284342"/>
            <a:ext cx="992216"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kern="0" dirty="0">
                <a:solidFill>
                  <a:schemeClr val="tx1"/>
                </a:solidFill>
                <a:latin typeface="黑体" panose="02010609060101010101" pitchFamily="49" charset="-122"/>
                <a:ea typeface="黑体" panose="02010609060101010101" pitchFamily="49" charset="-122"/>
              </a:rPr>
              <a:t>成绩表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9" name="Group 124">
            <a:extLst>
              <a:ext uri="{FF2B5EF4-FFF2-40B4-BE49-F238E27FC236}">
                <a16:creationId xmlns:a16="http://schemas.microsoft.com/office/drawing/2014/main" id="{D9D80D15-AA7F-F8E4-3B32-04DA05299327}"/>
              </a:ext>
            </a:extLst>
          </p:cNvPr>
          <p:cNvGraphicFramePr>
            <a:graphicFrameLocks/>
          </p:cNvGraphicFramePr>
          <p:nvPr/>
        </p:nvGraphicFramePr>
        <p:xfrm>
          <a:off x="8839629" y="312288"/>
          <a:ext cx="2489301" cy="3017520"/>
        </p:xfrm>
        <a:graphic>
          <a:graphicData uri="http://schemas.openxmlformats.org/drawingml/2006/table">
            <a:tbl>
              <a:tblPr>
                <a:effectLst>
                  <a:outerShdw blurRad="50800" dist="38100" dir="2700000" algn="tl" rotWithShape="0">
                    <a:prstClr val="black">
                      <a:alpha val="40000"/>
                    </a:prstClr>
                  </a:outerShdw>
                </a:effectLst>
              </a:tblPr>
              <a:tblGrid>
                <a:gridCol w="923762">
                  <a:extLst>
                    <a:ext uri="{9D8B030D-6E8A-4147-A177-3AD203B41FA5}">
                      <a16:colId xmlns:a16="http://schemas.microsoft.com/office/drawing/2014/main" val="20000"/>
                    </a:ext>
                  </a:extLst>
                </a:gridCol>
                <a:gridCol w="870170">
                  <a:extLst>
                    <a:ext uri="{9D8B030D-6E8A-4147-A177-3AD203B41FA5}">
                      <a16:colId xmlns:a16="http://schemas.microsoft.com/office/drawing/2014/main" val="20001"/>
                    </a:ext>
                  </a:extLst>
                </a:gridCol>
                <a:gridCol w="695369">
                  <a:extLst>
                    <a:ext uri="{9D8B030D-6E8A-4147-A177-3AD203B41FA5}">
                      <a16:colId xmlns:a16="http://schemas.microsoft.com/office/drawing/2014/main" val="20002"/>
                    </a:ext>
                  </a:extLst>
                </a:gridCol>
              </a:tblGrid>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sp>
        <p:nvSpPr>
          <p:cNvPr id="10" name="TextBox 9">
            <a:extLst>
              <a:ext uri="{FF2B5EF4-FFF2-40B4-BE49-F238E27FC236}">
                <a16:creationId xmlns:a16="http://schemas.microsoft.com/office/drawing/2014/main" id="{460F8D1D-A0A7-FA74-038E-3F364E466AE0}"/>
              </a:ext>
            </a:extLst>
          </p:cNvPr>
          <p:cNvSpPr txBox="1">
            <a:spLocks noChangeArrowheads="1"/>
          </p:cNvSpPr>
          <p:nvPr/>
        </p:nvSpPr>
        <p:spPr bwMode="auto">
          <a:xfrm>
            <a:off x="779353" y="4960362"/>
            <a:ext cx="1438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algn="ctr" eaLnBrk="1" hangingPunct="1">
              <a:spcBef>
                <a:spcPct val="0"/>
              </a:spcBef>
              <a:buClrTx/>
              <a:buSzTx/>
              <a:buFontTx/>
              <a:buNone/>
            </a:pPr>
            <a:r>
              <a:rPr lang="zh-CN" altLang="en-US" b="0" dirty="0">
                <a:solidFill>
                  <a:srgbClr val="006666"/>
                </a:solidFill>
                <a:latin typeface="黑体" panose="02010609060101010101" pitchFamily="49" charset="-122"/>
                <a:ea typeface="黑体" panose="02010609060101010101" pitchFamily="49" charset="-122"/>
              </a:rPr>
              <a:t>结果为</a:t>
            </a:r>
            <a:r>
              <a:rPr lang="zh-CN" altLang="en-US" b="0" dirty="0">
                <a:latin typeface="黑体" panose="02010609060101010101" pitchFamily="49" charset="-122"/>
                <a:ea typeface="黑体" panose="02010609060101010101" pitchFamily="49" charset="-122"/>
              </a:rPr>
              <a:t>：</a:t>
            </a:r>
            <a:endParaRPr lang="en-US" altLang="zh-CN" b="0" dirty="0">
              <a:latin typeface="黑体" panose="02010609060101010101" pitchFamily="49" charset="-122"/>
              <a:ea typeface="黑体" panose="02010609060101010101" pitchFamily="49" charset="-122"/>
            </a:endParaRPr>
          </a:p>
        </p:txBody>
      </p:sp>
      <p:sp>
        <p:nvSpPr>
          <p:cNvPr id="6" name="Rectangle 4">
            <a:extLst>
              <a:ext uri="{FF2B5EF4-FFF2-40B4-BE49-F238E27FC236}">
                <a16:creationId xmlns:a16="http://schemas.microsoft.com/office/drawing/2014/main" id="{35C2B999-0801-CF66-1AE2-81939D5CA95E}"/>
              </a:ext>
            </a:extLst>
          </p:cNvPr>
          <p:cNvSpPr>
            <a:spLocks noChangeArrowheads="1"/>
          </p:cNvSpPr>
          <p:nvPr/>
        </p:nvSpPr>
        <p:spPr bwMode="auto">
          <a:xfrm>
            <a:off x="6533984" y="3369439"/>
            <a:ext cx="646147" cy="24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kern="0" dirty="0">
                <a:solidFill>
                  <a:schemeClr val="tx1"/>
                </a:solidFill>
                <a:latin typeface="黑体" panose="02010609060101010101" pitchFamily="49" charset="-122"/>
                <a:ea typeface="黑体" panose="02010609060101010101" pitchFamily="49" charset="-122"/>
              </a:rPr>
              <a:t>课程表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8" name="Group 188">
            <a:extLst>
              <a:ext uri="{FF2B5EF4-FFF2-40B4-BE49-F238E27FC236}">
                <a16:creationId xmlns:a16="http://schemas.microsoft.com/office/drawing/2014/main" id="{69649A19-50CB-FB4B-99A9-2DF9564C7837}"/>
              </a:ext>
            </a:extLst>
          </p:cNvPr>
          <p:cNvGraphicFramePr>
            <a:graphicFrameLocks/>
          </p:cNvGraphicFramePr>
          <p:nvPr/>
        </p:nvGraphicFramePr>
        <p:xfrm>
          <a:off x="4795404" y="1053041"/>
          <a:ext cx="3777036" cy="2276767"/>
        </p:xfrm>
        <a:graphic>
          <a:graphicData uri="http://schemas.openxmlformats.org/drawingml/2006/table">
            <a:tbl>
              <a:tblPr>
                <a:effectLst>
                  <a:outerShdw blurRad="50800" dist="38100" dir="2700000" algn="tl" rotWithShape="0">
                    <a:prstClr val="black">
                      <a:alpha val="40000"/>
                    </a:prstClr>
                  </a:outerShdw>
                </a:effectLst>
              </a:tblPr>
              <a:tblGrid>
                <a:gridCol w="875403">
                  <a:extLst>
                    <a:ext uri="{9D8B030D-6E8A-4147-A177-3AD203B41FA5}">
                      <a16:colId xmlns:a16="http://schemas.microsoft.com/office/drawing/2014/main" val="20000"/>
                    </a:ext>
                  </a:extLst>
                </a:gridCol>
                <a:gridCol w="1286469">
                  <a:extLst>
                    <a:ext uri="{9D8B030D-6E8A-4147-A177-3AD203B41FA5}">
                      <a16:colId xmlns:a16="http://schemas.microsoft.com/office/drawing/2014/main" val="20001"/>
                    </a:ext>
                  </a:extLst>
                </a:gridCol>
                <a:gridCol w="848713">
                  <a:extLst>
                    <a:ext uri="{9D8B030D-6E8A-4147-A177-3AD203B41FA5}">
                      <a16:colId xmlns:a16="http://schemas.microsoft.com/office/drawing/2014/main" val="20002"/>
                    </a:ext>
                  </a:extLst>
                </a:gridCol>
                <a:gridCol w="766451">
                  <a:extLst>
                    <a:ext uri="{9D8B030D-6E8A-4147-A177-3AD203B41FA5}">
                      <a16:colId xmlns:a16="http://schemas.microsoft.com/office/drawing/2014/main" val="20003"/>
                    </a:ext>
                  </a:extLst>
                </a:gridCol>
              </a:tblGrid>
              <a:tr h="29049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课程名</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学分</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3061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a:t>
                      </a:r>
                      <a:endParaRPr kumimoji="0"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68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51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0348">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操作系统</a:t>
                      </a:r>
                      <a:endParaRPr kumimoji="0" lang="zh-CN" altLang="en-US" sz="12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92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55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3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a:t>
                      </a: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 name="文本框 12">
            <a:extLst>
              <a:ext uri="{FF2B5EF4-FFF2-40B4-BE49-F238E27FC236}">
                <a16:creationId xmlns:a16="http://schemas.microsoft.com/office/drawing/2014/main" id="{455AC518-4B49-3BD6-33E7-1D2C7561985D}"/>
              </a:ext>
            </a:extLst>
          </p:cNvPr>
          <p:cNvSpPr txBox="1"/>
          <p:nvPr/>
        </p:nvSpPr>
        <p:spPr>
          <a:xfrm>
            <a:off x="691269" y="3390204"/>
            <a:ext cx="11205357" cy="1384995"/>
          </a:xfrm>
          <a:prstGeom prst="rect">
            <a:avLst/>
          </a:prstGeom>
          <a:noFill/>
        </p:spPr>
        <p:txBody>
          <a:bodyPr wrap="square" rtlCol="0">
            <a:spAutoFit/>
          </a:bodyPr>
          <a:lstStyle/>
          <a:p>
            <a:r>
              <a:rPr lang="zh-CN" altLang="en-US" sz="2400" dirty="0">
                <a:solidFill>
                  <a:srgbClr val="0000CC"/>
                </a:solidFill>
                <a:latin typeface="黑体" panose="02010609060101010101" pitchFamily="49" charset="-122"/>
                <a:ea typeface="黑体" panose="02010609060101010101" pitchFamily="49" charset="-122"/>
              </a:rPr>
              <a:t>解：</a:t>
            </a:r>
            <a:endParaRPr lang="en-US" altLang="zh-CN" sz="2400" dirty="0">
              <a:solidFill>
                <a:srgbClr val="0000CC"/>
              </a:solidFill>
              <a:latin typeface="黑体" panose="02010609060101010101" pitchFamily="49" charset="-122"/>
              <a:ea typeface="黑体" panose="02010609060101010101" pitchFamily="49" charset="-122"/>
            </a:endParaRPr>
          </a:p>
          <a:p>
            <a:r>
              <a:rPr lang="en-US" altLang="zh-CN" sz="3200" b="1" dirty="0">
                <a:latin typeface="黑体" panose="02010609060101010101" pitchFamily="49" charset="-122"/>
                <a:ea typeface="黑体" panose="02010609060101010101" pitchFamily="49" charset="-122"/>
              </a:rPr>
              <a:t>π</a:t>
            </a:r>
            <a:r>
              <a:rPr kumimoji="1" lang="zh-CN" altLang="en-US" sz="2800" baseline="-25000" dirty="0">
                <a:latin typeface="黑体" panose="02010609060101010101" pitchFamily="49" charset="-122"/>
                <a:ea typeface="黑体" panose="02010609060101010101" pitchFamily="49" charset="-122"/>
              </a:rPr>
              <a:t>学号</a:t>
            </a:r>
            <a:r>
              <a:rPr kumimoji="1" lang="en-US" altLang="zh-CN" sz="2800" baseline="-25000" dirty="0">
                <a:latin typeface="黑体" panose="02010609060101010101" pitchFamily="49" charset="-122"/>
                <a:ea typeface="黑体" panose="02010609060101010101" pitchFamily="49" charset="-122"/>
              </a:rPr>
              <a:t>,</a:t>
            </a:r>
            <a:r>
              <a:rPr kumimoji="1" lang="zh-CN" altLang="en-US" sz="2800" baseline="-25000" dirty="0">
                <a:latin typeface="黑体" panose="02010609060101010101" pitchFamily="49" charset="-122"/>
                <a:ea typeface="黑体" panose="02010609060101010101" pitchFamily="49" charset="-122"/>
              </a:rPr>
              <a:t>姓名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学生表）</a:t>
            </a:r>
            <a:r>
              <a:rPr lang="en-US" altLang="zh-CN" sz="2800" b="1" dirty="0">
                <a:latin typeface="黑体" panose="02010609060101010101" pitchFamily="49" charset="-122"/>
                <a:ea typeface="黑体" panose="02010609060101010101" pitchFamily="49" charset="-122"/>
              </a:rPr>
              <a:t>-</a:t>
            </a:r>
            <a:r>
              <a:rPr lang="en-US" altLang="zh-CN" sz="3600" b="1" dirty="0">
                <a:latin typeface="黑体" panose="02010609060101010101" pitchFamily="49" charset="-122"/>
                <a:ea typeface="黑体" panose="02010609060101010101" pitchFamily="49" charset="-122"/>
              </a:rPr>
              <a:t> π</a:t>
            </a:r>
            <a:r>
              <a:rPr kumimoji="1" lang="zh-CN" altLang="en-US" sz="3200" baseline="-25000" dirty="0">
                <a:latin typeface="黑体" panose="02010609060101010101" pitchFamily="49" charset="-122"/>
                <a:ea typeface="黑体" panose="02010609060101010101" pitchFamily="49" charset="-122"/>
              </a:rPr>
              <a:t>学号</a:t>
            </a:r>
            <a:r>
              <a:rPr kumimoji="1" lang="en-US" altLang="zh-CN" sz="3200" baseline="-25000" dirty="0">
                <a:latin typeface="黑体" panose="02010609060101010101" pitchFamily="49" charset="-122"/>
                <a:ea typeface="黑体" panose="02010609060101010101" pitchFamily="49" charset="-122"/>
              </a:rPr>
              <a:t>,</a:t>
            </a:r>
            <a:r>
              <a:rPr kumimoji="1" lang="zh-CN" altLang="en-US" sz="3200" baseline="-25000" dirty="0">
                <a:latin typeface="黑体" panose="02010609060101010101" pitchFamily="49" charset="-122"/>
                <a:ea typeface="黑体" panose="02010609060101010101" pitchFamily="49" charset="-122"/>
              </a:rPr>
              <a:t>姓名 </a:t>
            </a:r>
            <a:r>
              <a:rPr lang="en-US" altLang="zh-CN" sz="2800" b="1"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σ</a:t>
            </a:r>
            <a:r>
              <a:rPr kumimoji="1" lang="zh-CN" altLang="en-US" sz="2800" b="1" baseline="-25000" dirty="0">
                <a:latin typeface="黑体" panose="02010609060101010101" pitchFamily="49" charset="-122"/>
                <a:ea typeface="黑体" panose="02010609060101010101" pitchFamily="49" charset="-122"/>
              </a:rPr>
              <a:t>课程号</a:t>
            </a:r>
            <a:r>
              <a:rPr kumimoji="1" lang="en-US" altLang="zh-CN" sz="2800" baseline="-25000" dirty="0">
                <a:latin typeface="黑体" panose="02010609060101010101" pitchFamily="49" charset="-122"/>
                <a:ea typeface="黑体" panose="02010609060101010101" pitchFamily="49" charset="-122"/>
              </a:rPr>
              <a:t>=‘c2’</a:t>
            </a:r>
            <a:r>
              <a:rPr lang="en-US" altLang="zh-CN" sz="2800" b="1"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学生表</a:t>
            </a:r>
            <a:r>
              <a:rPr lang="en-US" altLang="zh-CN" sz="2800" b="1"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成绩表</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endParaRPr lang="en-US" altLang="zh-CN" sz="2800" b="1" dirty="0"/>
          </a:p>
          <a:p>
            <a:endParaRPr lang="zh-CN" altLang="en-US" sz="2400" dirty="0"/>
          </a:p>
        </p:txBody>
      </p:sp>
      <p:graphicFrame>
        <p:nvGraphicFramePr>
          <p:cNvPr id="16" name="表格 15">
            <a:extLst>
              <a:ext uri="{FF2B5EF4-FFF2-40B4-BE49-F238E27FC236}">
                <a16:creationId xmlns:a16="http://schemas.microsoft.com/office/drawing/2014/main" id="{7D199AD7-142B-E90D-F280-F5FDA3B8484D}"/>
              </a:ext>
            </a:extLst>
          </p:cNvPr>
          <p:cNvGraphicFramePr>
            <a:graphicFrameLocks noGrp="1"/>
          </p:cNvGraphicFramePr>
          <p:nvPr/>
        </p:nvGraphicFramePr>
        <p:xfrm>
          <a:off x="2107720" y="4635489"/>
          <a:ext cx="2297838" cy="1573076"/>
        </p:xfrm>
        <a:graphic>
          <a:graphicData uri="http://schemas.openxmlformats.org/drawingml/2006/table">
            <a:tbl>
              <a:tblPr>
                <a:effectLst>
                  <a:outerShdw blurRad="50800" dist="38100" dir="2700000" algn="tl" rotWithShape="0">
                    <a:prstClr val="black">
                      <a:alpha val="40000"/>
                    </a:prstClr>
                  </a:outerShdw>
                </a:effectLst>
              </a:tblPr>
              <a:tblGrid>
                <a:gridCol w="1148919">
                  <a:extLst>
                    <a:ext uri="{9D8B030D-6E8A-4147-A177-3AD203B41FA5}">
                      <a16:colId xmlns:a16="http://schemas.microsoft.com/office/drawing/2014/main" val="2013242195"/>
                    </a:ext>
                  </a:extLst>
                </a:gridCol>
                <a:gridCol w="1148919">
                  <a:extLst>
                    <a:ext uri="{9D8B030D-6E8A-4147-A177-3AD203B41FA5}">
                      <a16:colId xmlns:a16="http://schemas.microsoft.com/office/drawing/2014/main" val="1458254487"/>
                    </a:ext>
                  </a:extLst>
                </a:gridCol>
              </a:tblGrid>
              <a:tr h="3932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1" lang="en-US" altLang="zh-CN" sz="18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a:lnL w="38100" cmpd="sng">
                      <a:solidFill>
                        <a:schemeClr val="tx1"/>
                      </a:solidFill>
                      <a:prstDash val="solid"/>
                    </a:lnL>
                    <a:lnR w="19050" cap="flat" cmpd="sng" algn="ctr">
                      <a:solidFill>
                        <a:schemeClr val="tx1"/>
                      </a:solidFill>
                      <a:prstDash val="solid"/>
                      <a:round/>
                      <a:headEnd type="none" w="med" len="med"/>
                      <a:tailEnd type="none" w="med" len="med"/>
                    </a:lnR>
                    <a:lnT w="38100" cmpd="sng">
                      <a:solidFill>
                        <a:schemeClr val="tx1"/>
                      </a:solidFill>
                      <a:prstDash val="soli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姓名</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a:lnL w="19050" cap="flat" cmpd="sng" algn="ctr">
                      <a:solidFill>
                        <a:schemeClr val="tx1"/>
                      </a:solidFill>
                      <a:prstDash val="solid"/>
                      <a:round/>
                      <a:headEnd type="none" w="med" len="med"/>
                      <a:tailEnd type="none" w="med" len="med"/>
                    </a:lnL>
                    <a:lnR w="38100" cmpd="sng">
                      <a:solidFill>
                        <a:schemeClr val="tx1"/>
                      </a:solidFill>
                      <a:prstDash val="soli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334728"/>
                  </a:ext>
                </a:extLst>
              </a:tr>
              <a:tr h="39326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2421"/>
                  </a:ext>
                </a:extLst>
              </a:tr>
              <a:tr h="39326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97246"/>
                  </a:ext>
                </a:extLst>
              </a:tr>
              <a:tr h="39326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mpd="sng">
                      <a:solidFill>
                        <a:schemeClr val="tx1"/>
                      </a:solidFill>
                      <a:prstDash val="solid"/>
                    </a:lnB>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655140"/>
                  </a:ext>
                </a:extLst>
              </a:tr>
            </a:tbl>
          </a:graphicData>
        </a:graphic>
      </p:graphicFrame>
    </p:spTree>
    <p:extLst>
      <p:ext uri="{BB962C8B-B14F-4D97-AF65-F5344CB8AC3E}">
        <p14:creationId xmlns:p14="http://schemas.microsoft.com/office/powerpoint/2010/main" val="224667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8E0E5D6-A379-4EB1-92E5-5A7E17C3A4C2}"/>
              </a:ext>
            </a:extLst>
          </p:cNvPr>
          <p:cNvSpPr txBox="1">
            <a:spLocks noChangeArrowheads="1"/>
          </p:cNvSpPr>
          <p:nvPr/>
        </p:nvSpPr>
        <p:spPr bwMode="auto">
          <a:xfrm>
            <a:off x="691270" y="366303"/>
            <a:ext cx="112053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30000"/>
              </a:lnSpc>
              <a:spcBef>
                <a:spcPts val="2400"/>
              </a:spcBef>
              <a:defRPr/>
            </a:pPr>
            <a:r>
              <a:rPr lang="en-US" altLang="zh-CN" b="0" dirty="0" smtClean="0">
                <a:solidFill>
                  <a:srgbClr val="006666"/>
                </a:solidFill>
                <a:latin typeface="黑体" panose="02010609060101010101" pitchFamily="49" charset="-122"/>
                <a:ea typeface="黑体" panose="02010609060101010101" pitchFamily="49" charset="-122"/>
              </a:rPr>
              <a:t>【</a:t>
            </a:r>
            <a:r>
              <a:rPr lang="zh-CN" altLang="en-US" b="0" dirty="0" smtClean="0">
                <a:solidFill>
                  <a:srgbClr val="006666"/>
                </a:solidFill>
                <a:latin typeface="黑体" panose="02010609060101010101" pitchFamily="49" charset="-122"/>
                <a:ea typeface="黑体" panose="02010609060101010101" pitchFamily="49" charset="-122"/>
              </a:rPr>
              <a:t>例</a:t>
            </a:r>
            <a:r>
              <a:rPr lang="en-US" altLang="zh-CN" b="0" dirty="0" smtClean="0">
                <a:solidFill>
                  <a:srgbClr val="006666"/>
                </a:solidFill>
                <a:latin typeface="黑体" panose="02010609060101010101" pitchFamily="49" charset="-122"/>
                <a:ea typeface="黑体" panose="02010609060101010101" pitchFamily="49" charset="-122"/>
              </a:rPr>
              <a:t>8】</a:t>
            </a:r>
            <a:r>
              <a:rPr lang="zh-CN" altLang="en-US" b="0" dirty="0">
                <a:solidFill>
                  <a:schemeClr val="tx1"/>
                </a:solidFill>
                <a:latin typeface="黑体" panose="02010609060101010101" pitchFamily="49" charset="-122"/>
                <a:ea typeface="黑体" panose="02010609060101010101" pitchFamily="49" charset="-122"/>
              </a:rPr>
              <a:t>查询“</a:t>
            </a:r>
            <a:r>
              <a:rPr lang="en-US" altLang="zh-CN" b="0" dirty="0">
                <a:solidFill>
                  <a:schemeClr val="tx1"/>
                </a:solidFill>
                <a:latin typeface="黑体" panose="02010609060101010101" pitchFamily="49" charset="-122"/>
                <a:ea typeface="黑体" panose="02010609060101010101" pitchFamily="49" charset="-122"/>
              </a:rPr>
              <a:t>IS</a:t>
            </a:r>
            <a:r>
              <a:rPr lang="zh-CN" altLang="en-US" b="0" dirty="0">
                <a:solidFill>
                  <a:schemeClr val="tx1"/>
                </a:solidFill>
                <a:latin typeface="黑体" panose="02010609060101010101" pitchFamily="49" charset="-122"/>
                <a:ea typeface="黑体" panose="02010609060101010101" pitchFamily="49" charset="-122"/>
              </a:rPr>
              <a:t>”</a:t>
            </a:r>
            <a:r>
              <a:rPr lang="zh-CN" altLang="en-US" b="0" dirty="0" smtClean="0">
                <a:solidFill>
                  <a:schemeClr val="tx1"/>
                </a:solidFill>
                <a:latin typeface="黑体" panose="02010609060101010101" pitchFamily="49" charset="-122"/>
                <a:ea typeface="黑体" panose="02010609060101010101" pitchFamily="49" charset="-122"/>
              </a:rPr>
              <a:t>系</a:t>
            </a:r>
            <a:r>
              <a:rPr lang="zh-CN" altLang="en-US" b="0" dirty="0">
                <a:solidFill>
                  <a:schemeClr val="tx1"/>
                </a:solidFill>
                <a:latin typeface="黑体" panose="02010609060101010101" pitchFamily="49" charset="-122"/>
                <a:ea typeface="黑体" panose="02010609060101010101" pitchFamily="49" charset="-122"/>
              </a:rPr>
              <a:t>学生</a:t>
            </a:r>
            <a:r>
              <a:rPr lang="zh-CN" altLang="en-US" b="0" dirty="0" smtClean="0">
                <a:solidFill>
                  <a:schemeClr val="tx1"/>
                </a:solidFill>
                <a:latin typeface="黑体" panose="02010609060101010101" pitchFamily="49" charset="-122"/>
                <a:ea typeface="黑体" panose="02010609060101010101" pitchFamily="49" charset="-122"/>
              </a:rPr>
              <a:t>的</a:t>
            </a:r>
            <a:r>
              <a:rPr lang="zh-CN" altLang="en-US" b="0" dirty="0">
                <a:solidFill>
                  <a:schemeClr val="tx1"/>
                </a:solidFill>
                <a:latin typeface="黑体" panose="02010609060101010101" pitchFamily="49" charset="-122"/>
                <a:ea typeface="黑体" panose="02010609060101010101" pitchFamily="49" charset="-122"/>
              </a:rPr>
              <a:t>“数据库”课程的成绩，结果列包括姓名和成绩。          </a:t>
            </a:r>
            <a:r>
              <a:rPr lang="zh-CN" altLang="en-US" sz="2200" dirty="0">
                <a:solidFill>
                  <a:srgbClr val="FFFF00"/>
                </a:solidFill>
                <a:latin typeface="黑体" panose="02010609060101010101" pitchFamily="49" charset="-122"/>
                <a:ea typeface="黑体" panose="02010609060101010101" pitchFamily="49" charset="-122"/>
              </a:rPr>
              <a:t>           </a:t>
            </a:r>
            <a:endParaRPr lang="en-US" altLang="zh-CN" sz="2200" dirty="0">
              <a:solidFill>
                <a:srgbClr val="FFFF00"/>
              </a:solidFill>
              <a:latin typeface="黑体" panose="02010609060101010101" pitchFamily="49" charset="-122"/>
              <a:ea typeface="黑体" panose="02010609060101010101" pitchFamily="49" charset="-122"/>
            </a:endParaRPr>
          </a:p>
          <a:p>
            <a:pPr>
              <a:lnSpc>
                <a:spcPct val="130000"/>
              </a:lnSpc>
              <a:spcBef>
                <a:spcPts val="600"/>
              </a:spcBef>
              <a:defRPr/>
            </a:pPr>
            <a:r>
              <a:rPr lang="en-US" altLang="zh-CN" sz="2200" dirty="0">
                <a:solidFill>
                  <a:srgbClr val="FFFF00"/>
                </a:solidFill>
                <a:latin typeface="黑体" panose="02010609060101010101" pitchFamily="49" charset="-122"/>
                <a:ea typeface="黑体" panose="02010609060101010101" pitchFamily="49" charset="-122"/>
              </a:rPr>
              <a:t> </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3" name="Rectangle 82">
            <a:extLst>
              <a:ext uri="{FF2B5EF4-FFF2-40B4-BE49-F238E27FC236}">
                <a16:creationId xmlns:a16="http://schemas.microsoft.com/office/drawing/2014/main" id="{8EB36243-D1EE-B51C-69F5-D2FADB896518}"/>
              </a:ext>
            </a:extLst>
          </p:cNvPr>
          <p:cNvSpPr>
            <a:spLocks noChangeArrowheads="1"/>
          </p:cNvSpPr>
          <p:nvPr/>
        </p:nvSpPr>
        <p:spPr bwMode="auto">
          <a:xfrm>
            <a:off x="2107720" y="2438576"/>
            <a:ext cx="61893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b="0" dirty="0">
                <a:solidFill>
                  <a:schemeClr val="tx1"/>
                </a:solidFill>
                <a:latin typeface="Times New Roman" panose="02020603050405020304" pitchFamily="18" charset="0"/>
              </a:rPr>
              <a:t> </a:t>
            </a:r>
            <a:r>
              <a:rPr lang="zh-CN" altLang="en-US" sz="1200" b="0" kern="0" dirty="0">
                <a:solidFill>
                  <a:schemeClr val="tx1"/>
                </a:solidFill>
                <a:latin typeface="黑体" panose="02010609060101010101" pitchFamily="49" charset="-122"/>
                <a:ea typeface="黑体" panose="02010609060101010101" pitchFamily="49" charset="-122"/>
              </a:rPr>
              <a:t>学生表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5" name="Group 147">
            <a:extLst>
              <a:ext uri="{FF2B5EF4-FFF2-40B4-BE49-F238E27FC236}">
                <a16:creationId xmlns:a16="http://schemas.microsoft.com/office/drawing/2014/main" id="{F50A7307-416D-128F-D671-35E1EA9F5284}"/>
              </a:ext>
            </a:extLst>
          </p:cNvPr>
          <p:cNvGraphicFramePr>
            <a:graphicFrameLocks/>
          </p:cNvGraphicFramePr>
          <p:nvPr/>
        </p:nvGraphicFramePr>
        <p:xfrm>
          <a:off x="691270" y="1066976"/>
          <a:ext cx="3777034" cy="1371600"/>
        </p:xfrm>
        <a:graphic>
          <a:graphicData uri="http://schemas.openxmlformats.org/drawingml/2006/table">
            <a:tbl>
              <a:tblPr>
                <a:effectLst>
                  <a:outerShdw blurRad="50800" dist="38100" dir="2700000" algn="tl" rotWithShape="0">
                    <a:prstClr val="black">
                      <a:alpha val="40000"/>
                    </a:prstClr>
                  </a:outerShdw>
                </a:effectLst>
              </a:tblPr>
              <a:tblGrid>
                <a:gridCol w="794313">
                  <a:extLst>
                    <a:ext uri="{9D8B030D-6E8A-4147-A177-3AD203B41FA5}">
                      <a16:colId xmlns:a16="http://schemas.microsoft.com/office/drawing/2014/main" val="20000"/>
                    </a:ext>
                  </a:extLst>
                </a:gridCol>
                <a:gridCol w="752839">
                  <a:extLst>
                    <a:ext uri="{9D8B030D-6E8A-4147-A177-3AD203B41FA5}">
                      <a16:colId xmlns:a16="http://schemas.microsoft.com/office/drawing/2014/main" val="20001"/>
                    </a:ext>
                  </a:extLst>
                </a:gridCol>
                <a:gridCol w="664413">
                  <a:extLst>
                    <a:ext uri="{9D8B030D-6E8A-4147-A177-3AD203B41FA5}">
                      <a16:colId xmlns:a16="http://schemas.microsoft.com/office/drawing/2014/main" val="20002"/>
                    </a:ext>
                  </a:extLst>
                </a:gridCol>
                <a:gridCol w="619946">
                  <a:extLst>
                    <a:ext uri="{9D8B030D-6E8A-4147-A177-3AD203B41FA5}">
                      <a16:colId xmlns:a16="http://schemas.microsoft.com/office/drawing/2014/main" val="20003"/>
                    </a:ext>
                  </a:extLst>
                </a:gridCol>
                <a:gridCol w="945523">
                  <a:extLst>
                    <a:ext uri="{9D8B030D-6E8A-4147-A177-3AD203B41FA5}">
                      <a16:colId xmlns:a16="http://schemas.microsoft.com/office/drawing/2014/main" val="20004"/>
                    </a:ext>
                  </a:extLst>
                </a:gridCol>
              </a:tblGrid>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200" b="1"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200" b="1"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2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F5BF6001-6177-CC70-1E63-3F1B8F1951A5}"/>
              </a:ext>
            </a:extLst>
          </p:cNvPr>
          <p:cNvSpPr>
            <a:spLocks noChangeArrowheads="1"/>
          </p:cNvSpPr>
          <p:nvPr/>
        </p:nvSpPr>
        <p:spPr bwMode="auto">
          <a:xfrm>
            <a:off x="9839182" y="4004913"/>
            <a:ext cx="992216"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200" b="0" kern="0" dirty="0">
                <a:solidFill>
                  <a:schemeClr val="tx1"/>
                </a:solidFill>
                <a:latin typeface="黑体" panose="02010609060101010101" pitchFamily="49" charset="-122"/>
                <a:ea typeface="黑体" panose="02010609060101010101" pitchFamily="49" charset="-122"/>
              </a:rPr>
              <a:t>成绩表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9" name="Group 124">
            <a:extLst>
              <a:ext uri="{FF2B5EF4-FFF2-40B4-BE49-F238E27FC236}">
                <a16:creationId xmlns:a16="http://schemas.microsoft.com/office/drawing/2014/main" id="{D9D80D15-AA7F-F8E4-3B32-04DA05299327}"/>
              </a:ext>
            </a:extLst>
          </p:cNvPr>
          <p:cNvGraphicFramePr>
            <a:graphicFrameLocks/>
          </p:cNvGraphicFramePr>
          <p:nvPr/>
        </p:nvGraphicFramePr>
        <p:xfrm>
          <a:off x="8872743" y="1053041"/>
          <a:ext cx="2489301" cy="3017520"/>
        </p:xfrm>
        <a:graphic>
          <a:graphicData uri="http://schemas.openxmlformats.org/drawingml/2006/table">
            <a:tbl>
              <a:tblPr>
                <a:effectLst>
                  <a:outerShdw blurRad="50800" dist="38100" dir="2700000" algn="tl" rotWithShape="0">
                    <a:prstClr val="black">
                      <a:alpha val="40000"/>
                    </a:prstClr>
                  </a:outerShdw>
                </a:effectLst>
              </a:tblPr>
              <a:tblGrid>
                <a:gridCol w="923762">
                  <a:extLst>
                    <a:ext uri="{9D8B030D-6E8A-4147-A177-3AD203B41FA5}">
                      <a16:colId xmlns:a16="http://schemas.microsoft.com/office/drawing/2014/main" val="20000"/>
                    </a:ext>
                  </a:extLst>
                </a:gridCol>
                <a:gridCol w="870170">
                  <a:extLst>
                    <a:ext uri="{9D8B030D-6E8A-4147-A177-3AD203B41FA5}">
                      <a16:colId xmlns:a16="http://schemas.microsoft.com/office/drawing/2014/main" val="20001"/>
                    </a:ext>
                  </a:extLst>
                </a:gridCol>
                <a:gridCol w="695369">
                  <a:extLst>
                    <a:ext uri="{9D8B030D-6E8A-4147-A177-3AD203B41FA5}">
                      <a16:colId xmlns:a16="http://schemas.microsoft.com/office/drawing/2014/main" val="20002"/>
                    </a:ext>
                  </a:extLst>
                </a:gridCol>
              </a:tblGrid>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2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sp>
        <p:nvSpPr>
          <p:cNvPr id="10" name="TextBox 9">
            <a:extLst>
              <a:ext uri="{FF2B5EF4-FFF2-40B4-BE49-F238E27FC236}">
                <a16:creationId xmlns:a16="http://schemas.microsoft.com/office/drawing/2014/main" id="{460F8D1D-A0A7-FA74-038E-3F364E466AE0}"/>
              </a:ext>
            </a:extLst>
          </p:cNvPr>
          <p:cNvSpPr txBox="1">
            <a:spLocks noChangeArrowheads="1"/>
          </p:cNvSpPr>
          <p:nvPr/>
        </p:nvSpPr>
        <p:spPr bwMode="auto">
          <a:xfrm>
            <a:off x="842099" y="5329359"/>
            <a:ext cx="1438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algn="ctr" eaLnBrk="1" hangingPunct="1">
              <a:spcBef>
                <a:spcPct val="0"/>
              </a:spcBef>
              <a:buClrTx/>
              <a:buSzTx/>
              <a:buFontTx/>
              <a:buNone/>
            </a:pPr>
            <a:r>
              <a:rPr lang="zh-CN" altLang="en-US" b="0" dirty="0">
                <a:solidFill>
                  <a:srgbClr val="006666"/>
                </a:solidFill>
                <a:latin typeface="黑体" panose="02010609060101010101" pitchFamily="49" charset="-122"/>
                <a:ea typeface="黑体" panose="02010609060101010101" pitchFamily="49" charset="-122"/>
              </a:rPr>
              <a:t>结果为</a:t>
            </a:r>
            <a:r>
              <a:rPr lang="zh-CN" altLang="en-US" b="0" dirty="0">
                <a:latin typeface="黑体" panose="02010609060101010101" pitchFamily="49" charset="-122"/>
                <a:ea typeface="黑体" panose="02010609060101010101" pitchFamily="49" charset="-122"/>
              </a:rPr>
              <a:t>：</a:t>
            </a:r>
            <a:endParaRPr lang="en-US" altLang="zh-CN" b="0" dirty="0">
              <a:latin typeface="黑体" panose="02010609060101010101" pitchFamily="49" charset="-122"/>
              <a:ea typeface="黑体" panose="02010609060101010101" pitchFamily="49" charset="-122"/>
            </a:endParaRPr>
          </a:p>
        </p:txBody>
      </p:sp>
      <p:sp>
        <p:nvSpPr>
          <p:cNvPr id="6" name="Rectangle 4">
            <a:extLst>
              <a:ext uri="{FF2B5EF4-FFF2-40B4-BE49-F238E27FC236}">
                <a16:creationId xmlns:a16="http://schemas.microsoft.com/office/drawing/2014/main" id="{35C2B999-0801-CF66-1AE2-81939D5CA95E}"/>
              </a:ext>
            </a:extLst>
          </p:cNvPr>
          <p:cNvSpPr>
            <a:spLocks noChangeArrowheads="1"/>
          </p:cNvSpPr>
          <p:nvPr/>
        </p:nvSpPr>
        <p:spPr bwMode="auto">
          <a:xfrm>
            <a:off x="6533984" y="3369439"/>
            <a:ext cx="646147" cy="24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200" b="0" kern="0" dirty="0">
                <a:solidFill>
                  <a:schemeClr val="tx1"/>
                </a:solidFill>
                <a:latin typeface="黑体" panose="02010609060101010101" pitchFamily="49" charset="-122"/>
                <a:ea typeface="黑体" panose="02010609060101010101" pitchFamily="49" charset="-122"/>
              </a:rPr>
              <a:t>课程表</a:t>
            </a:r>
            <a:endParaRPr lang="en-US" altLang="zh-CN" sz="1200" b="0" kern="0" dirty="0">
              <a:solidFill>
                <a:schemeClr val="tx1"/>
              </a:solidFill>
              <a:latin typeface="黑体" panose="02010609060101010101" pitchFamily="49" charset="-122"/>
              <a:ea typeface="黑体" panose="02010609060101010101" pitchFamily="49" charset="-122"/>
            </a:endParaRPr>
          </a:p>
        </p:txBody>
      </p:sp>
      <p:graphicFrame>
        <p:nvGraphicFramePr>
          <p:cNvPr id="8" name="Group 188">
            <a:extLst>
              <a:ext uri="{FF2B5EF4-FFF2-40B4-BE49-F238E27FC236}">
                <a16:creationId xmlns:a16="http://schemas.microsoft.com/office/drawing/2014/main" id="{69649A19-50CB-FB4B-99A9-2DF9564C7837}"/>
              </a:ext>
            </a:extLst>
          </p:cNvPr>
          <p:cNvGraphicFramePr>
            <a:graphicFrameLocks/>
          </p:cNvGraphicFramePr>
          <p:nvPr/>
        </p:nvGraphicFramePr>
        <p:xfrm>
          <a:off x="4795404" y="1053041"/>
          <a:ext cx="3777036" cy="2276767"/>
        </p:xfrm>
        <a:graphic>
          <a:graphicData uri="http://schemas.openxmlformats.org/drawingml/2006/table">
            <a:tbl>
              <a:tblPr>
                <a:effectLst>
                  <a:outerShdw blurRad="50800" dist="38100" dir="2700000" algn="tl" rotWithShape="0">
                    <a:prstClr val="black">
                      <a:alpha val="40000"/>
                    </a:prstClr>
                  </a:outerShdw>
                </a:effectLst>
              </a:tblPr>
              <a:tblGrid>
                <a:gridCol w="875403">
                  <a:extLst>
                    <a:ext uri="{9D8B030D-6E8A-4147-A177-3AD203B41FA5}">
                      <a16:colId xmlns:a16="http://schemas.microsoft.com/office/drawing/2014/main" val="20000"/>
                    </a:ext>
                  </a:extLst>
                </a:gridCol>
                <a:gridCol w="1286469">
                  <a:extLst>
                    <a:ext uri="{9D8B030D-6E8A-4147-A177-3AD203B41FA5}">
                      <a16:colId xmlns:a16="http://schemas.microsoft.com/office/drawing/2014/main" val="20001"/>
                    </a:ext>
                  </a:extLst>
                </a:gridCol>
                <a:gridCol w="848713">
                  <a:extLst>
                    <a:ext uri="{9D8B030D-6E8A-4147-A177-3AD203B41FA5}">
                      <a16:colId xmlns:a16="http://schemas.microsoft.com/office/drawing/2014/main" val="20002"/>
                    </a:ext>
                  </a:extLst>
                </a:gridCol>
                <a:gridCol w="766451">
                  <a:extLst>
                    <a:ext uri="{9D8B030D-6E8A-4147-A177-3AD203B41FA5}">
                      <a16:colId xmlns:a16="http://schemas.microsoft.com/office/drawing/2014/main" val="20003"/>
                    </a:ext>
                  </a:extLst>
                </a:gridCol>
              </a:tblGrid>
              <a:tr h="29049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课程名</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学分</a:t>
                      </a:r>
                      <a:endParaRPr kumimoji="1" lang="en-US" altLang="zh-CN" sz="12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3061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a:t>
                      </a:r>
                      <a:endParaRPr kumimoji="0"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68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51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0348">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操作系统</a:t>
                      </a:r>
                      <a:endParaRPr kumimoji="0" lang="zh-CN" altLang="en-US" sz="12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92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55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3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a:t>
                      </a:r>
                      <a:r>
                        <a:rPr kumimoji="1" lang="zh-CN" altLang="en-US"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2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 name="文本框 12">
            <a:extLst>
              <a:ext uri="{FF2B5EF4-FFF2-40B4-BE49-F238E27FC236}">
                <a16:creationId xmlns:a16="http://schemas.microsoft.com/office/drawing/2014/main" id="{455AC518-4B49-3BD6-33E7-1D2C7561985D}"/>
              </a:ext>
            </a:extLst>
          </p:cNvPr>
          <p:cNvSpPr txBox="1"/>
          <p:nvPr/>
        </p:nvSpPr>
        <p:spPr>
          <a:xfrm>
            <a:off x="766684" y="3971410"/>
            <a:ext cx="11054528" cy="1323439"/>
          </a:xfrm>
          <a:prstGeom prst="rect">
            <a:avLst/>
          </a:prstGeom>
          <a:noFill/>
        </p:spPr>
        <p:txBody>
          <a:bodyPr wrap="square" rtlCol="0">
            <a:spAutoFit/>
          </a:bodyPr>
          <a:lstStyle/>
          <a:p>
            <a:r>
              <a:rPr lang="zh-CN" altLang="en-US" sz="2400" dirty="0">
                <a:solidFill>
                  <a:srgbClr val="0000CC"/>
                </a:solidFill>
                <a:latin typeface="黑体" panose="02010609060101010101" pitchFamily="49" charset="-122"/>
                <a:ea typeface="黑体" panose="02010609060101010101" pitchFamily="49" charset="-122"/>
              </a:rPr>
              <a:t>解：</a:t>
            </a:r>
            <a:endParaRPr lang="en-US" altLang="zh-CN" sz="2400" dirty="0">
              <a:solidFill>
                <a:srgbClr val="0000CC"/>
              </a:solidFill>
              <a:latin typeface="黑体" panose="02010609060101010101" pitchFamily="49" charset="-122"/>
              <a:ea typeface="黑体" panose="02010609060101010101" pitchFamily="49" charset="-122"/>
            </a:endParaRPr>
          </a:p>
          <a:p>
            <a:r>
              <a:rPr lang="en-US" altLang="zh-CN" sz="3200" b="1" dirty="0">
                <a:latin typeface="黑体" panose="02010609060101010101" pitchFamily="49" charset="-122"/>
                <a:ea typeface="黑体" panose="02010609060101010101" pitchFamily="49" charset="-122"/>
              </a:rPr>
              <a:t> π</a:t>
            </a:r>
            <a:r>
              <a:rPr kumimoji="1" lang="zh-CN" altLang="en-US" sz="2800" baseline="-25000" dirty="0">
                <a:latin typeface="黑体" panose="02010609060101010101" pitchFamily="49" charset="-122"/>
                <a:ea typeface="黑体" panose="02010609060101010101" pitchFamily="49" charset="-122"/>
              </a:rPr>
              <a:t>姓名</a:t>
            </a:r>
            <a:r>
              <a:rPr kumimoji="1" lang="en-US" altLang="zh-CN" sz="2800" baseline="-25000" dirty="0">
                <a:latin typeface="黑体" panose="02010609060101010101" pitchFamily="49" charset="-122"/>
                <a:ea typeface="黑体" panose="02010609060101010101" pitchFamily="49" charset="-122"/>
              </a:rPr>
              <a:t>,</a:t>
            </a:r>
            <a:r>
              <a:rPr kumimoji="1" lang="zh-CN" altLang="en-US" sz="2800" baseline="-25000" dirty="0">
                <a:latin typeface="黑体" panose="02010609060101010101" pitchFamily="49" charset="-122"/>
                <a:ea typeface="黑体" panose="02010609060101010101" pitchFamily="49" charset="-122"/>
              </a:rPr>
              <a:t>成绩</a:t>
            </a:r>
            <a:r>
              <a:rPr lang="en-US" altLang="zh-CN" sz="2800" b="1" dirty="0">
                <a:latin typeface="黑体" panose="02010609060101010101" pitchFamily="49" charset="-122"/>
                <a:ea typeface="黑体" panose="02010609060101010101" pitchFamily="49" charset="-122"/>
              </a:rPr>
              <a:t>(</a:t>
            </a:r>
            <a:r>
              <a:rPr lang="en-US" altLang="zh-CN" sz="3200" b="1" kern="0" dirty="0">
                <a:latin typeface="黑体" panose="02010609060101010101" pitchFamily="49" charset="-122"/>
                <a:ea typeface="黑体" panose="02010609060101010101" pitchFamily="49" charset="-122"/>
              </a:rPr>
              <a:t>σ</a:t>
            </a:r>
            <a:r>
              <a:rPr kumimoji="1" lang="zh-CN" altLang="en-US" sz="2800" b="1" baseline="-25000" dirty="0">
                <a:latin typeface="黑体" panose="02010609060101010101" pitchFamily="49" charset="-122"/>
                <a:ea typeface="黑体" panose="02010609060101010101" pitchFamily="49" charset="-122"/>
              </a:rPr>
              <a:t>所在系</a:t>
            </a:r>
            <a:r>
              <a:rPr kumimoji="1" lang="en-US" altLang="zh-CN" sz="2800" baseline="-25000" dirty="0">
                <a:latin typeface="黑体" panose="02010609060101010101" pitchFamily="49" charset="-122"/>
                <a:ea typeface="黑体" panose="02010609060101010101" pitchFamily="49" charset="-122"/>
              </a:rPr>
              <a:t>=‘IS’</a:t>
            </a:r>
            <a:r>
              <a:rPr lang="en-US" altLang="zh-CN" sz="2800" baseline="-25000" dirty="0">
                <a:latin typeface="黑体" panose="02010609060101010101" pitchFamily="49" charset="-122"/>
                <a:ea typeface="黑体" panose="02010609060101010101" pitchFamily="49" charset="-122"/>
              </a:rPr>
              <a:t>∧</a:t>
            </a:r>
            <a:r>
              <a:rPr lang="zh-CN" altLang="en-US" sz="2800" baseline="-25000" dirty="0">
                <a:latin typeface="黑体" panose="02010609060101010101" pitchFamily="49" charset="-122"/>
                <a:ea typeface="黑体" panose="02010609060101010101" pitchFamily="49" charset="-122"/>
              </a:rPr>
              <a:t>课程名</a:t>
            </a:r>
            <a:r>
              <a:rPr lang="en-US" altLang="zh-CN" sz="2800" baseline="-25000" dirty="0">
                <a:latin typeface="黑体" panose="02010609060101010101" pitchFamily="49" charset="-122"/>
                <a:ea typeface="黑体" panose="02010609060101010101" pitchFamily="49" charset="-122"/>
              </a:rPr>
              <a:t>=‘</a:t>
            </a:r>
            <a:r>
              <a:rPr lang="zh-CN" altLang="en-US" sz="2800" baseline="-25000" dirty="0">
                <a:latin typeface="黑体" panose="02010609060101010101" pitchFamily="49" charset="-122"/>
                <a:ea typeface="黑体" panose="02010609060101010101" pitchFamily="49" charset="-122"/>
              </a:rPr>
              <a:t>数据库</a:t>
            </a:r>
            <a:r>
              <a:rPr lang="en-US" altLang="zh-CN" sz="2800" baseline="-25000"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学生表</a:t>
            </a:r>
            <a:r>
              <a:rPr lang="en-US" altLang="zh-CN" sz="2400" b="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成绩表</a:t>
            </a:r>
            <a:r>
              <a:rPr lang="en-US" altLang="zh-CN" sz="2400" b="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课程表</a:t>
            </a:r>
            <a:r>
              <a:rPr lang="en-US" altLang="zh-CN" sz="2400" dirty="0">
                <a:latin typeface="黑体" panose="02010609060101010101" pitchFamily="49" charset="-122"/>
                <a:ea typeface="黑体" panose="02010609060101010101" pitchFamily="49" charset="-122"/>
              </a:rPr>
              <a:t>)</a:t>
            </a:r>
            <a:endParaRPr lang="en-US" altLang="zh-CN" sz="2400" b="1" dirty="0"/>
          </a:p>
          <a:p>
            <a:endParaRPr lang="zh-CN" altLang="en-US" sz="2400" dirty="0"/>
          </a:p>
        </p:txBody>
      </p:sp>
      <p:graphicFrame>
        <p:nvGraphicFramePr>
          <p:cNvPr id="16" name="表格 15">
            <a:extLst>
              <a:ext uri="{FF2B5EF4-FFF2-40B4-BE49-F238E27FC236}">
                <a16:creationId xmlns:a16="http://schemas.microsoft.com/office/drawing/2014/main" id="{7D199AD7-142B-E90D-F280-F5FDA3B8484D}"/>
              </a:ext>
            </a:extLst>
          </p:cNvPr>
          <p:cNvGraphicFramePr>
            <a:graphicFrameLocks noGrp="1"/>
          </p:cNvGraphicFramePr>
          <p:nvPr/>
        </p:nvGraphicFramePr>
        <p:xfrm>
          <a:off x="2417185" y="5329359"/>
          <a:ext cx="2297838" cy="786538"/>
        </p:xfrm>
        <a:graphic>
          <a:graphicData uri="http://schemas.openxmlformats.org/drawingml/2006/table">
            <a:tbl>
              <a:tblPr>
                <a:effectLst>
                  <a:outerShdw blurRad="50800" dist="38100" dir="2700000" algn="tl" rotWithShape="0">
                    <a:prstClr val="black">
                      <a:alpha val="40000"/>
                    </a:prstClr>
                  </a:outerShdw>
                </a:effectLst>
              </a:tblPr>
              <a:tblGrid>
                <a:gridCol w="1148919">
                  <a:extLst>
                    <a:ext uri="{9D8B030D-6E8A-4147-A177-3AD203B41FA5}">
                      <a16:colId xmlns:a16="http://schemas.microsoft.com/office/drawing/2014/main" val="2013242195"/>
                    </a:ext>
                  </a:extLst>
                </a:gridCol>
                <a:gridCol w="1148919">
                  <a:extLst>
                    <a:ext uri="{9D8B030D-6E8A-4147-A177-3AD203B41FA5}">
                      <a16:colId xmlns:a16="http://schemas.microsoft.com/office/drawing/2014/main" val="1458254487"/>
                    </a:ext>
                  </a:extLst>
                </a:gridCol>
              </a:tblGrid>
              <a:tr h="3932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a:lnL w="38100" cmpd="sng">
                      <a:solidFill>
                        <a:schemeClr val="tx1"/>
                      </a:solidFill>
                      <a:prstDash val="solid"/>
                    </a:lnL>
                    <a:lnR w="19050" cap="flat" cmpd="sng" algn="ctr">
                      <a:solidFill>
                        <a:schemeClr val="tx1"/>
                      </a:solidFill>
                      <a:prstDash val="solid"/>
                      <a:round/>
                      <a:headEnd type="none" w="med" len="med"/>
                      <a:tailEnd type="none" w="med" len="med"/>
                    </a:lnR>
                    <a:lnT w="38100" cmpd="sng">
                      <a:solidFill>
                        <a:schemeClr val="tx1"/>
                      </a:solidFill>
                      <a:prstDash val="solid"/>
                    </a:lnT>
                    <a:lnB w="190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a:lnL w="19050" cap="flat" cmpd="sng" algn="ctr">
                      <a:solidFill>
                        <a:schemeClr val="tx1"/>
                      </a:solidFill>
                      <a:prstDash val="solid"/>
                      <a:round/>
                      <a:headEnd type="none" w="med" len="med"/>
                      <a:tailEnd type="none" w="med" len="med"/>
                    </a:lnL>
                    <a:lnR w="38100" cmpd="sng">
                      <a:solidFill>
                        <a:schemeClr val="tx1"/>
                      </a:solidFill>
                      <a:prstDash val="soli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334728"/>
                  </a:ext>
                </a:extLst>
              </a:tr>
              <a:tr h="393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mpd="sng">
                      <a:solidFill>
                        <a:schemeClr val="tx1"/>
                      </a:solidFill>
                      <a:prstDash val="solid"/>
                    </a:lnB>
                  </a:tcPr>
                </a:tc>
                <a:tc>
                  <a:txBody>
                    <a:bodyPr/>
                    <a:lstStyle/>
                    <a:p>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endParaRPr lang="zh-CN" altLang="en-US" dirty="0"/>
                    </a:p>
                  </a:txBody>
                  <a:tcPr>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655140"/>
                  </a:ext>
                </a:extLst>
              </a:tr>
            </a:tbl>
          </a:graphicData>
        </a:graphic>
      </p:graphicFrame>
    </p:spTree>
    <p:extLst>
      <p:ext uri="{BB962C8B-B14F-4D97-AF65-F5344CB8AC3E}">
        <p14:creationId xmlns:p14="http://schemas.microsoft.com/office/powerpoint/2010/main" val="308272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a:extLst>
              <a:ext uri="{FF2B5EF4-FFF2-40B4-BE49-F238E27FC236}">
                <a16:creationId xmlns:a16="http://schemas.microsoft.com/office/drawing/2014/main" id="{FC1E47FE-68CA-49CE-B3F7-112BCAE1998C}"/>
              </a:ext>
            </a:extLst>
          </p:cNvPr>
          <p:cNvSpPr txBox="1">
            <a:spLocks noChangeArrowheads="1"/>
          </p:cNvSpPr>
          <p:nvPr/>
        </p:nvSpPr>
        <p:spPr bwMode="auto">
          <a:xfrm>
            <a:off x="369409" y="379002"/>
            <a:ext cx="801586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lvl="1">
              <a:lnSpc>
                <a:spcPct val="130000"/>
              </a:lnSpc>
              <a:spcBef>
                <a:spcPts val="1800"/>
              </a:spcBef>
              <a:defRPr/>
            </a:pPr>
            <a:r>
              <a:rPr lang="en-US" altLang="zh-CN" b="0" dirty="0">
                <a:solidFill>
                  <a:srgbClr val="006666"/>
                </a:solidFill>
                <a:latin typeface="黑体" panose="02010609060101010101" pitchFamily="49" charset="-122"/>
                <a:ea typeface="黑体" panose="02010609060101010101" pitchFamily="49" charset="-122"/>
              </a:rPr>
              <a:t>【</a:t>
            </a:r>
            <a:r>
              <a:rPr lang="zh-CN" altLang="en-US" b="0" dirty="0">
                <a:solidFill>
                  <a:srgbClr val="006666"/>
                </a:solidFill>
                <a:latin typeface="黑体" panose="02010609060101010101" pitchFamily="49" charset="-122"/>
                <a:ea typeface="黑体" panose="02010609060101010101" pitchFamily="49" charset="-122"/>
              </a:rPr>
              <a:t>例</a:t>
            </a:r>
            <a:r>
              <a:rPr lang="en-US" altLang="zh-CN" b="0" dirty="0">
                <a:solidFill>
                  <a:srgbClr val="006666"/>
                </a:solidFill>
                <a:latin typeface="黑体" panose="02010609060101010101" pitchFamily="49" charset="-122"/>
                <a:ea typeface="黑体" panose="02010609060101010101" pitchFamily="49" charset="-122"/>
              </a:rPr>
              <a:t>9】 </a:t>
            </a:r>
            <a:r>
              <a:rPr lang="zh-CN" altLang="en-US" dirty="0">
                <a:solidFill>
                  <a:schemeClr val="tx1"/>
                </a:solidFill>
                <a:latin typeface="黑体" panose="02010609060101010101" pitchFamily="49" charset="-122"/>
                <a:ea typeface="黑体" panose="02010609060101010101" pitchFamily="49" charset="-122"/>
              </a:rPr>
              <a:t>查询</a:t>
            </a:r>
            <a:r>
              <a:rPr lang="en-US" altLang="zh-CN" dirty="0">
                <a:solidFill>
                  <a:schemeClr val="tx1"/>
                </a:solidFill>
                <a:latin typeface="黑体" panose="02010609060101010101" pitchFamily="49" charset="-122"/>
                <a:ea typeface="黑体" panose="02010609060101010101" pitchFamily="49" charset="-122"/>
              </a:rPr>
              <a:t>c1</a:t>
            </a:r>
            <a:r>
              <a:rPr lang="zh-CN" altLang="en-US" dirty="0">
                <a:solidFill>
                  <a:schemeClr val="tx1"/>
                </a:solidFill>
                <a:latin typeface="黑体" panose="02010609060101010101" pitchFamily="49" charset="-122"/>
                <a:ea typeface="黑体" panose="02010609060101010101" pitchFamily="49" charset="-122"/>
              </a:rPr>
              <a:t>号课的先修课的先修课的课程号。</a:t>
            </a:r>
            <a:endParaRPr lang="zh-CN" altLang="en-US" sz="2200" kern="0" dirty="0">
              <a:solidFill>
                <a:schemeClr val="tx1"/>
              </a:solidFill>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1ADF3839-465B-48F7-9B02-9F419DC01E01}"/>
              </a:ext>
            </a:extLst>
          </p:cNvPr>
          <p:cNvGrpSpPr/>
          <p:nvPr/>
        </p:nvGrpSpPr>
        <p:grpSpPr>
          <a:xfrm>
            <a:off x="804304" y="4378826"/>
            <a:ext cx="11307828" cy="1323439"/>
            <a:chOff x="1226915" y="4828998"/>
            <a:chExt cx="9016679" cy="1323439"/>
          </a:xfrm>
        </p:grpSpPr>
        <p:sp>
          <p:nvSpPr>
            <p:cNvPr id="2" name="文本框 1">
              <a:extLst>
                <a:ext uri="{FF2B5EF4-FFF2-40B4-BE49-F238E27FC236}">
                  <a16:creationId xmlns:a16="http://schemas.microsoft.com/office/drawing/2014/main" id="{C3AAC38B-BD0C-4599-B609-5C7CF4BE3F44}"/>
                </a:ext>
              </a:extLst>
            </p:cNvPr>
            <p:cNvSpPr txBox="1"/>
            <p:nvPr/>
          </p:nvSpPr>
          <p:spPr>
            <a:xfrm>
              <a:off x="1226915" y="4828998"/>
              <a:ext cx="9016679" cy="1323439"/>
            </a:xfrm>
            <a:prstGeom prst="rect">
              <a:avLst/>
            </a:prstGeom>
            <a:noFill/>
          </p:spPr>
          <p:txBody>
            <a:bodyPr wrap="square" rtlCol="0">
              <a:spAutoFit/>
            </a:bodyPr>
            <a:lstStyle/>
            <a:p>
              <a:r>
                <a:rPr lang="zh-CN" altLang="en-US" sz="2400" dirty="0">
                  <a:solidFill>
                    <a:srgbClr val="0000CC"/>
                  </a:solidFill>
                  <a:latin typeface="黑体" panose="02010609060101010101" pitchFamily="49" charset="-122"/>
                  <a:ea typeface="黑体" panose="02010609060101010101" pitchFamily="49" charset="-122"/>
                </a:rPr>
                <a:t>解：</a:t>
              </a:r>
              <a:r>
                <a:rPr lang="en-US" altLang="zh-CN" sz="2800" b="1" dirty="0">
                  <a:latin typeface="黑体" panose="02010609060101010101" pitchFamily="49" charset="-122"/>
                  <a:ea typeface="黑体" panose="02010609060101010101" pitchFamily="49" charset="-122"/>
                </a:rPr>
                <a:t>π </a:t>
              </a:r>
              <a:r>
                <a:rPr kumimoji="1" lang="en-US" altLang="zh-CN" sz="2800" b="1" baseline="-25000" dirty="0">
                  <a:latin typeface="黑体" panose="02010609060101010101" pitchFamily="49" charset="-122"/>
                  <a:ea typeface="黑体" panose="02010609060101010101" pitchFamily="49" charset="-122"/>
                </a:rPr>
                <a:t>Course2.</a:t>
              </a:r>
              <a:r>
                <a:rPr kumimoji="1" lang="zh-CN" altLang="en-US" sz="2800" b="1" baseline="-25000" dirty="0">
                  <a:latin typeface="黑体" panose="02010609060101010101" pitchFamily="49" charset="-122"/>
                  <a:ea typeface="黑体" panose="02010609060101010101" pitchFamily="49" charset="-122"/>
                </a:rPr>
                <a:t>先修课</a:t>
              </a:r>
              <a:r>
                <a:rPr lang="en-US" altLang="zh-CN" sz="2800" b="1" dirty="0">
                  <a:latin typeface="黑体" panose="02010609060101010101" pitchFamily="49" charset="-122"/>
                  <a:ea typeface="黑体" panose="02010609060101010101" pitchFamily="49" charset="-122"/>
                </a:rPr>
                <a:t>(</a:t>
              </a:r>
              <a:r>
                <a:rPr lang="en-US" altLang="zh-CN" sz="2800" b="1" kern="0" dirty="0">
                  <a:latin typeface="黑体" panose="02010609060101010101" pitchFamily="49" charset="-122"/>
                  <a:ea typeface="黑体" panose="02010609060101010101" pitchFamily="49" charset="-122"/>
                </a:rPr>
                <a:t>σ </a:t>
              </a:r>
              <a:r>
                <a:rPr kumimoji="1" lang="en-US" altLang="zh-CN" sz="2800" b="1" baseline="-25000" dirty="0">
                  <a:latin typeface="黑体" panose="02010609060101010101" pitchFamily="49" charset="-122"/>
                  <a:ea typeface="黑体" panose="02010609060101010101" pitchFamily="49" charset="-122"/>
                </a:rPr>
                <a:t>Course1.</a:t>
              </a:r>
              <a:r>
                <a:rPr kumimoji="1" lang="zh-CN" altLang="en-US" sz="2800" b="1" baseline="-25000" dirty="0">
                  <a:latin typeface="黑体" panose="02010609060101010101" pitchFamily="49" charset="-122"/>
                  <a:ea typeface="黑体" panose="02010609060101010101" pitchFamily="49" charset="-122"/>
                </a:rPr>
                <a:t>课程号</a:t>
              </a:r>
              <a:r>
                <a:rPr kumimoji="1"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a:t>
              </a:r>
              <a:r>
                <a:rPr kumimoji="1" lang="en-US" altLang="zh-CN" sz="2800" b="1" dirty="0">
                  <a:solidFill>
                    <a:schemeClr val="tx1"/>
                  </a:solidFill>
                  <a:latin typeface="黑体" panose="02010609060101010101" pitchFamily="49" charset="-122"/>
                  <a:ea typeface="黑体" panose="02010609060101010101" pitchFamily="49" charset="-122"/>
                </a:rPr>
                <a:t>Course</a:t>
              </a:r>
              <a:r>
                <a:rPr kumimoji="1" lang="en-US" altLang="zh-CN" sz="2800" b="1"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     ∞</a:t>
              </a:r>
              <a:r>
                <a:rPr lang="en-US" altLang="zh-CN" sz="2800" b="1" dirty="0">
                  <a:solidFill>
                    <a:srgbClr val="0000CC"/>
                  </a:solidFill>
                  <a:latin typeface="黑体" panose="02010609060101010101" pitchFamily="49" charset="-122"/>
                  <a:ea typeface="黑体" panose="02010609060101010101" pitchFamily="49" charset="-122"/>
                </a:rPr>
                <a:t>    </a:t>
              </a:r>
              <a:r>
                <a:rPr kumimoji="1" lang="en-US" altLang="zh-CN" sz="2800" b="1" dirty="0">
                  <a:solidFill>
                    <a:schemeClr val="tx1"/>
                  </a:solidFill>
                  <a:latin typeface="黑体" panose="02010609060101010101" pitchFamily="49" charset="-122"/>
                  <a:ea typeface="黑体" panose="02010609060101010101" pitchFamily="49" charset="-122"/>
                </a:rPr>
                <a:t>Course2</a:t>
              </a:r>
              <a:r>
                <a:rPr kumimoji="1" lang="zh-CN" altLang="en-US" sz="2800" b="1" dirty="0">
                  <a:solidFill>
                    <a:schemeClr val="tx1"/>
                  </a:solidFill>
                  <a:latin typeface="黑体" panose="02010609060101010101" pitchFamily="49" charset="-122"/>
                  <a:ea typeface="黑体" panose="02010609060101010101" pitchFamily="49" charset="-122"/>
                </a:rPr>
                <a:t>））</a:t>
              </a:r>
              <a:endParaRPr lang="en-US" altLang="zh-CN" sz="2800" b="1" dirty="0">
                <a:solidFill>
                  <a:srgbClr val="0000CC"/>
                </a:solidFill>
                <a:latin typeface="黑体" panose="02010609060101010101" pitchFamily="49" charset="-122"/>
                <a:ea typeface="黑体" panose="02010609060101010101" pitchFamily="49" charset="-122"/>
              </a:endParaRPr>
            </a:p>
            <a:p>
              <a:endParaRPr lang="zh-CN" altLang="en-US" sz="2400" dirty="0"/>
            </a:p>
          </p:txBody>
        </p:sp>
        <p:sp>
          <p:nvSpPr>
            <p:cNvPr id="13" name="Rectangle 5">
              <a:extLst>
                <a:ext uri="{FF2B5EF4-FFF2-40B4-BE49-F238E27FC236}">
                  <a16:creationId xmlns:a16="http://schemas.microsoft.com/office/drawing/2014/main" id="{14120B53-F7B6-4841-9177-327209EE42FF}"/>
                </a:ext>
              </a:extLst>
            </p:cNvPr>
            <p:cNvSpPr>
              <a:spLocks noChangeArrowheads="1"/>
            </p:cNvSpPr>
            <p:nvPr/>
          </p:nvSpPr>
          <p:spPr bwMode="auto">
            <a:xfrm>
              <a:off x="6496151" y="5111950"/>
              <a:ext cx="248373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a:solidFill>
                    <a:schemeClr val="tx1"/>
                  </a:solidFill>
                  <a:latin typeface="Tahoma" panose="020B0604030504040204" pitchFamily="34" charset="0"/>
                  <a:ea typeface="隶书" panose="02010509060101010101" pitchFamily="49" charset="-122"/>
                </a:defRPr>
              </a:lvl1pPr>
              <a:lvl2pPr marL="742950" indent="-285750" eaLnBrk="0" hangingPunct="0">
                <a:defRPr>
                  <a:solidFill>
                    <a:schemeClr val="tx1"/>
                  </a:solidFill>
                  <a:latin typeface="Tahoma" panose="020B0604030504040204" pitchFamily="34" charset="0"/>
                  <a:ea typeface="隶书" panose="02010509060101010101" pitchFamily="49" charset="-122"/>
                </a:defRPr>
              </a:lvl2pPr>
              <a:lvl3pPr marL="1143000" indent="-228600" eaLnBrk="0" hangingPunct="0">
                <a:defRPr>
                  <a:solidFill>
                    <a:schemeClr val="tx1"/>
                  </a:solidFill>
                  <a:latin typeface="Tahoma" panose="020B0604030504040204" pitchFamily="34" charset="0"/>
                  <a:ea typeface="隶书" panose="02010509060101010101" pitchFamily="49" charset="-122"/>
                </a:defRPr>
              </a:lvl3pPr>
              <a:lvl4pPr marL="1600200" indent="-228600" eaLnBrk="0" hangingPunct="0">
                <a:defRPr>
                  <a:solidFill>
                    <a:schemeClr val="tx1"/>
                  </a:solidFill>
                  <a:latin typeface="Tahoma" panose="020B0604030504040204" pitchFamily="34" charset="0"/>
                  <a:ea typeface="隶书" panose="02010509060101010101" pitchFamily="49" charset="-122"/>
                </a:defRPr>
              </a:lvl4pPr>
              <a:lvl5pPr marL="2057400" indent="-228600" eaLnBrk="0" hangingPunct="0">
                <a:defRPr>
                  <a:solidFill>
                    <a:schemeClr val="tx1"/>
                  </a:solidFill>
                  <a:latin typeface="Tahoma" panose="020B0604030504040204" pitchFamily="34" charset="0"/>
                  <a:ea typeface="隶书"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隶书" panose="02010509060101010101" pitchFamily="49" charset="-122"/>
                </a:defRPr>
              </a:lvl9pPr>
            </a:lstStyle>
            <a:p>
              <a:pPr>
                <a:lnSpc>
                  <a:spcPct val="80000"/>
                </a:lnSpc>
              </a:pPr>
              <a:r>
                <a:rPr lang="en-US" altLang="zh-CN" sz="1600" b="1" dirty="0">
                  <a:latin typeface="黑体" panose="02010609060101010101" pitchFamily="49" charset="-122"/>
                  <a:ea typeface="黑体" panose="02010609060101010101" pitchFamily="49" charset="-122"/>
                </a:rPr>
                <a:t>Course1.</a:t>
              </a:r>
              <a:r>
                <a:rPr lang="zh-CN" altLang="en-US" sz="1600" b="1" dirty="0">
                  <a:latin typeface="黑体" panose="02010609060101010101" pitchFamily="49" charset="-122"/>
                  <a:ea typeface="黑体" panose="02010609060101010101" pitchFamily="49" charset="-122"/>
                </a:rPr>
                <a:t>先修课</a:t>
              </a:r>
              <a:r>
                <a:rPr lang="en-US" altLang="zh-CN" sz="1600" b="1" dirty="0">
                  <a:latin typeface="黑体" panose="02010609060101010101" pitchFamily="49" charset="-122"/>
                  <a:ea typeface="黑体" panose="02010609060101010101" pitchFamily="49" charset="-122"/>
                </a:rPr>
                <a:t>=Course2.</a:t>
              </a:r>
              <a:r>
                <a:rPr lang="zh-CN" altLang="en-US" sz="1600" b="1" dirty="0">
                  <a:latin typeface="黑体" panose="02010609060101010101" pitchFamily="49" charset="-122"/>
                  <a:ea typeface="黑体" panose="02010609060101010101" pitchFamily="49" charset="-122"/>
                </a:rPr>
                <a:t>课程号</a:t>
              </a:r>
              <a:endParaRPr kumimoji="1" lang="en-US" altLang="zh-CN" sz="2400" b="1" dirty="0">
                <a:latin typeface="黑体" panose="02010609060101010101" pitchFamily="49" charset="-122"/>
                <a:ea typeface="黑体" panose="02010609060101010101" pitchFamily="49" charset="-122"/>
              </a:endParaRPr>
            </a:p>
          </p:txBody>
        </p:sp>
      </p:grpSp>
      <p:sp>
        <p:nvSpPr>
          <p:cNvPr id="18" name="TextBox 9">
            <a:extLst>
              <a:ext uri="{FF2B5EF4-FFF2-40B4-BE49-F238E27FC236}">
                <a16:creationId xmlns:a16="http://schemas.microsoft.com/office/drawing/2014/main" id="{1294C696-ECEB-4C39-8790-96D370A3CCDC}"/>
              </a:ext>
            </a:extLst>
          </p:cNvPr>
          <p:cNvSpPr txBox="1">
            <a:spLocks noChangeArrowheads="1"/>
          </p:cNvSpPr>
          <p:nvPr/>
        </p:nvSpPr>
        <p:spPr bwMode="auto">
          <a:xfrm>
            <a:off x="1782638" y="5350941"/>
            <a:ext cx="143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lvl="1" algn="ctr" eaLnBrk="1" hangingPunct="1">
              <a:spcBef>
                <a:spcPct val="0"/>
              </a:spcBef>
              <a:buClrTx/>
              <a:buSzTx/>
              <a:buFontTx/>
              <a:buNone/>
            </a:pPr>
            <a:r>
              <a:rPr lang="zh-CN" altLang="en-US" b="0" dirty="0">
                <a:solidFill>
                  <a:srgbClr val="006666"/>
                </a:solidFill>
                <a:latin typeface="黑体" panose="02010609060101010101" pitchFamily="49" charset="-122"/>
                <a:ea typeface="黑体" panose="02010609060101010101" pitchFamily="49" charset="-122"/>
              </a:rPr>
              <a:t>结果为</a:t>
            </a:r>
            <a:r>
              <a:rPr lang="zh-CN" altLang="en-US" b="0" dirty="0">
                <a:latin typeface="黑体" panose="02010609060101010101" pitchFamily="49" charset="-122"/>
                <a:ea typeface="黑体" panose="02010609060101010101" pitchFamily="49" charset="-122"/>
              </a:rPr>
              <a:t>：</a:t>
            </a:r>
            <a:endParaRPr lang="en-US" altLang="zh-CN" b="0" dirty="0">
              <a:latin typeface="黑体" panose="02010609060101010101" pitchFamily="49" charset="-122"/>
              <a:ea typeface="黑体" panose="02010609060101010101" pitchFamily="49" charset="-122"/>
            </a:endParaRPr>
          </a:p>
          <a:p>
            <a:pPr algn="ctr" eaLnBrk="1" hangingPunct="1">
              <a:spcBef>
                <a:spcPct val="0"/>
              </a:spcBef>
              <a:buClrTx/>
              <a:buSzTx/>
              <a:buFontTx/>
              <a:buNone/>
            </a:pPr>
            <a:endParaRPr lang="zh-CN" altLang="en-US" sz="2400" b="0" dirty="0">
              <a:solidFill>
                <a:schemeClr val="tx1"/>
              </a:solidFill>
              <a:latin typeface="Times New Roman" panose="02020603050405020304" pitchFamily="18" charset="0"/>
              <a:ea typeface="楷体_GB2312"/>
              <a:cs typeface="楷体_GB2312"/>
            </a:endParaRPr>
          </a:p>
        </p:txBody>
      </p:sp>
      <p:sp>
        <p:nvSpPr>
          <p:cNvPr id="4" name="Rectangle 4">
            <a:extLst>
              <a:ext uri="{FF2B5EF4-FFF2-40B4-BE49-F238E27FC236}">
                <a16:creationId xmlns:a16="http://schemas.microsoft.com/office/drawing/2014/main" id="{9A32802F-F145-0FE5-7827-C0B1AD811415}"/>
              </a:ext>
            </a:extLst>
          </p:cNvPr>
          <p:cNvSpPr>
            <a:spLocks noChangeArrowheads="1"/>
          </p:cNvSpPr>
          <p:nvPr/>
        </p:nvSpPr>
        <p:spPr bwMode="auto">
          <a:xfrm>
            <a:off x="521499" y="1263657"/>
            <a:ext cx="1389737"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kern="0" dirty="0">
                <a:solidFill>
                  <a:schemeClr val="tx1"/>
                </a:solidFill>
                <a:latin typeface="黑体" panose="02010609060101010101" pitchFamily="49" charset="-122"/>
                <a:ea typeface="黑体" panose="02010609060101010101" pitchFamily="49" charset="-122"/>
              </a:rPr>
              <a:t>课程表</a:t>
            </a:r>
            <a:endParaRPr lang="en-US" altLang="zh-CN" sz="2000" b="0" kern="0" dirty="0">
              <a:solidFill>
                <a:schemeClr val="tx1"/>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000" b="0" kern="0" dirty="0">
                <a:solidFill>
                  <a:schemeClr val="tx1"/>
                </a:solidFill>
                <a:latin typeface="黑体" panose="02010609060101010101" pitchFamily="49" charset="-122"/>
                <a:ea typeface="黑体" panose="02010609060101010101" pitchFamily="49" charset="-122"/>
              </a:rPr>
              <a:t>（</a:t>
            </a:r>
            <a:r>
              <a:rPr kumimoji="1" lang="en-US" altLang="zh-CN" sz="2000" b="1" dirty="0">
                <a:solidFill>
                  <a:schemeClr val="tx1"/>
                </a:solidFill>
                <a:latin typeface="黑体" panose="02010609060101010101" pitchFamily="49" charset="-122"/>
                <a:ea typeface="黑体" panose="02010609060101010101" pitchFamily="49" charset="-122"/>
              </a:rPr>
              <a:t>Course</a:t>
            </a:r>
            <a:r>
              <a:rPr lang="en-US" altLang="zh-CN" sz="2000" b="0" kern="0" dirty="0">
                <a:solidFill>
                  <a:schemeClr val="tx1"/>
                </a:solidFill>
                <a:latin typeface="黑体" panose="02010609060101010101" pitchFamily="49" charset="-122"/>
                <a:ea typeface="黑体" panose="02010609060101010101" pitchFamily="49" charset="-122"/>
              </a:rPr>
              <a:t>1</a:t>
            </a:r>
            <a:r>
              <a:rPr lang="zh-CN" altLang="en-US" sz="2000" b="0" kern="0" dirty="0">
                <a:solidFill>
                  <a:schemeClr val="tx1"/>
                </a:solidFill>
                <a:latin typeface="黑体" panose="02010609060101010101" pitchFamily="49" charset="-122"/>
                <a:ea typeface="黑体" panose="02010609060101010101" pitchFamily="49" charset="-122"/>
              </a:rPr>
              <a:t>）</a:t>
            </a:r>
            <a:endParaRPr lang="en-US" altLang="zh-CN" sz="2000" b="0" kern="0" dirty="0">
              <a:solidFill>
                <a:schemeClr val="tx1"/>
              </a:solidFill>
              <a:latin typeface="黑体" panose="02010609060101010101" pitchFamily="49" charset="-122"/>
              <a:ea typeface="黑体" panose="02010609060101010101" pitchFamily="49" charset="-122"/>
            </a:endParaRPr>
          </a:p>
        </p:txBody>
      </p:sp>
      <p:graphicFrame>
        <p:nvGraphicFramePr>
          <p:cNvPr id="5" name="Group 188">
            <a:extLst>
              <a:ext uri="{FF2B5EF4-FFF2-40B4-BE49-F238E27FC236}">
                <a16:creationId xmlns:a16="http://schemas.microsoft.com/office/drawing/2014/main" id="{56C19E2B-D307-1077-CFC0-CD6A783E7852}"/>
              </a:ext>
            </a:extLst>
          </p:cNvPr>
          <p:cNvGraphicFramePr>
            <a:graphicFrameLocks/>
          </p:cNvGraphicFramePr>
          <p:nvPr/>
        </p:nvGraphicFramePr>
        <p:xfrm>
          <a:off x="1911237" y="1049647"/>
          <a:ext cx="3985463" cy="3086189"/>
        </p:xfrm>
        <a:graphic>
          <a:graphicData uri="http://schemas.openxmlformats.org/drawingml/2006/table">
            <a:tbl>
              <a:tblPr>
                <a:effectLst>
                  <a:outerShdw blurRad="50800" dist="38100" dir="2700000" algn="tl" rotWithShape="0">
                    <a:prstClr val="black">
                      <a:alpha val="40000"/>
                    </a:prstClr>
                  </a:outerShdw>
                </a:effectLst>
              </a:tblPr>
              <a:tblGrid>
                <a:gridCol w="923710">
                  <a:extLst>
                    <a:ext uri="{9D8B030D-6E8A-4147-A177-3AD203B41FA5}">
                      <a16:colId xmlns:a16="http://schemas.microsoft.com/office/drawing/2014/main" val="20000"/>
                    </a:ext>
                  </a:extLst>
                </a:gridCol>
                <a:gridCol w="1357460">
                  <a:extLst>
                    <a:ext uri="{9D8B030D-6E8A-4147-A177-3AD203B41FA5}">
                      <a16:colId xmlns:a16="http://schemas.microsoft.com/office/drawing/2014/main" val="20001"/>
                    </a:ext>
                  </a:extLst>
                </a:gridCol>
                <a:gridCol w="895547">
                  <a:extLst>
                    <a:ext uri="{9D8B030D-6E8A-4147-A177-3AD203B41FA5}">
                      <a16:colId xmlns:a16="http://schemas.microsoft.com/office/drawing/2014/main" val="20002"/>
                    </a:ext>
                  </a:extLst>
                </a:gridCol>
                <a:gridCol w="808746">
                  <a:extLst>
                    <a:ext uri="{9D8B030D-6E8A-4147-A177-3AD203B41FA5}">
                      <a16:colId xmlns:a16="http://schemas.microsoft.com/office/drawing/2014/main" val="20003"/>
                    </a:ext>
                  </a:extLst>
                </a:gridCol>
              </a:tblGrid>
              <a:tr h="45720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课程名</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学分</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629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a:t>
                      </a:r>
                      <a:endPar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34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09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518">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操作系统</a:t>
                      </a:r>
                      <a:endParaRPr kumimoji="0"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3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71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22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a:t>
                      </a: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Rectangle 4">
            <a:extLst>
              <a:ext uri="{FF2B5EF4-FFF2-40B4-BE49-F238E27FC236}">
                <a16:creationId xmlns:a16="http://schemas.microsoft.com/office/drawing/2014/main" id="{3717C8DC-848F-DBA2-79DB-C6D6FB7FB6F7}"/>
              </a:ext>
            </a:extLst>
          </p:cNvPr>
          <p:cNvSpPr>
            <a:spLocks noChangeArrowheads="1"/>
          </p:cNvSpPr>
          <p:nvPr/>
        </p:nvSpPr>
        <p:spPr bwMode="auto">
          <a:xfrm>
            <a:off x="5896700" y="1265693"/>
            <a:ext cx="1389737"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0" kern="0" dirty="0">
                <a:solidFill>
                  <a:schemeClr val="tx1"/>
                </a:solidFill>
                <a:latin typeface="黑体" panose="02010609060101010101" pitchFamily="49" charset="-122"/>
                <a:ea typeface="黑体" panose="02010609060101010101" pitchFamily="49" charset="-122"/>
              </a:rPr>
              <a:t>课程表</a:t>
            </a:r>
            <a:endParaRPr lang="en-US" altLang="zh-CN" sz="2000" b="0" kern="0" dirty="0">
              <a:solidFill>
                <a:schemeClr val="tx1"/>
              </a:solidFill>
              <a:latin typeface="黑体" panose="02010609060101010101" pitchFamily="49" charset="-122"/>
              <a:ea typeface="黑体" panose="02010609060101010101" pitchFamily="49" charset="-122"/>
            </a:endParaRPr>
          </a:p>
          <a:p>
            <a:pPr eaLnBrk="1" hangingPunct="1">
              <a:spcBef>
                <a:spcPct val="0"/>
              </a:spcBef>
              <a:buClrTx/>
              <a:buSzTx/>
              <a:buFontTx/>
              <a:buNone/>
            </a:pPr>
            <a:r>
              <a:rPr lang="zh-CN" altLang="en-US" sz="2000" b="0" kern="0" dirty="0">
                <a:solidFill>
                  <a:schemeClr val="tx1"/>
                </a:solidFill>
                <a:latin typeface="黑体" panose="02010609060101010101" pitchFamily="49" charset="-122"/>
                <a:ea typeface="黑体" panose="02010609060101010101" pitchFamily="49" charset="-122"/>
              </a:rPr>
              <a:t>（</a:t>
            </a:r>
            <a:r>
              <a:rPr kumimoji="1" lang="en-US" altLang="zh-CN" sz="2000" b="1" dirty="0">
                <a:solidFill>
                  <a:schemeClr val="tx1"/>
                </a:solidFill>
                <a:latin typeface="黑体" panose="02010609060101010101" pitchFamily="49" charset="-122"/>
                <a:ea typeface="黑体" panose="02010609060101010101" pitchFamily="49" charset="-122"/>
              </a:rPr>
              <a:t>Course</a:t>
            </a:r>
            <a:r>
              <a:rPr lang="en-US" altLang="zh-CN" sz="2000" b="0" kern="0" dirty="0">
                <a:solidFill>
                  <a:schemeClr val="tx1"/>
                </a:solidFill>
                <a:latin typeface="黑体" panose="02010609060101010101" pitchFamily="49" charset="-122"/>
                <a:ea typeface="黑体" panose="02010609060101010101" pitchFamily="49" charset="-122"/>
              </a:rPr>
              <a:t>2</a:t>
            </a:r>
            <a:r>
              <a:rPr lang="zh-CN" altLang="en-US" sz="2000" b="0" kern="0" dirty="0">
                <a:solidFill>
                  <a:schemeClr val="tx1"/>
                </a:solidFill>
                <a:latin typeface="黑体" panose="02010609060101010101" pitchFamily="49" charset="-122"/>
                <a:ea typeface="黑体" panose="02010609060101010101" pitchFamily="49" charset="-122"/>
              </a:rPr>
              <a:t>）</a:t>
            </a:r>
            <a:endParaRPr lang="en-US" altLang="zh-CN" sz="2000" b="0" kern="0" dirty="0">
              <a:solidFill>
                <a:schemeClr val="tx1"/>
              </a:solidFill>
              <a:latin typeface="黑体" panose="02010609060101010101" pitchFamily="49" charset="-122"/>
              <a:ea typeface="黑体" panose="02010609060101010101" pitchFamily="49" charset="-122"/>
            </a:endParaRPr>
          </a:p>
        </p:txBody>
      </p:sp>
      <p:graphicFrame>
        <p:nvGraphicFramePr>
          <p:cNvPr id="7" name="Group 188">
            <a:extLst>
              <a:ext uri="{FF2B5EF4-FFF2-40B4-BE49-F238E27FC236}">
                <a16:creationId xmlns:a16="http://schemas.microsoft.com/office/drawing/2014/main" id="{D5A93D75-4D75-192C-3552-90DAD7748E7B}"/>
              </a:ext>
            </a:extLst>
          </p:cNvPr>
          <p:cNvGraphicFramePr>
            <a:graphicFrameLocks/>
          </p:cNvGraphicFramePr>
          <p:nvPr/>
        </p:nvGraphicFramePr>
        <p:xfrm>
          <a:off x="7286437" y="1066488"/>
          <a:ext cx="3985463" cy="3086189"/>
        </p:xfrm>
        <a:graphic>
          <a:graphicData uri="http://schemas.openxmlformats.org/drawingml/2006/table">
            <a:tbl>
              <a:tblPr>
                <a:effectLst>
                  <a:outerShdw blurRad="50800" dist="38100" dir="2700000" algn="tl" rotWithShape="0">
                    <a:prstClr val="black">
                      <a:alpha val="40000"/>
                    </a:prstClr>
                  </a:outerShdw>
                </a:effectLst>
              </a:tblPr>
              <a:tblGrid>
                <a:gridCol w="923710">
                  <a:extLst>
                    <a:ext uri="{9D8B030D-6E8A-4147-A177-3AD203B41FA5}">
                      <a16:colId xmlns:a16="http://schemas.microsoft.com/office/drawing/2014/main" val="20000"/>
                    </a:ext>
                  </a:extLst>
                </a:gridCol>
                <a:gridCol w="1357460">
                  <a:extLst>
                    <a:ext uri="{9D8B030D-6E8A-4147-A177-3AD203B41FA5}">
                      <a16:colId xmlns:a16="http://schemas.microsoft.com/office/drawing/2014/main" val="20001"/>
                    </a:ext>
                  </a:extLst>
                </a:gridCol>
                <a:gridCol w="895547">
                  <a:extLst>
                    <a:ext uri="{9D8B030D-6E8A-4147-A177-3AD203B41FA5}">
                      <a16:colId xmlns:a16="http://schemas.microsoft.com/office/drawing/2014/main" val="20002"/>
                    </a:ext>
                  </a:extLst>
                </a:gridCol>
                <a:gridCol w="808746">
                  <a:extLst>
                    <a:ext uri="{9D8B030D-6E8A-4147-A177-3AD203B41FA5}">
                      <a16:colId xmlns:a16="http://schemas.microsoft.com/office/drawing/2014/main" val="20003"/>
                    </a:ext>
                  </a:extLst>
                </a:gridCol>
              </a:tblGrid>
              <a:tr h="45720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课程名</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学分</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629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a:t>
                      </a:r>
                      <a:endPar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34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09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518">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操作系统</a:t>
                      </a:r>
                      <a:endParaRPr kumimoji="0"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5375">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71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22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a:t>
                      </a: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 name="表格 8">
            <a:extLst>
              <a:ext uri="{FF2B5EF4-FFF2-40B4-BE49-F238E27FC236}">
                <a16:creationId xmlns:a16="http://schemas.microsoft.com/office/drawing/2014/main" id="{6B63D3AD-930A-29D3-64AA-F308A03FFFE3}"/>
              </a:ext>
            </a:extLst>
          </p:cNvPr>
          <p:cNvGraphicFramePr>
            <a:graphicFrameLocks noGrp="1"/>
          </p:cNvGraphicFramePr>
          <p:nvPr/>
        </p:nvGraphicFramePr>
        <p:xfrm>
          <a:off x="3445731" y="5378323"/>
          <a:ext cx="1093509" cy="731520"/>
        </p:xfrm>
        <a:graphic>
          <a:graphicData uri="http://schemas.openxmlformats.org/drawingml/2006/table">
            <a:tbl>
              <a:tblPr>
                <a:effectLst>
                  <a:outerShdw blurRad="50800" dist="38100" dir="2700000" algn="tl" rotWithShape="0">
                    <a:prstClr val="black">
                      <a:alpha val="40000"/>
                    </a:prstClr>
                  </a:outerShdw>
                </a:effectLst>
              </a:tblPr>
              <a:tblGrid>
                <a:gridCol w="1093509">
                  <a:extLst>
                    <a:ext uri="{9D8B030D-6E8A-4147-A177-3AD203B41FA5}">
                      <a16:colId xmlns:a16="http://schemas.microsoft.com/office/drawing/2014/main" val="2319160391"/>
                    </a:ext>
                  </a:extLst>
                </a:gridCol>
              </a:tblGrid>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800" b="1"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a:lnL w="38100" cmpd="sng">
                      <a:solidFill>
                        <a:schemeClr val="tx1"/>
                      </a:solidFill>
                      <a:prstDash val="solid"/>
                    </a:lnL>
                    <a:lnR w="38100" cmpd="sng">
                      <a:solidFill>
                        <a:schemeClr val="tx1"/>
                      </a:solidFill>
                      <a:prstDash val="solid"/>
                    </a:lnR>
                    <a:lnT w="38100" cmpd="sng">
                      <a:solidFill>
                        <a:schemeClr val="tx1"/>
                      </a:solidFill>
                      <a:prstDash val="soli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776249"/>
                  </a:ext>
                </a:extLst>
              </a:tr>
              <a:tr h="30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endPar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mpd="sng">
                      <a:solidFill>
                        <a:schemeClr val="tx1"/>
                      </a:solidFill>
                      <a:prstDash val="solid"/>
                    </a:lnB>
                  </a:tcPr>
                </a:tc>
                <a:extLst>
                  <a:ext uri="{0D108BD9-81ED-4DB2-BD59-A6C34878D82A}">
                    <a16:rowId xmlns:a16="http://schemas.microsoft.com/office/drawing/2014/main" val="2713765903"/>
                  </a:ext>
                </a:extLst>
              </a:tr>
            </a:tbl>
          </a:graphicData>
        </a:graphic>
      </p:graphicFrame>
    </p:spTree>
    <p:extLst>
      <p:ext uri="{BB962C8B-B14F-4D97-AF65-F5344CB8AC3E}">
        <p14:creationId xmlns:p14="http://schemas.microsoft.com/office/powerpoint/2010/main" val="116918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4B1A03-6AF6-48D5-9E0B-19299A23F1B3}"/>
              </a:ext>
            </a:extLst>
          </p:cNvPr>
          <p:cNvSpPr/>
          <p:nvPr/>
        </p:nvSpPr>
        <p:spPr>
          <a:xfrm>
            <a:off x="394508" y="605529"/>
            <a:ext cx="11402984" cy="5484578"/>
          </a:xfrm>
          <a:prstGeom prst="rect">
            <a:avLst/>
          </a:prstGeom>
        </p:spPr>
        <p:txBody>
          <a:bodyPr wrap="square">
            <a:spAutoFit/>
          </a:bodyPr>
          <a:lstStyle/>
          <a:p>
            <a:pPr eaLnBrk="1" hangingPunct="1">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10】 </a:t>
            </a:r>
            <a:r>
              <a:rPr lang="zh-CN" altLang="en-US" sz="2400" kern="0" dirty="0">
                <a:latin typeface="黑体" panose="02010609060101010101" pitchFamily="49" charset="-122"/>
                <a:ea typeface="黑体" panose="02010609060101010101" pitchFamily="49" charset="-122"/>
              </a:rPr>
              <a:t>设有一个</a:t>
            </a:r>
            <a:r>
              <a:rPr lang="en-US" altLang="zh-CN" sz="2400" kern="0" dirty="0">
                <a:latin typeface="黑体" panose="02010609060101010101" pitchFamily="49" charset="-122"/>
                <a:ea typeface="黑体" panose="02010609060101010101" pitchFamily="49" charset="-122"/>
              </a:rPr>
              <a:t>SPJ</a:t>
            </a:r>
            <a:r>
              <a:rPr lang="zh-CN" altLang="en-US" sz="2400" kern="0" dirty="0">
                <a:latin typeface="黑体" panose="02010609060101010101" pitchFamily="49" charset="-122"/>
                <a:ea typeface="黑体" panose="02010609060101010101" pitchFamily="49" charset="-122"/>
              </a:rPr>
              <a:t>数据库，包括</a:t>
            </a:r>
            <a:r>
              <a:rPr lang="en-US" altLang="zh-CN" sz="2400" kern="0" dirty="0">
                <a:latin typeface="黑体" panose="02010609060101010101" pitchFamily="49" charset="-122"/>
                <a:ea typeface="黑体" panose="02010609060101010101" pitchFamily="49" charset="-122"/>
              </a:rPr>
              <a:t>S</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P</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J</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SPJ</a:t>
            </a:r>
            <a:r>
              <a:rPr lang="zh-CN" altLang="en-US" sz="2400" kern="0" dirty="0">
                <a:latin typeface="黑体" panose="02010609060101010101" pitchFamily="49" charset="-122"/>
                <a:ea typeface="黑体" panose="02010609060101010101" pitchFamily="49" charset="-122"/>
              </a:rPr>
              <a:t>四个关系模式： </a:t>
            </a:r>
            <a:endParaRPr lang="en-US" altLang="zh-CN" sz="2400" kern="0" dirty="0">
              <a:latin typeface="黑体" panose="02010609060101010101" pitchFamily="49" charset="-122"/>
              <a:ea typeface="黑体" panose="02010609060101010101" pitchFamily="49" charset="-122"/>
            </a:endParaRPr>
          </a:p>
          <a:p>
            <a:pPr lvl="1" eaLnBrk="1" hangingPunct="1">
              <a:defRPr/>
            </a:pPr>
            <a:r>
              <a:rPr lang="en-US" altLang="zh-CN" sz="2400" kern="0" dirty="0">
                <a:solidFill>
                  <a:srgbClr val="0000CC"/>
                </a:solidFill>
                <a:latin typeface="黑体" panose="02010609060101010101" pitchFamily="49" charset="-122"/>
                <a:ea typeface="黑体" panose="02010609060101010101" pitchFamily="49" charset="-122"/>
              </a:rPr>
              <a:t>S</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SNO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SNAME</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STATUS</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CITY</a:t>
            </a:r>
            <a:r>
              <a:rPr lang="zh-CN" altLang="en-US" sz="2400" kern="0" dirty="0">
                <a:solidFill>
                  <a:srgbClr val="0000CC"/>
                </a:solidFill>
                <a:latin typeface="黑体" panose="02010609060101010101" pitchFamily="49" charset="-122"/>
                <a:ea typeface="黑体" panose="02010609060101010101" pitchFamily="49" charset="-122"/>
              </a:rPr>
              <a:t>）</a:t>
            </a:r>
            <a:endParaRPr lang="en-US" altLang="zh-CN" sz="2400" kern="0" dirty="0">
              <a:solidFill>
                <a:srgbClr val="0000CC"/>
              </a:solidFill>
              <a:latin typeface="黑体" panose="02010609060101010101" pitchFamily="49" charset="-122"/>
              <a:ea typeface="黑体" panose="02010609060101010101" pitchFamily="49" charset="-122"/>
            </a:endParaRPr>
          </a:p>
          <a:p>
            <a:pPr lvl="1" eaLnBrk="1" hangingPunct="1">
              <a:defRPr/>
            </a:pPr>
            <a:r>
              <a:rPr lang="en-US" altLang="zh-CN" sz="2400" kern="0" dirty="0">
                <a:solidFill>
                  <a:srgbClr val="0000CC"/>
                </a:solidFill>
                <a:latin typeface="黑体" panose="02010609060101010101" pitchFamily="49" charset="-122"/>
                <a:ea typeface="黑体" panose="02010609060101010101" pitchFamily="49" charset="-122"/>
              </a:rPr>
              <a:t>P</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PNO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PNAME</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COLOR</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WEIGHT</a:t>
            </a:r>
            <a:r>
              <a:rPr lang="zh-CN" altLang="en-US" sz="2400" kern="0" dirty="0">
                <a:solidFill>
                  <a:srgbClr val="0000CC"/>
                </a:solidFill>
                <a:latin typeface="黑体" panose="02010609060101010101" pitchFamily="49" charset="-122"/>
                <a:ea typeface="黑体" panose="02010609060101010101" pitchFamily="49" charset="-122"/>
              </a:rPr>
              <a:t>）</a:t>
            </a:r>
            <a:endParaRPr lang="en-US" altLang="zh-CN" sz="2400" kern="0" dirty="0">
              <a:solidFill>
                <a:srgbClr val="0000CC"/>
              </a:solidFill>
              <a:latin typeface="黑体" panose="02010609060101010101" pitchFamily="49" charset="-122"/>
              <a:ea typeface="黑体" panose="02010609060101010101" pitchFamily="49" charset="-122"/>
            </a:endParaRPr>
          </a:p>
          <a:p>
            <a:pPr lvl="1" eaLnBrk="1" hangingPunct="1">
              <a:defRPr/>
            </a:pPr>
            <a:r>
              <a:rPr lang="en-US" altLang="zh-CN" sz="2400" kern="0" dirty="0">
                <a:solidFill>
                  <a:srgbClr val="0000CC"/>
                </a:solidFill>
                <a:latin typeface="黑体" panose="02010609060101010101" pitchFamily="49" charset="-122"/>
                <a:ea typeface="黑体" panose="02010609060101010101" pitchFamily="49" charset="-122"/>
              </a:rPr>
              <a:t>J</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JNO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JNAME</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CITY</a:t>
            </a:r>
            <a:r>
              <a:rPr lang="zh-CN" altLang="en-US" sz="2400" kern="0" dirty="0">
                <a:solidFill>
                  <a:srgbClr val="0000CC"/>
                </a:solidFill>
                <a:latin typeface="黑体" panose="02010609060101010101" pitchFamily="49" charset="-122"/>
                <a:ea typeface="黑体" panose="02010609060101010101" pitchFamily="49" charset="-122"/>
              </a:rPr>
              <a:t>）</a:t>
            </a:r>
            <a:endParaRPr lang="en-US" altLang="zh-CN" sz="2400" kern="0" dirty="0">
              <a:solidFill>
                <a:srgbClr val="0000CC"/>
              </a:solidFill>
              <a:latin typeface="黑体" panose="02010609060101010101" pitchFamily="49" charset="-122"/>
              <a:ea typeface="黑体" panose="02010609060101010101" pitchFamily="49" charset="-122"/>
            </a:endParaRPr>
          </a:p>
          <a:p>
            <a:pPr lvl="1" eaLnBrk="1" hangingPunct="1">
              <a:defRPr/>
            </a:pPr>
            <a:r>
              <a:rPr lang="en-US" altLang="zh-CN" sz="2400" kern="0" dirty="0">
                <a:solidFill>
                  <a:srgbClr val="0000CC"/>
                </a:solidFill>
                <a:latin typeface="黑体" panose="02010609060101010101" pitchFamily="49" charset="-122"/>
                <a:ea typeface="黑体" panose="02010609060101010101" pitchFamily="49" charset="-122"/>
              </a:rPr>
              <a:t>SPJ</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SNO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PNO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JNO</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QTY</a:t>
            </a:r>
            <a:r>
              <a:rPr lang="zh-CN" altLang="en-US" sz="2400" kern="0" dirty="0">
                <a:solidFill>
                  <a:srgbClr val="0000CC"/>
                </a:solidFill>
                <a:latin typeface="黑体" panose="02010609060101010101" pitchFamily="49" charset="-122"/>
                <a:ea typeface="黑体" panose="02010609060101010101" pitchFamily="49" charset="-122"/>
              </a:rPr>
              <a:t>）</a:t>
            </a:r>
            <a:endParaRPr lang="en-US" altLang="zh-CN" sz="2400" kern="0" dirty="0">
              <a:solidFill>
                <a:srgbClr val="0000CC"/>
              </a:solidFill>
              <a:latin typeface="黑体" panose="02010609060101010101" pitchFamily="49" charset="-122"/>
              <a:ea typeface="黑体" panose="02010609060101010101" pitchFamily="49" charset="-122"/>
            </a:endParaRPr>
          </a:p>
          <a:p>
            <a:pPr eaLnBrk="1" hangingPunct="1">
              <a:lnSpc>
                <a:spcPct val="120000"/>
              </a:lnSpc>
              <a:spcBef>
                <a:spcPts val="0"/>
              </a:spcBef>
              <a:defRPr/>
            </a:pPr>
            <a:r>
              <a:rPr lang="zh-CN" altLang="en-US" sz="2400" kern="0" dirty="0">
                <a:latin typeface="黑体" panose="02010609060101010101" pitchFamily="49" charset="-122"/>
                <a:ea typeface="黑体" panose="02010609060101010101" pitchFamily="49" charset="-122"/>
              </a:rPr>
              <a:t>其中：</a:t>
            </a:r>
            <a:endParaRPr lang="en-US" altLang="zh-CN" sz="2400" kern="0" dirty="0">
              <a:latin typeface="黑体" panose="02010609060101010101" pitchFamily="49" charset="-122"/>
              <a:ea typeface="黑体" panose="02010609060101010101" pitchFamily="49" charset="-122"/>
            </a:endParaRPr>
          </a:p>
          <a:p>
            <a:pPr eaLnBrk="1" hangingPunct="1">
              <a:lnSpc>
                <a:spcPct val="120000"/>
              </a:lnSpc>
              <a:spcBef>
                <a:spcPts val="0"/>
              </a:spcBef>
              <a:defRPr/>
            </a:pPr>
            <a:r>
              <a:rPr lang="zh-CN" altLang="en-US" sz="2400" kern="0" dirty="0">
                <a:latin typeface="黑体" panose="02010609060101010101" pitchFamily="49" charset="-122"/>
                <a:ea typeface="黑体" panose="02010609060101010101" pitchFamily="49" charset="-122"/>
              </a:rPr>
              <a:t>   供应商表</a:t>
            </a:r>
            <a:r>
              <a:rPr lang="en-US" altLang="zh-CN" sz="2400" kern="0" dirty="0">
                <a:latin typeface="黑体" panose="02010609060101010101" pitchFamily="49" charset="-122"/>
                <a:ea typeface="黑体" panose="02010609060101010101" pitchFamily="49" charset="-122"/>
              </a:rPr>
              <a:t>S</a:t>
            </a:r>
            <a:r>
              <a:rPr lang="zh-CN" altLang="en-US" sz="2400" kern="0" dirty="0">
                <a:latin typeface="黑体" panose="02010609060101010101" pitchFamily="49" charset="-122"/>
                <a:ea typeface="黑体" panose="02010609060101010101" pitchFamily="49" charset="-122"/>
              </a:rPr>
              <a:t>由供应商号（</a:t>
            </a:r>
            <a:r>
              <a:rPr lang="en-US" altLang="zh-CN" sz="2400" kern="0" dirty="0">
                <a:latin typeface="黑体" panose="02010609060101010101" pitchFamily="49" charset="-122"/>
                <a:ea typeface="黑体" panose="02010609060101010101" pitchFamily="49" charset="-122"/>
              </a:rPr>
              <a:t>SNO</a:t>
            </a:r>
            <a:r>
              <a:rPr lang="zh-CN" altLang="en-US" sz="2400" kern="0" dirty="0">
                <a:latin typeface="黑体" panose="02010609060101010101" pitchFamily="49" charset="-122"/>
                <a:ea typeface="黑体" panose="02010609060101010101" pitchFamily="49" charset="-122"/>
              </a:rPr>
              <a:t>），供应商名</a:t>
            </a:r>
            <a:r>
              <a:rPr lang="en-US" altLang="zh-CN" sz="2400" kern="0" dirty="0">
                <a:latin typeface="黑体" panose="02010609060101010101" pitchFamily="49" charset="-122"/>
                <a:ea typeface="黑体" panose="02010609060101010101" pitchFamily="49" charset="-122"/>
              </a:rPr>
              <a:t>(SNAME)</a:t>
            </a:r>
            <a:r>
              <a:rPr lang="zh-CN" altLang="en-US" sz="2400" kern="0" dirty="0">
                <a:latin typeface="黑体" panose="02010609060101010101" pitchFamily="49" charset="-122"/>
                <a:ea typeface="黑体" panose="02010609060101010101" pitchFamily="49" charset="-122"/>
              </a:rPr>
              <a:t>，供应商状态</a:t>
            </a:r>
            <a:r>
              <a:rPr lang="en-US" altLang="zh-CN" sz="2400" kern="0" dirty="0">
                <a:latin typeface="黑体" panose="02010609060101010101" pitchFamily="49" charset="-122"/>
                <a:ea typeface="黑体" panose="02010609060101010101" pitchFamily="49" charset="-122"/>
              </a:rPr>
              <a:t>(STATUS)</a:t>
            </a:r>
            <a:r>
              <a:rPr lang="zh-CN" altLang="en-US" sz="2400" kern="0" dirty="0">
                <a:latin typeface="黑体" panose="02010609060101010101" pitchFamily="49" charset="-122"/>
                <a:ea typeface="黑体" panose="02010609060101010101" pitchFamily="49" charset="-122"/>
              </a:rPr>
              <a:t>，供应商所在城市（</a:t>
            </a:r>
            <a:r>
              <a:rPr lang="en-US" altLang="zh-CN" sz="2400" kern="0" dirty="0">
                <a:latin typeface="黑体" panose="02010609060101010101" pitchFamily="49" charset="-122"/>
                <a:ea typeface="黑体" panose="02010609060101010101" pitchFamily="49" charset="-122"/>
              </a:rPr>
              <a:t>CITY</a:t>
            </a:r>
            <a:r>
              <a:rPr lang="zh-CN" altLang="en-US" sz="2400" kern="0" dirty="0">
                <a:latin typeface="黑体" panose="02010609060101010101" pitchFamily="49" charset="-122"/>
                <a:ea typeface="黑体" panose="02010609060101010101" pitchFamily="49" charset="-122"/>
              </a:rPr>
              <a:t>）组成；</a:t>
            </a:r>
            <a:endParaRPr lang="en-US" altLang="zh-CN" sz="2400" kern="0" dirty="0">
              <a:latin typeface="黑体" panose="02010609060101010101" pitchFamily="49" charset="-122"/>
              <a:ea typeface="黑体" panose="02010609060101010101" pitchFamily="49" charset="-122"/>
            </a:endParaRPr>
          </a:p>
          <a:p>
            <a:pPr marL="0" lvl="1" eaLnBrk="1" hangingPunct="1">
              <a:lnSpc>
                <a:spcPct val="120000"/>
              </a:lnSpc>
              <a:spcBef>
                <a:spcPts val="0"/>
              </a:spcBef>
              <a:defRPr/>
            </a:pPr>
            <a:r>
              <a:rPr lang="zh-CN" altLang="en-US" sz="2400" kern="0" dirty="0">
                <a:latin typeface="黑体" panose="02010609060101010101" pitchFamily="49" charset="-122"/>
                <a:ea typeface="黑体" panose="02010609060101010101" pitchFamily="49" charset="-122"/>
              </a:rPr>
              <a:t>   零件表</a:t>
            </a:r>
            <a:r>
              <a:rPr lang="en-US" altLang="zh-CN" sz="2400" kern="0" dirty="0">
                <a:latin typeface="黑体" panose="02010609060101010101" pitchFamily="49" charset="-122"/>
                <a:ea typeface="黑体" panose="02010609060101010101" pitchFamily="49" charset="-122"/>
              </a:rPr>
              <a:t>P</a:t>
            </a:r>
            <a:r>
              <a:rPr lang="zh-CN" altLang="en-US" sz="2400" kern="0" dirty="0">
                <a:latin typeface="黑体" panose="02010609060101010101" pitchFamily="49" charset="-122"/>
                <a:ea typeface="黑体" panose="02010609060101010101" pitchFamily="49" charset="-122"/>
              </a:rPr>
              <a:t>由零件号（</a:t>
            </a:r>
            <a:r>
              <a:rPr lang="en-US" altLang="zh-CN" sz="2400" kern="0" dirty="0">
                <a:latin typeface="黑体" panose="02010609060101010101" pitchFamily="49" charset="-122"/>
                <a:ea typeface="黑体" panose="02010609060101010101" pitchFamily="49" charset="-122"/>
              </a:rPr>
              <a:t>PNO</a:t>
            </a:r>
            <a:r>
              <a:rPr lang="zh-CN" altLang="en-US" sz="2400" kern="0" dirty="0">
                <a:latin typeface="黑体" panose="02010609060101010101" pitchFamily="49" charset="-122"/>
                <a:ea typeface="黑体" panose="02010609060101010101" pitchFamily="49" charset="-122"/>
              </a:rPr>
              <a:t>），零件名（</a:t>
            </a:r>
            <a:r>
              <a:rPr lang="en-US" altLang="zh-CN" sz="2400" kern="0" dirty="0">
                <a:latin typeface="黑体" panose="02010609060101010101" pitchFamily="49" charset="-122"/>
                <a:ea typeface="黑体" panose="02010609060101010101" pitchFamily="49" charset="-122"/>
              </a:rPr>
              <a:t>PNAME</a:t>
            </a:r>
            <a:r>
              <a:rPr lang="zh-CN" altLang="en-US" sz="2400" kern="0" dirty="0">
                <a:latin typeface="黑体" panose="02010609060101010101" pitchFamily="49" charset="-122"/>
                <a:ea typeface="黑体" panose="02010609060101010101" pitchFamily="49" charset="-122"/>
              </a:rPr>
              <a:t>），颜色（</a:t>
            </a:r>
            <a:r>
              <a:rPr lang="en-US" altLang="zh-CN" sz="2400" kern="0" dirty="0">
                <a:latin typeface="黑体" panose="02010609060101010101" pitchFamily="49" charset="-122"/>
                <a:ea typeface="黑体" panose="02010609060101010101" pitchFamily="49" charset="-122"/>
              </a:rPr>
              <a:t>COLOR</a:t>
            </a:r>
            <a:r>
              <a:rPr lang="zh-CN" altLang="en-US" sz="2400" kern="0" dirty="0">
                <a:latin typeface="黑体" panose="02010609060101010101" pitchFamily="49" charset="-122"/>
                <a:ea typeface="黑体" panose="02010609060101010101" pitchFamily="49" charset="-122"/>
              </a:rPr>
              <a:t>），重量（</a:t>
            </a:r>
            <a:r>
              <a:rPr lang="en-US" altLang="zh-CN" sz="2400" kern="0" dirty="0">
                <a:latin typeface="黑体" panose="02010609060101010101" pitchFamily="49" charset="-122"/>
                <a:ea typeface="黑体" panose="02010609060101010101" pitchFamily="49" charset="-122"/>
              </a:rPr>
              <a:t>WEIGHT</a:t>
            </a:r>
            <a:r>
              <a:rPr lang="zh-CN" altLang="en-US" sz="2400" kern="0" dirty="0">
                <a:latin typeface="黑体" panose="02010609060101010101" pitchFamily="49" charset="-122"/>
                <a:ea typeface="黑体" panose="02010609060101010101" pitchFamily="49" charset="-122"/>
              </a:rPr>
              <a:t>）组成；</a:t>
            </a:r>
            <a:endParaRPr lang="en-US" altLang="zh-CN" sz="2400" kern="0" dirty="0">
              <a:latin typeface="黑体" panose="02010609060101010101" pitchFamily="49" charset="-122"/>
              <a:ea typeface="黑体" panose="02010609060101010101" pitchFamily="49" charset="-122"/>
            </a:endParaRPr>
          </a:p>
          <a:p>
            <a:pPr marL="0" lvl="1" eaLnBrk="1" hangingPunct="1">
              <a:lnSpc>
                <a:spcPct val="120000"/>
              </a:lnSpc>
              <a:spcBef>
                <a:spcPts val="0"/>
              </a:spcBef>
              <a:defRPr/>
            </a:pPr>
            <a:r>
              <a:rPr lang="zh-CN" altLang="en-US" sz="2400" kern="0" dirty="0">
                <a:latin typeface="黑体" panose="02010609060101010101" pitchFamily="49" charset="-122"/>
                <a:ea typeface="黑体" panose="02010609060101010101" pitchFamily="49" charset="-122"/>
              </a:rPr>
              <a:t>   工程项目表</a:t>
            </a:r>
            <a:r>
              <a:rPr lang="en-US" altLang="zh-CN" sz="2400" kern="0" dirty="0">
                <a:latin typeface="黑体" panose="02010609060101010101" pitchFamily="49" charset="-122"/>
                <a:ea typeface="黑体" panose="02010609060101010101" pitchFamily="49" charset="-122"/>
              </a:rPr>
              <a:t>J</a:t>
            </a:r>
            <a:r>
              <a:rPr lang="zh-CN" altLang="en-US" sz="2400" kern="0" dirty="0">
                <a:latin typeface="黑体" panose="02010609060101010101" pitchFamily="49" charset="-122"/>
                <a:ea typeface="黑体" panose="02010609060101010101" pitchFamily="49" charset="-122"/>
              </a:rPr>
              <a:t>有项目号（</a:t>
            </a:r>
            <a:r>
              <a:rPr lang="en-US" altLang="zh-CN" sz="2400" kern="0" dirty="0">
                <a:latin typeface="黑体" panose="02010609060101010101" pitchFamily="49" charset="-122"/>
                <a:ea typeface="黑体" panose="02010609060101010101" pitchFamily="49" charset="-122"/>
              </a:rPr>
              <a:t>JNO</a:t>
            </a:r>
            <a:r>
              <a:rPr lang="zh-CN" altLang="en-US" sz="2400" kern="0" dirty="0">
                <a:latin typeface="黑体" panose="02010609060101010101" pitchFamily="49" charset="-122"/>
                <a:ea typeface="黑体" panose="02010609060101010101" pitchFamily="49" charset="-122"/>
              </a:rPr>
              <a:t>），项目名（</a:t>
            </a:r>
            <a:r>
              <a:rPr lang="en-US" altLang="zh-CN" sz="2400" kern="0" dirty="0">
                <a:latin typeface="黑体" panose="02010609060101010101" pitchFamily="49" charset="-122"/>
                <a:ea typeface="黑体" panose="02010609060101010101" pitchFamily="49" charset="-122"/>
              </a:rPr>
              <a:t>JNAME</a:t>
            </a:r>
            <a:r>
              <a:rPr lang="zh-CN" altLang="en-US" sz="2400" kern="0" dirty="0">
                <a:latin typeface="黑体" panose="02010609060101010101" pitchFamily="49" charset="-122"/>
                <a:ea typeface="黑体" panose="02010609060101010101" pitchFamily="49" charset="-122"/>
              </a:rPr>
              <a:t>），项目所在城市（</a:t>
            </a:r>
            <a:r>
              <a:rPr lang="en-US" altLang="zh-CN" sz="2400" kern="0" dirty="0">
                <a:latin typeface="黑体" panose="02010609060101010101" pitchFamily="49" charset="-122"/>
                <a:ea typeface="黑体" panose="02010609060101010101" pitchFamily="49" charset="-122"/>
              </a:rPr>
              <a:t>CITY</a:t>
            </a:r>
            <a:r>
              <a:rPr lang="zh-CN" altLang="en-US" sz="2400" kern="0" dirty="0">
                <a:latin typeface="黑体" panose="02010609060101010101" pitchFamily="49" charset="-122"/>
                <a:ea typeface="黑体" panose="02010609060101010101" pitchFamily="49" charset="-122"/>
              </a:rPr>
              <a:t>）组成；</a:t>
            </a:r>
            <a:endParaRPr lang="en-US" altLang="zh-CN" sz="2400" kern="0" dirty="0">
              <a:latin typeface="黑体" panose="02010609060101010101" pitchFamily="49" charset="-122"/>
              <a:ea typeface="黑体" panose="02010609060101010101" pitchFamily="49" charset="-122"/>
            </a:endParaRPr>
          </a:p>
          <a:p>
            <a:pPr marL="0" lvl="1" eaLnBrk="1" hangingPunct="1">
              <a:lnSpc>
                <a:spcPct val="120000"/>
              </a:lnSpc>
              <a:spcBef>
                <a:spcPts val="0"/>
              </a:spcBef>
              <a:defRPr/>
            </a:pPr>
            <a:r>
              <a:rPr lang="zh-CN" altLang="en-US" sz="2400" kern="0" dirty="0">
                <a:latin typeface="黑体" panose="02010609060101010101" pitchFamily="49" charset="-122"/>
                <a:ea typeface="黑体" panose="02010609060101010101" pitchFamily="49" charset="-122"/>
              </a:rPr>
              <a:t>   供应情况表</a:t>
            </a:r>
            <a:r>
              <a:rPr lang="en-US" altLang="zh-CN" sz="2400" kern="0" dirty="0">
                <a:latin typeface="黑体" panose="02010609060101010101" pitchFamily="49" charset="-122"/>
                <a:ea typeface="黑体" panose="02010609060101010101" pitchFamily="49" charset="-122"/>
              </a:rPr>
              <a:t>SPJ</a:t>
            </a:r>
            <a:r>
              <a:rPr lang="zh-CN" altLang="en-US" sz="2400" kern="0" dirty="0">
                <a:latin typeface="黑体" panose="02010609060101010101" pitchFamily="49" charset="-122"/>
                <a:ea typeface="黑体" panose="02010609060101010101" pitchFamily="49" charset="-122"/>
              </a:rPr>
              <a:t>由供应商号（</a:t>
            </a:r>
            <a:r>
              <a:rPr lang="en-US" altLang="zh-CN" sz="2400" kern="0" dirty="0">
                <a:latin typeface="黑体" panose="02010609060101010101" pitchFamily="49" charset="-122"/>
                <a:ea typeface="黑体" panose="02010609060101010101" pitchFamily="49" charset="-122"/>
              </a:rPr>
              <a:t>SNO</a:t>
            </a:r>
            <a:r>
              <a:rPr lang="zh-CN" altLang="en-US" sz="2400" kern="0" dirty="0">
                <a:latin typeface="黑体" panose="02010609060101010101" pitchFamily="49" charset="-122"/>
                <a:ea typeface="黑体" panose="02010609060101010101" pitchFamily="49" charset="-122"/>
              </a:rPr>
              <a:t>），零件号（</a:t>
            </a:r>
            <a:r>
              <a:rPr lang="en-US" altLang="zh-CN" sz="2400" kern="0" dirty="0">
                <a:latin typeface="黑体" panose="02010609060101010101" pitchFamily="49" charset="-122"/>
                <a:ea typeface="黑体" panose="02010609060101010101" pitchFamily="49" charset="-122"/>
              </a:rPr>
              <a:t>PNO</a:t>
            </a:r>
            <a:r>
              <a:rPr lang="zh-CN" altLang="en-US" sz="2400" kern="0" dirty="0">
                <a:latin typeface="黑体" panose="02010609060101010101" pitchFamily="49" charset="-122"/>
                <a:ea typeface="黑体" panose="02010609060101010101" pitchFamily="49" charset="-122"/>
              </a:rPr>
              <a:t>），项目号（</a:t>
            </a:r>
            <a:r>
              <a:rPr lang="en-US" altLang="zh-CN" sz="2400" kern="0" dirty="0">
                <a:latin typeface="黑体" panose="02010609060101010101" pitchFamily="49" charset="-122"/>
                <a:ea typeface="黑体" panose="02010609060101010101" pitchFamily="49" charset="-122"/>
              </a:rPr>
              <a:t>JNO</a:t>
            </a:r>
            <a:r>
              <a:rPr lang="zh-CN" altLang="en-US" sz="2400" kern="0" dirty="0">
                <a:latin typeface="黑体" panose="02010609060101010101" pitchFamily="49" charset="-122"/>
                <a:ea typeface="黑体" panose="02010609060101010101" pitchFamily="49" charset="-122"/>
              </a:rPr>
              <a:t>），供应数量（</a:t>
            </a:r>
            <a:r>
              <a:rPr lang="en-US" altLang="zh-CN" sz="2400" kern="0" dirty="0">
                <a:latin typeface="黑体" panose="02010609060101010101" pitchFamily="49" charset="-122"/>
                <a:ea typeface="黑体" panose="02010609060101010101" pitchFamily="49" charset="-122"/>
              </a:rPr>
              <a:t>QTY</a:t>
            </a:r>
            <a:r>
              <a:rPr lang="zh-CN" altLang="en-US" sz="2400" kern="0" dirty="0">
                <a:latin typeface="黑体" panose="02010609060101010101" pitchFamily="49" charset="-122"/>
                <a:ea typeface="黑体" panose="02010609060101010101" pitchFamily="49" charset="-122"/>
              </a:rPr>
              <a:t>）组成。</a:t>
            </a:r>
          </a:p>
        </p:txBody>
      </p:sp>
    </p:spTree>
    <p:extLst>
      <p:ext uri="{BB962C8B-B14F-4D97-AF65-F5344CB8AC3E}">
        <p14:creationId xmlns:p14="http://schemas.microsoft.com/office/powerpoint/2010/main" val="1956583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47">
            <a:extLst>
              <a:ext uri="{FF2B5EF4-FFF2-40B4-BE49-F238E27FC236}">
                <a16:creationId xmlns:a16="http://schemas.microsoft.com/office/drawing/2014/main" id="{B78E28D8-EC33-4CD9-AAE5-FDF9000AC8C2}"/>
              </a:ext>
            </a:extLst>
          </p:cNvPr>
          <p:cNvGraphicFramePr>
            <a:graphicFrameLocks/>
          </p:cNvGraphicFramePr>
          <p:nvPr>
            <p:extLst/>
          </p:nvPr>
        </p:nvGraphicFramePr>
        <p:xfrm>
          <a:off x="2158357" y="985252"/>
          <a:ext cx="3098379" cy="1828800"/>
        </p:xfrm>
        <a:graphic>
          <a:graphicData uri="http://schemas.openxmlformats.org/drawingml/2006/table">
            <a:tbl>
              <a:tblPr/>
              <a:tblGrid>
                <a:gridCol w="621004">
                  <a:extLst>
                    <a:ext uri="{9D8B030D-6E8A-4147-A177-3AD203B41FA5}">
                      <a16:colId xmlns:a16="http://schemas.microsoft.com/office/drawing/2014/main" val="20000"/>
                    </a:ext>
                  </a:extLst>
                </a:gridCol>
                <a:gridCol w="875004">
                  <a:extLst>
                    <a:ext uri="{9D8B030D-6E8A-4147-A177-3AD203B41FA5}">
                      <a16:colId xmlns:a16="http://schemas.microsoft.com/office/drawing/2014/main" val="20001"/>
                    </a:ext>
                  </a:extLst>
                </a:gridCol>
                <a:gridCol w="933742">
                  <a:extLst>
                    <a:ext uri="{9D8B030D-6E8A-4147-A177-3AD203B41FA5}">
                      <a16:colId xmlns:a16="http://schemas.microsoft.com/office/drawing/2014/main" val="20002"/>
                    </a:ext>
                  </a:extLst>
                </a:gridCol>
                <a:gridCol w="668629">
                  <a:extLst>
                    <a:ext uri="{9D8B030D-6E8A-4147-A177-3AD203B41FA5}">
                      <a16:colId xmlns:a16="http://schemas.microsoft.com/office/drawing/2014/main" val="20003"/>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SNAME</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STATUS</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CITY</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精益</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天津</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盛锡</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北京</a:t>
                      </a:r>
                      <a:endPar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东方红</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30</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北京</a:t>
                      </a:r>
                      <a:endPar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丰泰盛</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天津</a:t>
                      </a:r>
                      <a:endPar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为民</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30</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上海</a:t>
                      </a:r>
                      <a:endPar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bl>
          </a:graphicData>
        </a:graphic>
      </p:graphicFrame>
      <p:graphicFrame>
        <p:nvGraphicFramePr>
          <p:cNvPr id="4" name="Group 147">
            <a:extLst>
              <a:ext uri="{FF2B5EF4-FFF2-40B4-BE49-F238E27FC236}">
                <a16:creationId xmlns:a16="http://schemas.microsoft.com/office/drawing/2014/main" id="{C58BAE01-CE76-4BB8-B6CA-159FD8DDB0AD}"/>
              </a:ext>
            </a:extLst>
          </p:cNvPr>
          <p:cNvGraphicFramePr>
            <a:graphicFrameLocks/>
          </p:cNvGraphicFramePr>
          <p:nvPr>
            <p:extLst/>
          </p:nvPr>
        </p:nvGraphicFramePr>
        <p:xfrm>
          <a:off x="715532" y="3668913"/>
          <a:ext cx="3353966" cy="2133600"/>
        </p:xfrm>
        <a:graphic>
          <a:graphicData uri="http://schemas.openxmlformats.org/drawingml/2006/table">
            <a:tbl>
              <a:tblPr/>
              <a:tblGrid>
                <a:gridCol w="625766">
                  <a:extLst>
                    <a:ext uri="{9D8B030D-6E8A-4147-A177-3AD203B41FA5}">
                      <a16:colId xmlns:a16="http://schemas.microsoft.com/office/drawing/2014/main" val="20000"/>
                    </a:ext>
                  </a:extLst>
                </a:gridCol>
                <a:gridCol w="879766">
                  <a:extLst>
                    <a:ext uri="{9D8B030D-6E8A-4147-A177-3AD203B41FA5}">
                      <a16:colId xmlns:a16="http://schemas.microsoft.com/office/drawing/2014/main" val="20001"/>
                    </a:ext>
                  </a:extLst>
                </a:gridCol>
                <a:gridCol w="857542">
                  <a:extLst>
                    <a:ext uri="{9D8B030D-6E8A-4147-A177-3AD203B41FA5}">
                      <a16:colId xmlns:a16="http://schemas.microsoft.com/office/drawing/2014/main" val="20002"/>
                    </a:ext>
                  </a:extLst>
                </a:gridCol>
                <a:gridCol w="990892">
                  <a:extLst>
                    <a:ext uri="{9D8B030D-6E8A-4147-A177-3AD203B41FA5}">
                      <a16:colId xmlns:a16="http://schemas.microsoft.com/office/drawing/2014/main" val="20003"/>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PNO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PNAME</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400" b="1" i="0" u="none" strike="noStrike" cap="none" normalizeH="0" baseline="0" dirty="0">
                          <a:ln>
                            <a:noFill/>
                          </a:ln>
                          <a:solidFill>
                            <a:srgbClr val="0000CC"/>
                          </a:solidFill>
                          <a:effectLst/>
                          <a:latin typeface="Tahoma" pitchFamily="34" charset="0"/>
                          <a:ea typeface="宋体" pitchFamily="2" charset="-122"/>
                        </a:rPr>
                        <a:t>COLOR</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WEIGHT</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螺母</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红</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螺栓</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绿</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17</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螺丝刀</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蓝</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14</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P4</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螺丝刀</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红</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14</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凸轮</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蓝</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P6</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齿轮</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红</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9992877"/>
                  </a:ext>
                </a:extLst>
              </a:tr>
            </a:tbl>
          </a:graphicData>
        </a:graphic>
      </p:graphicFrame>
      <p:graphicFrame>
        <p:nvGraphicFramePr>
          <p:cNvPr id="5" name="Group 147">
            <a:extLst>
              <a:ext uri="{FF2B5EF4-FFF2-40B4-BE49-F238E27FC236}">
                <a16:creationId xmlns:a16="http://schemas.microsoft.com/office/drawing/2014/main" id="{E5FA85A5-1111-473F-8B02-035A08DF3203}"/>
              </a:ext>
            </a:extLst>
          </p:cNvPr>
          <p:cNvGraphicFramePr>
            <a:graphicFrameLocks/>
          </p:cNvGraphicFramePr>
          <p:nvPr>
            <p:extLst/>
          </p:nvPr>
        </p:nvGraphicFramePr>
        <p:xfrm>
          <a:off x="4802849" y="3668913"/>
          <a:ext cx="2586302" cy="2438400"/>
        </p:xfrm>
        <a:graphic>
          <a:graphicData uri="http://schemas.openxmlformats.org/drawingml/2006/table">
            <a:tbl>
              <a:tblPr/>
              <a:tblGrid>
                <a:gridCol w="777557">
                  <a:extLst>
                    <a:ext uri="{9D8B030D-6E8A-4147-A177-3AD203B41FA5}">
                      <a16:colId xmlns:a16="http://schemas.microsoft.com/office/drawing/2014/main" val="20000"/>
                    </a:ext>
                  </a:extLst>
                </a:gridCol>
                <a:gridCol w="982954">
                  <a:extLst>
                    <a:ext uri="{9D8B030D-6E8A-4147-A177-3AD203B41FA5}">
                      <a16:colId xmlns:a16="http://schemas.microsoft.com/office/drawing/2014/main" val="20001"/>
                    </a:ext>
                  </a:extLst>
                </a:gridCol>
                <a:gridCol w="825791">
                  <a:extLst>
                    <a:ext uri="{9D8B030D-6E8A-4147-A177-3AD203B41FA5}">
                      <a16:colId xmlns:a16="http://schemas.microsoft.com/office/drawing/2014/main" val="20002"/>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JNO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JNAME</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400" b="1" i="0" u="none" strike="noStrike" cap="none" normalizeH="0" baseline="0" dirty="0">
                          <a:ln>
                            <a:noFill/>
                          </a:ln>
                          <a:solidFill>
                            <a:srgbClr val="0000CC"/>
                          </a:solidFill>
                          <a:effectLst/>
                          <a:latin typeface="Tahoma" pitchFamily="34" charset="0"/>
                          <a:ea typeface="宋体" pitchFamily="2" charset="-122"/>
                        </a:rPr>
                        <a:t>CITY</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三建</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北京</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一汽</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长春</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弹簧厂</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天津</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造船厂</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天津</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机车厂</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唐山</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J6</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无线电厂</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常州</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7112651"/>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J7</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半导体厂</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南京</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15695188"/>
                  </a:ext>
                </a:extLst>
              </a:tr>
            </a:tbl>
          </a:graphicData>
        </a:graphic>
      </p:graphicFrame>
      <p:graphicFrame>
        <p:nvGraphicFramePr>
          <p:cNvPr id="6" name="Group 147">
            <a:extLst>
              <a:ext uri="{FF2B5EF4-FFF2-40B4-BE49-F238E27FC236}">
                <a16:creationId xmlns:a16="http://schemas.microsoft.com/office/drawing/2014/main" id="{CB5B6BD5-863B-4551-9077-375C002DFF2F}"/>
              </a:ext>
            </a:extLst>
          </p:cNvPr>
          <p:cNvGraphicFramePr>
            <a:graphicFrameLocks/>
          </p:cNvGraphicFramePr>
          <p:nvPr>
            <p:extLst/>
          </p:nvPr>
        </p:nvGraphicFramePr>
        <p:xfrm>
          <a:off x="8676659" y="381000"/>
          <a:ext cx="2444328" cy="6096000"/>
        </p:xfrm>
        <a:graphic>
          <a:graphicData uri="http://schemas.openxmlformats.org/drawingml/2006/table">
            <a:tbl>
              <a:tblPr/>
              <a:tblGrid>
                <a:gridCol w="621004">
                  <a:extLst>
                    <a:ext uri="{9D8B030D-6E8A-4147-A177-3AD203B41FA5}">
                      <a16:colId xmlns:a16="http://schemas.microsoft.com/office/drawing/2014/main" val="20000"/>
                    </a:ext>
                  </a:extLst>
                </a:gridCol>
                <a:gridCol w="625766">
                  <a:extLst>
                    <a:ext uri="{9D8B030D-6E8A-4147-A177-3AD203B41FA5}">
                      <a16:colId xmlns:a16="http://schemas.microsoft.com/office/drawing/2014/main" val="20001"/>
                    </a:ext>
                  </a:extLst>
                </a:gridCol>
                <a:gridCol w="597192">
                  <a:extLst>
                    <a:ext uri="{9D8B030D-6E8A-4147-A177-3AD203B41FA5}">
                      <a16:colId xmlns:a16="http://schemas.microsoft.com/office/drawing/2014/main" val="20002"/>
                    </a:ext>
                  </a:extLst>
                </a:gridCol>
                <a:gridCol w="600366">
                  <a:extLst>
                    <a:ext uri="{9D8B030D-6E8A-4147-A177-3AD203B41FA5}">
                      <a16:colId xmlns:a16="http://schemas.microsoft.com/office/drawing/2014/main" val="20003"/>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PNO</a:t>
                      </a: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JNO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QTY</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2020915"/>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8780022"/>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J5</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6755930"/>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P5</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7122189"/>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P5</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9329481"/>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4542936"/>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5587697"/>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P5</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682621"/>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P6</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1806008"/>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P6</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7603421"/>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2506443"/>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P3</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J1</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9455615"/>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P6</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796010"/>
                  </a:ext>
                </a:extLst>
              </a:tr>
              <a:tr h="2133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P6</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J4</a:t>
                      </a:r>
                      <a:endParaRPr kumimoji="1"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27" marR="914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500</a:t>
                      </a:r>
                    </a:p>
                  </a:txBody>
                  <a:tcPr marL="91427" marR="914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1896887"/>
                  </a:ext>
                </a:extLst>
              </a:tr>
            </a:tbl>
          </a:graphicData>
        </a:graphic>
      </p:graphicFrame>
      <p:sp>
        <p:nvSpPr>
          <p:cNvPr id="7" name="Rectangle 82">
            <a:extLst>
              <a:ext uri="{FF2B5EF4-FFF2-40B4-BE49-F238E27FC236}">
                <a16:creationId xmlns:a16="http://schemas.microsoft.com/office/drawing/2014/main" id="{141583CB-A8C2-4ED4-BAA4-11056D257958}"/>
              </a:ext>
            </a:extLst>
          </p:cNvPr>
          <p:cNvSpPr>
            <a:spLocks noChangeArrowheads="1"/>
          </p:cNvSpPr>
          <p:nvPr/>
        </p:nvSpPr>
        <p:spPr bwMode="auto">
          <a:xfrm>
            <a:off x="7757329" y="474278"/>
            <a:ext cx="602327" cy="3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chemeClr val="tx1"/>
                </a:solidFill>
                <a:latin typeface="Times New Roman" panose="02020603050405020304" pitchFamily="18" charset="0"/>
              </a:rPr>
              <a:t> </a:t>
            </a:r>
            <a:r>
              <a:rPr kumimoji="1" lang="en-US" altLang="zh-CN" sz="2000" dirty="0">
                <a:solidFill>
                  <a:schemeClr val="tx1"/>
                </a:solidFill>
                <a:latin typeface="Times New Roman" panose="02020603050405020304" pitchFamily="18" charset="0"/>
              </a:rPr>
              <a:t>SPJ</a:t>
            </a:r>
          </a:p>
        </p:txBody>
      </p:sp>
      <p:sp>
        <p:nvSpPr>
          <p:cNvPr id="8" name="Rectangle 82">
            <a:extLst>
              <a:ext uri="{FF2B5EF4-FFF2-40B4-BE49-F238E27FC236}">
                <a16:creationId xmlns:a16="http://schemas.microsoft.com/office/drawing/2014/main" id="{4178EC2C-A60A-4874-A62A-420D6864CC4E}"/>
              </a:ext>
            </a:extLst>
          </p:cNvPr>
          <p:cNvSpPr>
            <a:spLocks noChangeArrowheads="1"/>
          </p:cNvSpPr>
          <p:nvPr/>
        </p:nvSpPr>
        <p:spPr bwMode="auto">
          <a:xfrm>
            <a:off x="2029425" y="636590"/>
            <a:ext cx="602327" cy="3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chemeClr val="tx1"/>
                </a:solidFill>
                <a:latin typeface="Times New Roman" panose="02020603050405020304" pitchFamily="18" charset="0"/>
              </a:rPr>
              <a:t> </a:t>
            </a:r>
            <a:r>
              <a:rPr kumimoji="1" lang="en-US" altLang="zh-CN" sz="2000" dirty="0">
                <a:solidFill>
                  <a:schemeClr val="tx1"/>
                </a:solidFill>
                <a:latin typeface="Times New Roman" panose="02020603050405020304" pitchFamily="18" charset="0"/>
              </a:rPr>
              <a:t>S</a:t>
            </a:r>
          </a:p>
        </p:txBody>
      </p:sp>
      <p:sp>
        <p:nvSpPr>
          <p:cNvPr id="9" name="Rectangle 82">
            <a:extLst>
              <a:ext uri="{FF2B5EF4-FFF2-40B4-BE49-F238E27FC236}">
                <a16:creationId xmlns:a16="http://schemas.microsoft.com/office/drawing/2014/main" id="{FC10BD64-F3A1-43BA-AF03-BAF5CDFF9D9F}"/>
              </a:ext>
            </a:extLst>
          </p:cNvPr>
          <p:cNvSpPr>
            <a:spLocks noChangeArrowheads="1"/>
          </p:cNvSpPr>
          <p:nvPr/>
        </p:nvSpPr>
        <p:spPr bwMode="auto">
          <a:xfrm>
            <a:off x="526628" y="3266687"/>
            <a:ext cx="602327" cy="3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chemeClr val="tx1"/>
                </a:solidFill>
                <a:latin typeface="Times New Roman" panose="02020603050405020304" pitchFamily="18" charset="0"/>
              </a:rPr>
              <a:t> </a:t>
            </a:r>
            <a:r>
              <a:rPr kumimoji="1" lang="en-US" altLang="zh-CN" sz="2000" dirty="0">
                <a:solidFill>
                  <a:schemeClr val="tx1"/>
                </a:solidFill>
                <a:latin typeface="Times New Roman" panose="02020603050405020304" pitchFamily="18" charset="0"/>
              </a:rPr>
              <a:t>P</a:t>
            </a:r>
          </a:p>
        </p:txBody>
      </p:sp>
      <p:sp>
        <p:nvSpPr>
          <p:cNvPr id="10" name="Rectangle 82">
            <a:extLst>
              <a:ext uri="{FF2B5EF4-FFF2-40B4-BE49-F238E27FC236}">
                <a16:creationId xmlns:a16="http://schemas.microsoft.com/office/drawing/2014/main" id="{4B0FC337-6864-4D08-B890-BFA09DB814C3}"/>
              </a:ext>
            </a:extLst>
          </p:cNvPr>
          <p:cNvSpPr>
            <a:spLocks noChangeArrowheads="1"/>
          </p:cNvSpPr>
          <p:nvPr/>
        </p:nvSpPr>
        <p:spPr bwMode="auto">
          <a:xfrm>
            <a:off x="4663216" y="3266687"/>
            <a:ext cx="602327" cy="3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chemeClr val="tx1"/>
                </a:solidFill>
                <a:latin typeface="Times New Roman" panose="02020603050405020304" pitchFamily="18" charset="0"/>
              </a:rPr>
              <a:t> </a:t>
            </a:r>
            <a:r>
              <a:rPr kumimoji="1" lang="en-US" altLang="zh-CN" sz="2000" dirty="0">
                <a:solidFill>
                  <a:schemeClr val="tx1"/>
                </a:solidFill>
                <a:latin typeface="Times New Roman" panose="02020603050405020304" pitchFamily="18" charset="0"/>
              </a:rPr>
              <a:t>J</a:t>
            </a:r>
          </a:p>
        </p:txBody>
      </p:sp>
    </p:spTree>
    <p:extLst>
      <p:ext uri="{BB962C8B-B14F-4D97-AF65-F5344CB8AC3E}">
        <p14:creationId xmlns:p14="http://schemas.microsoft.com/office/powerpoint/2010/main" val="191545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A165ED3E-D667-4264-B708-1D408775A008}"/>
              </a:ext>
            </a:extLst>
          </p:cNvPr>
          <p:cNvSpPr>
            <a:spLocks noChangeArrowheads="1"/>
          </p:cNvSpPr>
          <p:nvPr/>
        </p:nvSpPr>
        <p:spPr bwMode="auto">
          <a:xfrm>
            <a:off x="1049573" y="699287"/>
            <a:ext cx="10599088" cy="494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ts val="600"/>
              </a:spcBef>
              <a:buClrTx/>
              <a:buSzTx/>
              <a:buFontTx/>
              <a:buNone/>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）求供应工程</a:t>
            </a:r>
            <a:r>
              <a:rPr lang="en-US" altLang="zh-CN" sz="2400" b="0" dirty="0">
                <a:solidFill>
                  <a:schemeClr val="tx1"/>
                </a:solidFill>
                <a:latin typeface="黑体" panose="02010609060101010101" pitchFamily="49" charset="-122"/>
                <a:ea typeface="黑体" panose="02010609060101010101" pitchFamily="49" charset="-122"/>
              </a:rPr>
              <a:t>J1</a:t>
            </a:r>
            <a:r>
              <a:rPr lang="zh-CN" altLang="en-US" sz="2400" b="0" dirty="0">
                <a:solidFill>
                  <a:schemeClr val="tx1"/>
                </a:solidFill>
                <a:latin typeface="黑体" panose="02010609060101010101" pitchFamily="49" charset="-122"/>
                <a:ea typeface="黑体" panose="02010609060101010101" pitchFamily="49" charset="-122"/>
              </a:rPr>
              <a:t>零件的供应商号</a:t>
            </a:r>
            <a:r>
              <a:rPr lang="en-US" altLang="zh-CN" sz="2400" b="0" dirty="0">
                <a:solidFill>
                  <a:schemeClr val="tx1"/>
                </a:solidFill>
                <a:latin typeface="黑体" panose="02010609060101010101" pitchFamily="49" charset="-122"/>
                <a:ea typeface="黑体" panose="02010609060101010101" pitchFamily="49" charset="-122"/>
              </a:rPr>
              <a:t>SNO</a:t>
            </a:r>
            <a:r>
              <a:rPr lang="zh-CN" altLang="en-US" sz="2400" b="0" dirty="0">
                <a:solidFill>
                  <a:schemeClr val="tx1"/>
                </a:solidFill>
                <a:latin typeface="黑体" panose="02010609060101010101" pitchFamily="49" charset="-122"/>
                <a:ea typeface="黑体" panose="02010609060101010101" pitchFamily="49" charset="-122"/>
              </a:rPr>
              <a:t>。</a:t>
            </a:r>
            <a:endParaRPr lang="en-US" altLang="zh-CN" sz="2400" b="0" dirty="0">
              <a:solidFill>
                <a:schemeClr val="tx1"/>
              </a:solidFill>
              <a:latin typeface="黑体" panose="02010609060101010101" pitchFamily="49" charset="-122"/>
              <a:ea typeface="黑体" panose="02010609060101010101" pitchFamily="49" charset="-122"/>
            </a:endParaRPr>
          </a:p>
          <a:p>
            <a:pPr eaLnBrk="1" hangingPunct="1">
              <a:lnSpc>
                <a:spcPct val="150000"/>
              </a:lnSpc>
              <a:spcBef>
                <a:spcPts val="600"/>
              </a:spcBef>
              <a:buClrTx/>
              <a:buSzTx/>
              <a:buFontTx/>
              <a:buNone/>
            </a:pPr>
            <a:r>
              <a:rPr lang="en-US" altLang="zh-CN" sz="2400" dirty="0">
                <a:solidFill>
                  <a:srgbClr val="0000CC"/>
                </a:solidFill>
                <a:latin typeface="黑体" panose="02010609060101010101" pitchFamily="49" charset="-122"/>
                <a:ea typeface="黑体" panose="02010609060101010101" pitchFamily="49" charset="-122"/>
              </a:rPr>
              <a:t>   π</a:t>
            </a:r>
            <a:r>
              <a:rPr kumimoji="1" lang="en-US" altLang="zh-CN" sz="2400" baseline="-25000" dirty="0">
                <a:solidFill>
                  <a:srgbClr val="0000CC"/>
                </a:solidFill>
                <a:latin typeface="黑体" panose="02010609060101010101" pitchFamily="49" charset="-122"/>
                <a:ea typeface="黑体" panose="02010609060101010101" pitchFamily="49" charset="-122"/>
              </a:rPr>
              <a:t>SNO</a:t>
            </a:r>
            <a:r>
              <a:rPr kumimoji="1" lang="en-US" altLang="zh-CN" sz="2400" dirty="0">
                <a:solidFill>
                  <a:srgbClr val="0000CC"/>
                </a:solidFill>
                <a:latin typeface="黑体" panose="02010609060101010101" pitchFamily="49" charset="-122"/>
                <a:ea typeface="黑体" panose="02010609060101010101" pitchFamily="49" charset="-122"/>
              </a:rPr>
              <a:t> (</a:t>
            </a:r>
            <a:r>
              <a:rPr kumimoji="1" lang="el-GR" altLang="zh-CN" sz="2400" dirty="0">
                <a:solidFill>
                  <a:srgbClr val="0000CC"/>
                </a:solidFill>
                <a:latin typeface="黑体" panose="02010609060101010101" pitchFamily="49" charset="-122"/>
                <a:ea typeface="黑体" panose="02010609060101010101" pitchFamily="49" charset="-122"/>
              </a:rPr>
              <a:t>δ</a:t>
            </a:r>
            <a:r>
              <a:rPr kumimoji="1" lang="en-US" altLang="zh-CN" sz="2400" baseline="-25000" dirty="0">
                <a:solidFill>
                  <a:srgbClr val="0000CC"/>
                </a:solidFill>
                <a:latin typeface="黑体" panose="02010609060101010101" pitchFamily="49" charset="-122"/>
                <a:ea typeface="黑体" panose="02010609060101010101" pitchFamily="49" charset="-122"/>
              </a:rPr>
              <a:t>JNO=‘J1’</a:t>
            </a:r>
            <a:r>
              <a:rPr kumimoji="1" lang="en-US" altLang="zh-CN" sz="2400" dirty="0">
                <a:solidFill>
                  <a:srgbClr val="0000CC"/>
                </a:solidFill>
                <a:latin typeface="黑体" panose="02010609060101010101" pitchFamily="49" charset="-122"/>
                <a:ea typeface="黑体" panose="02010609060101010101" pitchFamily="49" charset="-122"/>
              </a:rPr>
              <a:t>(SPJ))         </a:t>
            </a:r>
            <a:endParaRPr lang="en-US" altLang="zh-CN" sz="2400" dirty="0">
              <a:solidFill>
                <a:srgbClr val="0000CC"/>
              </a:solidFill>
              <a:latin typeface="黑体" panose="02010609060101010101" pitchFamily="49" charset="-122"/>
              <a:ea typeface="黑体" panose="02010609060101010101" pitchFamily="49" charset="-122"/>
            </a:endParaRPr>
          </a:p>
          <a:p>
            <a:pPr>
              <a:lnSpc>
                <a:spcPct val="150000"/>
              </a:lnSpc>
              <a:spcBef>
                <a:spcPts val="600"/>
              </a:spcBef>
              <a:buClrTx/>
              <a:buSzTx/>
              <a:buNone/>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）求供应工程</a:t>
            </a:r>
            <a:r>
              <a:rPr lang="en-US" altLang="zh-CN" sz="2400" b="0" dirty="0">
                <a:solidFill>
                  <a:schemeClr val="tx1"/>
                </a:solidFill>
                <a:latin typeface="黑体" panose="02010609060101010101" pitchFamily="49" charset="-122"/>
                <a:ea typeface="黑体" panose="02010609060101010101" pitchFamily="49" charset="-122"/>
              </a:rPr>
              <a:t>J1</a:t>
            </a:r>
            <a:r>
              <a:rPr lang="zh-CN" altLang="en-US" sz="2400" b="0" dirty="0">
                <a:solidFill>
                  <a:schemeClr val="tx1"/>
                </a:solidFill>
                <a:latin typeface="黑体" panose="02010609060101010101" pitchFamily="49" charset="-122"/>
                <a:ea typeface="黑体" panose="02010609060101010101" pitchFamily="49" charset="-122"/>
              </a:rPr>
              <a:t>零件</a:t>
            </a:r>
            <a:r>
              <a:rPr lang="en-US" altLang="zh-CN" sz="2400" b="0" dirty="0">
                <a:solidFill>
                  <a:schemeClr val="tx1"/>
                </a:solidFill>
                <a:latin typeface="黑体" panose="02010609060101010101" pitchFamily="49" charset="-122"/>
                <a:ea typeface="黑体" panose="02010609060101010101" pitchFamily="49" charset="-122"/>
              </a:rPr>
              <a:t>P1</a:t>
            </a:r>
            <a:r>
              <a:rPr lang="zh-CN" altLang="en-US" sz="2400" b="0" dirty="0">
                <a:solidFill>
                  <a:schemeClr val="tx1"/>
                </a:solidFill>
                <a:latin typeface="黑体" panose="02010609060101010101" pitchFamily="49" charset="-122"/>
                <a:ea typeface="黑体" panose="02010609060101010101" pitchFamily="49" charset="-122"/>
              </a:rPr>
              <a:t>的供应商号</a:t>
            </a:r>
            <a:r>
              <a:rPr lang="en-US" altLang="zh-CN" sz="2400" b="0" dirty="0">
                <a:solidFill>
                  <a:schemeClr val="tx1"/>
                </a:solidFill>
                <a:latin typeface="黑体" panose="02010609060101010101" pitchFamily="49" charset="-122"/>
                <a:ea typeface="黑体" panose="02010609060101010101" pitchFamily="49" charset="-122"/>
              </a:rPr>
              <a:t>SNO </a:t>
            </a:r>
            <a:r>
              <a:rPr lang="zh-CN" altLang="en-US" sz="2400" b="0" dirty="0">
                <a:solidFill>
                  <a:schemeClr val="tx1"/>
                </a:solidFill>
                <a:latin typeface="黑体" panose="02010609060101010101" pitchFamily="49" charset="-122"/>
                <a:ea typeface="黑体" panose="02010609060101010101" pitchFamily="49" charset="-122"/>
              </a:rPr>
              <a:t>。</a:t>
            </a:r>
            <a:endParaRPr lang="en-US" altLang="zh-CN" sz="2400" b="0" dirty="0">
              <a:solidFill>
                <a:schemeClr val="tx1"/>
              </a:solidFill>
              <a:latin typeface="黑体" panose="02010609060101010101" pitchFamily="49" charset="-122"/>
              <a:ea typeface="黑体" panose="02010609060101010101" pitchFamily="49" charset="-122"/>
            </a:endParaRPr>
          </a:p>
          <a:p>
            <a:pPr eaLnBrk="1" hangingPunct="1">
              <a:lnSpc>
                <a:spcPct val="150000"/>
              </a:lnSpc>
              <a:spcBef>
                <a:spcPts val="600"/>
              </a:spcBef>
              <a:buClrTx/>
              <a:buSzTx/>
              <a:buFont typeface="Wingdings" panose="05000000000000000000" pitchFamily="2" charset="2"/>
              <a:buNone/>
            </a:pPr>
            <a:r>
              <a:rPr kumimoji="1" lang="en-US" altLang="zh-CN" sz="2400" dirty="0">
                <a:solidFill>
                  <a:srgbClr val="0000CC"/>
                </a:solidFill>
                <a:ea typeface="隶书" panose="020105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π</a:t>
            </a:r>
            <a:r>
              <a:rPr kumimoji="1" lang="en-US" altLang="zh-CN" sz="2400" baseline="-25000" dirty="0">
                <a:solidFill>
                  <a:srgbClr val="0000CC"/>
                </a:solidFill>
                <a:latin typeface="黑体" panose="02010609060101010101" pitchFamily="49" charset="-122"/>
                <a:ea typeface="黑体" panose="02010609060101010101" pitchFamily="49" charset="-122"/>
              </a:rPr>
              <a:t>SNO</a:t>
            </a:r>
            <a:r>
              <a:rPr kumimoji="1" lang="en-US" altLang="zh-CN" sz="2400" dirty="0">
                <a:solidFill>
                  <a:srgbClr val="0000CC"/>
                </a:solidFill>
                <a:latin typeface="黑体" panose="02010609060101010101" pitchFamily="49" charset="-122"/>
                <a:ea typeface="黑体" panose="02010609060101010101" pitchFamily="49" charset="-122"/>
              </a:rPr>
              <a:t>(</a:t>
            </a:r>
            <a:r>
              <a:rPr kumimoji="1" lang="el-GR" altLang="zh-CN" sz="2400" dirty="0">
                <a:solidFill>
                  <a:srgbClr val="0000CC"/>
                </a:solidFill>
                <a:latin typeface="黑体" panose="02010609060101010101" pitchFamily="49" charset="-122"/>
                <a:ea typeface="黑体" panose="02010609060101010101" pitchFamily="49" charset="-122"/>
              </a:rPr>
              <a:t>δ</a:t>
            </a:r>
            <a:r>
              <a:rPr kumimoji="1" lang="en-US" altLang="zh-CN" sz="2400" dirty="0">
                <a:solidFill>
                  <a:srgbClr val="0000CC"/>
                </a:solidFill>
                <a:latin typeface="黑体" panose="02010609060101010101" pitchFamily="49" charset="-122"/>
                <a:ea typeface="黑体" panose="02010609060101010101" pitchFamily="49" charset="-122"/>
              </a:rPr>
              <a:t> </a:t>
            </a:r>
            <a:r>
              <a:rPr kumimoji="1" lang="en-US" altLang="zh-CN" sz="2400" baseline="-25000" dirty="0">
                <a:solidFill>
                  <a:srgbClr val="0000CC"/>
                </a:solidFill>
                <a:latin typeface="黑体" panose="02010609060101010101" pitchFamily="49" charset="-122"/>
                <a:ea typeface="黑体" panose="02010609060101010101" pitchFamily="49" charset="-122"/>
              </a:rPr>
              <a:t>JNO=‘J1’ ∧PNO=‘P1’</a:t>
            </a:r>
            <a:r>
              <a:rPr kumimoji="1" lang="en-US" altLang="zh-CN" sz="2400" dirty="0">
                <a:solidFill>
                  <a:srgbClr val="0000CC"/>
                </a:solidFill>
                <a:latin typeface="黑体" panose="02010609060101010101" pitchFamily="49" charset="-122"/>
                <a:ea typeface="黑体" panose="02010609060101010101" pitchFamily="49" charset="-122"/>
              </a:rPr>
              <a:t> (SPJ))     </a:t>
            </a:r>
          </a:p>
          <a:p>
            <a:pPr>
              <a:lnSpc>
                <a:spcPct val="150000"/>
              </a:lnSpc>
              <a:spcBef>
                <a:spcPts val="600"/>
              </a:spcBef>
              <a:buClrTx/>
              <a:buSzTx/>
              <a:buNone/>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）求供应工程</a:t>
            </a:r>
            <a:r>
              <a:rPr lang="en-US" altLang="zh-CN" sz="2400" b="0" dirty="0">
                <a:solidFill>
                  <a:schemeClr val="tx1"/>
                </a:solidFill>
                <a:latin typeface="黑体" panose="02010609060101010101" pitchFamily="49" charset="-122"/>
                <a:ea typeface="黑体" panose="02010609060101010101" pitchFamily="49" charset="-122"/>
              </a:rPr>
              <a:t>J1</a:t>
            </a:r>
            <a:r>
              <a:rPr lang="zh-CN" altLang="en-US" sz="2400" b="0" dirty="0">
                <a:solidFill>
                  <a:schemeClr val="tx1"/>
                </a:solidFill>
                <a:latin typeface="黑体" panose="02010609060101010101" pitchFamily="49" charset="-122"/>
                <a:ea typeface="黑体" panose="02010609060101010101" pitchFamily="49" charset="-122"/>
              </a:rPr>
              <a:t>零件为蓝色的供应商号</a:t>
            </a:r>
            <a:r>
              <a:rPr lang="en-US" altLang="zh-CN" sz="2400" b="0" dirty="0">
                <a:solidFill>
                  <a:schemeClr val="tx1"/>
                </a:solidFill>
                <a:latin typeface="黑体" panose="02010609060101010101" pitchFamily="49" charset="-122"/>
                <a:ea typeface="黑体" panose="02010609060101010101" pitchFamily="49" charset="-122"/>
              </a:rPr>
              <a:t>SNO </a:t>
            </a:r>
            <a:r>
              <a:rPr lang="zh-CN" altLang="en-US" sz="2400" b="0" dirty="0">
                <a:solidFill>
                  <a:schemeClr val="tx1"/>
                </a:solidFill>
                <a:latin typeface="黑体" panose="02010609060101010101" pitchFamily="49" charset="-122"/>
                <a:ea typeface="黑体" panose="02010609060101010101" pitchFamily="49" charset="-122"/>
              </a:rPr>
              <a:t>。</a:t>
            </a:r>
            <a:endParaRPr lang="en-US" altLang="zh-CN" sz="2400" b="0" dirty="0">
              <a:solidFill>
                <a:schemeClr val="tx1"/>
              </a:solidFill>
              <a:latin typeface="黑体" panose="02010609060101010101" pitchFamily="49" charset="-122"/>
              <a:ea typeface="黑体" panose="02010609060101010101" pitchFamily="49" charset="-122"/>
            </a:endParaRPr>
          </a:p>
          <a:p>
            <a:pPr eaLnBrk="1" hangingPunct="1">
              <a:lnSpc>
                <a:spcPct val="150000"/>
              </a:lnSpc>
              <a:spcBef>
                <a:spcPts val="600"/>
              </a:spcBef>
              <a:buClrTx/>
              <a:buSzTx/>
              <a:buFont typeface="Wingdings" panose="05000000000000000000" pitchFamily="2" charset="2"/>
              <a:buNone/>
            </a:pPr>
            <a:r>
              <a:rPr kumimoji="1" lang="en-US" altLang="zh-CN" sz="2400" dirty="0">
                <a:solidFill>
                  <a:srgbClr val="0000CC"/>
                </a:solidFill>
                <a:ea typeface="隶书" panose="020105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π</a:t>
            </a:r>
            <a:r>
              <a:rPr kumimoji="1" lang="en-US" altLang="zh-CN" sz="2400" baseline="-25000" dirty="0">
                <a:solidFill>
                  <a:srgbClr val="0000CC"/>
                </a:solidFill>
                <a:latin typeface="黑体" panose="02010609060101010101" pitchFamily="49" charset="-122"/>
                <a:ea typeface="黑体" panose="02010609060101010101" pitchFamily="49" charset="-122"/>
              </a:rPr>
              <a:t>SNO</a:t>
            </a:r>
            <a:r>
              <a:rPr kumimoji="1" lang="en-US" altLang="zh-CN" sz="2400" dirty="0">
                <a:solidFill>
                  <a:srgbClr val="0000CC"/>
                </a:solidFill>
                <a:latin typeface="黑体" panose="02010609060101010101" pitchFamily="49" charset="-122"/>
                <a:ea typeface="黑体" panose="02010609060101010101" pitchFamily="49" charset="-122"/>
              </a:rPr>
              <a:t>(</a:t>
            </a:r>
            <a:r>
              <a:rPr kumimoji="1" lang="el-GR" altLang="zh-CN" sz="2400" dirty="0">
                <a:solidFill>
                  <a:srgbClr val="0000CC"/>
                </a:solidFill>
                <a:latin typeface="黑体" panose="02010609060101010101" pitchFamily="49" charset="-122"/>
                <a:ea typeface="黑体" panose="02010609060101010101" pitchFamily="49" charset="-122"/>
              </a:rPr>
              <a:t>δ</a:t>
            </a:r>
            <a:r>
              <a:rPr kumimoji="1" lang="en-US" altLang="zh-CN" sz="2400" dirty="0">
                <a:solidFill>
                  <a:srgbClr val="0000CC"/>
                </a:solidFill>
                <a:latin typeface="黑体" panose="02010609060101010101" pitchFamily="49" charset="-122"/>
                <a:ea typeface="黑体" panose="02010609060101010101" pitchFamily="49" charset="-122"/>
              </a:rPr>
              <a:t> </a:t>
            </a:r>
            <a:r>
              <a:rPr kumimoji="1" lang="en-US" altLang="zh-CN" sz="2400" baseline="-25000" dirty="0">
                <a:solidFill>
                  <a:srgbClr val="0000CC"/>
                </a:solidFill>
                <a:latin typeface="黑体" panose="02010609060101010101" pitchFamily="49" charset="-122"/>
                <a:ea typeface="黑体" panose="02010609060101010101" pitchFamily="49" charset="-122"/>
              </a:rPr>
              <a:t>COLOR=‘</a:t>
            </a:r>
            <a:r>
              <a:rPr kumimoji="1" lang="zh-CN" altLang="en-US" sz="2400" baseline="-25000" dirty="0">
                <a:solidFill>
                  <a:srgbClr val="0000CC"/>
                </a:solidFill>
                <a:latin typeface="黑体" panose="02010609060101010101" pitchFamily="49" charset="-122"/>
                <a:ea typeface="黑体" panose="02010609060101010101" pitchFamily="49" charset="-122"/>
              </a:rPr>
              <a:t>蓝’</a:t>
            </a:r>
            <a:r>
              <a:rPr kumimoji="1" lang="zh-CN" altLang="en-US" sz="2400" dirty="0">
                <a:solidFill>
                  <a:srgbClr val="0000CC"/>
                </a:solidFill>
                <a:latin typeface="黑体" panose="02010609060101010101" pitchFamily="49" charset="-122"/>
                <a:ea typeface="黑体" panose="02010609060101010101" pitchFamily="49" charset="-122"/>
              </a:rPr>
              <a:t> </a:t>
            </a:r>
            <a:r>
              <a:rPr kumimoji="1" lang="en-US" altLang="zh-CN" sz="2400" dirty="0">
                <a:solidFill>
                  <a:srgbClr val="0000CC"/>
                </a:solidFill>
                <a:latin typeface="黑体" panose="02010609060101010101" pitchFamily="49" charset="-122"/>
                <a:ea typeface="黑体" panose="02010609060101010101" pitchFamily="49" charset="-122"/>
              </a:rPr>
              <a:t>(P) ∞ </a:t>
            </a:r>
            <a:r>
              <a:rPr kumimoji="1" lang="el-GR" altLang="zh-CN" sz="2400" dirty="0">
                <a:solidFill>
                  <a:srgbClr val="0000CC"/>
                </a:solidFill>
                <a:latin typeface="黑体" panose="02010609060101010101" pitchFamily="49" charset="-122"/>
                <a:ea typeface="黑体" panose="02010609060101010101" pitchFamily="49" charset="-122"/>
              </a:rPr>
              <a:t>δ </a:t>
            </a:r>
            <a:r>
              <a:rPr kumimoji="1" lang="en-US" altLang="zh-CN" sz="2400" baseline="-25000" dirty="0">
                <a:solidFill>
                  <a:srgbClr val="0000CC"/>
                </a:solidFill>
                <a:latin typeface="黑体" panose="02010609060101010101" pitchFamily="49" charset="-122"/>
                <a:ea typeface="黑体" panose="02010609060101010101" pitchFamily="49" charset="-122"/>
              </a:rPr>
              <a:t>JNO=‘J1’</a:t>
            </a:r>
            <a:r>
              <a:rPr kumimoji="1" lang="en-US" altLang="zh-CN" sz="2400" dirty="0">
                <a:solidFill>
                  <a:srgbClr val="0000CC"/>
                </a:solidFill>
                <a:latin typeface="黑体" panose="02010609060101010101" pitchFamily="49" charset="-122"/>
                <a:ea typeface="黑体" panose="02010609060101010101" pitchFamily="49" charset="-122"/>
              </a:rPr>
              <a:t> (SPJ))      </a:t>
            </a:r>
          </a:p>
          <a:p>
            <a:pPr>
              <a:lnSpc>
                <a:spcPct val="150000"/>
              </a:lnSpc>
              <a:spcBef>
                <a:spcPts val="600"/>
              </a:spcBef>
              <a:buClrTx/>
              <a:buSzTx/>
              <a:buNone/>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）求没有使用天津供应商生产的红色零件的工程号</a:t>
            </a:r>
            <a:r>
              <a:rPr lang="en-US" altLang="zh-CN" sz="2400" b="0" dirty="0">
                <a:solidFill>
                  <a:schemeClr val="tx1"/>
                </a:solidFill>
                <a:latin typeface="黑体" panose="02010609060101010101" pitchFamily="49" charset="-122"/>
                <a:ea typeface="黑体" panose="02010609060101010101" pitchFamily="49" charset="-122"/>
              </a:rPr>
              <a:t>JNO</a:t>
            </a:r>
            <a:r>
              <a:rPr lang="zh-CN" altLang="en-US" sz="2400" b="0" dirty="0">
                <a:solidFill>
                  <a:schemeClr val="tx1"/>
                </a:solidFill>
                <a:latin typeface="黑体" panose="02010609060101010101" pitchFamily="49" charset="-122"/>
                <a:ea typeface="黑体" panose="02010609060101010101" pitchFamily="49" charset="-122"/>
              </a:rPr>
              <a:t>。</a:t>
            </a:r>
            <a:endParaRPr lang="en-US" altLang="zh-CN" sz="2400" b="0" dirty="0">
              <a:solidFill>
                <a:schemeClr val="tx1"/>
              </a:solidFill>
              <a:latin typeface="黑体" panose="02010609060101010101" pitchFamily="49" charset="-122"/>
              <a:ea typeface="黑体" panose="02010609060101010101" pitchFamily="49" charset="-122"/>
            </a:endParaRPr>
          </a:p>
          <a:p>
            <a:pPr eaLnBrk="1" hangingPunct="1">
              <a:lnSpc>
                <a:spcPct val="150000"/>
              </a:lnSpc>
              <a:spcBef>
                <a:spcPts val="600"/>
              </a:spcBef>
              <a:buClrTx/>
              <a:buSzTx/>
              <a:buFont typeface="Wingdings" panose="05000000000000000000" pitchFamily="2" charset="2"/>
              <a:buNone/>
            </a:pPr>
            <a:r>
              <a:rPr lang="en-US" altLang="zh-CN" sz="2000" dirty="0">
                <a:solidFill>
                  <a:srgbClr val="0000CC"/>
                </a:solidFill>
                <a:latin typeface="黑体" panose="02010609060101010101" pitchFamily="49" charset="-122"/>
                <a:ea typeface="黑体" panose="02010609060101010101" pitchFamily="49" charset="-122"/>
              </a:rPr>
              <a:t>π</a:t>
            </a:r>
            <a:r>
              <a:rPr kumimoji="1" lang="en-US" altLang="zh-CN" sz="2200" baseline="-25000" dirty="0">
                <a:solidFill>
                  <a:srgbClr val="0000CC"/>
                </a:solidFill>
                <a:latin typeface="黑体" panose="02010609060101010101" pitchFamily="49" charset="-122"/>
                <a:ea typeface="黑体" panose="02010609060101010101" pitchFamily="49" charset="-122"/>
              </a:rPr>
              <a:t>JNO</a:t>
            </a:r>
            <a:r>
              <a:rPr kumimoji="1" lang="en-US" altLang="zh-CN" sz="2200" dirty="0">
                <a:solidFill>
                  <a:srgbClr val="0000CC"/>
                </a:solidFill>
                <a:latin typeface="黑体" panose="02010609060101010101" pitchFamily="49" charset="-122"/>
                <a:ea typeface="黑体" panose="02010609060101010101" pitchFamily="49" charset="-122"/>
              </a:rPr>
              <a:t> (J)</a:t>
            </a:r>
            <a:r>
              <a:rPr kumimoji="1" lang="zh-CN" altLang="en-US" sz="2200" dirty="0">
                <a:solidFill>
                  <a:srgbClr val="0000CC"/>
                </a:solidFill>
                <a:latin typeface="黑体" panose="02010609060101010101" pitchFamily="49" charset="-122"/>
                <a:ea typeface="黑体" panose="02010609060101010101" pitchFamily="49" charset="-122"/>
              </a:rPr>
              <a:t>－</a:t>
            </a:r>
            <a:r>
              <a:rPr lang="en-US" altLang="zh-CN" sz="2000" dirty="0">
                <a:solidFill>
                  <a:srgbClr val="0000CC"/>
                </a:solidFill>
                <a:latin typeface="黑体" panose="02010609060101010101" pitchFamily="49" charset="-122"/>
                <a:ea typeface="黑体" panose="02010609060101010101" pitchFamily="49" charset="-122"/>
              </a:rPr>
              <a:t>π</a:t>
            </a:r>
            <a:r>
              <a:rPr kumimoji="1" lang="en-US" altLang="zh-CN" sz="2200" baseline="-25000" dirty="0">
                <a:solidFill>
                  <a:srgbClr val="0000CC"/>
                </a:solidFill>
                <a:latin typeface="黑体" panose="02010609060101010101" pitchFamily="49" charset="-122"/>
                <a:ea typeface="黑体" panose="02010609060101010101" pitchFamily="49" charset="-122"/>
              </a:rPr>
              <a:t>JNO</a:t>
            </a:r>
            <a:r>
              <a:rPr kumimoji="1" lang="en-US" altLang="zh-CN" sz="2200" dirty="0">
                <a:solidFill>
                  <a:srgbClr val="0000CC"/>
                </a:solidFill>
                <a:latin typeface="黑体" panose="02010609060101010101" pitchFamily="49" charset="-122"/>
                <a:ea typeface="黑体" panose="02010609060101010101" pitchFamily="49" charset="-122"/>
              </a:rPr>
              <a:t> (</a:t>
            </a:r>
            <a:r>
              <a:rPr kumimoji="1" lang="el-GR" altLang="zh-CN" sz="2000" dirty="0">
                <a:solidFill>
                  <a:srgbClr val="0000CC"/>
                </a:solidFill>
                <a:latin typeface="黑体" panose="02010609060101010101" pitchFamily="49" charset="-122"/>
                <a:ea typeface="黑体" panose="02010609060101010101" pitchFamily="49" charset="-122"/>
              </a:rPr>
              <a:t>δ </a:t>
            </a:r>
            <a:r>
              <a:rPr kumimoji="1" lang="en-US" altLang="zh-CN" sz="2200" baseline="-25000" dirty="0">
                <a:solidFill>
                  <a:srgbClr val="0000CC"/>
                </a:solidFill>
                <a:latin typeface="黑体" panose="02010609060101010101" pitchFamily="49" charset="-122"/>
                <a:ea typeface="黑体" panose="02010609060101010101" pitchFamily="49" charset="-122"/>
              </a:rPr>
              <a:t>CITY=‘</a:t>
            </a:r>
            <a:r>
              <a:rPr kumimoji="1" lang="zh-CN" altLang="en-US" sz="2400" baseline="-25000" dirty="0">
                <a:solidFill>
                  <a:srgbClr val="0000CC"/>
                </a:solidFill>
                <a:latin typeface="黑体" panose="02010609060101010101" pitchFamily="49" charset="-122"/>
                <a:ea typeface="黑体" panose="02010609060101010101" pitchFamily="49" charset="-122"/>
              </a:rPr>
              <a:t>天津</a:t>
            </a:r>
            <a:r>
              <a:rPr kumimoji="1" lang="zh-CN" altLang="en-US" sz="2200" baseline="-25000" dirty="0">
                <a:solidFill>
                  <a:srgbClr val="0000CC"/>
                </a:solidFill>
                <a:latin typeface="黑体" panose="02010609060101010101" pitchFamily="49" charset="-122"/>
                <a:ea typeface="黑体" panose="02010609060101010101" pitchFamily="49" charset="-122"/>
              </a:rPr>
              <a:t>’</a:t>
            </a:r>
            <a:r>
              <a:rPr kumimoji="1" lang="zh-CN" altLang="en-US" sz="2200" dirty="0">
                <a:solidFill>
                  <a:srgbClr val="0000CC"/>
                </a:solidFill>
                <a:latin typeface="黑体" panose="02010609060101010101" pitchFamily="49" charset="-122"/>
                <a:ea typeface="黑体" panose="02010609060101010101" pitchFamily="49" charset="-122"/>
              </a:rPr>
              <a:t> </a:t>
            </a:r>
            <a:r>
              <a:rPr kumimoji="1" lang="en-US" altLang="zh-CN" sz="2200" dirty="0">
                <a:solidFill>
                  <a:srgbClr val="0000CC"/>
                </a:solidFill>
                <a:latin typeface="黑体" panose="02010609060101010101" pitchFamily="49" charset="-122"/>
                <a:ea typeface="黑体" panose="02010609060101010101" pitchFamily="49" charset="-122"/>
              </a:rPr>
              <a:t>(S) ∞ </a:t>
            </a:r>
            <a:r>
              <a:rPr kumimoji="1" lang="en-US" altLang="zh-CN" sz="2200" baseline="-25000" dirty="0">
                <a:solidFill>
                  <a:srgbClr val="0000CC"/>
                </a:solidFill>
                <a:latin typeface="黑体" panose="02010609060101010101" pitchFamily="49" charset="-122"/>
                <a:ea typeface="黑体" panose="02010609060101010101" pitchFamily="49" charset="-122"/>
              </a:rPr>
              <a:t> </a:t>
            </a:r>
            <a:r>
              <a:rPr kumimoji="1" lang="en-US" altLang="zh-CN" sz="2200" dirty="0">
                <a:solidFill>
                  <a:srgbClr val="0000CC"/>
                </a:solidFill>
                <a:latin typeface="黑体" panose="02010609060101010101" pitchFamily="49" charset="-122"/>
                <a:ea typeface="黑体" panose="02010609060101010101" pitchFamily="49" charset="-122"/>
              </a:rPr>
              <a:t>(SPJ)∞</a:t>
            </a:r>
            <a:r>
              <a:rPr kumimoji="1" lang="el-GR" altLang="zh-CN" sz="2000" dirty="0">
                <a:solidFill>
                  <a:srgbClr val="0000CC"/>
                </a:solidFill>
                <a:latin typeface="黑体" panose="02010609060101010101" pitchFamily="49" charset="-122"/>
                <a:ea typeface="黑体" panose="02010609060101010101" pitchFamily="49" charset="-122"/>
              </a:rPr>
              <a:t> δ </a:t>
            </a:r>
            <a:r>
              <a:rPr kumimoji="1" lang="en-US" altLang="zh-CN" sz="2200" baseline="-25000" dirty="0">
                <a:solidFill>
                  <a:srgbClr val="0000CC"/>
                </a:solidFill>
                <a:latin typeface="黑体" panose="02010609060101010101" pitchFamily="49" charset="-122"/>
                <a:ea typeface="黑体" panose="02010609060101010101" pitchFamily="49" charset="-122"/>
              </a:rPr>
              <a:t>COLOR=‘</a:t>
            </a:r>
            <a:r>
              <a:rPr kumimoji="1" lang="zh-CN" altLang="en-US" sz="2400" baseline="-25000" dirty="0">
                <a:solidFill>
                  <a:srgbClr val="0000CC"/>
                </a:solidFill>
                <a:latin typeface="黑体" panose="02010609060101010101" pitchFamily="49" charset="-122"/>
                <a:ea typeface="黑体" panose="02010609060101010101" pitchFamily="49" charset="-122"/>
              </a:rPr>
              <a:t>红</a:t>
            </a:r>
            <a:r>
              <a:rPr kumimoji="1" lang="zh-CN" altLang="en-US" sz="2200" baseline="-25000" dirty="0">
                <a:solidFill>
                  <a:srgbClr val="0000CC"/>
                </a:solidFill>
                <a:latin typeface="黑体" panose="02010609060101010101" pitchFamily="49" charset="-122"/>
                <a:ea typeface="黑体" panose="02010609060101010101" pitchFamily="49" charset="-122"/>
              </a:rPr>
              <a:t>’</a:t>
            </a:r>
            <a:r>
              <a:rPr kumimoji="1" lang="zh-CN" altLang="en-US" sz="2200" dirty="0">
                <a:solidFill>
                  <a:srgbClr val="0000CC"/>
                </a:solidFill>
                <a:latin typeface="黑体" panose="02010609060101010101" pitchFamily="49" charset="-122"/>
                <a:ea typeface="黑体" panose="02010609060101010101" pitchFamily="49" charset="-122"/>
              </a:rPr>
              <a:t> </a:t>
            </a:r>
            <a:r>
              <a:rPr kumimoji="1" lang="en-US" altLang="zh-CN" sz="2200" dirty="0">
                <a:solidFill>
                  <a:srgbClr val="0000CC"/>
                </a:solidFill>
                <a:latin typeface="黑体" panose="02010609060101010101" pitchFamily="49" charset="-122"/>
                <a:ea typeface="黑体" panose="02010609060101010101" pitchFamily="49" charset="-122"/>
              </a:rPr>
              <a:t>(P))</a:t>
            </a:r>
          </a:p>
        </p:txBody>
      </p:sp>
      <p:graphicFrame>
        <p:nvGraphicFramePr>
          <p:cNvPr id="3" name="Group 147">
            <a:extLst>
              <a:ext uri="{FF2B5EF4-FFF2-40B4-BE49-F238E27FC236}">
                <a16:creationId xmlns:a16="http://schemas.microsoft.com/office/drawing/2014/main" id="{DA055D3D-CCDD-4921-8812-C4E7405CEF6D}"/>
              </a:ext>
            </a:extLst>
          </p:cNvPr>
          <p:cNvGraphicFramePr>
            <a:graphicFrameLocks/>
          </p:cNvGraphicFramePr>
          <p:nvPr>
            <p:extLst/>
          </p:nvPr>
        </p:nvGraphicFramePr>
        <p:xfrm>
          <a:off x="7259275" y="444887"/>
          <a:ext cx="621004" cy="2084832"/>
        </p:xfrm>
        <a:graphic>
          <a:graphicData uri="http://schemas.openxmlformats.org/drawingml/2006/table">
            <a:tbl>
              <a:tblPr/>
              <a:tblGrid>
                <a:gridCol w="621004">
                  <a:extLst>
                    <a:ext uri="{9D8B030D-6E8A-4147-A177-3AD203B41FA5}">
                      <a16:colId xmlns:a16="http://schemas.microsoft.com/office/drawing/2014/main" val="20000"/>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bl>
          </a:graphicData>
        </a:graphic>
      </p:graphicFrame>
      <p:graphicFrame>
        <p:nvGraphicFramePr>
          <p:cNvPr id="4" name="Group 147">
            <a:extLst>
              <a:ext uri="{FF2B5EF4-FFF2-40B4-BE49-F238E27FC236}">
                <a16:creationId xmlns:a16="http://schemas.microsoft.com/office/drawing/2014/main" id="{B06025D6-0CEC-4AA9-9885-858615351B8A}"/>
              </a:ext>
            </a:extLst>
          </p:cNvPr>
          <p:cNvGraphicFramePr>
            <a:graphicFrameLocks/>
          </p:cNvGraphicFramePr>
          <p:nvPr>
            <p:extLst/>
          </p:nvPr>
        </p:nvGraphicFramePr>
        <p:xfrm>
          <a:off x="8279693" y="2225327"/>
          <a:ext cx="621004" cy="1042416"/>
        </p:xfrm>
        <a:graphic>
          <a:graphicData uri="http://schemas.openxmlformats.org/drawingml/2006/table">
            <a:tbl>
              <a:tblPr/>
              <a:tblGrid>
                <a:gridCol w="621004">
                  <a:extLst>
                    <a:ext uri="{9D8B030D-6E8A-4147-A177-3AD203B41FA5}">
                      <a16:colId xmlns:a16="http://schemas.microsoft.com/office/drawing/2014/main" val="20000"/>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S1</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147">
            <a:extLst>
              <a:ext uri="{FF2B5EF4-FFF2-40B4-BE49-F238E27FC236}">
                <a16:creationId xmlns:a16="http://schemas.microsoft.com/office/drawing/2014/main" id="{ACB54129-8057-4BA1-818C-A7DEC37D192C}"/>
              </a:ext>
            </a:extLst>
          </p:cNvPr>
          <p:cNvGraphicFramePr>
            <a:graphicFrameLocks/>
          </p:cNvGraphicFramePr>
          <p:nvPr>
            <p:extLst/>
          </p:nvPr>
        </p:nvGraphicFramePr>
        <p:xfrm>
          <a:off x="9836822" y="3172304"/>
          <a:ext cx="621004" cy="1737360"/>
        </p:xfrm>
        <a:graphic>
          <a:graphicData uri="http://schemas.openxmlformats.org/drawingml/2006/table">
            <a:tbl>
              <a:tblPr/>
              <a:tblGrid>
                <a:gridCol w="621004">
                  <a:extLst>
                    <a:ext uri="{9D8B030D-6E8A-4147-A177-3AD203B41FA5}">
                      <a16:colId xmlns:a16="http://schemas.microsoft.com/office/drawing/2014/main" val="20000"/>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SNO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S3</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S4</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S5</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bl>
          </a:graphicData>
        </a:graphic>
      </p:graphicFrame>
      <p:graphicFrame>
        <p:nvGraphicFramePr>
          <p:cNvPr id="6" name="Group 147">
            <a:extLst>
              <a:ext uri="{FF2B5EF4-FFF2-40B4-BE49-F238E27FC236}">
                <a16:creationId xmlns:a16="http://schemas.microsoft.com/office/drawing/2014/main" id="{9B445764-6B30-461A-8BD3-08244F07BF19}"/>
              </a:ext>
            </a:extLst>
          </p:cNvPr>
          <p:cNvGraphicFramePr>
            <a:graphicFrameLocks/>
          </p:cNvGraphicFramePr>
          <p:nvPr>
            <p:extLst/>
          </p:nvPr>
        </p:nvGraphicFramePr>
        <p:xfrm>
          <a:off x="11083449" y="4746281"/>
          <a:ext cx="621004" cy="1737360"/>
        </p:xfrm>
        <a:graphic>
          <a:graphicData uri="http://schemas.openxmlformats.org/drawingml/2006/table">
            <a:tbl>
              <a:tblPr/>
              <a:tblGrid>
                <a:gridCol w="621004">
                  <a:extLst>
                    <a:ext uri="{9D8B030D-6E8A-4147-A177-3AD203B41FA5}">
                      <a16:colId xmlns:a16="http://schemas.microsoft.com/office/drawing/2014/main" val="20000"/>
                    </a:ext>
                  </a:extLst>
                </a:gridCol>
              </a:tblGrid>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20000"/>
                        </a:spcBef>
                        <a:spcAft>
                          <a:spcPct val="0"/>
                        </a:spcAft>
                        <a:buClr>
                          <a:srgbClr val="FF5050"/>
                        </a:buClr>
                        <a:buSzPct val="80000"/>
                        <a:buFont typeface="Wingdings" pitchFamily="2" charset="2"/>
                        <a:buNone/>
                        <a:tabLst/>
                      </a:pPr>
                      <a:r>
                        <a:rPr kumimoji="1" lang="en-US" altLang="zh-CN" sz="1400" b="1" i="0" u="none" strike="noStrike" cap="none" normalizeH="0" baseline="0" dirty="0">
                          <a:ln>
                            <a:noFill/>
                          </a:ln>
                          <a:solidFill>
                            <a:srgbClr val="0000CC"/>
                          </a:solidFill>
                          <a:effectLst/>
                          <a:latin typeface="Tahoma" pitchFamily="34" charset="0"/>
                          <a:ea typeface="宋体" pitchFamily="2" charset="-122"/>
                        </a:rPr>
                        <a:t>JNO</a:t>
                      </a:r>
                      <a:endParaRPr kumimoji="0" lang="en-US" altLang="zh-CN" sz="1400" b="1" i="0" u="none" strike="noStrike" cap="none" normalizeH="0" baseline="0" dirty="0">
                        <a:ln>
                          <a:noFill/>
                        </a:ln>
                        <a:solidFill>
                          <a:srgbClr val="0000CC"/>
                        </a:solidFill>
                        <a:effectLst>
                          <a:outerShdw blurRad="38100" dist="38100" dir="2700000" algn="tl">
                            <a:srgbClr val="000000"/>
                          </a:outerShdw>
                        </a:effectLst>
                        <a:latin typeface="Tahoma" pitchFamily="34" charset="0"/>
                        <a:ea typeface="宋体" pitchFamily="2"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J2</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J5</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6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J6</a:t>
                      </a:r>
                      <a:endParaRPr kumimoji="0" lang="en-US" altLang="zh-CN" sz="1400" b="1"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60">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J7</a:t>
                      </a:r>
                    </a:p>
                  </a:txBody>
                  <a:tcPr marL="91427" marR="914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2905338"/>
                  </a:ext>
                </a:extLst>
              </a:tr>
            </a:tbl>
          </a:graphicData>
        </a:graphic>
      </p:graphicFrame>
    </p:spTree>
    <p:extLst>
      <p:ext uri="{BB962C8B-B14F-4D97-AF65-F5344CB8AC3E}">
        <p14:creationId xmlns:p14="http://schemas.microsoft.com/office/powerpoint/2010/main" val="36574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4D2BADF-4052-C12A-FD1D-3A5C36B15C23}"/>
              </a:ext>
            </a:extLst>
          </p:cNvPr>
          <p:cNvSpPr txBox="1"/>
          <p:nvPr/>
        </p:nvSpPr>
        <p:spPr>
          <a:xfrm>
            <a:off x="892052" y="422806"/>
            <a:ext cx="10489718" cy="492443"/>
          </a:xfrm>
          <a:prstGeom prst="rect">
            <a:avLst/>
          </a:prstGeom>
          <a:noFill/>
        </p:spPr>
        <p:txBody>
          <a:bodyPr wrap="square">
            <a:spAutoFit/>
          </a:bodyPr>
          <a:lstStyle/>
          <a:p>
            <a:r>
              <a:rPr lang="zh-CN" altLang="en-US" sz="2600" kern="0" dirty="0">
                <a:latin typeface="黑体" panose="02010609060101010101" pitchFamily="49" charset="-122"/>
                <a:ea typeface="黑体" panose="02010609060101010101" pitchFamily="49" charset="-122"/>
              </a:rPr>
              <a:t>设有学生</a:t>
            </a:r>
            <a:r>
              <a:rPr lang="en-US" altLang="zh-CN" sz="2600" kern="0" dirty="0">
                <a:latin typeface="黑体" panose="02010609060101010101" pitchFamily="49" charset="-122"/>
                <a:ea typeface="黑体" panose="02010609060101010101" pitchFamily="49" charset="-122"/>
              </a:rPr>
              <a:t>-</a:t>
            </a:r>
            <a:r>
              <a:rPr lang="zh-CN" altLang="en-US" sz="2600" kern="0" dirty="0">
                <a:latin typeface="黑体" panose="02010609060101010101" pitchFamily="49" charset="-122"/>
                <a:ea typeface="黑体" panose="02010609060101010101" pitchFamily="49" charset="-122"/>
              </a:rPr>
              <a:t>课程数据库，包括以下三个关系：学生表、课程表和成绩表。</a:t>
            </a:r>
            <a:endParaRPr lang="zh-CN" altLang="en-US" sz="2600" dirty="0"/>
          </a:p>
        </p:txBody>
      </p:sp>
      <p:sp>
        <p:nvSpPr>
          <p:cNvPr id="4" name="Rectangle 82">
            <a:extLst>
              <a:ext uri="{FF2B5EF4-FFF2-40B4-BE49-F238E27FC236}">
                <a16:creationId xmlns:a16="http://schemas.microsoft.com/office/drawing/2014/main" id="{48D31841-8CA9-D59E-3E24-85142A2DC586}"/>
              </a:ext>
            </a:extLst>
          </p:cNvPr>
          <p:cNvSpPr>
            <a:spLocks noChangeArrowheads="1"/>
          </p:cNvSpPr>
          <p:nvPr/>
        </p:nvSpPr>
        <p:spPr bwMode="auto">
          <a:xfrm>
            <a:off x="892052" y="1559236"/>
            <a:ext cx="61893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1800" b="0" dirty="0">
                <a:solidFill>
                  <a:schemeClr val="tx1"/>
                </a:solidFill>
                <a:latin typeface="Times New Roman" panose="02020603050405020304" pitchFamily="18" charset="0"/>
              </a:rPr>
              <a:t> </a:t>
            </a:r>
            <a:r>
              <a:rPr lang="zh-CN" altLang="en-US" sz="1800" b="0" kern="0" dirty="0">
                <a:solidFill>
                  <a:schemeClr val="tx1"/>
                </a:solidFill>
                <a:latin typeface="黑体" panose="02010609060101010101" pitchFamily="49" charset="-122"/>
                <a:ea typeface="黑体" panose="02010609060101010101" pitchFamily="49" charset="-122"/>
              </a:rPr>
              <a:t>学生表</a:t>
            </a:r>
            <a:endParaRPr lang="en-US" altLang="zh-CN" sz="1800" b="0" kern="0" dirty="0">
              <a:solidFill>
                <a:schemeClr val="tx1"/>
              </a:solidFill>
              <a:latin typeface="黑体" panose="02010609060101010101" pitchFamily="49" charset="-122"/>
              <a:ea typeface="黑体" panose="02010609060101010101" pitchFamily="49" charset="-122"/>
            </a:endParaRPr>
          </a:p>
        </p:txBody>
      </p:sp>
      <p:graphicFrame>
        <p:nvGraphicFramePr>
          <p:cNvPr id="5" name="Group 147">
            <a:extLst>
              <a:ext uri="{FF2B5EF4-FFF2-40B4-BE49-F238E27FC236}">
                <a16:creationId xmlns:a16="http://schemas.microsoft.com/office/drawing/2014/main" id="{9A8F7506-1051-1174-57F5-E36376F4765D}"/>
              </a:ext>
            </a:extLst>
          </p:cNvPr>
          <p:cNvGraphicFramePr>
            <a:graphicFrameLocks/>
          </p:cNvGraphicFramePr>
          <p:nvPr>
            <p:extLst>
              <p:ext uri="{D42A27DB-BD31-4B8C-83A1-F6EECF244321}">
                <p14:modId xmlns:p14="http://schemas.microsoft.com/office/powerpoint/2010/main" val="4290596653"/>
              </p:ext>
            </p:extLst>
          </p:nvPr>
        </p:nvGraphicFramePr>
        <p:xfrm>
          <a:off x="1652803" y="1325880"/>
          <a:ext cx="4521753" cy="1828800"/>
        </p:xfrm>
        <a:graphic>
          <a:graphicData uri="http://schemas.openxmlformats.org/drawingml/2006/table">
            <a:tbl>
              <a:tblPr>
                <a:effectLst>
                  <a:outerShdw blurRad="50800" dist="38100" dir="2700000" algn="tl" rotWithShape="0">
                    <a:prstClr val="black">
                      <a:alpha val="40000"/>
                    </a:prstClr>
                  </a:outerShdw>
                </a:effectLst>
              </a:tblPr>
              <a:tblGrid>
                <a:gridCol w="958101">
                  <a:extLst>
                    <a:ext uri="{9D8B030D-6E8A-4147-A177-3AD203B41FA5}">
                      <a16:colId xmlns:a16="http://schemas.microsoft.com/office/drawing/2014/main" val="20000"/>
                    </a:ext>
                  </a:extLst>
                </a:gridCol>
                <a:gridCol w="908075">
                  <a:extLst>
                    <a:ext uri="{9D8B030D-6E8A-4147-A177-3AD203B41FA5}">
                      <a16:colId xmlns:a16="http://schemas.microsoft.com/office/drawing/2014/main" val="20001"/>
                    </a:ext>
                  </a:extLst>
                </a:gridCol>
                <a:gridCol w="801416">
                  <a:extLst>
                    <a:ext uri="{9D8B030D-6E8A-4147-A177-3AD203B41FA5}">
                      <a16:colId xmlns:a16="http://schemas.microsoft.com/office/drawing/2014/main" val="20002"/>
                    </a:ext>
                  </a:extLst>
                </a:gridCol>
                <a:gridCol w="910399">
                  <a:extLst>
                    <a:ext uri="{9D8B030D-6E8A-4147-A177-3AD203B41FA5}">
                      <a16:colId xmlns:a16="http://schemas.microsoft.com/office/drawing/2014/main" val="20003"/>
                    </a:ext>
                  </a:extLst>
                </a:gridCol>
                <a:gridCol w="943762">
                  <a:extLst>
                    <a:ext uri="{9D8B030D-6E8A-4147-A177-3AD203B41FA5}">
                      <a16:colId xmlns:a16="http://schemas.microsoft.com/office/drawing/2014/main" val="20004"/>
                    </a:ext>
                  </a:extLst>
                </a:gridCol>
              </a:tblGrid>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7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6">
            <a:extLst>
              <a:ext uri="{FF2B5EF4-FFF2-40B4-BE49-F238E27FC236}">
                <a16:creationId xmlns:a16="http://schemas.microsoft.com/office/drawing/2014/main" id="{71A02CC7-534D-28B4-5FEF-0B680A0097EC}"/>
              </a:ext>
            </a:extLst>
          </p:cNvPr>
          <p:cNvSpPr>
            <a:spLocks noChangeArrowheads="1"/>
          </p:cNvSpPr>
          <p:nvPr/>
        </p:nvSpPr>
        <p:spPr bwMode="auto">
          <a:xfrm>
            <a:off x="7077128" y="1559236"/>
            <a:ext cx="992216"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kern="0" dirty="0">
                <a:solidFill>
                  <a:schemeClr val="tx1"/>
                </a:solidFill>
                <a:latin typeface="黑体" panose="02010609060101010101" pitchFamily="49" charset="-122"/>
                <a:ea typeface="黑体" panose="02010609060101010101" pitchFamily="49" charset="-122"/>
              </a:rPr>
              <a:t>成绩表</a:t>
            </a:r>
            <a:endParaRPr lang="en-US" altLang="zh-CN" sz="1800" b="0" kern="0" dirty="0">
              <a:solidFill>
                <a:schemeClr val="tx1"/>
              </a:solidFill>
              <a:latin typeface="黑体" panose="02010609060101010101" pitchFamily="49" charset="-122"/>
              <a:ea typeface="黑体" panose="02010609060101010101" pitchFamily="49" charset="-122"/>
            </a:endParaRPr>
          </a:p>
        </p:txBody>
      </p:sp>
      <p:graphicFrame>
        <p:nvGraphicFramePr>
          <p:cNvPr id="7" name="Group 124">
            <a:extLst>
              <a:ext uri="{FF2B5EF4-FFF2-40B4-BE49-F238E27FC236}">
                <a16:creationId xmlns:a16="http://schemas.microsoft.com/office/drawing/2014/main" id="{460D31AA-59AE-7876-1039-276465351A59}"/>
              </a:ext>
            </a:extLst>
          </p:cNvPr>
          <p:cNvGraphicFramePr>
            <a:graphicFrameLocks/>
          </p:cNvGraphicFramePr>
          <p:nvPr>
            <p:extLst>
              <p:ext uri="{D42A27DB-BD31-4B8C-83A1-F6EECF244321}">
                <p14:modId xmlns:p14="http://schemas.microsoft.com/office/powerpoint/2010/main" val="4137069336"/>
              </p:ext>
            </p:extLst>
          </p:nvPr>
        </p:nvGraphicFramePr>
        <p:xfrm>
          <a:off x="8005968" y="1345538"/>
          <a:ext cx="2750016" cy="4023360"/>
        </p:xfrm>
        <a:graphic>
          <a:graphicData uri="http://schemas.openxmlformats.org/drawingml/2006/table">
            <a:tbl>
              <a:tblPr>
                <a:effectLst>
                  <a:outerShdw blurRad="50800" dist="38100" dir="2700000" algn="tl" rotWithShape="0">
                    <a:prstClr val="black">
                      <a:alpha val="40000"/>
                    </a:prstClr>
                  </a:outerShdw>
                </a:effectLst>
              </a:tblPr>
              <a:tblGrid>
                <a:gridCol w="1020511">
                  <a:extLst>
                    <a:ext uri="{9D8B030D-6E8A-4147-A177-3AD203B41FA5}">
                      <a16:colId xmlns:a16="http://schemas.microsoft.com/office/drawing/2014/main" val="20000"/>
                    </a:ext>
                  </a:extLst>
                </a:gridCol>
                <a:gridCol w="1041484">
                  <a:extLst>
                    <a:ext uri="{9D8B030D-6E8A-4147-A177-3AD203B41FA5}">
                      <a16:colId xmlns:a16="http://schemas.microsoft.com/office/drawing/2014/main" val="20001"/>
                    </a:ext>
                  </a:extLst>
                </a:gridCol>
                <a:gridCol w="688021">
                  <a:extLst>
                    <a:ext uri="{9D8B030D-6E8A-4147-A177-3AD203B41FA5}">
                      <a16:colId xmlns:a16="http://schemas.microsoft.com/office/drawing/2014/main" val="20002"/>
                    </a:ext>
                  </a:extLst>
                </a:gridCol>
              </a:tblGrid>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sp>
        <p:nvSpPr>
          <p:cNvPr id="8" name="Rectangle 4">
            <a:extLst>
              <a:ext uri="{FF2B5EF4-FFF2-40B4-BE49-F238E27FC236}">
                <a16:creationId xmlns:a16="http://schemas.microsoft.com/office/drawing/2014/main" id="{737C10EC-D7C0-157E-885D-45FCC38C60EF}"/>
              </a:ext>
            </a:extLst>
          </p:cNvPr>
          <p:cNvSpPr>
            <a:spLocks noChangeArrowheads="1"/>
          </p:cNvSpPr>
          <p:nvPr/>
        </p:nvSpPr>
        <p:spPr bwMode="auto">
          <a:xfrm>
            <a:off x="789869" y="3644454"/>
            <a:ext cx="646147" cy="24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b="0" kern="0" dirty="0">
                <a:solidFill>
                  <a:schemeClr val="tx1"/>
                </a:solidFill>
                <a:latin typeface="黑体" panose="02010609060101010101" pitchFamily="49" charset="-122"/>
                <a:ea typeface="黑体" panose="02010609060101010101" pitchFamily="49" charset="-122"/>
              </a:rPr>
              <a:t>课程表</a:t>
            </a:r>
            <a:endParaRPr lang="en-US" altLang="zh-CN" sz="1800" b="0" kern="0" dirty="0">
              <a:solidFill>
                <a:schemeClr val="tx1"/>
              </a:solidFill>
              <a:latin typeface="黑体" panose="02010609060101010101" pitchFamily="49" charset="-122"/>
              <a:ea typeface="黑体" panose="02010609060101010101" pitchFamily="49" charset="-122"/>
            </a:endParaRPr>
          </a:p>
        </p:txBody>
      </p:sp>
      <p:graphicFrame>
        <p:nvGraphicFramePr>
          <p:cNvPr id="9" name="Group 188">
            <a:extLst>
              <a:ext uri="{FF2B5EF4-FFF2-40B4-BE49-F238E27FC236}">
                <a16:creationId xmlns:a16="http://schemas.microsoft.com/office/drawing/2014/main" id="{4214EAE0-25A7-C15B-BFA5-9628B174F8AC}"/>
              </a:ext>
            </a:extLst>
          </p:cNvPr>
          <p:cNvGraphicFramePr>
            <a:graphicFrameLocks/>
          </p:cNvGraphicFramePr>
          <p:nvPr>
            <p:extLst>
              <p:ext uri="{D42A27DB-BD31-4B8C-83A1-F6EECF244321}">
                <p14:modId xmlns:p14="http://schemas.microsoft.com/office/powerpoint/2010/main" val="2130889562"/>
              </p:ext>
            </p:extLst>
          </p:nvPr>
        </p:nvGraphicFramePr>
        <p:xfrm>
          <a:off x="1652803" y="3378626"/>
          <a:ext cx="4205958" cy="2926080"/>
        </p:xfrm>
        <a:graphic>
          <a:graphicData uri="http://schemas.openxmlformats.org/drawingml/2006/table">
            <a:tbl>
              <a:tblPr>
                <a:effectLst>
                  <a:outerShdw blurRad="50800" dist="38100" dir="2700000" algn="tl" rotWithShape="0">
                    <a:prstClr val="black">
                      <a:alpha val="40000"/>
                    </a:prstClr>
                  </a:outerShdw>
                </a:effectLst>
              </a:tblPr>
              <a:tblGrid>
                <a:gridCol w="974814">
                  <a:extLst>
                    <a:ext uri="{9D8B030D-6E8A-4147-A177-3AD203B41FA5}">
                      <a16:colId xmlns:a16="http://schemas.microsoft.com/office/drawing/2014/main" val="20000"/>
                    </a:ext>
                  </a:extLst>
                </a:gridCol>
                <a:gridCol w="1432561">
                  <a:extLst>
                    <a:ext uri="{9D8B030D-6E8A-4147-A177-3AD203B41FA5}">
                      <a16:colId xmlns:a16="http://schemas.microsoft.com/office/drawing/2014/main" val="20001"/>
                    </a:ext>
                  </a:extLst>
                </a:gridCol>
                <a:gridCol w="1016158">
                  <a:extLst>
                    <a:ext uri="{9D8B030D-6E8A-4147-A177-3AD203B41FA5}">
                      <a16:colId xmlns:a16="http://schemas.microsoft.com/office/drawing/2014/main" val="20002"/>
                    </a:ext>
                  </a:extLst>
                </a:gridCol>
                <a:gridCol w="782425">
                  <a:extLst>
                    <a:ext uri="{9D8B030D-6E8A-4147-A177-3AD203B41FA5}">
                      <a16:colId xmlns:a16="http://schemas.microsoft.com/office/drawing/2014/main" val="20003"/>
                    </a:ext>
                  </a:extLst>
                </a:gridCol>
              </a:tblGrid>
              <a:tr h="29049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课程名</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先修课</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学分</a:t>
                      </a:r>
                      <a:endParaRPr kumimoji="1" lang="en-US" altLang="zh-CN" sz="18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3061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数据库</a:t>
                      </a:r>
                      <a:endPar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68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519">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0348">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操作系统</a:t>
                      </a:r>
                      <a:endParaRPr kumimoji="0"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924">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5550">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kumimoji="0"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3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a:t>
                      </a: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4466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 Box 2">
                <a:extLst>
                  <a:ext uri="{FF2B5EF4-FFF2-40B4-BE49-F238E27FC236}">
                    <a16:creationId xmlns:a16="http://schemas.microsoft.com/office/drawing/2014/main" id="{F9BC0A3B-3D6D-4671-B730-F6091A1B4ABB}"/>
                  </a:ext>
                </a:extLst>
              </p:cNvPr>
              <p:cNvSpPr txBox="1">
                <a:spLocks noChangeArrowheads="1"/>
              </p:cNvSpPr>
              <p:nvPr/>
            </p:nvSpPr>
            <p:spPr bwMode="auto">
              <a:xfrm>
                <a:off x="932229" y="1167601"/>
                <a:ext cx="10435208" cy="51345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从关系中挑选若干列（字段）组成新的关系称为</a:t>
                </a:r>
                <a:r>
                  <a:rPr lang="zh-CN" altLang="en-US" sz="2600" b="0" kern="0" dirty="0">
                    <a:solidFill>
                      <a:srgbClr val="0000CC"/>
                    </a:solidFill>
                    <a:latin typeface="黑体" panose="02010609060101010101" pitchFamily="49" charset="-122"/>
                    <a:ea typeface="黑体" panose="02010609060101010101" pitchFamily="49" charset="-122"/>
                  </a:rPr>
                  <a:t>投影运算</a:t>
                </a:r>
                <a:r>
                  <a:rPr lang="zh-CN" altLang="en-US" sz="2600" b="0" kern="0" dirty="0">
                    <a:solidFill>
                      <a:schemeClr val="tx1"/>
                    </a:solidFill>
                    <a:latin typeface="黑体" panose="02010609060101010101" pitchFamily="49" charset="-122"/>
                    <a:ea typeface="黑体" panose="02010609060101010101" pitchFamily="49" charset="-122"/>
                  </a:rPr>
                  <a:t>。</a:t>
                </a:r>
                <a:endParaRPr lang="en-US" altLang="zh-CN" sz="2600" b="0" kern="0" dirty="0">
                  <a:solidFill>
                    <a:schemeClr val="tx1"/>
                  </a:solidFill>
                  <a:latin typeface="黑体" panose="02010609060101010101" pitchFamily="49" charset="-122"/>
                  <a:ea typeface="黑体" panose="02010609060101010101" pitchFamily="49" charset="-122"/>
                </a:endParaRPr>
              </a:p>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投影是从</a:t>
                </a:r>
                <a:r>
                  <a:rPr lang="zh-CN" altLang="en-US" sz="2600" b="0" kern="0" dirty="0">
                    <a:solidFill>
                      <a:srgbClr val="0000CC"/>
                    </a:solidFill>
                    <a:latin typeface="黑体" panose="02010609060101010101" pitchFamily="49" charset="-122"/>
                    <a:ea typeface="黑体" panose="02010609060101010101" pitchFamily="49" charset="-122"/>
                  </a:rPr>
                  <a:t>列</a:t>
                </a:r>
                <a:r>
                  <a:rPr lang="zh-CN" altLang="en-US" sz="2600" b="0" kern="0" dirty="0">
                    <a:solidFill>
                      <a:schemeClr val="tx1"/>
                    </a:solidFill>
                    <a:latin typeface="黑体" panose="02010609060101010101" pitchFamily="49" charset="-122"/>
                    <a:ea typeface="黑体" panose="02010609060101010101" pitchFamily="49" charset="-122"/>
                  </a:rPr>
                  <a:t>的角度进行的运算。</a:t>
                </a:r>
              </a:p>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投影运算记为：</a:t>
                </a:r>
                <a:endParaRPr lang="en-US" altLang="zh-CN" sz="2600" b="0" kern="0" dirty="0">
                  <a:solidFill>
                    <a:schemeClr val="tx1"/>
                  </a:solidFill>
                  <a:latin typeface="黑体" panose="02010609060101010101" pitchFamily="49" charset="-122"/>
                  <a:ea typeface="黑体" panose="02010609060101010101" pitchFamily="49" charset="-122"/>
                </a:endParaRPr>
              </a:p>
              <a:p>
                <a:pPr marL="18000" eaLnBrk="1" hangingPunct="1">
                  <a:lnSpc>
                    <a:spcPct val="120000"/>
                  </a:lnSpc>
                  <a:spcBef>
                    <a:spcPts val="1800"/>
                  </a:spcBef>
                  <a:defRPr/>
                </a:pPr>
                <a:r>
                  <a:rPr lang="en-US" altLang="zh-CN" sz="2600" kern="0" dirty="0">
                    <a:solidFill>
                      <a:schemeClr val="tx1"/>
                    </a:solidFill>
                    <a:latin typeface="黑体" panose="02010609060101010101" pitchFamily="49" charset="-122"/>
                    <a:ea typeface="黑体" panose="02010609060101010101" pitchFamily="49" charset="-122"/>
                  </a:rPr>
                  <a:t>    </a:t>
                </a:r>
                <a:r>
                  <a:rPr lang="en-US" altLang="zh-CN" sz="3200" b="0" kern="0" dirty="0">
                    <a:solidFill>
                      <a:srgbClr val="C00000"/>
                    </a:solidFill>
                    <a:latin typeface="黑体" panose="02010609060101010101" pitchFamily="49" charset="-122"/>
                    <a:ea typeface="黑体" panose="02010609060101010101" pitchFamily="49" charset="-122"/>
                  </a:rPr>
                  <a:t>π</a:t>
                </a:r>
                <a:r>
                  <a:rPr lang="en-US" altLang="zh-CN" sz="2600" b="0" kern="0" baseline="-25000" dirty="0">
                    <a:solidFill>
                      <a:srgbClr val="C00000"/>
                    </a:solidFill>
                    <a:latin typeface="黑体" panose="02010609060101010101" pitchFamily="49" charset="-122"/>
                    <a:ea typeface="黑体" panose="02010609060101010101" pitchFamily="49" charset="-122"/>
                  </a:rPr>
                  <a:t>A</a:t>
                </a:r>
                <a:r>
                  <a:rPr lang="en-US" altLang="zh-CN" sz="2600" b="0" kern="0" dirty="0">
                    <a:solidFill>
                      <a:srgbClr val="C00000"/>
                    </a:solidFill>
                    <a:latin typeface="黑体" panose="02010609060101010101" pitchFamily="49" charset="-122"/>
                    <a:ea typeface="黑体" panose="02010609060101010101" pitchFamily="49" charset="-122"/>
                  </a:rPr>
                  <a:t>(R)={t[A]|t</a:t>
                </a:r>
                <a14:m>
                  <m:oMath xmlns:m="http://schemas.openxmlformats.org/officeDocument/2006/math">
                    <m:r>
                      <a:rPr lang="en-US" altLang="zh-CN" sz="2600" b="0" i="0">
                        <a:solidFill>
                          <a:srgbClr val="C00000"/>
                        </a:solidFill>
                        <a:latin typeface="Cambria Math" panose="02040503050406030204" pitchFamily="18" charset="0"/>
                        <a:ea typeface="Cambria Math" panose="02040503050406030204" pitchFamily="18" charset="0"/>
                      </a:rPr>
                      <m:t>∈</m:t>
                    </m:r>
                  </m:oMath>
                </a14:m>
                <a:r>
                  <a:rPr lang="en-US" altLang="zh-CN" sz="2600" b="0" kern="0" dirty="0">
                    <a:solidFill>
                      <a:srgbClr val="C00000"/>
                    </a:solidFill>
                    <a:latin typeface="黑体" panose="02010609060101010101" pitchFamily="49" charset="-122"/>
                    <a:ea typeface="黑体" panose="02010609060101010101" pitchFamily="49" charset="-122"/>
                  </a:rPr>
                  <a:t>R}</a:t>
                </a:r>
                <a:endParaRPr lang="en-US" altLang="zh-CN" sz="2600" b="0" kern="0" dirty="0">
                  <a:solidFill>
                    <a:schemeClr val="tx1"/>
                  </a:solidFill>
                  <a:latin typeface="黑体" panose="02010609060101010101" pitchFamily="49" charset="-122"/>
                  <a:ea typeface="黑体" panose="02010609060101010101" pitchFamily="49" charset="-122"/>
                </a:endParaRPr>
              </a:p>
              <a:p>
                <a:pPr marL="1218150" lvl="1" indent="-457200" eaLnBrk="1" hangingPunct="1">
                  <a:lnSpc>
                    <a:spcPct val="120000"/>
                  </a:lnSpc>
                  <a:spcBef>
                    <a:spcPts val="1800"/>
                  </a:spcBef>
                  <a:buFont typeface="Arial" panose="020B0604020202020204" pitchFamily="34" charset="0"/>
                  <a:buChar char="•"/>
                  <a:defRPr/>
                </a:pPr>
                <a:r>
                  <a:rPr lang="en-US" altLang="zh-CN" sz="2600" b="0" kern="0" dirty="0">
                    <a:solidFill>
                      <a:srgbClr val="0000CC"/>
                    </a:solidFill>
                    <a:latin typeface="黑体" panose="02010609060101010101" pitchFamily="49" charset="-122"/>
                    <a:ea typeface="黑体" panose="02010609060101010101" pitchFamily="49" charset="-122"/>
                  </a:rPr>
                  <a:t>R</a:t>
                </a:r>
                <a:r>
                  <a:rPr lang="zh-CN" altLang="en-US" sz="2600" b="0" kern="0" dirty="0">
                    <a:solidFill>
                      <a:schemeClr val="tx1"/>
                    </a:solidFill>
                    <a:latin typeface="黑体" panose="02010609060101010101" pitchFamily="49" charset="-122"/>
                    <a:ea typeface="黑体" panose="02010609060101010101" pitchFamily="49" charset="-122"/>
                  </a:rPr>
                  <a:t>为一个关系。</a:t>
                </a:r>
                <a:endParaRPr lang="en-US" altLang="zh-CN" sz="2600" b="0" kern="0" dirty="0">
                  <a:solidFill>
                    <a:schemeClr val="tx1"/>
                  </a:solidFill>
                  <a:latin typeface="黑体" panose="02010609060101010101" pitchFamily="49" charset="-122"/>
                  <a:ea typeface="黑体" panose="02010609060101010101" pitchFamily="49" charset="-122"/>
                </a:endParaRPr>
              </a:p>
              <a:p>
                <a:pPr marL="1218150" lvl="1" indent="-457200" eaLnBrk="1" hangingPunct="1">
                  <a:lnSpc>
                    <a:spcPct val="120000"/>
                  </a:lnSpc>
                  <a:spcBef>
                    <a:spcPts val="1800"/>
                  </a:spcBef>
                  <a:buFont typeface="Arial" panose="020B0604020202020204" pitchFamily="34" charset="0"/>
                  <a:buChar char="•"/>
                  <a:defRPr/>
                </a:pPr>
                <a:r>
                  <a:rPr lang="en-US" altLang="zh-CN" sz="2600" b="0" kern="0" dirty="0">
                    <a:solidFill>
                      <a:srgbClr val="0000CC"/>
                    </a:solidFill>
                    <a:latin typeface="黑体" panose="02010609060101010101" pitchFamily="49" charset="-122"/>
                    <a:ea typeface="黑体" panose="02010609060101010101" pitchFamily="49" charset="-122"/>
                  </a:rPr>
                  <a:t>A</a:t>
                </a:r>
                <a:r>
                  <a:rPr lang="zh-CN" altLang="en-US" sz="2600" b="0" kern="0" dirty="0">
                    <a:solidFill>
                      <a:schemeClr val="tx1"/>
                    </a:solidFill>
                    <a:latin typeface="黑体" panose="02010609060101010101" pitchFamily="49" charset="-122"/>
                    <a:ea typeface="黑体" panose="02010609060101010101" pitchFamily="49" charset="-122"/>
                  </a:rPr>
                  <a:t>为一组字段名或字段序号，字段序号对应字段在关系中的顺序编号。</a:t>
                </a:r>
                <a:endParaRPr lang="en-US" altLang="zh-CN" sz="2600" b="0" dirty="0">
                  <a:solidFill>
                    <a:schemeClr val="tx1"/>
                  </a:solidFill>
                </a:endParaRPr>
              </a:p>
              <a:p>
                <a:pPr algn="ctr" eaLnBrk="1" hangingPunct="1">
                  <a:lnSpc>
                    <a:spcPct val="120000"/>
                  </a:lnSpc>
                  <a:defRPr/>
                </a:pPr>
                <a:endParaRPr lang="zh-CN" altLang="en-US" sz="2600" b="0" kern="0" dirty="0">
                  <a:solidFill>
                    <a:schemeClr val="tx1"/>
                  </a:solidFill>
                  <a:latin typeface="黑体" panose="02010609060101010101" pitchFamily="49" charset="-122"/>
                  <a:ea typeface="黑体" panose="02010609060101010101" pitchFamily="49" charset="-122"/>
                </a:endParaRPr>
              </a:p>
            </p:txBody>
          </p:sp>
        </mc:Choice>
        <mc:Fallback xmlns="">
          <p:sp>
            <p:nvSpPr>
              <p:cNvPr id="11" name="Text Box 2">
                <a:extLst>
                  <a:ext uri="{FF2B5EF4-FFF2-40B4-BE49-F238E27FC236}">
                    <a16:creationId xmlns:a16="http://schemas.microsoft.com/office/drawing/2014/main" id="{F9BC0A3B-3D6D-4671-B730-F6091A1B4ABB}"/>
                  </a:ext>
                </a:extLst>
              </p:cNvPr>
              <p:cNvSpPr txBox="1">
                <a:spLocks noRot="1" noChangeAspect="1" noMove="1" noResize="1" noEditPoints="1" noAdjustHandles="1" noChangeArrowheads="1" noChangeShapeType="1" noTextEdit="1"/>
              </p:cNvSpPr>
              <p:nvPr/>
            </p:nvSpPr>
            <p:spPr bwMode="auto">
              <a:xfrm>
                <a:off x="932229" y="1167601"/>
                <a:ext cx="10435208" cy="5134547"/>
              </a:xfrm>
              <a:prstGeom prst="rect">
                <a:avLst/>
              </a:prstGeom>
              <a:blipFill>
                <a:blip r:embed="rId3"/>
                <a:stretch>
                  <a:fillRect l="-759" t="-7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42FC361-F5B8-C592-035A-488A48548D11}"/>
              </a:ext>
            </a:extLst>
          </p:cNvPr>
          <p:cNvSpPr txBox="1"/>
          <p:nvPr/>
        </p:nvSpPr>
        <p:spPr>
          <a:xfrm>
            <a:off x="360000" y="360000"/>
            <a:ext cx="6094428" cy="683264"/>
          </a:xfrm>
          <a:prstGeom prst="rect">
            <a:avLst/>
          </a:prstGeom>
          <a:noFill/>
        </p:spPr>
        <p:txBody>
          <a:bodyPr wrap="square">
            <a:spAutoFit/>
          </a:bodyPr>
          <a:lstStyle>
            <a:defPPr>
              <a:defRPr lang="zh-CN"/>
            </a:defPPr>
            <a:lvl1pPr>
              <a:lnSpc>
                <a:spcPct val="120000"/>
              </a:lnSpc>
              <a:spcBef>
                <a:spcPct val="50000"/>
              </a:spcBef>
              <a:buClrTx/>
              <a:buSzTx/>
              <a:buNone/>
              <a:defRPr sz="3200">
                <a:solidFill>
                  <a:srgbClr val="C00000"/>
                </a:solidFill>
                <a:latin typeface="黑体" panose="02010609060101010101" pitchFamily="49" charset="-122"/>
                <a:ea typeface="黑体" panose="02010609060101010101" pitchFamily="49" charset="-122"/>
              </a:defRPr>
            </a:lvl1pPr>
          </a:lstStyle>
          <a:p>
            <a:r>
              <a:rPr lang="en-US" altLang="zh-CN" dirty="0" smtClean="0"/>
              <a:t>1</a:t>
            </a:r>
            <a:r>
              <a:rPr lang="zh-CN" altLang="en-US" dirty="0" smtClean="0"/>
              <a:t>、</a:t>
            </a:r>
            <a:r>
              <a:rPr lang="zh-CN" altLang="en-US" dirty="0"/>
              <a:t>投影运算</a:t>
            </a:r>
            <a:r>
              <a:rPr lang="en-US" altLang="zh-CN" dirty="0"/>
              <a:t>π</a:t>
            </a:r>
          </a:p>
        </p:txBody>
      </p:sp>
    </p:spTree>
    <p:extLst>
      <p:ext uri="{BB962C8B-B14F-4D97-AF65-F5344CB8AC3E}">
        <p14:creationId xmlns:p14="http://schemas.microsoft.com/office/powerpoint/2010/main" val="157791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7C5780A1-8F4A-4F27-84CA-B28BAB0B291F}"/>
              </a:ext>
            </a:extLst>
          </p:cNvPr>
          <p:cNvSpPr txBox="1">
            <a:spLocks noChangeArrowheads="1"/>
          </p:cNvSpPr>
          <p:nvPr/>
        </p:nvSpPr>
        <p:spPr bwMode="auto">
          <a:xfrm>
            <a:off x="1080000" y="720000"/>
            <a:ext cx="11153815"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10000"/>
              </a:lnSpc>
              <a:spcBef>
                <a:spcPts val="600"/>
              </a:spcBef>
              <a:buFont typeface="Wingdings" pitchFamily="2" charset="2"/>
              <a:buNone/>
              <a:defRPr/>
            </a:pPr>
            <a:r>
              <a:rPr lang="en-US" altLang="zh-CN" b="0" dirty="0">
                <a:solidFill>
                  <a:srgbClr val="006666"/>
                </a:solidFill>
                <a:latin typeface="黑体" panose="02010609060101010101" pitchFamily="49" charset="-122"/>
                <a:ea typeface="黑体" panose="02010609060101010101" pitchFamily="49" charset="-122"/>
              </a:rPr>
              <a:t>【</a:t>
            </a:r>
            <a:r>
              <a:rPr lang="zh-CN" altLang="en-US" b="0" dirty="0">
                <a:solidFill>
                  <a:srgbClr val="006666"/>
                </a:solidFill>
                <a:latin typeface="黑体" panose="02010609060101010101" pitchFamily="49" charset="-122"/>
                <a:ea typeface="黑体" panose="02010609060101010101" pitchFamily="49" charset="-122"/>
              </a:rPr>
              <a:t>例</a:t>
            </a:r>
            <a:r>
              <a:rPr lang="en-US" altLang="zh-CN" b="0" dirty="0">
                <a:solidFill>
                  <a:srgbClr val="006666"/>
                </a:solidFill>
                <a:latin typeface="黑体" panose="02010609060101010101" pitchFamily="49" charset="-122"/>
                <a:ea typeface="黑体" panose="02010609060101010101" pitchFamily="49" charset="-122"/>
              </a:rPr>
              <a:t>1】</a:t>
            </a:r>
            <a:r>
              <a:rPr lang="zh-CN" altLang="en-US" b="0" dirty="0">
                <a:solidFill>
                  <a:schemeClr val="tx1"/>
                </a:solidFill>
                <a:latin typeface="黑体" panose="02010609060101010101" pitchFamily="49" charset="-122"/>
                <a:ea typeface="黑体" panose="02010609060101010101" pitchFamily="49" charset="-122"/>
              </a:rPr>
              <a:t>查询学生的姓名和所在系。</a:t>
            </a:r>
            <a:r>
              <a:rPr lang="en-US" altLang="zh-CN" b="0" dirty="0">
                <a:solidFill>
                  <a:schemeClr val="tx1"/>
                </a:solidFill>
                <a:latin typeface="黑体" panose="02010609060101010101" pitchFamily="49" charset="-122"/>
                <a:ea typeface="黑体" panose="02010609060101010101" pitchFamily="49" charset="-122"/>
              </a:rPr>
              <a:t>   </a:t>
            </a:r>
            <a:endParaRPr lang="zh-CN" altLang="en-US" kern="0" dirty="0">
              <a:solidFill>
                <a:srgbClr val="0000CC"/>
              </a:solidFill>
              <a:latin typeface="黑体" panose="02010609060101010101" pitchFamily="49" charset="-122"/>
              <a:ea typeface="黑体" panose="02010609060101010101" pitchFamily="49" charset="-122"/>
            </a:endParaRPr>
          </a:p>
        </p:txBody>
      </p:sp>
      <p:graphicFrame>
        <p:nvGraphicFramePr>
          <p:cNvPr id="6" name="Group 147">
            <a:extLst>
              <a:ext uri="{FF2B5EF4-FFF2-40B4-BE49-F238E27FC236}">
                <a16:creationId xmlns:a16="http://schemas.microsoft.com/office/drawing/2014/main" id="{A7B0F929-A6D2-4960-9F90-90B19C89AECB}"/>
              </a:ext>
            </a:extLst>
          </p:cNvPr>
          <p:cNvGraphicFramePr>
            <a:graphicFrameLocks/>
          </p:cNvGraphicFramePr>
          <p:nvPr/>
        </p:nvGraphicFramePr>
        <p:xfrm>
          <a:off x="4454280" y="4144394"/>
          <a:ext cx="2232026" cy="1981200"/>
        </p:xfrm>
        <a:graphic>
          <a:graphicData uri="http://schemas.openxmlformats.org/drawingml/2006/table">
            <a:tbl>
              <a:tblPr>
                <a:effectLst>
                  <a:outerShdw blurRad="50800" dist="38100" dir="2700000" algn="tl" rotWithShape="0">
                    <a:prstClr val="black">
                      <a:alpha val="40000"/>
                    </a:prstClr>
                  </a:outerShdw>
                </a:effectLst>
              </a:tblPr>
              <a:tblGrid>
                <a:gridCol w="1116013">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35724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20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31" marR="9143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20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31" marR="9143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5724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31" marR="9143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31" marR="9143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24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刘晨</a:t>
                      </a:r>
                    </a:p>
                  </a:txBody>
                  <a:tcPr marL="91431" marR="9143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31" marR="9143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24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31" marR="9143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31" marR="9143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24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31" marR="91431"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31" marR="91431"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Box 9">
            <a:extLst>
              <a:ext uri="{FF2B5EF4-FFF2-40B4-BE49-F238E27FC236}">
                <a16:creationId xmlns:a16="http://schemas.microsoft.com/office/drawing/2014/main" id="{F191972E-321A-47F5-93ED-18650BFE4BBB}"/>
              </a:ext>
            </a:extLst>
          </p:cNvPr>
          <p:cNvSpPr txBox="1">
            <a:spLocks noChangeArrowheads="1"/>
          </p:cNvSpPr>
          <p:nvPr/>
        </p:nvSpPr>
        <p:spPr bwMode="auto">
          <a:xfrm>
            <a:off x="2441490" y="4304732"/>
            <a:ext cx="2232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lvl="1"/>
            <a:r>
              <a:rPr lang="zh-CN" altLang="en-US" dirty="0"/>
              <a:t>运算结果：</a:t>
            </a:r>
            <a:endParaRPr lang="en-US" altLang="zh-CN" dirty="0"/>
          </a:p>
          <a:p>
            <a:endParaRPr lang="zh-CN" altLang="en-US" dirty="0"/>
          </a:p>
        </p:txBody>
      </p:sp>
      <p:graphicFrame>
        <p:nvGraphicFramePr>
          <p:cNvPr id="3" name="Group 147">
            <a:extLst>
              <a:ext uri="{FF2B5EF4-FFF2-40B4-BE49-F238E27FC236}">
                <a16:creationId xmlns:a16="http://schemas.microsoft.com/office/drawing/2014/main" id="{C7139DCC-5E0A-65FF-4ABD-9B31586A6796}"/>
              </a:ext>
            </a:extLst>
          </p:cNvPr>
          <p:cNvGraphicFramePr>
            <a:graphicFrameLocks/>
          </p:cNvGraphicFramePr>
          <p:nvPr/>
        </p:nvGraphicFramePr>
        <p:xfrm>
          <a:off x="3569803" y="1305618"/>
          <a:ext cx="3912007" cy="1828800"/>
        </p:xfrm>
        <a:graphic>
          <a:graphicData uri="http://schemas.openxmlformats.org/drawingml/2006/table">
            <a:tbl>
              <a:tblPr>
                <a:effectLst>
                  <a:outerShdw blurRad="50800" dist="38100" dir="2700000" algn="tl" rotWithShape="0">
                    <a:prstClr val="black">
                      <a:alpha val="40000"/>
                    </a:prstClr>
                  </a:outerShdw>
                </a:effectLst>
              </a:tblPr>
              <a:tblGrid>
                <a:gridCol w="822698">
                  <a:extLst>
                    <a:ext uri="{9D8B030D-6E8A-4147-A177-3AD203B41FA5}">
                      <a16:colId xmlns:a16="http://schemas.microsoft.com/office/drawing/2014/main" val="20000"/>
                    </a:ext>
                  </a:extLst>
                </a:gridCol>
                <a:gridCol w="779742">
                  <a:extLst>
                    <a:ext uri="{9D8B030D-6E8A-4147-A177-3AD203B41FA5}">
                      <a16:colId xmlns:a16="http://schemas.microsoft.com/office/drawing/2014/main" val="20001"/>
                    </a:ext>
                  </a:extLst>
                </a:gridCol>
                <a:gridCol w="688156">
                  <a:extLst>
                    <a:ext uri="{9D8B030D-6E8A-4147-A177-3AD203B41FA5}">
                      <a16:colId xmlns:a16="http://schemas.microsoft.com/office/drawing/2014/main" val="20002"/>
                    </a:ext>
                  </a:extLst>
                </a:gridCol>
                <a:gridCol w="735291">
                  <a:extLst>
                    <a:ext uri="{9D8B030D-6E8A-4147-A177-3AD203B41FA5}">
                      <a16:colId xmlns:a16="http://schemas.microsoft.com/office/drawing/2014/main" val="20003"/>
                    </a:ext>
                  </a:extLst>
                </a:gridCol>
                <a:gridCol w="886120">
                  <a:extLst>
                    <a:ext uri="{9D8B030D-6E8A-4147-A177-3AD203B41FA5}">
                      <a16:colId xmlns:a16="http://schemas.microsoft.com/office/drawing/2014/main" val="20004"/>
                    </a:ext>
                  </a:extLst>
                </a:gridCol>
              </a:tblGrid>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Rectangle 82">
            <a:extLst>
              <a:ext uri="{FF2B5EF4-FFF2-40B4-BE49-F238E27FC236}">
                <a16:creationId xmlns:a16="http://schemas.microsoft.com/office/drawing/2014/main" id="{B3E47EE7-14A4-E9AE-45C8-D8A480ED132E}"/>
              </a:ext>
            </a:extLst>
          </p:cNvPr>
          <p:cNvSpPr>
            <a:spLocks noChangeArrowheads="1"/>
          </p:cNvSpPr>
          <p:nvPr/>
        </p:nvSpPr>
        <p:spPr bwMode="auto">
          <a:xfrm>
            <a:off x="2621863" y="1305618"/>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chemeClr val="tx1"/>
                </a:solidFill>
                <a:latin typeface="Times New Roman" panose="02020603050405020304" pitchFamily="18" charset="0"/>
              </a:rPr>
              <a:t> </a:t>
            </a:r>
            <a:r>
              <a:rPr lang="zh-CN" altLang="en-US" sz="2000" b="0" kern="0" dirty="0">
                <a:solidFill>
                  <a:schemeClr val="tx1"/>
                </a:solidFill>
                <a:latin typeface="黑体" panose="02010609060101010101" pitchFamily="49" charset="-122"/>
                <a:ea typeface="黑体" panose="02010609060101010101" pitchFamily="49" charset="-122"/>
              </a:rPr>
              <a:t>学生表</a:t>
            </a:r>
            <a:endParaRPr lang="en-US" altLang="zh-CN" sz="2000" b="0" kern="0" dirty="0">
              <a:solidFill>
                <a:schemeClr val="tx1"/>
              </a:solidFill>
              <a:latin typeface="黑体" panose="02010609060101010101" pitchFamily="49" charset="-122"/>
              <a:ea typeface="黑体" panose="02010609060101010101" pitchFamily="49" charset="-122"/>
            </a:endParaRPr>
          </a:p>
        </p:txBody>
      </p:sp>
      <p:sp>
        <p:nvSpPr>
          <p:cNvPr id="2" name="Text Box 2">
            <a:extLst>
              <a:ext uri="{FF2B5EF4-FFF2-40B4-BE49-F238E27FC236}">
                <a16:creationId xmlns:a16="http://schemas.microsoft.com/office/drawing/2014/main" id="{39BCC0ED-D59D-BE49-9E9A-6AE8B3A99563}"/>
              </a:ext>
            </a:extLst>
          </p:cNvPr>
          <p:cNvSpPr txBox="1">
            <a:spLocks noChangeArrowheads="1"/>
          </p:cNvSpPr>
          <p:nvPr/>
        </p:nvSpPr>
        <p:spPr bwMode="auto">
          <a:xfrm>
            <a:off x="1640939" y="3314132"/>
            <a:ext cx="8910121"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a:lnSpc>
                <a:spcPct val="110000"/>
              </a:lnSpc>
              <a:spcBef>
                <a:spcPts val="600"/>
              </a:spcBef>
              <a:buFont typeface="Wingdings" pitchFamily="2" charset="2"/>
              <a:buNone/>
              <a:defRPr/>
            </a:pPr>
            <a:r>
              <a:rPr lang="zh-CN" altLang="en-US" b="0" dirty="0">
                <a:solidFill>
                  <a:srgbClr val="C00000"/>
                </a:solidFill>
                <a:latin typeface="黑体" panose="02010609060101010101" pitchFamily="49" charset="-122"/>
                <a:ea typeface="黑体" panose="02010609060101010101" pitchFamily="49" charset="-122"/>
              </a:rPr>
              <a:t>关系代数表达式：</a:t>
            </a:r>
            <a:r>
              <a:rPr lang="en-US" altLang="zh-CN" b="0" dirty="0">
                <a:solidFill>
                  <a:srgbClr val="C00000"/>
                </a:solidFill>
                <a:latin typeface="黑体" panose="02010609060101010101" pitchFamily="49" charset="-122"/>
                <a:ea typeface="黑体" panose="02010609060101010101" pitchFamily="49" charset="-122"/>
              </a:rPr>
              <a:t> </a:t>
            </a:r>
            <a:r>
              <a:rPr lang="en-US" altLang="zh-CN" sz="2800" b="0" dirty="0">
                <a:solidFill>
                  <a:srgbClr val="0000CC"/>
                </a:solidFill>
                <a:latin typeface="黑体" panose="02010609060101010101" pitchFamily="49" charset="-122"/>
                <a:ea typeface="黑体" panose="02010609060101010101" pitchFamily="49" charset="-122"/>
              </a:rPr>
              <a:t>π</a:t>
            </a:r>
            <a:r>
              <a:rPr lang="zh-CN" altLang="en-US" baseline="-30000" dirty="0">
                <a:solidFill>
                  <a:srgbClr val="0000CC"/>
                </a:solidFill>
                <a:latin typeface="黑体" panose="02010609060101010101" pitchFamily="49" charset="-122"/>
                <a:ea typeface="黑体" panose="02010609060101010101" pitchFamily="49" charset="-122"/>
              </a:rPr>
              <a:t>姓名，所在系</a:t>
            </a:r>
            <a:r>
              <a:rPr lang="en-US" altLang="zh-CN" b="0" dirty="0">
                <a:solidFill>
                  <a:srgbClr val="0000CC"/>
                </a:solidFill>
                <a:latin typeface="黑体" panose="02010609060101010101" pitchFamily="49" charset="-122"/>
                <a:ea typeface="黑体" panose="02010609060101010101" pitchFamily="49" charset="-122"/>
              </a:rPr>
              <a:t>(</a:t>
            </a:r>
            <a:r>
              <a:rPr lang="zh-CN" altLang="en-US" b="0" dirty="0">
                <a:solidFill>
                  <a:srgbClr val="0000CC"/>
                </a:solidFill>
                <a:latin typeface="黑体" panose="02010609060101010101" pitchFamily="49" charset="-122"/>
                <a:ea typeface="黑体" panose="02010609060101010101" pitchFamily="49" charset="-122"/>
              </a:rPr>
              <a:t>学生表</a:t>
            </a:r>
            <a:r>
              <a:rPr lang="en-US" altLang="zh-CN" b="0" dirty="0">
                <a:solidFill>
                  <a:srgbClr val="0000CC"/>
                </a:solidFill>
                <a:latin typeface="黑体" panose="02010609060101010101" pitchFamily="49" charset="-122"/>
                <a:ea typeface="黑体" panose="02010609060101010101" pitchFamily="49" charset="-122"/>
              </a:rPr>
              <a:t>)  </a:t>
            </a:r>
            <a:r>
              <a:rPr lang="zh-CN" altLang="en-US" b="0" dirty="0">
                <a:solidFill>
                  <a:schemeClr val="tx1"/>
                </a:solidFill>
                <a:latin typeface="黑体" panose="02010609060101010101" pitchFamily="49" charset="-122"/>
                <a:ea typeface="黑体" panose="02010609060101010101" pitchFamily="49" charset="-122"/>
              </a:rPr>
              <a:t>或   </a:t>
            </a:r>
            <a:r>
              <a:rPr lang="en-US" altLang="zh-CN" sz="2800" b="0" dirty="0">
                <a:solidFill>
                  <a:srgbClr val="0000CC"/>
                </a:solidFill>
                <a:latin typeface="黑体" panose="02010609060101010101" pitchFamily="49" charset="-122"/>
                <a:ea typeface="黑体" panose="02010609060101010101" pitchFamily="49" charset="-122"/>
              </a:rPr>
              <a:t>π</a:t>
            </a:r>
            <a:r>
              <a:rPr lang="en-US" altLang="zh-CN" baseline="-30000" dirty="0">
                <a:solidFill>
                  <a:srgbClr val="0000CC"/>
                </a:solidFill>
                <a:latin typeface="黑体" panose="02010609060101010101" pitchFamily="49" charset="-122"/>
                <a:ea typeface="黑体" panose="02010609060101010101" pitchFamily="49" charset="-122"/>
              </a:rPr>
              <a:t>2</a:t>
            </a:r>
            <a:r>
              <a:rPr lang="zh-CN" altLang="en-US" baseline="-30000" dirty="0">
                <a:solidFill>
                  <a:srgbClr val="0000CC"/>
                </a:solidFill>
                <a:latin typeface="黑体" panose="02010609060101010101" pitchFamily="49" charset="-122"/>
                <a:ea typeface="黑体" panose="02010609060101010101" pitchFamily="49" charset="-122"/>
              </a:rPr>
              <a:t>，</a:t>
            </a:r>
            <a:r>
              <a:rPr lang="en-US" altLang="zh-CN" baseline="-30000" dirty="0">
                <a:solidFill>
                  <a:srgbClr val="0000CC"/>
                </a:solidFill>
                <a:latin typeface="黑体" panose="02010609060101010101" pitchFamily="49" charset="-122"/>
                <a:ea typeface="黑体" panose="02010609060101010101" pitchFamily="49" charset="-122"/>
              </a:rPr>
              <a:t>5</a:t>
            </a:r>
            <a:r>
              <a:rPr lang="en-US" altLang="zh-CN" b="0" dirty="0">
                <a:solidFill>
                  <a:srgbClr val="0000CC"/>
                </a:solidFill>
                <a:latin typeface="黑体" panose="02010609060101010101" pitchFamily="49" charset="-122"/>
                <a:ea typeface="黑体" panose="02010609060101010101" pitchFamily="49" charset="-122"/>
              </a:rPr>
              <a:t>(</a:t>
            </a:r>
            <a:r>
              <a:rPr lang="zh-CN" altLang="en-US" b="0" dirty="0">
                <a:solidFill>
                  <a:srgbClr val="0000CC"/>
                </a:solidFill>
                <a:latin typeface="黑体" panose="02010609060101010101" pitchFamily="49" charset="-122"/>
                <a:ea typeface="黑体" panose="02010609060101010101" pitchFamily="49" charset="-122"/>
              </a:rPr>
              <a:t>学生表</a:t>
            </a:r>
            <a:r>
              <a:rPr lang="en-US" altLang="zh-CN" b="0" dirty="0">
                <a:solidFill>
                  <a:srgbClr val="0000CC"/>
                </a:solidFill>
                <a:latin typeface="黑体" panose="02010609060101010101" pitchFamily="49" charset="-122"/>
                <a:ea typeface="黑体" panose="02010609060101010101" pitchFamily="49" charset="-122"/>
              </a:rPr>
              <a:t>)</a:t>
            </a:r>
            <a:endParaRPr lang="zh-CN" altLang="en-US" b="0" kern="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780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2FC361-F5B8-C592-035A-488A48548D11}"/>
              </a:ext>
            </a:extLst>
          </p:cNvPr>
          <p:cNvSpPr txBox="1"/>
          <p:nvPr/>
        </p:nvSpPr>
        <p:spPr>
          <a:xfrm>
            <a:off x="360000" y="360000"/>
            <a:ext cx="6094428" cy="683264"/>
          </a:xfrm>
          <a:prstGeom prst="rect">
            <a:avLst/>
          </a:prstGeom>
          <a:noFill/>
        </p:spPr>
        <p:txBody>
          <a:bodyPr wrap="square">
            <a:spAutoFit/>
          </a:bodyPr>
          <a:lstStyle/>
          <a:p>
            <a:pPr>
              <a:lnSpc>
                <a:spcPct val="120000"/>
              </a:lnSpc>
              <a:spcBef>
                <a:spcPct val="50000"/>
              </a:spcBef>
            </a:pPr>
            <a:r>
              <a:rPr lang="en-US" altLang="zh-CN" sz="3200" dirty="0" smtClean="0">
                <a:solidFill>
                  <a:srgbClr val="C00000"/>
                </a:solidFill>
                <a:latin typeface="黑体" panose="02010609060101010101" pitchFamily="49" charset="-122"/>
                <a:ea typeface="黑体" panose="02010609060101010101" pitchFamily="49" charset="-122"/>
              </a:rPr>
              <a:t>2</a:t>
            </a:r>
            <a:r>
              <a:rPr lang="zh-CN" altLang="en-US" sz="3200" b="0" dirty="0" smtClean="0">
                <a:solidFill>
                  <a:srgbClr val="C00000"/>
                </a:solidFill>
                <a:latin typeface="黑体" panose="02010609060101010101" pitchFamily="49" charset="-122"/>
                <a:ea typeface="黑体" panose="02010609060101010101" pitchFamily="49" charset="-122"/>
              </a:rPr>
              <a:t>、</a:t>
            </a:r>
            <a:r>
              <a:rPr lang="zh-CN" altLang="en-US" sz="3200" b="0" dirty="0">
                <a:solidFill>
                  <a:srgbClr val="C00000"/>
                </a:solidFill>
                <a:latin typeface="黑体" panose="02010609060101010101" pitchFamily="49" charset="-122"/>
                <a:ea typeface="黑体" panose="02010609060101010101" pitchFamily="49" charset="-122"/>
              </a:rPr>
              <a:t>选择运算</a:t>
            </a:r>
            <a:r>
              <a:rPr lang="en-US" altLang="zh-CN" sz="3200" b="1" kern="0" dirty="0">
                <a:solidFill>
                  <a:srgbClr val="C00000"/>
                </a:solidFill>
                <a:latin typeface="黑体" panose="02010609060101010101" pitchFamily="49" charset="-122"/>
                <a:ea typeface="黑体" panose="02010609060101010101" pitchFamily="49" charset="-122"/>
              </a:rPr>
              <a:t>σ</a:t>
            </a:r>
            <a:endParaRPr lang="en-US" altLang="zh-CN" sz="3200" b="1" dirty="0">
              <a:solidFill>
                <a:srgbClr val="C000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Text Box 2">
                <a:extLst>
                  <a:ext uri="{FF2B5EF4-FFF2-40B4-BE49-F238E27FC236}">
                    <a16:creationId xmlns:a16="http://schemas.microsoft.com/office/drawing/2014/main" id="{55413A57-426B-1100-902A-F6670606A52C}"/>
                  </a:ext>
                </a:extLst>
              </p:cNvPr>
              <p:cNvSpPr txBox="1">
                <a:spLocks noChangeArrowheads="1"/>
              </p:cNvSpPr>
              <p:nvPr/>
            </p:nvSpPr>
            <p:spPr bwMode="auto">
              <a:xfrm>
                <a:off x="968069" y="1208871"/>
                <a:ext cx="10255861" cy="46672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从关系中找出满足给定条件的所有记录（元组）称为</a:t>
                </a:r>
                <a:r>
                  <a:rPr lang="zh-CN" altLang="en-US" sz="2600" b="0" kern="0" dirty="0">
                    <a:solidFill>
                      <a:srgbClr val="0000CC"/>
                    </a:solidFill>
                    <a:latin typeface="黑体" panose="02010609060101010101" pitchFamily="49" charset="-122"/>
                    <a:ea typeface="黑体" panose="02010609060101010101" pitchFamily="49" charset="-122"/>
                  </a:rPr>
                  <a:t>选择运算</a:t>
                </a:r>
                <a:r>
                  <a:rPr lang="zh-CN" altLang="en-US" sz="2600" b="0" kern="0" dirty="0">
                    <a:solidFill>
                      <a:schemeClr val="tx1"/>
                    </a:solidFill>
                    <a:latin typeface="黑体" panose="02010609060101010101" pitchFamily="49" charset="-122"/>
                    <a:ea typeface="黑体" panose="02010609060101010101" pitchFamily="49" charset="-122"/>
                  </a:rPr>
                  <a:t>。    </a:t>
                </a:r>
                <a:endParaRPr lang="en-US" altLang="zh-CN" sz="2600" b="0" kern="0" dirty="0">
                  <a:solidFill>
                    <a:schemeClr val="tx1"/>
                  </a:solidFill>
                  <a:latin typeface="黑体" panose="02010609060101010101" pitchFamily="49" charset="-122"/>
                  <a:ea typeface="黑体" panose="02010609060101010101" pitchFamily="49" charset="-122"/>
                </a:endParaRPr>
              </a:p>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选择运算是从</a:t>
                </a:r>
                <a:r>
                  <a:rPr lang="zh-CN" altLang="en-US" sz="2600" b="0" kern="0" dirty="0">
                    <a:solidFill>
                      <a:srgbClr val="0000CC"/>
                    </a:solidFill>
                    <a:latin typeface="黑体" panose="02010609060101010101" pitchFamily="49" charset="-122"/>
                    <a:ea typeface="黑体" panose="02010609060101010101" pitchFamily="49" charset="-122"/>
                  </a:rPr>
                  <a:t>行</a:t>
                </a:r>
                <a:r>
                  <a:rPr lang="zh-CN" altLang="en-US" sz="2600" b="0" kern="0" dirty="0">
                    <a:solidFill>
                      <a:schemeClr val="tx1"/>
                    </a:solidFill>
                    <a:latin typeface="黑体" panose="02010609060101010101" pitchFamily="49" charset="-122"/>
                    <a:ea typeface="黑体" panose="02010609060101010101" pitchFamily="49" charset="-122"/>
                  </a:rPr>
                  <a:t>的角度进行的运算。      </a:t>
                </a:r>
              </a:p>
              <a:p>
                <a:pPr marL="457200" indent="-439200" eaLnBrk="1" hangingPunct="1">
                  <a:lnSpc>
                    <a:spcPct val="120000"/>
                  </a:lnSpc>
                  <a:spcBef>
                    <a:spcPts val="1800"/>
                  </a:spcBef>
                  <a:buFont typeface="Wingdings" panose="05000000000000000000" pitchFamily="2" charset="2"/>
                  <a:buChar char="Ø"/>
                  <a:defRPr/>
                </a:pPr>
                <a:r>
                  <a:rPr lang="zh-CN" altLang="en-US" sz="2600" b="0" kern="0" dirty="0">
                    <a:solidFill>
                      <a:schemeClr val="tx1"/>
                    </a:solidFill>
                    <a:latin typeface="黑体" panose="02010609060101010101" pitchFamily="49" charset="-122"/>
                    <a:ea typeface="黑体" panose="02010609060101010101" pitchFamily="49" charset="-122"/>
                  </a:rPr>
                  <a:t>选择运算记为：</a:t>
                </a:r>
                <a:endParaRPr lang="en-US" altLang="zh-CN" sz="2600" b="0" kern="0" dirty="0">
                  <a:solidFill>
                    <a:schemeClr val="tx1"/>
                  </a:solidFill>
                  <a:latin typeface="黑体" panose="02010609060101010101" pitchFamily="49" charset="-122"/>
                  <a:ea typeface="黑体" panose="02010609060101010101" pitchFamily="49" charset="-122"/>
                </a:endParaRPr>
              </a:p>
              <a:p>
                <a:pPr marL="18000" eaLnBrk="1" hangingPunct="1">
                  <a:lnSpc>
                    <a:spcPct val="120000"/>
                  </a:lnSpc>
                  <a:spcBef>
                    <a:spcPts val="1800"/>
                  </a:spcBef>
                  <a:defRPr/>
                </a:pPr>
                <a:r>
                  <a:rPr lang="en-US" altLang="zh-CN" sz="2600" b="0" kern="0" dirty="0">
                    <a:solidFill>
                      <a:schemeClr val="tx1"/>
                    </a:solidFill>
                    <a:latin typeface="黑体" panose="02010609060101010101" pitchFamily="49" charset="-122"/>
                    <a:ea typeface="黑体" panose="02010609060101010101" pitchFamily="49" charset="-122"/>
                  </a:rPr>
                  <a:t>      </a:t>
                </a:r>
                <a:r>
                  <a:rPr lang="en-US" altLang="zh-CN" sz="3200" b="0" kern="0" dirty="0" err="1">
                    <a:solidFill>
                      <a:srgbClr val="C00000"/>
                    </a:solidFill>
                    <a:latin typeface="黑体" panose="02010609060101010101" pitchFamily="49" charset="-122"/>
                    <a:ea typeface="黑体" panose="02010609060101010101" pitchFamily="49" charset="-122"/>
                  </a:rPr>
                  <a:t>σ</a:t>
                </a:r>
                <a:r>
                  <a:rPr lang="en-US" altLang="zh-CN" sz="2600" b="0" kern="0" baseline="-25000" dirty="0" err="1">
                    <a:solidFill>
                      <a:srgbClr val="C00000"/>
                    </a:solidFill>
                    <a:latin typeface="黑体" panose="02010609060101010101" pitchFamily="49" charset="-122"/>
                    <a:ea typeface="黑体" panose="02010609060101010101" pitchFamily="49" charset="-122"/>
                  </a:rPr>
                  <a:t>F</a:t>
                </a:r>
                <a:r>
                  <a:rPr lang="en-US" altLang="zh-CN" sz="2600" b="0" kern="0" dirty="0">
                    <a:solidFill>
                      <a:srgbClr val="C00000"/>
                    </a:solidFill>
                    <a:latin typeface="黑体" panose="02010609060101010101" pitchFamily="49" charset="-122"/>
                    <a:ea typeface="黑体" panose="02010609060101010101" pitchFamily="49" charset="-122"/>
                  </a:rPr>
                  <a:t>(R)={</a:t>
                </a:r>
                <a:r>
                  <a:rPr lang="en-US" altLang="zh-CN" sz="2600" b="0" kern="0" dirty="0" err="1">
                    <a:solidFill>
                      <a:srgbClr val="C00000"/>
                    </a:solidFill>
                    <a:latin typeface="黑体" panose="02010609060101010101" pitchFamily="49" charset="-122"/>
                    <a:ea typeface="黑体" panose="02010609060101010101" pitchFamily="49" charset="-122"/>
                  </a:rPr>
                  <a:t>t|t</a:t>
                </a:r>
                <a:r>
                  <a:rPr lang="en-US" altLang="zh-CN" sz="2600" b="0" dirty="0">
                    <a:solidFill>
                      <a:srgbClr val="C00000"/>
                    </a:solidFill>
                    <a:ea typeface="Cambria Math" panose="02040503050406030204" pitchFamily="18" charset="0"/>
                  </a:rPr>
                  <a:t> </a:t>
                </a:r>
                <a14:m>
                  <m:oMath xmlns:m="http://schemas.openxmlformats.org/officeDocument/2006/math">
                    <m:r>
                      <a:rPr lang="en-US" altLang="zh-CN" sz="2600" b="0">
                        <a:solidFill>
                          <a:srgbClr val="C00000"/>
                        </a:solidFill>
                        <a:latin typeface="Cambria Math" panose="02040503050406030204" pitchFamily="18" charset="0"/>
                        <a:ea typeface="Cambria Math" panose="02040503050406030204" pitchFamily="18" charset="0"/>
                      </a:rPr>
                      <m:t>∈</m:t>
                    </m:r>
                  </m:oMath>
                </a14:m>
                <a:r>
                  <a:rPr lang="en-US" altLang="zh-CN" sz="2600" b="0" kern="0" dirty="0">
                    <a:solidFill>
                      <a:srgbClr val="C00000"/>
                    </a:solidFill>
                    <a:latin typeface="黑体" panose="02010609060101010101" pitchFamily="49" charset="-122"/>
                    <a:ea typeface="黑体" panose="02010609060101010101" pitchFamily="49" charset="-122"/>
                  </a:rPr>
                  <a:t>R</a:t>
                </a:r>
                <a:r>
                  <a:rPr lang="zh-CN" altLang="en-US" sz="2600" b="0" kern="0" dirty="0">
                    <a:solidFill>
                      <a:srgbClr val="C00000"/>
                    </a:solidFill>
                    <a:latin typeface="黑体" panose="02010609060101010101" pitchFamily="49" charset="-122"/>
                    <a:ea typeface="黑体" panose="02010609060101010101" pitchFamily="49" charset="-122"/>
                  </a:rPr>
                  <a:t>∧</a:t>
                </a:r>
                <a:r>
                  <a:rPr lang="en-US" altLang="zh-CN" sz="2600" b="0" kern="0" dirty="0">
                    <a:solidFill>
                      <a:srgbClr val="C00000"/>
                    </a:solidFill>
                    <a:latin typeface="黑体" panose="02010609060101010101" pitchFamily="49" charset="-122"/>
                    <a:ea typeface="黑体" panose="02010609060101010101" pitchFamily="49" charset="-122"/>
                  </a:rPr>
                  <a:t>F(t)=</a:t>
                </a:r>
                <a:r>
                  <a:rPr lang="en-US" altLang="zh-CN" sz="2800" b="0" dirty="0">
                    <a:solidFill>
                      <a:srgbClr val="C00000"/>
                    </a:solidFill>
                    <a:latin typeface="黑体" panose="02010609060101010101" pitchFamily="49" charset="-122"/>
                    <a:ea typeface="黑体" panose="02010609060101010101" pitchFamily="49" charset="-122"/>
                  </a:rPr>
                  <a:t>'true'</a:t>
                </a:r>
                <a:r>
                  <a:rPr lang="en-US" altLang="zh-CN" sz="2600" b="0" kern="0" dirty="0">
                    <a:solidFill>
                      <a:srgbClr val="C00000"/>
                    </a:solidFill>
                    <a:latin typeface="黑体" panose="02010609060101010101" pitchFamily="49" charset="-122"/>
                    <a:ea typeface="黑体" panose="02010609060101010101" pitchFamily="49" charset="-122"/>
                  </a:rPr>
                  <a:t>}</a:t>
                </a:r>
                <a:endParaRPr lang="en-US" altLang="zh-CN" sz="2600" b="0" kern="0" dirty="0">
                  <a:solidFill>
                    <a:schemeClr val="tx1"/>
                  </a:solidFill>
                  <a:latin typeface="黑体" panose="02010609060101010101" pitchFamily="49" charset="-122"/>
                  <a:ea typeface="黑体" panose="02010609060101010101" pitchFamily="49" charset="-122"/>
                </a:endParaRPr>
              </a:p>
              <a:p>
                <a:pPr marL="1218150" lvl="1" indent="-457200" eaLnBrk="1" hangingPunct="1">
                  <a:lnSpc>
                    <a:spcPct val="120000"/>
                  </a:lnSpc>
                  <a:spcBef>
                    <a:spcPts val="1800"/>
                  </a:spcBef>
                  <a:buFont typeface="Arial" panose="020B0604020202020204" pitchFamily="34" charset="0"/>
                  <a:buChar char="•"/>
                  <a:defRPr/>
                </a:pPr>
                <a:r>
                  <a:rPr lang="en-US" altLang="zh-CN" sz="2600" b="0" kern="0" dirty="0">
                    <a:solidFill>
                      <a:srgbClr val="0000CC"/>
                    </a:solidFill>
                    <a:latin typeface="黑体" panose="02010609060101010101" pitchFamily="49" charset="-122"/>
                    <a:ea typeface="黑体" panose="02010609060101010101" pitchFamily="49" charset="-122"/>
                  </a:rPr>
                  <a:t>R</a:t>
                </a:r>
                <a:r>
                  <a:rPr lang="zh-CN" altLang="en-US" sz="2600" b="0" kern="0" dirty="0">
                    <a:solidFill>
                      <a:schemeClr val="tx1"/>
                    </a:solidFill>
                    <a:latin typeface="黑体" panose="02010609060101010101" pitchFamily="49" charset="-122"/>
                    <a:ea typeface="黑体" panose="02010609060101010101" pitchFamily="49" charset="-122"/>
                  </a:rPr>
                  <a:t>为一个关系。</a:t>
                </a:r>
                <a:endParaRPr lang="en-US" altLang="zh-CN" sz="2600" b="0" kern="0" dirty="0">
                  <a:solidFill>
                    <a:schemeClr val="tx1"/>
                  </a:solidFill>
                  <a:latin typeface="黑体" panose="02010609060101010101" pitchFamily="49" charset="-122"/>
                  <a:ea typeface="黑体" panose="02010609060101010101" pitchFamily="49" charset="-122"/>
                </a:endParaRPr>
              </a:p>
              <a:p>
                <a:pPr marL="1218150" lvl="1" indent="-457200" eaLnBrk="1" hangingPunct="1">
                  <a:lnSpc>
                    <a:spcPct val="120000"/>
                  </a:lnSpc>
                  <a:spcBef>
                    <a:spcPts val="1800"/>
                  </a:spcBef>
                  <a:buFont typeface="Arial" panose="020B0604020202020204" pitchFamily="34" charset="0"/>
                  <a:buChar char="•"/>
                  <a:defRPr/>
                </a:pPr>
                <a:r>
                  <a:rPr lang="en-US" altLang="zh-CN" sz="2600" b="0" kern="0" dirty="0">
                    <a:solidFill>
                      <a:srgbClr val="0000CC"/>
                    </a:solidFill>
                    <a:latin typeface="黑体" panose="02010609060101010101" pitchFamily="49" charset="-122"/>
                    <a:ea typeface="黑体" panose="02010609060101010101" pitchFamily="49" charset="-122"/>
                  </a:rPr>
                  <a:t>F</a:t>
                </a:r>
                <a:r>
                  <a:rPr lang="zh-CN" altLang="en-US" sz="2600" b="0" kern="0" dirty="0">
                    <a:solidFill>
                      <a:schemeClr val="tx1"/>
                    </a:solidFill>
                    <a:latin typeface="黑体" panose="02010609060101010101" pitchFamily="49" charset="-122"/>
                    <a:ea typeface="黑体" panose="02010609060101010101" pitchFamily="49" charset="-122"/>
                  </a:rPr>
                  <a:t>为条件表达式，表达式中可以包含比较运算符（</a:t>
                </a:r>
                <a:r>
                  <a:rPr lang="en-US" altLang="zh-CN" sz="2600" b="0" kern="0" dirty="0">
                    <a:solidFill>
                      <a:schemeClr val="tx1"/>
                    </a:solidFill>
                    <a:latin typeface="黑体" panose="02010609060101010101" pitchFamily="49" charset="-122"/>
                    <a:ea typeface="黑体" panose="02010609060101010101" pitchFamily="49" charset="-122"/>
                  </a:rPr>
                  <a:t>&lt;</a:t>
                </a:r>
                <a:r>
                  <a:rPr lang="zh-CN" altLang="en-US" sz="2600" b="0" kern="0" dirty="0">
                    <a:solidFill>
                      <a:schemeClr val="tx1"/>
                    </a:solidFill>
                    <a:latin typeface="黑体" panose="02010609060101010101" pitchFamily="49" charset="-122"/>
                    <a:ea typeface="黑体" panose="02010609060101010101" pitchFamily="49" charset="-122"/>
                  </a:rPr>
                  <a:t>、</a:t>
                </a:r>
                <a:r>
                  <a:rPr lang="en-US" altLang="zh-CN" sz="2600" b="0" kern="0" dirty="0">
                    <a:solidFill>
                      <a:schemeClr val="tx1"/>
                    </a:solidFill>
                    <a:latin typeface="黑体" panose="02010609060101010101" pitchFamily="49" charset="-122"/>
                    <a:ea typeface="黑体" panose="02010609060101010101" pitchFamily="49" charset="-122"/>
                  </a:rPr>
                  <a:t>=</a:t>
                </a:r>
                <a:r>
                  <a:rPr lang="zh-CN" altLang="en-US" sz="2600" b="0" kern="0" dirty="0">
                    <a:solidFill>
                      <a:schemeClr val="tx1"/>
                    </a:solidFill>
                    <a:latin typeface="黑体" panose="02010609060101010101" pitchFamily="49" charset="-122"/>
                    <a:ea typeface="黑体" panose="02010609060101010101" pitchFamily="49" charset="-122"/>
                  </a:rPr>
                  <a:t>、</a:t>
                </a:r>
                <a:r>
                  <a:rPr lang="en-US" altLang="zh-CN" sz="2600" b="0" kern="0" dirty="0">
                    <a:solidFill>
                      <a:schemeClr val="tx1"/>
                    </a:solidFill>
                    <a:latin typeface="黑体" panose="02010609060101010101" pitchFamily="49" charset="-122"/>
                    <a:ea typeface="黑体" panose="02010609060101010101" pitchFamily="49" charset="-122"/>
                  </a:rPr>
                  <a:t>&gt;</a:t>
                </a:r>
                <a:r>
                  <a:rPr lang="zh-CN" altLang="en-US" sz="2600" b="0" kern="0" dirty="0">
                    <a:solidFill>
                      <a:schemeClr val="tx1"/>
                    </a:solidFill>
                    <a:latin typeface="黑体" panose="02010609060101010101" pitchFamily="49" charset="-122"/>
                    <a:ea typeface="黑体" panose="02010609060101010101" pitchFamily="49" charset="-122"/>
                  </a:rPr>
                  <a:t>、≤、≥、≠）和逻辑运算符（∧、∨、 </a:t>
                </a:r>
                <a:r>
                  <a:rPr lang="en-US" altLang="zh-CN" sz="2600" b="0" dirty="0">
                    <a:solidFill>
                      <a:schemeClr val="tx1"/>
                    </a:solidFill>
                    <a:latin typeface="黑体" panose="02010609060101010101" pitchFamily="49" charset="-122"/>
                    <a:ea typeface="黑体" panose="02010609060101010101" pitchFamily="49" charset="-122"/>
                    <a:sym typeface="Symbol" pitchFamily="18" charset="2"/>
                  </a:rPr>
                  <a:t></a:t>
                </a:r>
                <a:r>
                  <a:rPr lang="zh-CN" altLang="en-US" sz="2600" b="0" kern="0" dirty="0">
                    <a:solidFill>
                      <a:schemeClr val="tx1"/>
                    </a:solidFill>
                    <a:latin typeface="黑体" panose="02010609060101010101" pitchFamily="49" charset="-122"/>
                    <a:ea typeface="黑体" panose="02010609060101010101" pitchFamily="49" charset="-122"/>
                  </a:rPr>
                  <a:t>  ）。</a:t>
                </a:r>
                <a:endParaRPr lang="en-US" altLang="zh-CN" sz="2600" b="0" kern="0" dirty="0">
                  <a:solidFill>
                    <a:schemeClr val="tx1"/>
                  </a:solidFill>
                  <a:latin typeface="黑体" panose="02010609060101010101" pitchFamily="49" charset="-122"/>
                  <a:ea typeface="黑体" panose="02010609060101010101" pitchFamily="49" charset="-122"/>
                </a:endParaRPr>
              </a:p>
            </p:txBody>
          </p:sp>
        </mc:Choice>
        <mc:Fallback xmlns="">
          <p:sp>
            <p:nvSpPr>
              <p:cNvPr id="3" name="Text Box 2">
                <a:extLst>
                  <a:ext uri="{FF2B5EF4-FFF2-40B4-BE49-F238E27FC236}">
                    <a16:creationId xmlns:a16="http://schemas.microsoft.com/office/drawing/2014/main" id="{55413A57-426B-1100-902A-F6670606A52C}"/>
                  </a:ext>
                </a:extLst>
              </p:cNvPr>
              <p:cNvSpPr txBox="1">
                <a:spLocks noRot="1" noChangeAspect="1" noMove="1" noResize="1" noEditPoints="1" noAdjustHandles="1" noChangeArrowheads="1" noChangeShapeType="1" noTextEdit="1"/>
              </p:cNvSpPr>
              <p:nvPr/>
            </p:nvSpPr>
            <p:spPr bwMode="auto">
              <a:xfrm>
                <a:off x="968069" y="1208871"/>
                <a:ext cx="10255861" cy="4667240"/>
              </a:xfrm>
              <a:prstGeom prst="rect">
                <a:avLst/>
              </a:prstGeom>
              <a:blipFill>
                <a:blip r:embed="rId3"/>
                <a:stretch>
                  <a:fillRect l="-773" t="-653" b="-24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2907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8180C0-38CF-4AE1-BFFD-0F4B7C188782}"/>
              </a:ext>
            </a:extLst>
          </p:cNvPr>
          <p:cNvSpPr/>
          <p:nvPr/>
        </p:nvSpPr>
        <p:spPr>
          <a:xfrm>
            <a:off x="1080000" y="720000"/>
            <a:ext cx="10250501" cy="461665"/>
          </a:xfrm>
          <a:prstGeom prst="rect">
            <a:avLst/>
          </a:prstGeom>
        </p:spPr>
        <p:txBody>
          <a:bodyPr wrap="square">
            <a:spAutoFit/>
          </a:bodyPr>
          <a:lstStyle/>
          <a:p>
            <a:pPr algn="just">
              <a:spcBef>
                <a:spcPts val="600"/>
              </a:spcBef>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查询学生表中所在系是</a:t>
            </a:r>
            <a:r>
              <a:rPr lang="en-US" altLang="zh-CN" sz="2400" kern="0" dirty="0">
                <a:latin typeface="黑体" panose="02010609060101010101" pitchFamily="49" charset="-122"/>
                <a:ea typeface="黑体" panose="02010609060101010101" pitchFamily="49" charset="-122"/>
              </a:rPr>
              <a:t>IS</a:t>
            </a:r>
            <a:r>
              <a:rPr lang="zh-CN" altLang="en-US" sz="2400" kern="0" dirty="0">
                <a:latin typeface="黑体" panose="02010609060101010101" pitchFamily="49" charset="-122"/>
                <a:ea typeface="黑体" panose="02010609060101010101" pitchFamily="49" charset="-122"/>
              </a:rPr>
              <a:t>（信息系）的全体学生信息。</a:t>
            </a:r>
          </a:p>
        </p:txBody>
      </p:sp>
      <p:graphicFrame>
        <p:nvGraphicFramePr>
          <p:cNvPr id="51" name="Group 147">
            <a:extLst>
              <a:ext uri="{FF2B5EF4-FFF2-40B4-BE49-F238E27FC236}">
                <a16:creationId xmlns:a16="http://schemas.microsoft.com/office/drawing/2014/main" id="{F17DA749-182D-4DFB-9431-E9BDFF758A91}"/>
              </a:ext>
            </a:extLst>
          </p:cNvPr>
          <p:cNvGraphicFramePr>
            <a:graphicFrameLocks/>
          </p:cNvGraphicFramePr>
          <p:nvPr>
            <p:extLst>
              <p:ext uri="{D42A27DB-BD31-4B8C-83A1-F6EECF244321}">
                <p14:modId xmlns:p14="http://schemas.microsoft.com/office/powerpoint/2010/main" val="1657938002"/>
              </p:ext>
            </p:extLst>
          </p:nvPr>
        </p:nvGraphicFramePr>
        <p:xfrm>
          <a:off x="3582151" y="4336574"/>
          <a:ext cx="4695277" cy="1189038"/>
        </p:xfrm>
        <a:graphic>
          <a:graphicData uri="http://schemas.openxmlformats.org/drawingml/2006/table">
            <a:tbl>
              <a:tblPr>
                <a:effectLst>
                  <a:outerShdw blurRad="50800" dist="38100" dir="2700000" algn="tl" rotWithShape="0">
                    <a:prstClr val="black">
                      <a:alpha val="40000"/>
                    </a:prstClr>
                  </a:outerShdw>
                </a:effectLst>
              </a:tblPr>
              <a:tblGrid>
                <a:gridCol w="1009397">
                  <a:extLst>
                    <a:ext uri="{9D8B030D-6E8A-4147-A177-3AD203B41FA5}">
                      <a16:colId xmlns:a16="http://schemas.microsoft.com/office/drawing/2014/main" val="20000"/>
                    </a:ext>
                  </a:extLst>
                </a:gridCol>
                <a:gridCol w="999241">
                  <a:extLst>
                    <a:ext uri="{9D8B030D-6E8A-4147-A177-3AD203B41FA5}">
                      <a16:colId xmlns:a16="http://schemas.microsoft.com/office/drawing/2014/main" val="20001"/>
                    </a:ext>
                  </a:extLst>
                </a:gridCol>
                <a:gridCol w="838986">
                  <a:extLst>
                    <a:ext uri="{9D8B030D-6E8A-4147-A177-3AD203B41FA5}">
                      <a16:colId xmlns:a16="http://schemas.microsoft.com/office/drawing/2014/main" val="20002"/>
                    </a:ext>
                  </a:extLst>
                </a:gridCol>
                <a:gridCol w="857839">
                  <a:extLst>
                    <a:ext uri="{9D8B030D-6E8A-4147-A177-3AD203B41FA5}">
                      <a16:colId xmlns:a16="http://schemas.microsoft.com/office/drawing/2014/main" val="20003"/>
                    </a:ext>
                  </a:extLst>
                </a:gridCol>
                <a:gridCol w="989814">
                  <a:extLst>
                    <a:ext uri="{9D8B030D-6E8A-4147-A177-3AD203B41FA5}">
                      <a16:colId xmlns:a16="http://schemas.microsoft.com/office/drawing/2014/main" val="20004"/>
                    </a:ext>
                  </a:extLst>
                </a:gridCol>
              </a:tblGrid>
              <a:tr h="396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96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20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32" marR="9143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32" marR="9143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20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32" marR="9143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32" marR="9143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32" marR="9143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文本框 3">
            <a:extLst>
              <a:ext uri="{FF2B5EF4-FFF2-40B4-BE49-F238E27FC236}">
                <a16:creationId xmlns:a16="http://schemas.microsoft.com/office/drawing/2014/main" id="{792791C3-F68E-C686-9DAB-BF45BE1F6C69}"/>
              </a:ext>
            </a:extLst>
          </p:cNvPr>
          <p:cNvSpPr txBox="1"/>
          <p:nvPr/>
        </p:nvSpPr>
        <p:spPr>
          <a:xfrm>
            <a:off x="1840549" y="4700260"/>
            <a:ext cx="17416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r>
              <a:rPr lang="zh-CN" altLang="en-US" dirty="0">
                <a:latin typeface="黑体" panose="02010609060101010101" pitchFamily="49" charset="-122"/>
                <a:ea typeface="黑体" panose="02010609060101010101" pitchFamily="49" charset="-122"/>
              </a:rPr>
              <a:t>运算结果：</a:t>
            </a:r>
            <a:endParaRPr lang="en-US" altLang="zh-CN" dirty="0">
              <a:latin typeface="黑体" panose="02010609060101010101" pitchFamily="49" charset="-122"/>
              <a:ea typeface="黑体" panose="02010609060101010101" pitchFamily="49" charset="-122"/>
            </a:endParaRPr>
          </a:p>
        </p:txBody>
      </p:sp>
      <p:graphicFrame>
        <p:nvGraphicFramePr>
          <p:cNvPr id="6" name="Group 147">
            <a:extLst>
              <a:ext uri="{FF2B5EF4-FFF2-40B4-BE49-F238E27FC236}">
                <a16:creationId xmlns:a16="http://schemas.microsoft.com/office/drawing/2014/main" id="{D06BF0E1-ED4C-AC58-E356-3C7E54D1DCC6}"/>
              </a:ext>
            </a:extLst>
          </p:cNvPr>
          <p:cNvGraphicFramePr>
            <a:graphicFrameLocks/>
          </p:cNvGraphicFramePr>
          <p:nvPr>
            <p:extLst>
              <p:ext uri="{D42A27DB-BD31-4B8C-83A1-F6EECF244321}">
                <p14:modId xmlns:p14="http://schemas.microsoft.com/office/powerpoint/2010/main" val="834028890"/>
              </p:ext>
            </p:extLst>
          </p:nvPr>
        </p:nvGraphicFramePr>
        <p:xfrm>
          <a:off x="3653252" y="1332388"/>
          <a:ext cx="3912007" cy="1828800"/>
        </p:xfrm>
        <a:graphic>
          <a:graphicData uri="http://schemas.openxmlformats.org/drawingml/2006/table">
            <a:tbl>
              <a:tblPr>
                <a:effectLst>
                  <a:outerShdw blurRad="50800" dist="38100" dir="2700000" algn="tl" rotWithShape="0">
                    <a:prstClr val="black">
                      <a:alpha val="40000"/>
                    </a:prstClr>
                  </a:outerShdw>
                </a:effectLst>
              </a:tblPr>
              <a:tblGrid>
                <a:gridCol w="822698">
                  <a:extLst>
                    <a:ext uri="{9D8B030D-6E8A-4147-A177-3AD203B41FA5}">
                      <a16:colId xmlns:a16="http://schemas.microsoft.com/office/drawing/2014/main" val="20000"/>
                    </a:ext>
                  </a:extLst>
                </a:gridCol>
                <a:gridCol w="779742">
                  <a:extLst>
                    <a:ext uri="{9D8B030D-6E8A-4147-A177-3AD203B41FA5}">
                      <a16:colId xmlns:a16="http://schemas.microsoft.com/office/drawing/2014/main" val="20001"/>
                    </a:ext>
                  </a:extLst>
                </a:gridCol>
                <a:gridCol w="688156">
                  <a:extLst>
                    <a:ext uri="{9D8B030D-6E8A-4147-A177-3AD203B41FA5}">
                      <a16:colId xmlns:a16="http://schemas.microsoft.com/office/drawing/2014/main" val="20002"/>
                    </a:ext>
                  </a:extLst>
                </a:gridCol>
                <a:gridCol w="735291">
                  <a:extLst>
                    <a:ext uri="{9D8B030D-6E8A-4147-A177-3AD203B41FA5}">
                      <a16:colId xmlns:a16="http://schemas.microsoft.com/office/drawing/2014/main" val="20003"/>
                    </a:ext>
                  </a:extLst>
                </a:gridCol>
                <a:gridCol w="886120">
                  <a:extLst>
                    <a:ext uri="{9D8B030D-6E8A-4147-A177-3AD203B41FA5}">
                      <a16:colId xmlns:a16="http://schemas.microsoft.com/office/drawing/2014/main" val="20004"/>
                    </a:ext>
                  </a:extLst>
                </a:gridCol>
              </a:tblGrid>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82">
            <a:extLst>
              <a:ext uri="{FF2B5EF4-FFF2-40B4-BE49-F238E27FC236}">
                <a16:creationId xmlns:a16="http://schemas.microsoft.com/office/drawing/2014/main" id="{6876E2B9-E264-B862-3D25-47F58D4654D2}"/>
              </a:ext>
            </a:extLst>
          </p:cNvPr>
          <p:cNvSpPr>
            <a:spLocks noChangeArrowheads="1"/>
          </p:cNvSpPr>
          <p:nvPr/>
        </p:nvSpPr>
        <p:spPr bwMode="auto">
          <a:xfrm>
            <a:off x="2738852" y="1332388"/>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chemeClr val="tx1"/>
                </a:solidFill>
                <a:latin typeface="Times New Roman" panose="02020603050405020304" pitchFamily="18" charset="0"/>
              </a:rPr>
              <a:t> </a:t>
            </a:r>
            <a:r>
              <a:rPr lang="zh-CN" altLang="en-US" sz="2000" b="0" kern="0" dirty="0">
                <a:solidFill>
                  <a:schemeClr val="tx1"/>
                </a:solidFill>
                <a:latin typeface="黑体" panose="02010609060101010101" pitchFamily="49" charset="-122"/>
                <a:ea typeface="黑体" panose="02010609060101010101" pitchFamily="49" charset="-122"/>
              </a:rPr>
              <a:t>学生表</a:t>
            </a:r>
            <a:endParaRPr lang="en-US" altLang="zh-CN" sz="2000" b="0" kern="0" dirty="0">
              <a:solidFill>
                <a:schemeClr val="tx1"/>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79026863-6099-EB2F-D1F7-3EB46ADE0FD3}"/>
              </a:ext>
            </a:extLst>
          </p:cNvPr>
          <p:cNvSpPr/>
          <p:nvPr/>
        </p:nvSpPr>
        <p:spPr>
          <a:xfrm>
            <a:off x="2160000" y="3409498"/>
            <a:ext cx="7003251" cy="584775"/>
          </a:xfrm>
          <a:prstGeom prst="rect">
            <a:avLst/>
          </a:prstGeom>
        </p:spPr>
        <p:txBody>
          <a:bodyPr wrap="square">
            <a:spAutoFit/>
          </a:bodyPr>
          <a:lstStyle/>
          <a:p>
            <a:pPr algn="just">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关系代数表达式：</a:t>
            </a:r>
            <a:r>
              <a:rPr lang="en-US" altLang="zh-CN" sz="3200" b="1" kern="0" dirty="0">
                <a:solidFill>
                  <a:srgbClr val="0000CC"/>
                </a:solidFill>
                <a:latin typeface="黑体" panose="02010609060101010101" pitchFamily="49" charset="-122"/>
                <a:ea typeface="黑体" panose="02010609060101010101" pitchFamily="49" charset="-122"/>
              </a:rPr>
              <a:t>σ</a:t>
            </a:r>
            <a:r>
              <a:rPr lang="zh-CN" altLang="en-US" sz="2400" b="1" kern="0" baseline="-25000" dirty="0">
                <a:solidFill>
                  <a:srgbClr val="0000CC"/>
                </a:solidFill>
                <a:latin typeface="黑体" panose="02010609060101010101" pitchFamily="49" charset="-122"/>
                <a:ea typeface="黑体" panose="02010609060101010101" pitchFamily="49" charset="-122"/>
              </a:rPr>
              <a:t>所在系</a:t>
            </a:r>
            <a:r>
              <a:rPr lang="en-US" altLang="zh-CN" sz="2400" b="1" kern="0" baseline="-25000" dirty="0">
                <a:solidFill>
                  <a:srgbClr val="0000CC"/>
                </a:solidFill>
                <a:latin typeface="黑体" panose="02010609060101010101" pitchFamily="49" charset="-122"/>
                <a:ea typeface="黑体" panose="02010609060101010101" pitchFamily="49" charset="-122"/>
              </a:rPr>
              <a:t>=‘IS’</a:t>
            </a:r>
            <a:r>
              <a:rPr lang="en-US" altLang="zh-CN" sz="2400" b="1"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学生表</a:t>
            </a:r>
            <a:r>
              <a:rPr lang="en-US" altLang="zh-CN" sz="2400" b="1" kern="0" dirty="0">
                <a:solidFill>
                  <a:srgbClr val="0000CC"/>
                </a:solidFill>
                <a:latin typeface="黑体" panose="02010609060101010101" pitchFamily="49" charset="-122"/>
                <a:ea typeface="黑体" panose="02010609060101010101" pitchFamily="49" charset="-122"/>
              </a:rPr>
              <a:t>) </a:t>
            </a:r>
            <a:endParaRPr lang="en-US" altLang="zh-CN" sz="2400" kern="0" dirty="0">
              <a:solidFill>
                <a:srgbClr val="00666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1AAD610B-E7AB-4BF9-BEC0-A88257FE6836}"/>
              </a:ext>
            </a:extLst>
          </p:cNvPr>
          <p:cNvSpPr/>
          <p:nvPr/>
        </p:nvSpPr>
        <p:spPr>
          <a:xfrm>
            <a:off x="1080000" y="720000"/>
            <a:ext cx="9835563" cy="461665"/>
          </a:xfrm>
          <a:prstGeom prst="rect">
            <a:avLst/>
          </a:prstGeom>
        </p:spPr>
        <p:txBody>
          <a:bodyPr wrap="square">
            <a:spAutoFit/>
          </a:bodyPr>
          <a:lstStyle/>
          <a:p>
            <a:pPr>
              <a:spcBef>
                <a:spcPts val="600"/>
              </a:spcBef>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3】</a:t>
            </a:r>
            <a:r>
              <a:rPr lang="zh-CN" altLang="en-US" sz="2400" kern="0" dirty="0">
                <a:latin typeface="黑体" panose="02010609060101010101" pitchFamily="49" charset="-122"/>
                <a:ea typeface="黑体" panose="02010609060101010101" pitchFamily="49" charset="-122"/>
              </a:rPr>
              <a:t>查询学生表中年龄小于</a:t>
            </a:r>
            <a:r>
              <a:rPr lang="en-US" altLang="zh-CN" sz="2400" kern="0" dirty="0">
                <a:latin typeface="黑体" panose="02010609060101010101" pitchFamily="49" charset="-122"/>
                <a:ea typeface="黑体" panose="02010609060101010101" pitchFamily="49" charset="-122"/>
              </a:rPr>
              <a:t>20</a:t>
            </a:r>
            <a:r>
              <a:rPr lang="zh-CN" altLang="en-US" sz="2400" kern="0" dirty="0">
                <a:latin typeface="黑体" panose="02010609060101010101" pitchFamily="49" charset="-122"/>
                <a:ea typeface="黑体" panose="02010609060101010101" pitchFamily="49" charset="-122"/>
              </a:rPr>
              <a:t>岁的女生信息。</a:t>
            </a:r>
            <a:r>
              <a:rPr lang="en-US" altLang="zh-CN" sz="2400" dirty="0">
                <a:latin typeface="黑体" panose="02010609060101010101" pitchFamily="49" charset="-122"/>
                <a:ea typeface="黑体" panose="02010609060101010101" pitchFamily="49" charset="-122"/>
              </a:rPr>
              <a:t>     </a:t>
            </a:r>
            <a:endParaRPr lang="en-US" altLang="zh-CN" sz="2400" b="1" dirty="0">
              <a:solidFill>
                <a:srgbClr val="0000CC"/>
              </a:solidFill>
              <a:latin typeface="黑体" panose="02010609060101010101" pitchFamily="49" charset="-122"/>
              <a:ea typeface="黑体" panose="02010609060101010101" pitchFamily="49" charset="-122"/>
            </a:endParaRPr>
          </a:p>
        </p:txBody>
      </p:sp>
      <p:graphicFrame>
        <p:nvGraphicFramePr>
          <p:cNvPr id="54" name="Group 147">
            <a:extLst>
              <a:ext uri="{FF2B5EF4-FFF2-40B4-BE49-F238E27FC236}">
                <a16:creationId xmlns:a16="http://schemas.microsoft.com/office/drawing/2014/main" id="{2319414F-8268-4C23-9E01-3FAA1E7A5FF6}"/>
              </a:ext>
            </a:extLst>
          </p:cNvPr>
          <p:cNvGraphicFramePr>
            <a:graphicFrameLocks/>
          </p:cNvGraphicFramePr>
          <p:nvPr>
            <p:extLst>
              <p:ext uri="{D42A27DB-BD31-4B8C-83A1-F6EECF244321}">
                <p14:modId xmlns:p14="http://schemas.microsoft.com/office/powerpoint/2010/main" val="2314420969"/>
              </p:ext>
            </p:extLst>
          </p:nvPr>
        </p:nvGraphicFramePr>
        <p:xfrm>
          <a:off x="3503169" y="4578039"/>
          <a:ext cx="4563298" cy="1158240"/>
        </p:xfrm>
        <a:graphic>
          <a:graphicData uri="http://schemas.openxmlformats.org/drawingml/2006/table">
            <a:tbl>
              <a:tblPr>
                <a:effectLst>
                  <a:outerShdw blurRad="50800" dist="38100" dir="2700000" algn="tl" rotWithShape="0">
                    <a:prstClr val="black">
                      <a:alpha val="40000"/>
                    </a:prstClr>
                  </a:outerShdw>
                </a:effectLst>
              </a:tblPr>
              <a:tblGrid>
                <a:gridCol w="999871">
                  <a:extLst>
                    <a:ext uri="{9D8B030D-6E8A-4147-A177-3AD203B41FA5}">
                      <a16:colId xmlns:a16="http://schemas.microsoft.com/office/drawing/2014/main" val="20000"/>
                    </a:ext>
                  </a:extLst>
                </a:gridCol>
                <a:gridCol w="999872">
                  <a:extLst>
                    <a:ext uri="{9D8B030D-6E8A-4147-A177-3AD203B41FA5}">
                      <a16:colId xmlns:a16="http://schemas.microsoft.com/office/drawing/2014/main" val="20001"/>
                    </a:ext>
                  </a:extLst>
                </a:gridCol>
                <a:gridCol w="781889">
                  <a:extLst>
                    <a:ext uri="{9D8B030D-6E8A-4147-A177-3AD203B41FA5}">
                      <a16:colId xmlns:a16="http://schemas.microsoft.com/office/drawing/2014/main" val="20002"/>
                    </a:ext>
                  </a:extLst>
                </a:gridCol>
                <a:gridCol w="820132">
                  <a:extLst>
                    <a:ext uri="{9D8B030D-6E8A-4147-A177-3AD203B41FA5}">
                      <a16:colId xmlns:a16="http://schemas.microsoft.com/office/drawing/2014/main" val="20003"/>
                    </a:ext>
                  </a:extLst>
                </a:gridCol>
                <a:gridCol w="961534">
                  <a:extLst>
                    <a:ext uri="{9D8B030D-6E8A-4147-A177-3AD203B41FA5}">
                      <a16:colId xmlns:a16="http://schemas.microsoft.com/office/drawing/2014/main" val="20004"/>
                    </a:ext>
                  </a:extLst>
                </a:gridCol>
              </a:tblGrid>
              <a:tr h="332607">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769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20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9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20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47" marR="9144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王敏</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47" marR="914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47" marR="9144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 name="Group 147">
            <a:extLst>
              <a:ext uri="{FF2B5EF4-FFF2-40B4-BE49-F238E27FC236}">
                <a16:creationId xmlns:a16="http://schemas.microsoft.com/office/drawing/2014/main" id="{9BC0F606-AA78-C425-1221-33760AED3363}"/>
              </a:ext>
            </a:extLst>
          </p:cNvPr>
          <p:cNvGraphicFramePr>
            <a:graphicFrameLocks/>
          </p:cNvGraphicFramePr>
          <p:nvPr>
            <p:extLst>
              <p:ext uri="{D42A27DB-BD31-4B8C-83A1-F6EECF244321}">
                <p14:modId xmlns:p14="http://schemas.microsoft.com/office/powerpoint/2010/main" val="882247442"/>
              </p:ext>
            </p:extLst>
          </p:nvPr>
        </p:nvGraphicFramePr>
        <p:xfrm>
          <a:off x="3718148" y="1332770"/>
          <a:ext cx="3912007" cy="1828800"/>
        </p:xfrm>
        <a:graphic>
          <a:graphicData uri="http://schemas.openxmlformats.org/drawingml/2006/table">
            <a:tbl>
              <a:tblPr>
                <a:effectLst>
                  <a:outerShdw blurRad="50800" dist="38100" dir="2700000" algn="tl" rotWithShape="0">
                    <a:prstClr val="black">
                      <a:alpha val="40000"/>
                    </a:prstClr>
                  </a:outerShdw>
                </a:effectLst>
              </a:tblPr>
              <a:tblGrid>
                <a:gridCol w="822698">
                  <a:extLst>
                    <a:ext uri="{9D8B030D-6E8A-4147-A177-3AD203B41FA5}">
                      <a16:colId xmlns:a16="http://schemas.microsoft.com/office/drawing/2014/main" val="20000"/>
                    </a:ext>
                  </a:extLst>
                </a:gridCol>
                <a:gridCol w="779742">
                  <a:extLst>
                    <a:ext uri="{9D8B030D-6E8A-4147-A177-3AD203B41FA5}">
                      <a16:colId xmlns:a16="http://schemas.microsoft.com/office/drawing/2014/main" val="20001"/>
                    </a:ext>
                  </a:extLst>
                </a:gridCol>
                <a:gridCol w="688156">
                  <a:extLst>
                    <a:ext uri="{9D8B030D-6E8A-4147-A177-3AD203B41FA5}">
                      <a16:colId xmlns:a16="http://schemas.microsoft.com/office/drawing/2014/main" val="20002"/>
                    </a:ext>
                  </a:extLst>
                </a:gridCol>
                <a:gridCol w="735291">
                  <a:extLst>
                    <a:ext uri="{9D8B030D-6E8A-4147-A177-3AD203B41FA5}">
                      <a16:colId xmlns:a16="http://schemas.microsoft.com/office/drawing/2014/main" val="20003"/>
                    </a:ext>
                  </a:extLst>
                </a:gridCol>
                <a:gridCol w="886120">
                  <a:extLst>
                    <a:ext uri="{9D8B030D-6E8A-4147-A177-3AD203B41FA5}">
                      <a16:colId xmlns:a16="http://schemas.microsoft.com/office/drawing/2014/main" val="20004"/>
                    </a:ext>
                  </a:extLst>
                </a:gridCol>
              </a:tblGrid>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学号</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姓名</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性别</a:t>
                      </a:r>
                      <a:endParaRPr kumimoji="0" lang="en-US" altLang="zh-CN" sz="1800" b="0" i="0" u="none" strike="noStrike" cap="none" normalizeH="0" baseline="0" dirty="0">
                        <a:ln>
                          <a:noFill/>
                        </a:ln>
                        <a:solidFill>
                          <a:srgbClr val="0000CC"/>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年龄</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所在系</a:t>
                      </a:r>
                      <a:endParaRPr kumimoji="1" lang="en-US" altLang="zh-CN" sz="1800" b="0" i="0" u="none" strike="noStrike" cap="none" normalizeH="0" baseline="0" dirty="0">
                        <a:ln>
                          <a:noFill/>
                        </a:ln>
                        <a:solidFill>
                          <a:srgbClr val="0000CC"/>
                        </a:solidFill>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95001</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李勇</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20</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95002</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刘晨</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王敏</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女</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18</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MA</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87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8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91425" marR="914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张立</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男</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19</a:t>
                      </a:r>
                    </a:p>
                  </a:txBody>
                  <a:tcPr marL="91425" marR="914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IS</a:t>
                      </a:r>
                    </a:p>
                  </a:txBody>
                  <a:tcPr marL="91425" marR="914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框 4">
            <a:extLst>
              <a:ext uri="{FF2B5EF4-FFF2-40B4-BE49-F238E27FC236}">
                <a16:creationId xmlns:a16="http://schemas.microsoft.com/office/drawing/2014/main" id="{4F8FB4B5-BA43-4E25-0023-6F543FA5ECC7}"/>
              </a:ext>
            </a:extLst>
          </p:cNvPr>
          <p:cNvSpPr txBox="1"/>
          <p:nvPr/>
        </p:nvSpPr>
        <p:spPr>
          <a:xfrm>
            <a:off x="1802875" y="4899337"/>
            <a:ext cx="1458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0"/>
              </a:spcBef>
              <a:buClrTx/>
              <a:buSzTx/>
              <a:buFontTx/>
              <a:buNone/>
              <a:defRPr sz="2400" b="0">
                <a:solidFill>
                  <a:srgbClr val="C00000"/>
                </a:solidFill>
                <a:latin typeface="Times New Roman" panose="02020603050405020304" pitchFamily="18" charset="0"/>
                <a:ea typeface="楷体_GB2312"/>
                <a:cs typeface="楷体_GB2312"/>
              </a:defRPr>
            </a:lvl1pPr>
            <a:lvl2pPr marL="0" lvl="1" algn="ctr">
              <a:spcBef>
                <a:spcPct val="0"/>
              </a:spcBef>
              <a:buClrTx/>
              <a:buSzTx/>
              <a:buFontTx/>
              <a:buNone/>
              <a:defRPr sz="2400" b="0">
                <a:solidFill>
                  <a:srgbClr val="C00000"/>
                </a:solidFill>
                <a:latin typeface="黑体" panose="02010609060101010101" pitchFamily="49" charset="-122"/>
                <a:ea typeface="黑体" panose="02010609060101010101" pitchFamily="49"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algn="l"/>
            <a:r>
              <a:rPr lang="zh-CN" altLang="en-US" dirty="0">
                <a:latin typeface="黑体" panose="02010609060101010101" pitchFamily="49" charset="-122"/>
                <a:ea typeface="黑体" panose="02010609060101010101" pitchFamily="49" charset="-122"/>
                <a:cs typeface="+mn-cs"/>
              </a:rPr>
              <a:t>运算结果：</a:t>
            </a:r>
            <a:endParaRPr lang="en-US" altLang="zh-CN" dirty="0">
              <a:latin typeface="黑体" panose="02010609060101010101" pitchFamily="49" charset="-122"/>
              <a:ea typeface="黑体" panose="02010609060101010101" pitchFamily="49" charset="-122"/>
              <a:cs typeface="+mn-cs"/>
            </a:endParaRPr>
          </a:p>
        </p:txBody>
      </p:sp>
      <p:sp>
        <p:nvSpPr>
          <p:cNvPr id="2" name="Rectangle 82">
            <a:extLst>
              <a:ext uri="{FF2B5EF4-FFF2-40B4-BE49-F238E27FC236}">
                <a16:creationId xmlns:a16="http://schemas.microsoft.com/office/drawing/2014/main" id="{30EF1808-5071-F522-832C-0B35DAE739F3}"/>
              </a:ext>
            </a:extLst>
          </p:cNvPr>
          <p:cNvSpPr>
            <a:spLocks noChangeArrowheads="1"/>
          </p:cNvSpPr>
          <p:nvPr/>
        </p:nvSpPr>
        <p:spPr bwMode="auto">
          <a:xfrm>
            <a:off x="2803748" y="1332770"/>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chemeClr val="tx1"/>
                </a:solidFill>
                <a:latin typeface="Times New Roman" panose="02020603050405020304" pitchFamily="18" charset="0"/>
              </a:rPr>
              <a:t> </a:t>
            </a:r>
            <a:r>
              <a:rPr lang="zh-CN" altLang="en-US" sz="2000" b="0" kern="0" dirty="0">
                <a:solidFill>
                  <a:schemeClr val="tx1"/>
                </a:solidFill>
                <a:latin typeface="黑体" panose="02010609060101010101" pitchFamily="49" charset="-122"/>
                <a:ea typeface="黑体" panose="02010609060101010101" pitchFamily="49" charset="-122"/>
              </a:rPr>
              <a:t>学生表</a:t>
            </a:r>
            <a:endParaRPr lang="en-US" altLang="zh-CN" sz="2000" b="0" kern="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B87B5DD-E066-E401-3498-3A29DA079729}"/>
              </a:ext>
            </a:extLst>
          </p:cNvPr>
          <p:cNvSpPr/>
          <p:nvPr/>
        </p:nvSpPr>
        <p:spPr>
          <a:xfrm>
            <a:off x="1977121" y="3448580"/>
            <a:ext cx="7022500" cy="584775"/>
          </a:xfrm>
          <a:prstGeom prst="rect">
            <a:avLst/>
          </a:prstGeom>
        </p:spPr>
        <p:txBody>
          <a:bodyPr wrap="square">
            <a:spAutoFit/>
          </a:bodyPr>
          <a:lstStyle/>
          <a:p>
            <a:pPr>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关系代数表达式： </a:t>
            </a:r>
            <a:r>
              <a:rPr lang="en-US" altLang="zh-CN" sz="3200" b="1" dirty="0">
                <a:solidFill>
                  <a:srgbClr val="0000CC"/>
                </a:solidFill>
                <a:latin typeface="黑体" panose="02010609060101010101" pitchFamily="49" charset="-122"/>
                <a:ea typeface="黑体" panose="02010609060101010101" pitchFamily="49" charset="-122"/>
              </a:rPr>
              <a:t>σ</a:t>
            </a:r>
            <a:r>
              <a:rPr lang="zh-CN" altLang="en-US" sz="2400" b="1" baseline="-30000" dirty="0">
                <a:solidFill>
                  <a:srgbClr val="0000CC"/>
                </a:solidFill>
                <a:latin typeface="黑体" panose="02010609060101010101" pitchFamily="49" charset="-122"/>
                <a:ea typeface="黑体" panose="02010609060101010101" pitchFamily="49" charset="-122"/>
              </a:rPr>
              <a:t>年龄</a:t>
            </a:r>
            <a:r>
              <a:rPr lang="en-US" altLang="zh-CN" sz="2400" b="1" baseline="-30000" dirty="0">
                <a:solidFill>
                  <a:srgbClr val="0000CC"/>
                </a:solidFill>
                <a:latin typeface="黑体" panose="02010609060101010101" pitchFamily="49" charset="-122"/>
                <a:ea typeface="黑体" panose="02010609060101010101" pitchFamily="49" charset="-122"/>
              </a:rPr>
              <a:t> &lt; 20</a:t>
            </a:r>
            <a:r>
              <a:rPr lang="en-US" altLang="zh-CN" sz="2400" dirty="0">
                <a:latin typeface="黑体" panose="02010609060101010101" pitchFamily="49" charset="-122"/>
                <a:ea typeface="黑体" panose="02010609060101010101" pitchFamily="49" charset="-122"/>
              </a:rPr>
              <a:t> </a:t>
            </a:r>
            <a:r>
              <a:rPr lang="en-US" altLang="zh-CN" sz="2400" b="1" baseline="-25000" dirty="0">
                <a:solidFill>
                  <a:srgbClr val="0000CC"/>
                </a:solidFill>
                <a:latin typeface="黑体" panose="02010609060101010101" pitchFamily="49" charset="-122"/>
                <a:ea typeface="黑体" panose="02010609060101010101" pitchFamily="49" charset="-122"/>
              </a:rPr>
              <a:t>∧ </a:t>
            </a:r>
            <a:r>
              <a:rPr lang="zh-CN" altLang="en-US" sz="2400" b="1" baseline="-25000" dirty="0">
                <a:solidFill>
                  <a:srgbClr val="0000CC"/>
                </a:solidFill>
                <a:latin typeface="黑体" panose="02010609060101010101" pitchFamily="49" charset="-122"/>
                <a:ea typeface="黑体" panose="02010609060101010101" pitchFamily="49" charset="-122"/>
              </a:rPr>
              <a:t>性别</a:t>
            </a:r>
            <a:r>
              <a:rPr lang="en-US" altLang="zh-CN" sz="2400" b="1" baseline="-25000" dirty="0">
                <a:solidFill>
                  <a:srgbClr val="0000CC"/>
                </a:solidFill>
                <a:latin typeface="黑体" panose="02010609060101010101" pitchFamily="49" charset="-122"/>
                <a:ea typeface="黑体" panose="02010609060101010101" pitchFamily="49" charset="-122"/>
              </a:rPr>
              <a:t>=‘</a:t>
            </a:r>
            <a:r>
              <a:rPr lang="zh-CN" altLang="en-US" sz="2400" b="1" baseline="-25000" dirty="0">
                <a:solidFill>
                  <a:srgbClr val="0000CC"/>
                </a:solidFill>
                <a:latin typeface="黑体" panose="02010609060101010101" pitchFamily="49" charset="-122"/>
                <a:ea typeface="黑体" panose="02010609060101010101" pitchFamily="49" charset="-122"/>
              </a:rPr>
              <a:t>女</a:t>
            </a:r>
            <a:r>
              <a:rPr lang="en-US" altLang="zh-CN" sz="2400" b="1" baseline="-25000" dirty="0">
                <a:solidFill>
                  <a:srgbClr val="0000CC"/>
                </a:solidFill>
                <a:latin typeface="黑体" panose="02010609060101010101" pitchFamily="49" charset="-122"/>
                <a:ea typeface="黑体" panose="02010609060101010101" pitchFamily="49" charset="-122"/>
              </a:rPr>
              <a:t>’</a:t>
            </a:r>
            <a:r>
              <a:rPr lang="en-US" altLang="zh-CN" sz="2400" b="1"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学生表</a:t>
            </a:r>
            <a:r>
              <a:rPr lang="en-US" altLang="zh-CN" sz="2400" b="1" dirty="0">
                <a:solidFill>
                  <a:srgbClr val="0000CC"/>
                </a:solidFill>
                <a:latin typeface="黑体" panose="02010609060101010101" pitchFamily="49" charset="-122"/>
                <a:ea typeface="黑体" panose="02010609060101010101" pitchFamily="49" charset="-122"/>
              </a:rPr>
              <a:t>) </a:t>
            </a:r>
            <a:r>
              <a:rPr lang="zh-CN" altLang="en-US" sz="2400" b="1" dirty="0">
                <a:solidFill>
                  <a:srgbClr val="0000CC"/>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8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989B288-2F68-EA2F-3FE7-587C457BAC22}"/>
              </a:ext>
            </a:extLst>
          </p:cNvPr>
          <p:cNvSpPr txBox="1"/>
          <p:nvPr/>
        </p:nvSpPr>
        <p:spPr>
          <a:xfrm>
            <a:off x="360000" y="360000"/>
            <a:ext cx="6094428" cy="683264"/>
          </a:xfrm>
          <a:prstGeom prst="rect">
            <a:avLst/>
          </a:prstGeom>
          <a:noFill/>
        </p:spPr>
        <p:txBody>
          <a:bodyPr wrap="square">
            <a:spAutoFit/>
          </a:bodyPr>
          <a:lstStyle>
            <a:defPPr>
              <a:defRPr lang="zh-CN"/>
            </a:defPPr>
            <a:lvl1pPr>
              <a:lnSpc>
                <a:spcPct val="120000"/>
              </a:lnSpc>
              <a:spcBef>
                <a:spcPct val="50000"/>
              </a:spcBef>
              <a:buClrTx/>
              <a:buSzTx/>
              <a:buNone/>
              <a:defRPr sz="3200">
                <a:solidFill>
                  <a:srgbClr val="C00000"/>
                </a:solidFill>
                <a:latin typeface="黑体" panose="02010609060101010101" pitchFamily="49" charset="-122"/>
                <a:ea typeface="黑体" panose="02010609060101010101" pitchFamily="49" charset="-122"/>
              </a:defRPr>
            </a:lvl1pPr>
          </a:lstStyle>
          <a:p>
            <a:r>
              <a:rPr lang="en-US" altLang="zh-CN" dirty="0" smtClean="0"/>
              <a:t>3</a:t>
            </a:r>
            <a:r>
              <a:rPr lang="zh-CN" altLang="en-US" dirty="0" smtClean="0"/>
              <a:t>、</a:t>
            </a:r>
            <a:r>
              <a:rPr lang="zh-CN" altLang="en-US" dirty="0"/>
              <a:t>连接运算</a:t>
            </a:r>
            <a:r>
              <a:rPr lang="en-US" altLang="zh-CN" dirty="0"/>
              <a:t>∞</a:t>
            </a:r>
          </a:p>
        </p:txBody>
      </p:sp>
      <p:grpSp>
        <p:nvGrpSpPr>
          <p:cNvPr id="11" name="组合 10">
            <a:extLst>
              <a:ext uri="{FF2B5EF4-FFF2-40B4-BE49-F238E27FC236}">
                <a16:creationId xmlns:a16="http://schemas.microsoft.com/office/drawing/2014/main" id="{5DCA4FFE-8327-C999-A2E9-D10D3BCD3CA7}"/>
              </a:ext>
            </a:extLst>
          </p:cNvPr>
          <p:cNvGrpSpPr/>
          <p:nvPr/>
        </p:nvGrpSpPr>
        <p:grpSpPr>
          <a:xfrm>
            <a:off x="1359239" y="2761501"/>
            <a:ext cx="10642386" cy="757625"/>
            <a:chOff x="1532493" y="2361584"/>
            <a:chExt cx="10642386" cy="757625"/>
          </a:xfrm>
        </p:grpSpPr>
        <p:sp>
          <p:nvSpPr>
            <p:cNvPr id="6" name="文本框 5">
              <a:extLst>
                <a:ext uri="{FF2B5EF4-FFF2-40B4-BE49-F238E27FC236}">
                  <a16:creationId xmlns:a16="http://schemas.microsoft.com/office/drawing/2014/main" id="{346B44E8-6FD9-45BF-B886-4F14190128C3}"/>
                </a:ext>
              </a:extLst>
            </p:cNvPr>
            <p:cNvSpPr txBox="1"/>
            <p:nvPr/>
          </p:nvSpPr>
          <p:spPr>
            <a:xfrm>
              <a:off x="1786960" y="2719099"/>
              <a:ext cx="736987" cy="400110"/>
            </a:xfrm>
            <a:prstGeom prst="rect">
              <a:avLst/>
            </a:prstGeom>
            <a:noFill/>
          </p:spPr>
          <p:txBody>
            <a:bodyPr wrap="square" rtlCol="0">
              <a:spAutoFit/>
            </a:bodyPr>
            <a:lstStyle/>
            <a:p>
              <a:r>
                <a:rPr lang="en-US" altLang="zh-CN" sz="2000" dirty="0" err="1">
                  <a:solidFill>
                    <a:srgbClr val="C00000"/>
                  </a:solidFill>
                  <a:latin typeface="黑体" panose="02010609060101010101" pitchFamily="49" charset="-122"/>
                  <a:ea typeface="黑体" panose="02010609060101010101" pitchFamily="49" charset="-122"/>
                </a:rPr>
                <a:t>A</a:t>
              </a:r>
              <a:r>
                <a:rPr lang="en-US" altLang="zh-CN" sz="2000" b="0" kern="0" dirty="0" err="1">
                  <a:solidFill>
                    <a:srgbClr val="C00000"/>
                  </a:solidFill>
                  <a:latin typeface="黑体" panose="02010609060101010101" pitchFamily="49" charset="-122"/>
                  <a:ea typeface="黑体" panose="02010609060101010101" pitchFamily="49" charset="-122"/>
                </a:rPr>
                <a:t>θ</a:t>
              </a:r>
              <a:r>
                <a:rPr lang="en-US" altLang="zh-CN" sz="2000" dirty="0" err="1">
                  <a:solidFill>
                    <a:srgbClr val="C00000"/>
                  </a:solidFill>
                  <a:latin typeface="黑体" panose="02010609060101010101" pitchFamily="49" charset="-122"/>
                  <a:ea typeface="黑体" panose="02010609060101010101" pitchFamily="49" charset="-122"/>
                </a:rPr>
                <a:t>B</a:t>
              </a:r>
              <a:endParaRPr lang="zh-CN" altLang="en-US" sz="2000" dirty="0">
                <a:solidFill>
                  <a:srgbClr val="C00000"/>
                </a:solidFill>
                <a:latin typeface="黑体" panose="02010609060101010101" pitchFamily="49" charset="-122"/>
                <a:ea typeface="黑体" panose="02010609060101010101" pitchFamily="49" charset="-122"/>
              </a:endParaRPr>
            </a:p>
          </p:txBody>
        </p:sp>
        <p:sp>
          <p:nvSpPr>
            <p:cNvPr id="7" name="Text Box 2">
              <a:extLst>
                <a:ext uri="{FF2B5EF4-FFF2-40B4-BE49-F238E27FC236}">
                  <a16:creationId xmlns:a16="http://schemas.microsoft.com/office/drawing/2014/main" id="{B8732F60-12B2-EFB2-9592-A435872A522E}"/>
                </a:ext>
              </a:extLst>
            </p:cNvPr>
            <p:cNvSpPr txBox="1">
              <a:spLocks noChangeArrowheads="1"/>
            </p:cNvSpPr>
            <p:nvPr/>
          </p:nvSpPr>
          <p:spPr bwMode="auto">
            <a:xfrm>
              <a:off x="1532493" y="2361584"/>
              <a:ext cx="1064238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18000" lvl="1" indent="0" eaLnBrk="1" hangingPunct="1">
                <a:lnSpc>
                  <a:spcPct val="130000"/>
                </a:lnSpc>
                <a:spcBef>
                  <a:spcPts val="1800"/>
                </a:spcBef>
                <a:defRPr/>
              </a:pPr>
              <a:r>
                <a:rPr lang="en-US" altLang="zh-CN" sz="2600" b="0" dirty="0">
                  <a:solidFill>
                    <a:srgbClr val="C00000"/>
                  </a:solidFill>
                  <a:latin typeface="黑体" panose="02010609060101010101" pitchFamily="49" charset="-122"/>
                  <a:ea typeface="黑体" panose="02010609060101010101" pitchFamily="49" charset="-122"/>
                </a:rPr>
                <a:t>R ∞ S =</a:t>
              </a:r>
              <a:r>
                <a:rPr lang="en-US" altLang="zh-CN" sz="2600" b="0" kern="0" dirty="0">
                  <a:solidFill>
                    <a:srgbClr val="C00000"/>
                  </a:solidFill>
                  <a:latin typeface="黑体" panose="02010609060101010101" pitchFamily="49" charset="-122"/>
                  <a:ea typeface="黑体" panose="02010609060101010101" pitchFamily="49" charset="-122"/>
                </a:rPr>
                <a:t> </a:t>
              </a:r>
              <a:r>
                <a:rPr lang="en-US" altLang="zh-CN" sz="3200" b="0" kern="0" dirty="0" err="1">
                  <a:solidFill>
                    <a:srgbClr val="C00000"/>
                  </a:solidFill>
                  <a:latin typeface="黑体" panose="02010609060101010101" pitchFamily="49" charset="-122"/>
                  <a:ea typeface="黑体" panose="02010609060101010101" pitchFamily="49" charset="-122"/>
                </a:rPr>
                <a:t>σ</a:t>
              </a:r>
              <a:r>
                <a:rPr lang="en-US" altLang="zh-CN" sz="2600" b="0" baseline="-25000" dirty="0" err="1">
                  <a:solidFill>
                    <a:srgbClr val="C00000"/>
                  </a:solidFill>
                  <a:latin typeface="黑体" panose="02010609060101010101" pitchFamily="49" charset="-122"/>
                  <a:ea typeface="黑体" panose="02010609060101010101" pitchFamily="49" charset="-122"/>
                </a:rPr>
                <a:t>A</a:t>
              </a:r>
              <a:r>
                <a:rPr lang="en-US" altLang="zh-CN" sz="2600" b="0" kern="0" baseline="-25000" dirty="0" err="1">
                  <a:solidFill>
                    <a:srgbClr val="C00000"/>
                  </a:solidFill>
                  <a:latin typeface="黑体" panose="02010609060101010101" pitchFamily="49" charset="-122"/>
                  <a:ea typeface="黑体" panose="02010609060101010101" pitchFamily="49" charset="-122"/>
                </a:rPr>
                <a:t>θ</a:t>
              </a:r>
              <a:r>
                <a:rPr lang="en-US" altLang="zh-CN" sz="2600" b="0" baseline="-25000" dirty="0" err="1">
                  <a:solidFill>
                    <a:srgbClr val="C00000"/>
                  </a:solidFill>
                  <a:latin typeface="黑体" panose="02010609060101010101" pitchFamily="49" charset="-122"/>
                  <a:ea typeface="黑体" panose="02010609060101010101" pitchFamily="49" charset="-122"/>
                </a:rPr>
                <a:t>B</a:t>
              </a:r>
              <a:r>
                <a:rPr lang="en-US" altLang="zh-CN" sz="2600" b="0" kern="0" baseline="-25000" dirty="0">
                  <a:solidFill>
                    <a:srgbClr val="0000CC"/>
                  </a:solidFill>
                  <a:latin typeface="黑体" panose="02010609060101010101" pitchFamily="49" charset="-122"/>
                  <a:ea typeface="黑体" panose="02010609060101010101" pitchFamily="49" charset="-122"/>
                </a:rPr>
                <a:t> </a:t>
              </a:r>
              <a:r>
                <a:rPr lang="en-US" altLang="zh-CN" sz="2600" b="0" kern="0" dirty="0">
                  <a:solidFill>
                    <a:srgbClr val="C00000"/>
                  </a:solidFill>
                  <a:latin typeface="黑体" panose="02010609060101010101" pitchFamily="49" charset="-122"/>
                  <a:ea typeface="黑体" panose="02010609060101010101" pitchFamily="49" charset="-122"/>
                </a:rPr>
                <a:t>(R×S)=</a:t>
              </a:r>
              <a:r>
                <a:rPr lang="en-US" altLang="zh-CN" sz="2600" b="0" dirty="0">
                  <a:solidFill>
                    <a:srgbClr val="C00000"/>
                  </a:solidFill>
                  <a:latin typeface="黑体" panose="02010609060101010101" pitchFamily="49" charset="-122"/>
                  <a:ea typeface="黑体" panose="02010609060101010101" pitchFamily="49" charset="-122"/>
                </a:rPr>
                <a:t> {</a:t>
              </a:r>
              <a:r>
                <a:rPr lang="en-US" altLang="zh-CN" sz="2600" b="0" dirty="0" err="1">
                  <a:solidFill>
                    <a:srgbClr val="C00000"/>
                  </a:solidFill>
                  <a:latin typeface="黑体" panose="02010609060101010101" pitchFamily="49" charset="-122"/>
                  <a:ea typeface="黑体" panose="02010609060101010101" pitchFamily="49" charset="-122"/>
                </a:rPr>
                <a:t>t</a:t>
              </a:r>
              <a:r>
                <a:rPr lang="en-US" altLang="zh-CN" sz="2600" b="0" baseline="-30000" dirty="0" err="1">
                  <a:solidFill>
                    <a:srgbClr val="C00000"/>
                  </a:solidFill>
                  <a:latin typeface="黑体" panose="02010609060101010101" pitchFamily="49" charset="-122"/>
                  <a:ea typeface="黑体" panose="02010609060101010101" pitchFamily="49" charset="-122"/>
                </a:rPr>
                <a:t>r</a:t>
              </a:r>
              <a:r>
                <a:rPr lang="en-US" altLang="zh-CN" sz="2600" b="0" dirty="0" err="1">
                  <a:solidFill>
                    <a:srgbClr val="C00000"/>
                  </a:solidFill>
                  <a:latin typeface="黑体" panose="02010609060101010101" pitchFamily="49" charset="-122"/>
                  <a:ea typeface="黑体" panose="02010609060101010101" pitchFamily="49" charset="-122"/>
                </a:rPr>
                <a:t>t</a:t>
              </a:r>
              <a:r>
                <a:rPr lang="en-US" altLang="zh-CN" sz="2600" b="0" baseline="-30000" dirty="0" err="1">
                  <a:solidFill>
                    <a:srgbClr val="C00000"/>
                  </a:solidFill>
                  <a:latin typeface="黑体" panose="02010609060101010101" pitchFamily="49" charset="-122"/>
                  <a:ea typeface="黑体" panose="02010609060101010101" pitchFamily="49" charset="-122"/>
                </a:rPr>
                <a:t>s</a:t>
              </a:r>
              <a:r>
                <a:rPr lang="en-US" altLang="zh-CN" sz="2600" b="0" dirty="0" err="1">
                  <a:solidFill>
                    <a:srgbClr val="C00000"/>
                  </a:solidFill>
                  <a:latin typeface="黑体" panose="02010609060101010101" pitchFamily="49" charset="-122"/>
                  <a:ea typeface="黑体" panose="02010609060101010101" pitchFamily="49" charset="-122"/>
                </a:rPr>
                <a:t>|t</a:t>
              </a:r>
              <a:r>
                <a:rPr lang="en-US" altLang="zh-CN" sz="2600" b="0" baseline="-30000" dirty="0" err="1">
                  <a:solidFill>
                    <a:srgbClr val="C00000"/>
                  </a:solidFill>
                  <a:latin typeface="黑体" panose="02010609060101010101" pitchFamily="49" charset="-122"/>
                  <a:ea typeface="黑体" panose="02010609060101010101" pitchFamily="49" charset="-122"/>
                </a:rPr>
                <a:t>r</a:t>
              </a:r>
              <a:r>
                <a:rPr lang="en-US" altLang="zh-CN" sz="2600" b="0" dirty="0" err="1">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sz="2600" b="0" dirty="0" err="1">
                  <a:solidFill>
                    <a:srgbClr val="C00000"/>
                  </a:solidFill>
                  <a:latin typeface="黑体" panose="02010609060101010101" pitchFamily="49" charset="-122"/>
                  <a:ea typeface="黑体" panose="02010609060101010101" pitchFamily="49" charset="-122"/>
                </a:rPr>
                <a:t>R∧t</a:t>
              </a:r>
              <a:r>
                <a:rPr lang="en-US" altLang="zh-CN" sz="2600" b="0" baseline="-30000" dirty="0" err="1">
                  <a:solidFill>
                    <a:srgbClr val="C00000"/>
                  </a:solidFill>
                  <a:latin typeface="黑体" panose="02010609060101010101" pitchFamily="49" charset="-122"/>
                  <a:ea typeface="黑体" panose="02010609060101010101" pitchFamily="49" charset="-122"/>
                </a:rPr>
                <a:t>s</a:t>
              </a:r>
              <a:r>
                <a:rPr lang="en-US" altLang="zh-CN" sz="2600" b="0" dirty="0" err="1">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sz="2600" b="0" dirty="0" err="1">
                  <a:solidFill>
                    <a:srgbClr val="C00000"/>
                  </a:solidFill>
                  <a:latin typeface="黑体" panose="02010609060101010101" pitchFamily="49" charset="-122"/>
                  <a:ea typeface="黑体" panose="02010609060101010101" pitchFamily="49" charset="-122"/>
                </a:rPr>
                <a:t>S∧t</a:t>
              </a:r>
              <a:r>
                <a:rPr lang="en-US" altLang="zh-CN" sz="2600" b="0" baseline="-30000" dirty="0" err="1">
                  <a:solidFill>
                    <a:srgbClr val="C00000"/>
                  </a:solidFill>
                  <a:latin typeface="黑体" panose="02010609060101010101" pitchFamily="49" charset="-122"/>
                  <a:ea typeface="黑体" panose="02010609060101010101" pitchFamily="49" charset="-122"/>
                </a:rPr>
                <a:t>r</a:t>
              </a:r>
              <a:r>
                <a:rPr lang="en-US" altLang="zh-CN" sz="2600" b="0" dirty="0">
                  <a:solidFill>
                    <a:srgbClr val="C00000"/>
                  </a:solidFill>
                  <a:latin typeface="黑体" panose="02010609060101010101" pitchFamily="49" charset="-122"/>
                  <a:ea typeface="黑体" panose="02010609060101010101" pitchFamily="49" charset="-122"/>
                </a:rPr>
                <a:t>[A]</a:t>
              </a:r>
              <a:r>
                <a:rPr lang="en-US" altLang="zh-CN" sz="2600" b="0" dirty="0" err="1">
                  <a:solidFill>
                    <a:srgbClr val="C00000"/>
                  </a:solidFill>
                  <a:latin typeface="黑体" panose="02010609060101010101" pitchFamily="49" charset="-122"/>
                  <a:ea typeface="黑体" panose="02010609060101010101" pitchFamily="49" charset="-122"/>
                </a:rPr>
                <a:t>θt</a:t>
              </a:r>
              <a:r>
                <a:rPr lang="en-US" altLang="zh-CN" sz="2600" b="0" baseline="-30000" dirty="0" err="1">
                  <a:solidFill>
                    <a:srgbClr val="C00000"/>
                  </a:solidFill>
                  <a:latin typeface="黑体" panose="02010609060101010101" pitchFamily="49" charset="-122"/>
                  <a:ea typeface="黑体" panose="02010609060101010101" pitchFamily="49" charset="-122"/>
                </a:rPr>
                <a:t>s</a:t>
              </a:r>
              <a:r>
                <a:rPr lang="en-US" altLang="zh-CN" sz="2600" b="0" dirty="0">
                  <a:solidFill>
                    <a:srgbClr val="C00000"/>
                  </a:solidFill>
                  <a:latin typeface="黑体" panose="02010609060101010101" pitchFamily="49" charset="-122"/>
                  <a:ea typeface="黑体" panose="02010609060101010101" pitchFamily="49" charset="-122"/>
                </a:rPr>
                <a:t>[B]}</a:t>
              </a:r>
            </a:p>
          </p:txBody>
        </p:sp>
      </p:grpSp>
      <p:sp>
        <p:nvSpPr>
          <p:cNvPr id="9" name="Text Box 2">
            <a:extLst>
              <a:ext uri="{FF2B5EF4-FFF2-40B4-BE49-F238E27FC236}">
                <a16:creationId xmlns:a16="http://schemas.microsoft.com/office/drawing/2014/main" id="{DB3FB003-B3A8-54DA-B0E3-3F16455C3262}"/>
              </a:ext>
            </a:extLst>
          </p:cNvPr>
          <p:cNvSpPr txBox="1">
            <a:spLocks noChangeArrowheads="1"/>
          </p:cNvSpPr>
          <p:nvPr/>
        </p:nvSpPr>
        <p:spPr bwMode="auto">
          <a:xfrm>
            <a:off x="581381" y="3816360"/>
            <a:ext cx="10642386" cy="164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857250" lvl="2" indent="0" eaLnBrk="1" hangingPunct="1">
              <a:lnSpc>
                <a:spcPct val="120000"/>
              </a:lnSpc>
              <a:spcBef>
                <a:spcPts val="600"/>
              </a:spcBef>
              <a:defRPr/>
            </a:pPr>
            <a:r>
              <a:rPr lang="zh-CN" altLang="en-US" sz="2600" b="0" kern="0" dirty="0">
                <a:solidFill>
                  <a:schemeClr val="tx1"/>
                </a:solidFill>
                <a:latin typeface="黑体" panose="02010609060101010101" pitchFamily="49" charset="-122"/>
                <a:ea typeface="黑体" panose="02010609060101010101" pitchFamily="49" charset="-122"/>
              </a:rPr>
              <a:t>其中：</a:t>
            </a:r>
            <a:endParaRPr lang="en-US" altLang="zh-CN" sz="2600" b="0" kern="0" dirty="0">
              <a:solidFill>
                <a:schemeClr val="tx1"/>
              </a:solidFill>
              <a:latin typeface="黑体" panose="02010609060101010101" pitchFamily="49" charset="-122"/>
              <a:ea typeface="黑体" panose="02010609060101010101" pitchFamily="49" charset="-122"/>
            </a:endParaRPr>
          </a:p>
          <a:p>
            <a:pPr marL="1771650" lvl="3" indent="-457200" eaLnBrk="1" hangingPunct="1">
              <a:lnSpc>
                <a:spcPct val="120000"/>
              </a:lnSpc>
              <a:spcBef>
                <a:spcPts val="600"/>
              </a:spcBef>
              <a:buFont typeface="Arial" panose="020B0604020202020204" pitchFamily="34" charset="0"/>
              <a:buChar char="•"/>
              <a:defRPr/>
            </a:pPr>
            <a:r>
              <a:rPr lang="en-US" altLang="zh-CN" sz="2600" b="0" kern="0" dirty="0">
                <a:solidFill>
                  <a:srgbClr val="0000CC"/>
                </a:solidFill>
                <a:latin typeface="黑体" panose="02010609060101010101" pitchFamily="49" charset="-122"/>
                <a:ea typeface="黑体" panose="02010609060101010101" pitchFamily="49" charset="-122"/>
              </a:rPr>
              <a:t>A</a:t>
            </a:r>
            <a:r>
              <a:rPr lang="zh-CN" altLang="en-US" sz="2600" b="0" kern="0" dirty="0">
                <a:solidFill>
                  <a:schemeClr val="tx1"/>
                </a:solidFill>
                <a:latin typeface="黑体" panose="02010609060101010101" pitchFamily="49" charset="-122"/>
                <a:ea typeface="黑体" panose="02010609060101010101" pitchFamily="49" charset="-122"/>
              </a:rPr>
              <a:t>和</a:t>
            </a:r>
            <a:r>
              <a:rPr lang="en-US" altLang="zh-CN" sz="2600" b="0" kern="0" dirty="0">
                <a:solidFill>
                  <a:srgbClr val="0000CC"/>
                </a:solidFill>
                <a:latin typeface="黑体" panose="02010609060101010101" pitchFamily="49" charset="-122"/>
                <a:ea typeface="黑体" panose="02010609060101010101" pitchFamily="49" charset="-122"/>
              </a:rPr>
              <a:t>B</a:t>
            </a:r>
            <a:r>
              <a:rPr lang="zh-CN" altLang="en-US" sz="2600" b="0" kern="0" dirty="0">
                <a:solidFill>
                  <a:schemeClr val="tx1"/>
                </a:solidFill>
                <a:latin typeface="黑体" panose="02010609060101010101" pitchFamily="49" charset="-122"/>
                <a:ea typeface="黑体" panose="02010609060101010101" pitchFamily="49" charset="-122"/>
              </a:rPr>
              <a:t>：分别为</a:t>
            </a:r>
            <a:r>
              <a:rPr lang="en-US" altLang="zh-CN" sz="2600" b="0" kern="0" dirty="0">
                <a:solidFill>
                  <a:schemeClr val="tx1"/>
                </a:solidFill>
                <a:latin typeface="黑体" panose="02010609060101010101" pitchFamily="49" charset="-122"/>
                <a:ea typeface="黑体" panose="02010609060101010101" pitchFamily="49" charset="-122"/>
              </a:rPr>
              <a:t>R</a:t>
            </a:r>
            <a:r>
              <a:rPr lang="zh-CN" altLang="en-US" sz="2600" b="0" kern="0" dirty="0">
                <a:solidFill>
                  <a:schemeClr val="tx1"/>
                </a:solidFill>
                <a:latin typeface="黑体" panose="02010609060101010101" pitchFamily="49" charset="-122"/>
                <a:ea typeface="黑体" panose="02010609060101010101" pitchFamily="49" charset="-122"/>
              </a:rPr>
              <a:t>和</a:t>
            </a:r>
            <a:r>
              <a:rPr lang="en-US" altLang="zh-CN" sz="2600" b="0" kern="0" dirty="0">
                <a:solidFill>
                  <a:schemeClr val="tx1"/>
                </a:solidFill>
                <a:latin typeface="黑体" panose="02010609060101010101" pitchFamily="49" charset="-122"/>
                <a:ea typeface="黑体" panose="02010609060101010101" pitchFamily="49" charset="-122"/>
              </a:rPr>
              <a:t>S</a:t>
            </a:r>
            <a:r>
              <a:rPr lang="zh-CN" altLang="en-US" sz="2600" b="0" kern="0" dirty="0">
                <a:solidFill>
                  <a:schemeClr val="tx1"/>
                </a:solidFill>
                <a:latin typeface="黑体" panose="02010609060101010101" pitchFamily="49" charset="-122"/>
                <a:ea typeface="黑体" panose="02010609060101010101" pitchFamily="49" charset="-122"/>
              </a:rPr>
              <a:t>上个数相等且可比的字段（属性）。</a:t>
            </a:r>
          </a:p>
          <a:p>
            <a:pPr marL="1771650" lvl="3" indent="-457200" eaLnBrk="1" hangingPunct="1">
              <a:lnSpc>
                <a:spcPct val="120000"/>
              </a:lnSpc>
              <a:spcBef>
                <a:spcPts val="600"/>
              </a:spcBef>
              <a:buFont typeface="Arial" panose="020B0604020202020204" pitchFamily="34" charset="0"/>
              <a:buChar char="•"/>
              <a:defRPr/>
            </a:pPr>
            <a:r>
              <a:rPr lang="en-US" altLang="zh-CN" sz="2600" kern="0" dirty="0">
                <a:solidFill>
                  <a:srgbClr val="0000CC"/>
                </a:solidFill>
                <a:latin typeface="黑体" panose="02010609060101010101" pitchFamily="49" charset="-122"/>
                <a:ea typeface="黑体" panose="02010609060101010101" pitchFamily="49" charset="-122"/>
              </a:rPr>
              <a:t>θ</a:t>
            </a:r>
            <a:r>
              <a:rPr lang="zh-CN" altLang="en-US" sz="2600" b="0" kern="0" dirty="0">
                <a:solidFill>
                  <a:schemeClr val="tx1"/>
                </a:solidFill>
                <a:latin typeface="黑体" panose="02010609060101010101" pitchFamily="49" charset="-122"/>
                <a:ea typeface="黑体" panose="02010609060101010101" pitchFamily="49" charset="-122"/>
              </a:rPr>
              <a:t>：比较运算符 。</a:t>
            </a:r>
            <a:endParaRPr lang="en-US" altLang="zh-CN" sz="2600" kern="0" dirty="0">
              <a:solidFill>
                <a:schemeClr val="tx1"/>
              </a:solidFill>
              <a:latin typeface="黑体" panose="02010609060101010101" pitchFamily="49" charset="-122"/>
              <a:ea typeface="黑体" panose="02010609060101010101" pitchFamily="49" charset="-122"/>
            </a:endParaRPr>
          </a:p>
        </p:txBody>
      </p:sp>
      <p:sp>
        <p:nvSpPr>
          <p:cNvPr id="10" name="Text Box 2">
            <a:extLst>
              <a:ext uri="{FF2B5EF4-FFF2-40B4-BE49-F238E27FC236}">
                <a16:creationId xmlns:a16="http://schemas.microsoft.com/office/drawing/2014/main" id="{2148A6FE-3DE4-A11C-43B4-4ABF478E21CF}"/>
              </a:ext>
            </a:extLst>
          </p:cNvPr>
          <p:cNvSpPr txBox="1">
            <a:spLocks noChangeArrowheads="1"/>
          </p:cNvSpPr>
          <p:nvPr/>
        </p:nvSpPr>
        <p:spPr bwMode="auto">
          <a:xfrm>
            <a:off x="916371" y="1230617"/>
            <a:ext cx="10307396" cy="1486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457200" lvl="1" indent="-439200" eaLnBrk="1" hangingPunct="1">
              <a:lnSpc>
                <a:spcPct val="120000"/>
              </a:lnSpc>
              <a:spcBef>
                <a:spcPts val="1800"/>
              </a:spcBef>
              <a:buFont typeface="Wingdings" panose="05000000000000000000" pitchFamily="2" charset="2"/>
              <a:buChar char="Ø"/>
              <a:defRPr/>
            </a:pPr>
            <a:r>
              <a:rPr lang="zh-CN" altLang="en-US" sz="2600" b="0" kern="0" dirty="0">
                <a:solidFill>
                  <a:srgbClr val="0000CC"/>
                </a:solidFill>
                <a:latin typeface="黑体" panose="02010609060101010101" pitchFamily="49" charset="-122"/>
                <a:ea typeface="黑体" panose="02010609060101010101" pitchFamily="49" charset="-122"/>
              </a:rPr>
              <a:t>连接运算</a:t>
            </a:r>
            <a:r>
              <a:rPr lang="zh-CN" altLang="en-US" sz="2600" b="0" kern="0" dirty="0">
                <a:solidFill>
                  <a:schemeClr val="tx1"/>
                </a:solidFill>
                <a:latin typeface="黑体" panose="02010609060101010101" pitchFamily="49" charset="-122"/>
                <a:ea typeface="黑体" panose="02010609060101010101" pitchFamily="49" charset="-122"/>
              </a:rPr>
              <a:t>是从两个关系的笛卡尔积中选取满足某个条件运算符</a:t>
            </a:r>
            <a:r>
              <a:rPr lang="en-US" altLang="zh-CN" sz="2600" b="0" kern="0" dirty="0">
                <a:solidFill>
                  <a:schemeClr val="tx1"/>
                </a:solidFill>
                <a:latin typeface="黑体" panose="02010609060101010101" pitchFamily="49" charset="-122"/>
                <a:ea typeface="黑体" panose="02010609060101010101" pitchFamily="49" charset="-122"/>
              </a:rPr>
              <a:t>θ</a:t>
            </a:r>
            <a:r>
              <a:rPr lang="zh-CN" altLang="en-US" sz="2600" b="0" kern="0" dirty="0">
                <a:solidFill>
                  <a:schemeClr val="tx1"/>
                </a:solidFill>
                <a:latin typeface="黑体" panose="02010609060101010101" pitchFamily="49" charset="-122"/>
                <a:ea typeface="黑体" panose="02010609060101010101" pitchFamily="49" charset="-122"/>
              </a:rPr>
              <a:t>的记录（元组），形成一个新的关系。也可理解为将两个关系中满足连接条件的记录按行拼接从而形成一个新的关系。记作：</a:t>
            </a:r>
            <a:r>
              <a:rPr lang="zh-CN" altLang="en-US" dirty="0">
                <a:solidFill>
                  <a:srgbClr val="C00000"/>
                </a:solidFill>
              </a:rPr>
              <a:t> </a:t>
            </a:r>
            <a:r>
              <a:rPr lang="zh-CN" altLang="en-US" sz="2600" dirty="0">
                <a:solidFill>
                  <a:srgbClr val="C00000"/>
                </a:solidFill>
              </a:rPr>
              <a:t> </a:t>
            </a:r>
            <a:endParaRPr lang="en-US" altLang="zh-CN" sz="2600" kern="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384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ED35C17-FCCD-4489-BB17-44AC6DBA33BD}"/>
              </a:ext>
            </a:extLst>
          </p:cNvPr>
          <p:cNvSpPr txBox="1">
            <a:spLocks noChangeArrowheads="1"/>
          </p:cNvSpPr>
          <p:nvPr/>
        </p:nvSpPr>
        <p:spPr bwMode="auto">
          <a:xfrm>
            <a:off x="900000" y="540000"/>
            <a:ext cx="10150607"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57150" indent="-439200" eaLnBrk="1" hangingPunct="1">
              <a:lnSpc>
                <a:spcPct val="150000"/>
              </a:lnSpc>
              <a:spcBef>
                <a:spcPts val="600"/>
              </a:spcBef>
              <a:buFont typeface="Wingdings" panose="05000000000000000000" pitchFamily="2" charset="2"/>
              <a:buChar char="Ø"/>
              <a:defRPr/>
            </a:pPr>
            <a:r>
              <a:rPr lang="zh-CN" altLang="en-US" sz="2800" b="0" kern="0" dirty="0">
                <a:solidFill>
                  <a:schemeClr val="tx1"/>
                </a:solidFill>
                <a:latin typeface="黑体" panose="02010609060101010101" pitchFamily="49" charset="-122"/>
                <a:ea typeface="黑体" panose="02010609060101010101" pitchFamily="49" charset="-122"/>
              </a:rPr>
              <a:t>常用的两种连接运算</a:t>
            </a:r>
          </a:p>
        </p:txBody>
      </p:sp>
      <p:sp>
        <p:nvSpPr>
          <p:cNvPr id="5" name="Text Box 2">
            <a:extLst>
              <a:ext uri="{FF2B5EF4-FFF2-40B4-BE49-F238E27FC236}">
                <a16:creationId xmlns:a16="http://schemas.microsoft.com/office/drawing/2014/main" id="{54D9ACD4-3FC3-48C3-9DDB-F851EA995726}"/>
              </a:ext>
            </a:extLst>
          </p:cNvPr>
          <p:cNvSpPr txBox="1">
            <a:spLocks noChangeArrowheads="1"/>
          </p:cNvSpPr>
          <p:nvPr/>
        </p:nvSpPr>
        <p:spPr bwMode="auto">
          <a:xfrm>
            <a:off x="1434421" y="1498696"/>
            <a:ext cx="9596131"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eaLnBrk="1" hangingPunct="1">
              <a:lnSpc>
                <a:spcPct val="150000"/>
              </a:lnSpc>
              <a:spcBef>
                <a:spcPts val="600"/>
              </a:spcBef>
              <a:defRPr/>
            </a:pPr>
            <a:r>
              <a:rPr lang="en-US" altLang="zh-CN" b="0" kern="0" dirty="0">
                <a:solidFill>
                  <a:schemeClr val="tx1"/>
                </a:solidFill>
                <a:latin typeface="黑体" panose="02010609060101010101" pitchFamily="49" charset="-122"/>
                <a:ea typeface="黑体" panose="02010609060101010101" pitchFamily="49" charset="-122"/>
              </a:rPr>
              <a:t>1.</a:t>
            </a:r>
            <a:r>
              <a:rPr lang="zh-CN" altLang="en-US" b="0" kern="0" dirty="0">
                <a:solidFill>
                  <a:srgbClr val="0000CC"/>
                </a:solidFill>
                <a:latin typeface="黑体" panose="02010609060101010101" pitchFamily="49" charset="-122"/>
                <a:ea typeface="黑体" panose="02010609060101010101" pitchFamily="49" charset="-122"/>
              </a:rPr>
              <a:t>等值连接</a:t>
            </a:r>
            <a:r>
              <a:rPr lang="en-US" altLang="zh-CN" b="0" kern="0" dirty="0">
                <a:solidFill>
                  <a:schemeClr val="tx1"/>
                </a:solidFill>
                <a:latin typeface="黑体" panose="02010609060101010101" pitchFamily="49" charset="-122"/>
                <a:ea typeface="黑体" panose="02010609060101010101" pitchFamily="49" charset="-122"/>
              </a:rPr>
              <a:t>:θ</a:t>
            </a:r>
            <a:r>
              <a:rPr lang="zh-CN" altLang="en-US" b="0" kern="0" dirty="0">
                <a:solidFill>
                  <a:schemeClr val="tx1"/>
                </a:solidFill>
                <a:latin typeface="黑体" panose="02010609060101010101" pitchFamily="49" charset="-122"/>
                <a:ea typeface="黑体" panose="02010609060101010101" pitchFamily="49" charset="-122"/>
              </a:rPr>
              <a:t>为 </a:t>
            </a:r>
            <a:r>
              <a:rPr lang="en-US" altLang="zh-CN" b="0" kern="0" dirty="0">
                <a:solidFill>
                  <a:schemeClr val="tx1"/>
                </a:solidFill>
                <a:latin typeface="黑体" panose="02010609060101010101" pitchFamily="49" charset="-122"/>
                <a:ea typeface="黑体" panose="02010609060101010101" pitchFamily="49" charset="-122"/>
              </a:rPr>
              <a:t>= </a:t>
            </a:r>
            <a:r>
              <a:rPr lang="zh-CN" altLang="en-US" b="0" kern="0" dirty="0">
                <a:solidFill>
                  <a:schemeClr val="tx1"/>
                </a:solidFill>
                <a:latin typeface="黑体" panose="02010609060101010101" pitchFamily="49" charset="-122"/>
                <a:ea typeface="黑体" panose="02010609060101010101" pitchFamily="49" charset="-122"/>
              </a:rPr>
              <a:t>的连接运算称为等值连接，是从关系</a:t>
            </a:r>
            <a:r>
              <a:rPr lang="en-US" altLang="zh-CN" b="0" kern="0" dirty="0">
                <a:solidFill>
                  <a:schemeClr val="tx1"/>
                </a:solidFill>
                <a:latin typeface="黑体" panose="02010609060101010101" pitchFamily="49" charset="-122"/>
                <a:ea typeface="黑体" panose="02010609060101010101" pitchFamily="49" charset="-122"/>
              </a:rPr>
              <a:t>R</a:t>
            </a:r>
            <a:r>
              <a:rPr lang="zh-CN" altLang="en-US" b="0" kern="0" dirty="0">
                <a:solidFill>
                  <a:schemeClr val="tx1"/>
                </a:solidFill>
                <a:latin typeface="黑体" panose="02010609060101010101" pitchFamily="49" charset="-122"/>
                <a:ea typeface="黑体" panose="02010609060101010101" pitchFamily="49" charset="-122"/>
              </a:rPr>
              <a:t>和</a:t>
            </a:r>
            <a:r>
              <a:rPr lang="en-US" altLang="zh-CN" b="0" kern="0" dirty="0">
                <a:solidFill>
                  <a:schemeClr val="tx1"/>
                </a:solidFill>
                <a:latin typeface="黑体" panose="02010609060101010101" pitchFamily="49" charset="-122"/>
                <a:ea typeface="黑体" panose="02010609060101010101" pitchFamily="49" charset="-122"/>
              </a:rPr>
              <a:t>S</a:t>
            </a:r>
            <a:r>
              <a:rPr lang="zh-CN" altLang="en-US" b="0" kern="0" dirty="0">
                <a:solidFill>
                  <a:schemeClr val="tx1"/>
                </a:solidFill>
                <a:latin typeface="黑体" panose="02010609060101010101" pitchFamily="49" charset="-122"/>
                <a:ea typeface="黑体" panose="02010609060101010101" pitchFamily="49" charset="-122"/>
              </a:rPr>
              <a:t>的笛卡尔积中选取</a:t>
            </a:r>
            <a:r>
              <a:rPr lang="en-US" altLang="zh-CN" b="0" kern="0" dirty="0">
                <a:solidFill>
                  <a:schemeClr val="tx1"/>
                </a:solidFill>
                <a:latin typeface="黑体" panose="02010609060101010101" pitchFamily="49" charset="-122"/>
                <a:ea typeface="黑体" panose="02010609060101010101" pitchFamily="49" charset="-122"/>
              </a:rPr>
              <a:t>A</a:t>
            </a:r>
            <a:r>
              <a:rPr lang="zh-CN" altLang="en-US" b="0" kern="0" dirty="0">
                <a:solidFill>
                  <a:schemeClr val="tx1"/>
                </a:solidFill>
                <a:latin typeface="黑体" panose="02010609060101010101" pitchFamily="49" charset="-122"/>
                <a:ea typeface="黑体" panose="02010609060101010101" pitchFamily="49" charset="-122"/>
              </a:rPr>
              <a:t>、</a:t>
            </a:r>
            <a:r>
              <a:rPr lang="en-US" altLang="zh-CN" b="0" kern="0" dirty="0">
                <a:solidFill>
                  <a:schemeClr val="tx1"/>
                </a:solidFill>
                <a:latin typeface="黑体" panose="02010609060101010101" pitchFamily="49" charset="-122"/>
                <a:ea typeface="黑体" panose="02010609060101010101" pitchFamily="49" charset="-122"/>
              </a:rPr>
              <a:t>B</a:t>
            </a:r>
            <a:r>
              <a:rPr lang="zh-CN" altLang="en-US" b="0" kern="0" dirty="0">
                <a:solidFill>
                  <a:schemeClr val="tx1"/>
                </a:solidFill>
                <a:latin typeface="黑体" panose="02010609060101010101" pitchFamily="49" charset="-122"/>
                <a:ea typeface="黑体" panose="02010609060101010101" pitchFamily="49" charset="-122"/>
              </a:rPr>
              <a:t>字段（属性）值相等的那些记录（元组），记作：</a:t>
            </a:r>
            <a:endParaRPr lang="en-US" altLang="zh-CN" b="0" kern="0" dirty="0">
              <a:solidFill>
                <a:srgbClr val="C00000"/>
              </a:solidFill>
              <a:latin typeface="黑体" panose="02010609060101010101" pitchFamily="49" charset="-122"/>
              <a:ea typeface="黑体" panose="02010609060101010101" pitchFamily="49" charset="-122"/>
            </a:endParaRPr>
          </a:p>
        </p:txBody>
      </p:sp>
      <p:sp>
        <p:nvSpPr>
          <p:cNvPr id="6" name="Text Box 2">
            <a:extLst>
              <a:ext uri="{FF2B5EF4-FFF2-40B4-BE49-F238E27FC236}">
                <a16:creationId xmlns:a16="http://schemas.microsoft.com/office/drawing/2014/main" id="{103FC09F-D542-693A-8346-7017051757E2}"/>
              </a:ext>
            </a:extLst>
          </p:cNvPr>
          <p:cNvSpPr txBox="1">
            <a:spLocks noChangeArrowheads="1"/>
          </p:cNvSpPr>
          <p:nvPr/>
        </p:nvSpPr>
        <p:spPr bwMode="auto">
          <a:xfrm>
            <a:off x="1434421" y="3719422"/>
            <a:ext cx="10150607" cy="119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eaLnBrk="1" hangingPunct="1">
              <a:lnSpc>
                <a:spcPct val="150000"/>
              </a:lnSpc>
              <a:spcBef>
                <a:spcPts val="600"/>
              </a:spcBef>
              <a:defRPr/>
            </a:pPr>
            <a:r>
              <a:rPr lang="en-US" altLang="zh-CN" b="0" kern="0" dirty="0">
                <a:solidFill>
                  <a:schemeClr val="tx1"/>
                </a:solidFill>
                <a:latin typeface="黑体" panose="02010609060101010101" pitchFamily="49" charset="-122"/>
                <a:ea typeface="黑体" panose="02010609060101010101" pitchFamily="49" charset="-122"/>
              </a:rPr>
              <a:t>2.</a:t>
            </a:r>
            <a:r>
              <a:rPr lang="zh-CN" altLang="en-US" b="0" kern="0" dirty="0">
                <a:solidFill>
                  <a:srgbClr val="0000CC"/>
                </a:solidFill>
                <a:latin typeface="黑体" panose="02010609060101010101" pitchFamily="49" charset="-122"/>
                <a:ea typeface="黑体" panose="02010609060101010101" pitchFamily="49" charset="-122"/>
              </a:rPr>
              <a:t>自然连接</a:t>
            </a:r>
            <a:r>
              <a:rPr lang="zh-CN" altLang="en-US" b="0" kern="0" dirty="0">
                <a:solidFill>
                  <a:schemeClr val="tx1"/>
                </a:solidFill>
                <a:latin typeface="黑体" panose="02010609060101010101" pitchFamily="49" charset="-122"/>
                <a:ea typeface="黑体" panose="02010609060101010101" pitchFamily="49" charset="-122"/>
              </a:rPr>
              <a:t>：去掉了重复字段的等值连接称为自然连接，记作：</a:t>
            </a:r>
            <a:endParaRPr lang="en-US" altLang="zh-CN" b="0" kern="0" dirty="0">
              <a:solidFill>
                <a:schemeClr val="tx1"/>
              </a:solidFill>
              <a:latin typeface="黑体" panose="02010609060101010101" pitchFamily="49" charset="-122"/>
              <a:ea typeface="黑体" panose="02010609060101010101" pitchFamily="49" charset="-122"/>
            </a:endParaRPr>
          </a:p>
          <a:p>
            <a:pPr lvl="1" eaLnBrk="1" hangingPunct="1">
              <a:lnSpc>
                <a:spcPct val="150000"/>
              </a:lnSpc>
              <a:spcBef>
                <a:spcPts val="600"/>
              </a:spcBef>
              <a:defRPr/>
            </a:pPr>
            <a:r>
              <a:rPr lang="en-US" altLang="zh-CN" b="0" dirty="0">
                <a:solidFill>
                  <a:srgbClr val="C00000"/>
                </a:solidFill>
                <a:latin typeface="黑体" panose="02010609060101010101" pitchFamily="49" charset="-122"/>
                <a:ea typeface="黑体" panose="02010609060101010101" pitchFamily="49" charset="-122"/>
              </a:rPr>
              <a:t>         R∞S={</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err="1">
                <a:solidFill>
                  <a:srgbClr val="C00000"/>
                </a:solidFill>
                <a:latin typeface="黑体" panose="02010609060101010101" pitchFamily="49" charset="-122"/>
                <a:ea typeface="黑体" panose="02010609060101010101" pitchFamily="49" charset="-122"/>
              </a:rPr>
              <a:t>∈R∧t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err="1">
                <a:solidFill>
                  <a:srgbClr val="C00000"/>
                </a:solidFill>
                <a:latin typeface="黑体" panose="02010609060101010101" pitchFamily="49" charset="-122"/>
                <a:ea typeface="黑体" panose="02010609060101010101" pitchFamily="49" charset="-122"/>
              </a:rPr>
              <a:t>∈S∧t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a:solidFill>
                  <a:srgbClr val="C00000"/>
                </a:solidFill>
                <a:latin typeface="黑体" panose="02010609060101010101" pitchFamily="49" charset="-122"/>
                <a:ea typeface="黑体" panose="02010609060101010101" pitchFamily="49" charset="-122"/>
              </a:rPr>
              <a:t>[A]=</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a:solidFill>
                  <a:srgbClr val="C00000"/>
                </a:solidFill>
                <a:latin typeface="黑体" panose="02010609060101010101" pitchFamily="49" charset="-122"/>
                <a:ea typeface="黑体" panose="02010609060101010101" pitchFamily="49" charset="-122"/>
              </a:rPr>
              <a:t>[B]}</a:t>
            </a:r>
          </a:p>
        </p:txBody>
      </p:sp>
      <p:grpSp>
        <p:nvGrpSpPr>
          <p:cNvPr id="8" name="组合 7">
            <a:extLst>
              <a:ext uri="{FF2B5EF4-FFF2-40B4-BE49-F238E27FC236}">
                <a16:creationId xmlns:a16="http://schemas.microsoft.com/office/drawing/2014/main" id="{DFF22FE7-B182-4E67-64CC-58310F507528}"/>
              </a:ext>
            </a:extLst>
          </p:cNvPr>
          <p:cNvGrpSpPr/>
          <p:nvPr/>
        </p:nvGrpSpPr>
        <p:grpSpPr>
          <a:xfrm>
            <a:off x="3240479" y="2698937"/>
            <a:ext cx="5670780" cy="712379"/>
            <a:chOff x="3240479" y="2698937"/>
            <a:chExt cx="5670780" cy="712379"/>
          </a:xfrm>
        </p:grpSpPr>
        <p:sp>
          <p:nvSpPr>
            <p:cNvPr id="3" name="TextBox 7">
              <a:extLst>
                <a:ext uri="{FF2B5EF4-FFF2-40B4-BE49-F238E27FC236}">
                  <a16:creationId xmlns:a16="http://schemas.microsoft.com/office/drawing/2014/main" id="{2A1057D7-B970-4F41-AEF1-0FE33813B666}"/>
                </a:ext>
              </a:extLst>
            </p:cNvPr>
            <p:cNvSpPr txBox="1">
              <a:spLocks noChangeArrowheads="1"/>
            </p:cNvSpPr>
            <p:nvPr/>
          </p:nvSpPr>
          <p:spPr bwMode="auto">
            <a:xfrm>
              <a:off x="3240479" y="3073178"/>
              <a:ext cx="865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dirty="0">
                  <a:solidFill>
                    <a:srgbClr val="C00000"/>
                  </a:solidFill>
                  <a:latin typeface="黑体" panose="02010609060101010101" pitchFamily="49" charset="-122"/>
                  <a:ea typeface="黑体" panose="02010609060101010101" pitchFamily="49" charset="-122"/>
                </a:rPr>
                <a:t>A=B</a:t>
              </a:r>
              <a:endParaRPr lang="zh-CN" altLang="en-US" sz="1600" dirty="0">
                <a:solidFill>
                  <a:srgbClr val="C00000"/>
                </a:solidFill>
                <a:latin typeface="黑体" panose="02010609060101010101" pitchFamily="49" charset="-122"/>
                <a:ea typeface="黑体" panose="02010609060101010101" pitchFamily="49" charset="-122"/>
              </a:endParaRPr>
            </a:p>
          </p:txBody>
        </p:sp>
        <p:sp>
          <p:nvSpPr>
            <p:cNvPr id="7" name="Text Box 2">
              <a:extLst>
                <a:ext uri="{FF2B5EF4-FFF2-40B4-BE49-F238E27FC236}">
                  <a16:creationId xmlns:a16="http://schemas.microsoft.com/office/drawing/2014/main" id="{E5F9E098-62EC-2509-A966-D42D0C720AA2}"/>
                </a:ext>
              </a:extLst>
            </p:cNvPr>
            <p:cNvSpPr txBox="1">
              <a:spLocks noChangeArrowheads="1"/>
            </p:cNvSpPr>
            <p:nvPr/>
          </p:nvSpPr>
          <p:spPr bwMode="auto">
            <a:xfrm>
              <a:off x="3280738" y="2698937"/>
              <a:ext cx="5630521"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eaLnBrk="1" hangingPunct="1">
                <a:lnSpc>
                  <a:spcPct val="150000"/>
                </a:lnSpc>
                <a:spcBef>
                  <a:spcPts val="600"/>
                </a:spcBef>
                <a:defRPr/>
              </a:pPr>
              <a:r>
                <a:rPr lang="en-US" altLang="zh-CN" b="0" dirty="0">
                  <a:solidFill>
                    <a:srgbClr val="C00000"/>
                  </a:solidFill>
                  <a:latin typeface="黑体" panose="02010609060101010101" pitchFamily="49" charset="-122"/>
                  <a:ea typeface="黑体" panose="02010609060101010101" pitchFamily="49" charset="-122"/>
                </a:rPr>
                <a:t>R∞S={</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err="1">
                  <a:solidFill>
                    <a:srgbClr val="C00000"/>
                  </a:solidFill>
                  <a:latin typeface="黑体" panose="02010609060101010101" pitchFamily="49" charset="-122"/>
                  <a:ea typeface="黑体" panose="02010609060101010101" pitchFamily="49" charset="-122"/>
                </a:rPr>
                <a:t>∈R∧t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err="1">
                  <a:solidFill>
                    <a:srgbClr val="C00000"/>
                  </a:solidFill>
                  <a:latin typeface="黑体" panose="02010609060101010101" pitchFamily="49" charset="-122"/>
                  <a:ea typeface="黑体" panose="02010609060101010101" pitchFamily="49" charset="-122"/>
                </a:rPr>
                <a:t>∈S∧t</a:t>
              </a:r>
              <a:r>
                <a:rPr lang="en-US" altLang="zh-CN" b="0" baseline="-25000" dirty="0" err="1">
                  <a:solidFill>
                    <a:srgbClr val="C00000"/>
                  </a:solidFill>
                  <a:latin typeface="黑体" panose="02010609060101010101" pitchFamily="49" charset="-122"/>
                  <a:ea typeface="黑体" panose="02010609060101010101" pitchFamily="49" charset="-122"/>
                </a:rPr>
                <a:t>r</a:t>
              </a:r>
              <a:r>
                <a:rPr lang="en-US" altLang="zh-CN" b="0" dirty="0">
                  <a:solidFill>
                    <a:srgbClr val="C00000"/>
                  </a:solidFill>
                  <a:latin typeface="黑体" panose="02010609060101010101" pitchFamily="49" charset="-122"/>
                  <a:ea typeface="黑体" panose="02010609060101010101" pitchFamily="49" charset="-122"/>
                </a:rPr>
                <a:t>[A]=</a:t>
              </a:r>
              <a:r>
                <a:rPr lang="en-US" altLang="zh-CN" b="0" dirty="0" err="1">
                  <a:solidFill>
                    <a:srgbClr val="C00000"/>
                  </a:solidFill>
                  <a:latin typeface="黑体" panose="02010609060101010101" pitchFamily="49" charset="-122"/>
                  <a:ea typeface="黑体" panose="02010609060101010101" pitchFamily="49" charset="-122"/>
                </a:rPr>
                <a:t>t</a:t>
              </a:r>
              <a:r>
                <a:rPr lang="en-US" altLang="zh-CN" b="0" baseline="-25000" dirty="0" err="1">
                  <a:solidFill>
                    <a:srgbClr val="C00000"/>
                  </a:solidFill>
                  <a:latin typeface="黑体" panose="02010609060101010101" pitchFamily="49" charset="-122"/>
                  <a:ea typeface="黑体" panose="02010609060101010101" pitchFamily="49" charset="-122"/>
                </a:rPr>
                <a:t>s</a:t>
              </a:r>
              <a:r>
                <a:rPr lang="en-US" altLang="zh-CN" b="0" dirty="0">
                  <a:solidFill>
                    <a:srgbClr val="C00000"/>
                  </a:solidFill>
                  <a:latin typeface="黑体" panose="02010609060101010101" pitchFamily="49" charset="-122"/>
                  <a:ea typeface="黑体" panose="02010609060101010101" pitchFamily="49" charset="-122"/>
                </a:rPr>
                <a:t>[B]}</a:t>
              </a:r>
              <a:endParaRPr lang="en-US" altLang="zh-CN" b="0" kern="0" dirty="0">
                <a:solidFill>
                  <a:srgbClr val="C0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96419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2875</TotalTime>
  <Words>2445</Words>
  <Application>Microsoft Office PowerPoint</Application>
  <PresentationFormat>宽屏</PresentationFormat>
  <Paragraphs>1007</Paragraphs>
  <Slides>18</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等线</vt:lpstr>
      <vt:lpstr>等线 Light</vt:lpstr>
      <vt:lpstr>黑体</vt:lpstr>
      <vt:lpstr>楷体_GB2312</vt:lpstr>
      <vt:lpstr>隶书</vt:lpstr>
      <vt:lpstr>宋体</vt:lpstr>
      <vt:lpstr>Arial</vt:lpstr>
      <vt:lpstr>Cambria Math</vt:lpstr>
      <vt:lpstr>Symbol</vt:lpstr>
      <vt:lpstr>Tahoma</vt:lpstr>
      <vt:lpstr>Times New Roman</vt:lpstr>
      <vt:lpstr>Wingdings</vt:lpstr>
      <vt:lpstr>Office 主题​​</vt:lpstr>
      <vt:lpstr>3.3 关系运算 3.3.2 专门关系运算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220</cp:revision>
  <dcterms:created xsi:type="dcterms:W3CDTF">2023-03-17T06:55:25Z</dcterms:created>
  <dcterms:modified xsi:type="dcterms:W3CDTF">2024-05-16T11:17:43Z</dcterms:modified>
</cp:coreProperties>
</file>