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527" r:id="rId3"/>
    <p:sldId id="475" r:id="rId4"/>
    <p:sldId id="528" r:id="rId5"/>
    <p:sldId id="529" r:id="rId6"/>
    <p:sldId id="530" r:id="rId7"/>
    <p:sldId id="499"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217" autoAdjust="0"/>
  </p:normalViewPr>
  <p:slideViewPr>
    <p:cSldViewPr snapToGrid="0">
      <p:cViewPr varScale="1">
        <p:scale>
          <a:sx n="99" d="100"/>
          <a:sy n="99" d="100"/>
        </p:scale>
        <p:origin x="1349"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1414B-DAC1-4503-B87A-720F0586C54F}" type="datetimeFigureOut">
              <a:rPr lang="zh-CN" altLang="en-US" smtClean="0"/>
              <a:t>2024/5/16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8175B-35A5-4D7F-B7BF-523945042B06}" type="slidenum">
              <a:rPr lang="zh-CN" altLang="en-US" smtClean="0"/>
              <a:t>‹#›</a:t>
            </a:fld>
            <a:endParaRPr lang="zh-CN" altLang="en-US"/>
          </a:p>
        </p:txBody>
      </p:sp>
    </p:spTree>
    <p:extLst>
      <p:ext uri="{BB962C8B-B14F-4D97-AF65-F5344CB8AC3E}">
        <p14:creationId xmlns:p14="http://schemas.microsoft.com/office/powerpoint/2010/main" val="252649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4%BC%A0%E9%80%92%E5%87%BD%E6%95%B0%E4%BE%9D%E8%B5%96/9816957?fromModule=lemma_inlink"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1</a:t>
            </a:fld>
            <a:endParaRPr lang="zh-CN" altLang="en-US"/>
          </a:p>
        </p:txBody>
      </p:sp>
    </p:spTree>
    <p:extLst>
      <p:ext uri="{BB962C8B-B14F-4D97-AF65-F5344CB8AC3E}">
        <p14:creationId xmlns:p14="http://schemas.microsoft.com/office/powerpoint/2010/main" val="1188078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50000"/>
              </a:lnSpc>
              <a:spcBef>
                <a:spcPts val="1200"/>
              </a:spcBef>
              <a:buFont typeface="Wingdings" panose="05000000000000000000" pitchFamily="2" charset="2"/>
              <a:buChar char="Ø"/>
              <a:defRPr/>
            </a:pPr>
            <a:r>
              <a:rPr lang="zh-CN" altLang="en-US" sz="1200" kern="0" dirty="0">
                <a:solidFill>
                  <a:srgbClr val="0000CC"/>
                </a:solidFill>
                <a:latin typeface="黑体" panose="02010609060101010101" pitchFamily="49" charset="-122"/>
                <a:ea typeface="黑体" panose="02010609060101010101" pitchFamily="49" charset="-122"/>
              </a:rPr>
              <a:t>关系的规范化理论</a:t>
            </a:r>
            <a:r>
              <a:rPr lang="zh-CN" altLang="en-US" sz="1200" kern="0" dirty="0">
                <a:latin typeface="黑体" panose="02010609060101010101" pitchFamily="49" charset="-122"/>
                <a:ea typeface="黑体" panose="02010609060101010101" pitchFamily="49" charset="-122"/>
              </a:rPr>
              <a:t>是判断一个关系数据库逻辑结构设计得好坏的理论依据。</a:t>
            </a:r>
            <a:r>
              <a:rPr lang="zh-CN" altLang="en-US" sz="1200" b="1" i="0" u="none" kern="0" dirty="0">
                <a:solidFill>
                  <a:srgbClr val="FF0000"/>
                </a:solidFill>
                <a:latin typeface="黑体" panose="02010609060101010101" pitchFamily="49" charset="-122"/>
                <a:ea typeface="黑体" panose="02010609060101010101" pitchFamily="49" charset="-122"/>
              </a:rPr>
              <a:t>，它是根据现实世界存在的数据依赖而进行的关系模式的规范化处理的一种理论</a:t>
            </a:r>
            <a:endParaRPr lang="en-US" altLang="zh-CN" sz="1200" b="1" i="0" u="none" kern="0" dirty="0">
              <a:solidFill>
                <a:srgbClr val="FF0000"/>
              </a:solidFill>
              <a:latin typeface="黑体" panose="02010609060101010101" pitchFamily="49" charset="-122"/>
              <a:ea typeface="黑体" panose="02010609060101010101" pitchFamily="49" charset="-122"/>
            </a:endParaRPr>
          </a:p>
          <a:p>
            <a:pPr marL="342900" indent="-342900">
              <a:lnSpc>
                <a:spcPct val="150000"/>
              </a:lnSpc>
              <a:spcBef>
                <a:spcPts val="1200"/>
              </a:spcBef>
              <a:buFont typeface="Wingdings" panose="05000000000000000000" pitchFamily="2" charset="2"/>
              <a:buChar char="Ø"/>
              <a:defRPr/>
            </a:pPr>
            <a:r>
              <a:rPr lang="zh-CN" altLang="en-US" sz="1200" kern="0" dirty="0">
                <a:solidFill>
                  <a:srgbClr val="0000CC"/>
                </a:solidFill>
                <a:latin typeface="黑体" panose="02010609060101010101" pitchFamily="49" charset="-122"/>
                <a:ea typeface="黑体" panose="02010609060101010101" pitchFamily="49" charset="-122"/>
              </a:rPr>
              <a:t>数据依赖</a:t>
            </a:r>
            <a:r>
              <a:rPr lang="zh-CN" altLang="en-US" sz="1200" kern="0" dirty="0">
                <a:latin typeface="黑体" panose="02010609060101010101" pitchFamily="49" charset="-122"/>
                <a:ea typeface="黑体" panose="02010609060101010101" pitchFamily="49" charset="-122"/>
              </a:rPr>
              <a:t>是现实世界实体的</a:t>
            </a:r>
            <a:r>
              <a:rPr lang="zh-CN" altLang="en-US" sz="1200" kern="0" dirty="0">
                <a:solidFill>
                  <a:srgbClr val="C00000"/>
                </a:solidFill>
                <a:latin typeface="黑体" panose="02010609060101010101" pitchFamily="49" charset="-122"/>
                <a:ea typeface="黑体" panose="02010609060101010101" pitchFamily="49" charset="-122"/>
              </a:rPr>
              <a:t>属性间</a:t>
            </a:r>
            <a:r>
              <a:rPr lang="zh-CN" altLang="en-US" sz="1200" kern="0" dirty="0">
                <a:latin typeface="黑体" panose="02010609060101010101" pitchFamily="49" charset="-122"/>
                <a:ea typeface="黑体" panose="02010609060101010101" pitchFamily="49" charset="-122"/>
              </a:rPr>
              <a:t>相互联系的抽象，它是数据库模式设计的关键。</a:t>
            </a:r>
            <a:endParaRPr lang="en-US" altLang="zh-CN" sz="1200" kern="0" dirty="0">
              <a:latin typeface="黑体" panose="02010609060101010101" pitchFamily="49" charset="-122"/>
              <a:ea typeface="黑体" panose="02010609060101010101" pitchFamily="49" charset="-122"/>
            </a:endParaRPr>
          </a:p>
          <a:p>
            <a:pPr marL="342900" indent="-342900">
              <a:lnSpc>
                <a:spcPct val="150000"/>
              </a:lnSpc>
              <a:spcBef>
                <a:spcPts val="1200"/>
              </a:spcBef>
              <a:buFont typeface="Wingdings" panose="05000000000000000000" pitchFamily="2" charset="2"/>
              <a:buChar char="Ø"/>
              <a:defRPr/>
            </a:pPr>
            <a:r>
              <a:rPr lang="zh-CN" altLang="en-US" sz="1200" kern="0" dirty="0">
                <a:latin typeface="黑体" panose="02010609060101010101" pitchFamily="49" charset="-122"/>
                <a:ea typeface="黑体" panose="02010609060101010101" pitchFamily="49" charset="-122"/>
              </a:rPr>
              <a:t>数据依赖有三种：</a:t>
            </a:r>
            <a:r>
              <a:rPr lang="zh-CN" altLang="en-US" sz="1200" kern="0" dirty="0">
                <a:solidFill>
                  <a:srgbClr val="C00000"/>
                </a:solidFill>
                <a:latin typeface="黑体" panose="02010609060101010101" pitchFamily="49" charset="-122"/>
                <a:ea typeface="黑体" panose="02010609060101010101" pitchFamily="49" charset="-122"/>
              </a:rPr>
              <a:t>函数依赖</a:t>
            </a:r>
            <a:r>
              <a:rPr lang="zh-CN" altLang="en-US" sz="1200" kern="0" dirty="0">
                <a:latin typeface="黑体" panose="02010609060101010101" pitchFamily="49" charset="-122"/>
                <a:ea typeface="黑体" panose="02010609060101010101" pitchFamily="49" charset="-122"/>
              </a:rPr>
              <a:t>、多值依赖、连接依赖。</a:t>
            </a:r>
            <a:endParaRPr lang="en-US" altLang="zh-CN" sz="1200" kern="0" dirty="0">
              <a:latin typeface="黑体" panose="02010609060101010101" pitchFamily="49" charset="-122"/>
              <a:ea typeface="黑体" panose="02010609060101010101" pitchFamily="49" charset="-122"/>
            </a:endParaRPr>
          </a:p>
          <a:p>
            <a:endParaRPr lang="en-US" altLang="zh-CN" dirty="0"/>
          </a:p>
          <a:p>
            <a:endParaRPr lang="en-US" altLang="zh-CN" dirty="0"/>
          </a:p>
          <a:p>
            <a:r>
              <a:rPr lang="zh-CN" altLang="en-US" dirty="0"/>
              <a:t>规范化理论是数据库逻辑设计的指南和工具，具体步骤如下：</a:t>
            </a:r>
          </a:p>
          <a:p>
            <a:r>
              <a:rPr lang="zh-CN" altLang="en-US" dirty="0"/>
              <a:t>（</a:t>
            </a:r>
            <a:r>
              <a:rPr lang="en-US" altLang="zh-CN" dirty="0"/>
              <a:t>1</a:t>
            </a:r>
            <a:r>
              <a:rPr lang="zh-CN" altLang="en-US" dirty="0"/>
              <a:t>）考察关系模型的函数依赖关系，确定范式等级。逐一分析各关系模式，考察是否存在部分函数依赖、</a:t>
            </a:r>
            <a:r>
              <a:rPr lang="zh-CN" altLang="en-US" dirty="0">
                <a:hlinkClick r:id="rId3"/>
              </a:rPr>
              <a:t>传递函数依赖</a:t>
            </a:r>
            <a:r>
              <a:rPr lang="zh-CN" altLang="en-US" dirty="0"/>
              <a:t>等，确定它们分别属于第几范式。</a:t>
            </a:r>
          </a:p>
          <a:p>
            <a:r>
              <a:rPr lang="zh-CN" altLang="en-US" dirty="0"/>
              <a:t>（</a:t>
            </a:r>
            <a:r>
              <a:rPr lang="en-US" altLang="zh-CN" dirty="0"/>
              <a:t>2</a:t>
            </a:r>
            <a:r>
              <a:rPr lang="zh-CN" altLang="en-US" dirty="0"/>
              <a:t>）对关系模式进行合并或分解。根据应用要求，考察这些关系模式是否合乎要求，从而确定是否要对这些模式进行合并或分解，例如，对于具有相同主码的关系模式一般可以合并；对于非</a:t>
            </a:r>
            <a:r>
              <a:rPr lang="en-US" altLang="zh-CN" dirty="0"/>
              <a:t>BCNF</a:t>
            </a:r>
            <a:r>
              <a:rPr lang="zh-CN" altLang="en-US" dirty="0"/>
              <a:t>的关系模式，要考察“异常弊病”是否在实际应用中产生影响，对于那些只是查询，不执行更新操作，则不必对模式进行规范化（分解），实际应用中并不是规范化程度越高越好，有时分解带来的消除更新异常的好处与经常查询需要频繁进行自然连接所带来的效率低相比会得不偿失。对于那些需要分解的关系模式，可以用规范化方法和理论进行模式分解。最后，对产生的各关系模式进行评价、调整，确定出较合适的一组关系模式。</a:t>
            </a:r>
          </a:p>
          <a:p>
            <a:r>
              <a:rPr lang="zh-CN" altLang="en-US" dirty="0"/>
              <a:t>关系规范化理论提供了判断关系逻辑模式优劣的理论标准，帮助预测模式可能出现的问题，是产生各种模式的算法工具，因此是设计人员的有力工具。</a:t>
            </a:r>
          </a:p>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2</a:t>
            </a:fld>
            <a:endParaRPr lang="zh-CN" altLang="en-US"/>
          </a:p>
        </p:txBody>
      </p:sp>
    </p:spTree>
    <p:extLst>
      <p:ext uri="{BB962C8B-B14F-4D97-AF65-F5344CB8AC3E}">
        <p14:creationId xmlns:p14="http://schemas.microsoft.com/office/powerpoint/2010/main" val="2646162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latin typeface="黑体" panose="02010609060101010101" pitchFamily="49" charset="-122"/>
                <a:ea typeface="黑体" panose="02010609060101010101" pitchFamily="49" charset="-122"/>
              </a:rPr>
              <a:t>因为码唯一标识了一行记录，所以码函数决定所有属性</a:t>
            </a:r>
            <a:endParaRPr lang="en-US" altLang="zh-CN" sz="1200" kern="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kern="0" dirty="0">
                <a:latin typeface="黑体" panose="02010609060101010101" pitchFamily="49" charset="-122"/>
                <a:ea typeface="黑体" panose="02010609060101010101" pitchFamily="49" charset="-122"/>
              </a:rPr>
              <a:t>函数依赖定义</a:t>
            </a:r>
            <a:r>
              <a:rPr lang="en-US" altLang="zh-CN" sz="1200" b="1" kern="0" dirty="0">
                <a:latin typeface="黑体" panose="02010609060101010101" pitchFamily="49" charset="-122"/>
                <a:ea typeface="黑体" panose="02010609060101010101" pitchFamily="49" charset="-122"/>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latin typeface="黑体" panose="02010609060101010101" pitchFamily="49" charset="-122"/>
                <a:ea typeface="黑体" panose="02010609060101010101" pitchFamily="49" charset="-122"/>
              </a:rPr>
              <a:t>函数依赖是关系模式中各个属性之间的一种依赖关系。属性间的这种依赖关系实际与语义有关，它属于语义范畴的概念</a:t>
            </a:r>
            <a:endParaRPr lang="en-US" altLang="zh-CN" sz="1200" kern="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0" dirty="0">
              <a:latin typeface="黑体" panose="02010609060101010101" pitchFamily="49" charset="-122"/>
              <a:ea typeface="黑体" panose="02010609060101010101" pitchFamily="49" charset="-122"/>
            </a:endParaRPr>
          </a:p>
          <a:p>
            <a:pPr marL="0" indent="0">
              <a:buFont typeface="Arial" panose="020B0604020202020204" pitchFamily="34" charset="0"/>
              <a:buNone/>
            </a:pPr>
            <a:r>
              <a:rPr lang="zh-CN" altLang="en-US" sz="1200" kern="0" dirty="0">
                <a:latin typeface="黑体" panose="02010609060101010101" pitchFamily="49" charset="-122"/>
                <a:ea typeface="黑体" panose="02010609060101010101" pitchFamily="49" charset="-122"/>
              </a:rPr>
              <a:t>若学号是主键则不允许重复，因此如果学号相同的两个学生记录在其他字段上的取值肯定相同。于是，有函数依赖：</a:t>
            </a:r>
            <a:r>
              <a:rPr lang="en-US" altLang="zh-CN" sz="1200" kern="0" dirty="0">
                <a:solidFill>
                  <a:srgbClr val="0000CC"/>
                </a:solidFill>
                <a:latin typeface="黑体" panose="02010609060101010101" pitchFamily="49" charset="-122"/>
                <a:ea typeface="黑体" panose="02010609060101010101" pitchFamily="49" charset="-122"/>
                <a:sym typeface="Symbol" pitchFamily="18" charset="2"/>
              </a:rPr>
              <a:t>{ </a:t>
            </a:r>
            <a:r>
              <a:rPr lang="zh-CN" altLang="en-US" sz="1200" kern="0" dirty="0">
                <a:solidFill>
                  <a:srgbClr val="0000CC"/>
                </a:solidFill>
                <a:latin typeface="黑体" panose="02010609060101010101" pitchFamily="49" charset="-122"/>
                <a:ea typeface="黑体" panose="02010609060101010101" pitchFamily="49" charset="-122"/>
                <a:sym typeface="Symbol" pitchFamily="18" charset="2"/>
              </a:rPr>
              <a:t>学号</a:t>
            </a:r>
            <a:r>
              <a:rPr lang="en-US" altLang="zh-CN" sz="1200" kern="0" dirty="0">
                <a:solidFill>
                  <a:srgbClr val="0000CC"/>
                </a:solidFill>
                <a:latin typeface="黑体" panose="02010609060101010101" pitchFamily="49" charset="-122"/>
                <a:ea typeface="黑体" panose="02010609060101010101" pitchFamily="49" charset="-122"/>
                <a:sym typeface="Symbol" pitchFamily="18" charset="2"/>
              </a:rPr>
              <a:t></a:t>
            </a:r>
            <a:r>
              <a:rPr lang="zh-CN" altLang="en-US" sz="1200" kern="0" dirty="0">
                <a:solidFill>
                  <a:srgbClr val="0000CC"/>
                </a:solidFill>
                <a:latin typeface="黑体" panose="02010609060101010101" pitchFamily="49" charset="-122"/>
                <a:ea typeface="黑体" panose="02010609060101010101" pitchFamily="49" charset="-122"/>
                <a:sym typeface="Symbol" pitchFamily="18" charset="2"/>
              </a:rPr>
              <a:t>姓名；学号</a:t>
            </a:r>
            <a:r>
              <a:rPr lang="en-US" altLang="zh-CN" sz="1200" kern="0" dirty="0">
                <a:solidFill>
                  <a:srgbClr val="0000CC"/>
                </a:solidFill>
                <a:latin typeface="黑体" panose="02010609060101010101" pitchFamily="49" charset="-122"/>
                <a:ea typeface="黑体" panose="02010609060101010101" pitchFamily="49" charset="-122"/>
                <a:sym typeface="Symbol" pitchFamily="18" charset="2"/>
              </a:rPr>
              <a:t></a:t>
            </a:r>
            <a:r>
              <a:rPr lang="zh-CN" altLang="en-US" sz="1200" kern="0" dirty="0">
                <a:solidFill>
                  <a:srgbClr val="0000CC"/>
                </a:solidFill>
                <a:latin typeface="黑体" panose="02010609060101010101" pitchFamily="49" charset="-122"/>
                <a:ea typeface="黑体" panose="02010609060101010101" pitchFamily="49" charset="-122"/>
                <a:sym typeface="Symbol" pitchFamily="18" charset="2"/>
              </a:rPr>
              <a:t>性别；学号</a:t>
            </a:r>
            <a:r>
              <a:rPr lang="en-US" altLang="zh-CN" sz="1200" kern="0" dirty="0">
                <a:solidFill>
                  <a:srgbClr val="0000CC"/>
                </a:solidFill>
                <a:latin typeface="黑体" panose="02010609060101010101" pitchFamily="49" charset="-122"/>
                <a:ea typeface="黑体" panose="02010609060101010101" pitchFamily="49" charset="-122"/>
                <a:sym typeface="Symbol" pitchFamily="18" charset="2"/>
              </a:rPr>
              <a:t></a:t>
            </a:r>
            <a:r>
              <a:rPr lang="zh-CN" altLang="en-US" sz="1200" kern="0" dirty="0">
                <a:solidFill>
                  <a:srgbClr val="0000CC"/>
                </a:solidFill>
                <a:latin typeface="黑体" panose="02010609060101010101" pitchFamily="49" charset="-122"/>
                <a:ea typeface="黑体" panose="02010609060101010101" pitchFamily="49" charset="-122"/>
                <a:sym typeface="Symbol" pitchFamily="18" charset="2"/>
              </a:rPr>
              <a:t>专业名</a:t>
            </a:r>
            <a:r>
              <a:rPr lang="en-US" altLang="zh-CN" sz="1200" kern="0" dirty="0">
                <a:solidFill>
                  <a:srgbClr val="0000CC"/>
                </a:solidFill>
                <a:latin typeface="黑体" panose="02010609060101010101" pitchFamily="49" charset="-122"/>
                <a:ea typeface="黑体" panose="02010609060101010101" pitchFamily="49" charset="-122"/>
                <a:sym typeface="Symbol" pitchFamily="18" charset="2"/>
              </a:rPr>
              <a:t>}</a:t>
            </a:r>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3</a:t>
            </a:fld>
            <a:endParaRPr lang="zh-CN" altLang="en-US"/>
          </a:p>
        </p:txBody>
      </p:sp>
    </p:spTree>
    <p:extLst>
      <p:ext uri="{BB962C8B-B14F-4D97-AF65-F5344CB8AC3E}">
        <p14:creationId xmlns:p14="http://schemas.microsoft.com/office/powerpoint/2010/main" val="387088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0" dirty="0">
                <a:latin typeface="黑体" panose="02010609060101010101" pitchFamily="49" charset="-122"/>
                <a:ea typeface="黑体" panose="02010609060101010101" pitchFamily="49" charset="-122"/>
              </a:rPr>
              <a:t>我们总是讨论</a:t>
            </a:r>
            <a:r>
              <a:rPr lang="zh-CN" altLang="en-US" sz="1200" kern="0" dirty="0">
                <a:solidFill>
                  <a:srgbClr val="C00000"/>
                </a:solidFill>
                <a:latin typeface="黑体" panose="02010609060101010101" pitchFamily="49" charset="-122"/>
                <a:ea typeface="黑体" panose="02010609060101010101" pitchFamily="49" charset="-122"/>
              </a:rPr>
              <a:t>非平凡函数依赖</a:t>
            </a:r>
            <a:r>
              <a:rPr lang="zh-CN" altLang="en-US" sz="1200" b="1" kern="0" dirty="0">
                <a:solidFill>
                  <a:srgbClr val="C00000"/>
                </a:solidFill>
                <a:latin typeface="黑体" panose="02010609060101010101" pitchFamily="49" charset="-122"/>
                <a:ea typeface="黑体" panose="02010609060101010101" pitchFamily="49" charset="-122"/>
              </a:rPr>
              <a:t>，即</a:t>
            </a:r>
            <a:r>
              <a:rPr lang="en-US" altLang="zh-CN" sz="1200" b="1" kern="0" dirty="0">
                <a:solidFill>
                  <a:srgbClr val="C00000"/>
                </a:solidFill>
                <a:latin typeface="黑体" panose="02010609060101010101" pitchFamily="49" charset="-122"/>
                <a:ea typeface="黑体" panose="02010609060101010101" pitchFamily="49" charset="-122"/>
              </a:rPr>
              <a:t>y </a:t>
            </a:r>
            <a:r>
              <a:rPr lang="zh-CN" altLang="en-US" sz="1200" b="1" kern="0" dirty="0">
                <a:solidFill>
                  <a:srgbClr val="C00000"/>
                </a:solidFill>
                <a:latin typeface="黑体" panose="02010609060101010101" pitchFamily="49" charset="-122"/>
                <a:ea typeface="黑体" panose="02010609060101010101" pitchFamily="49" charset="-122"/>
              </a:rPr>
              <a:t>不是</a:t>
            </a:r>
            <a:r>
              <a:rPr lang="en-US" altLang="zh-CN" sz="1200" b="1" kern="0" dirty="0">
                <a:solidFill>
                  <a:srgbClr val="C00000"/>
                </a:solidFill>
                <a:latin typeface="黑体" panose="02010609060101010101" pitchFamily="49" charset="-122"/>
                <a:ea typeface="黑体" panose="02010609060101010101" pitchFamily="49" charset="-122"/>
              </a:rPr>
              <a:t>x </a:t>
            </a:r>
            <a:r>
              <a:rPr lang="zh-CN" altLang="en-US" sz="1200" b="1" kern="0" dirty="0">
                <a:solidFill>
                  <a:srgbClr val="C00000"/>
                </a:solidFill>
                <a:latin typeface="黑体" panose="02010609060101010101" pitchFamily="49" charset="-122"/>
                <a:ea typeface="黑体" panose="02010609060101010101" pitchFamily="49" charset="-122"/>
              </a:rPr>
              <a:t>子集的情况。</a:t>
            </a:r>
            <a:endParaRPr lang="zh-CN" altLang="en-US" b="1"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4</a:t>
            </a:fld>
            <a:endParaRPr lang="zh-CN" altLang="en-US"/>
          </a:p>
        </p:txBody>
      </p:sp>
    </p:spTree>
    <p:extLst>
      <p:ext uri="{BB962C8B-B14F-4D97-AF65-F5344CB8AC3E}">
        <p14:creationId xmlns:p14="http://schemas.microsoft.com/office/powerpoint/2010/main" val="3977895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t>即</a:t>
            </a:r>
            <a:r>
              <a:rPr lang="en-US" altLang="zh-CN" sz="1200" b="0" dirty="0"/>
              <a:t>Y</a:t>
            </a:r>
            <a:r>
              <a:rPr lang="zh-CN" altLang="en-US" sz="1200" b="0" dirty="0"/>
              <a:t>还依赖于</a:t>
            </a:r>
            <a:r>
              <a:rPr lang="en-US" altLang="zh-CN" sz="1200" b="0" dirty="0"/>
              <a:t>X</a:t>
            </a:r>
            <a:r>
              <a:rPr lang="zh-CN" altLang="en-US" sz="1200" b="0" dirty="0"/>
              <a:t>的一部分</a:t>
            </a:r>
            <a:endParaRPr lang="en-US" altLang="zh-CN" sz="1200" b="0" dirty="0"/>
          </a:p>
          <a:p>
            <a:endParaRPr lang="en-US" altLang="zh-CN" sz="1200" b="0" kern="0" dirty="0">
              <a:solidFill>
                <a:srgbClr val="0000CC"/>
              </a:solidFill>
              <a:latin typeface="黑体" panose="02010609060101010101" pitchFamily="49" charset="-122"/>
              <a:ea typeface="黑体" panose="02010609060101010101" pitchFamily="49" charset="-122"/>
              <a:sym typeface="Symbol" pitchFamily="18" charset="2"/>
            </a:endParaRPr>
          </a:p>
          <a:p>
            <a:r>
              <a:rPr lang="zh-CN" altLang="en-US" sz="1200" kern="0" dirty="0">
                <a:solidFill>
                  <a:srgbClr val="0000CC"/>
                </a:solidFill>
                <a:latin typeface="黑体" panose="02010609060101010101" pitchFamily="49" charset="-122"/>
                <a:ea typeface="黑体" panose="02010609060101010101" pitchFamily="49" charset="-122"/>
                <a:sym typeface="Symbol" pitchFamily="18" charset="2"/>
              </a:rPr>
              <a:t>即成绩完全函数依赖于（学号，课程号）</a:t>
            </a:r>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5</a:t>
            </a:fld>
            <a:endParaRPr lang="zh-CN" altLang="en-US"/>
          </a:p>
        </p:txBody>
      </p:sp>
    </p:spTree>
    <p:extLst>
      <p:ext uri="{BB962C8B-B14F-4D97-AF65-F5344CB8AC3E}">
        <p14:creationId xmlns:p14="http://schemas.microsoft.com/office/powerpoint/2010/main" val="2644907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248175B-35A5-4D7F-B7BF-523945042B06}" type="slidenum">
              <a:rPr lang="zh-CN" altLang="en-US" smtClean="0"/>
              <a:t>6</a:t>
            </a:fld>
            <a:endParaRPr lang="zh-CN" altLang="en-US"/>
          </a:p>
        </p:txBody>
      </p:sp>
    </p:spTree>
    <p:extLst>
      <p:ext uri="{BB962C8B-B14F-4D97-AF65-F5344CB8AC3E}">
        <p14:creationId xmlns:p14="http://schemas.microsoft.com/office/powerpoint/2010/main" val="3958669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0" dirty="0">
                <a:solidFill>
                  <a:srgbClr val="C00000"/>
                </a:solidFill>
                <a:latin typeface="黑体" panose="02010609060101010101" pitchFamily="49" charset="-122"/>
                <a:ea typeface="黑体" panose="02010609060101010101" pitchFamily="49" charset="-122"/>
              </a:rPr>
              <a:t>(</a:t>
            </a:r>
            <a:r>
              <a:rPr lang="zh-CN" altLang="en-US" sz="1200" kern="0" dirty="0">
                <a:solidFill>
                  <a:srgbClr val="C00000"/>
                </a:solidFill>
                <a:latin typeface="黑体" panose="02010609060101010101" pitchFamily="49" charset="-122"/>
                <a:ea typeface="黑体" panose="02010609060101010101" pitchFamily="49" charset="-122"/>
              </a:rPr>
              <a:t>学号</a:t>
            </a:r>
            <a:r>
              <a:rPr lang="en-US" altLang="zh-CN" sz="1200" kern="0" dirty="0">
                <a:solidFill>
                  <a:srgbClr val="C00000"/>
                </a:solidFill>
                <a:latin typeface="黑体" panose="02010609060101010101" pitchFamily="49" charset="-122"/>
                <a:ea typeface="黑体" panose="02010609060101010101" pitchFamily="49" charset="-122"/>
              </a:rPr>
              <a:t>,</a:t>
            </a:r>
            <a:r>
              <a:rPr lang="zh-CN" altLang="en-US" sz="1200" kern="0" dirty="0">
                <a:solidFill>
                  <a:srgbClr val="C00000"/>
                </a:solidFill>
                <a:latin typeface="黑体" panose="02010609060101010101" pitchFamily="49" charset="-122"/>
                <a:ea typeface="黑体" panose="02010609060101010101" pitchFamily="49" charset="-122"/>
              </a:rPr>
              <a:t>课程号</a:t>
            </a:r>
            <a:r>
              <a:rPr lang="en-US" altLang="zh-CN" sz="1200" kern="0" dirty="0">
                <a:solidFill>
                  <a:srgbClr val="C00000"/>
                </a:solidFill>
                <a:latin typeface="黑体" panose="02010609060101010101" pitchFamily="49" charset="-122"/>
                <a:ea typeface="黑体" panose="02010609060101010101" pitchFamily="49" charset="-122"/>
              </a:rPr>
              <a:t>)</a:t>
            </a:r>
            <a:r>
              <a:rPr lang="zh-CN" altLang="en-US" sz="1200" kern="0" dirty="0">
                <a:solidFill>
                  <a:srgbClr val="C00000"/>
                </a:solidFill>
                <a:latin typeface="黑体" panose="02010609060101010101" pitchFamily="49" charset="-122"/>
                <a:ea typeface="黑体" panose="02010609060101010101" pitchFamily="49" charset="-122"/>
              </a:rPr>
              <a:t>组合的真子集有除了空集外有两个，即一个是学号一个是课程号，</a:t>
            </a:r>
            <a:r>
              <a:rPr lang="zh-CN" altLang="en-US" sz="1200" b="0" dirty="0"/>
              <a:t>从表中可以看到，因为一个学生可选多门课，即学号有重的，所以真子集学号不能做码，有因为一门课可被多个学生选，课程号也有重的，所以真子集课程号也不能做码，只有两者的组合没有重的，可以做码。</a:t>
            </a:r>
            <a:endParaRPr lang="zh-CN" altLang="en-US" b="0"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7</a:t>
            </a:fld>
            <a:endParaRPr lang="zh-CN" altLang="en-US"/>
          </a:p>
        </p:txBody>
      </p:sp>
    </p:spTree>
    <p:extLst>
      <p:ext uri="{BB962C8B-B14F-4D97-AF65-F5344CB8AC3E}">
        <p14:creationId xmlns:p14="http://schemas.microsoft.com/office/powerpoint/2010/main" val="4243717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F23F2-36EC-9CC9-53C4-919D77A2D96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79B49A8-D5F3-5CF4-16CA-7527AFBBD7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3E35E61-76CA-124B-AC4B-D285AD0C9820}"/>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2AFE13AF-1484-AF2C-2482-13A600D23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1110CB-25D4-5A27-A824-9B7A68E8AF8E}"/>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82356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B5C8C-6D78-8967-CC53-9E3D6095C27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798CB7D-8C93-A541-D3AC-D724805A0B7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608A34-17FF-D557-B23E-14F18C27F0C0}"/>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491EB813-1F2E-9683-06AD-43945DE3EB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2BDA90-A3F0-34DA-EE01-2CF7F71B08A8}"/>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890064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D7348FA-E69B-FD90-8880-4A40F0696C2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B8BC7F8-6F1F-FECB-CEAD-D62B03DF0CC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BA3E35-12F8-31E4-47DC-D97AD5D35052}"/>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3CCE380F-E3FE-1228-A94F-FBCED02D21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F4B006-4722-85D8-ACC4-74379520141F}"/>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51817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D6BBC-E92F-8DF4-5634-AC6AA3478E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875D0A4-78FE-B672-4348-EA444437825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E747DC-A4C6-D467-2C95-8EAD70E30104}"/>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0C441FA7-4CE9-CD61-3001-BA92CA74E1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653AE1-D2B5-4E39-DACC-8885B7A697B1}"/>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604341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10540-1AD4-48DF-ED3D-1E97DA5D746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A120B40-AE8A-6ECE-EE5A-D38F377E3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0C3DC43-ACFD-3485-8C6F-C8BDBB21C275}"/>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B2AC2267-BEAE-D6DC-19FA-79808114FD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88412A-F94F-BC40-AFB7-E46317BD73C6}"/>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339732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BF35A-1DEF-1200-FFB1-2F5228AB071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3DB155-3AD9-39CB-8D10-730220B8BDE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1B1FD60-7FE6-D716-9B98-7F679F11941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B0C5BB2-FDBA-F482-3FD1-5EAB673BDC2E}"/>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6" name="页脚占位符 5">
            <a:extLst>
              <a:ext uri="{FF2B5EF4-FFF2-40B4-BE49-F238E27FC236}">
                <a16:creationId xmlns:a16="http://schemas.microsoft.com/office/drawing/2014/main" id="{315E0988-02F4-1B49-3EB6-2639274C13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77A573-F7A1-B742-576B-F4F7BDA52221}"/>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59128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EC6A0-66C4-7FED-F7D1-D20348B18E4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139EF56-95BC-2B24-BD54-2796A9819A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C8EBFFD-AAE4-A250-4CC5-29D7D7DAE1D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A47B797-DE05-822B-17C6-104A647EEA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49EFB76-DC53-286B-AAD0-EA009018678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F4B9E01-0457-0AC6-7A4B-00A4DC28B554}"/>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8" name="页脚占位符 7">
            <a:extLst>
              <a:ext uri="{FF2B5EF4-FFF2-40B4-BE49-F238E27FC236}">
                <a16:creationId xmlns:a16="http://schemas.microsoft.com/office/drawing/2014/main" id="{7A8EAB5C-994B-43B8-2A44-31C7B73068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D57E883-7F6B-A653-C139-0D78F0C8F71C}"/>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8002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32D959-90C2-8E9D-74F6-6B773D6DAAB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A10921B-FBB7-37FA-876B-5A5A1398FC12}"/>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4" name="页脚占位符 3">
            <a:extLst>
              <a:ext uri="{FF2B5EF4-FFF2-40B4-BE49-F238E27FC236}">
                <a16:creationId xmlns:a16="http://schemas.microsoft.com/office/drawing/2014/main" id="{73174A23-40F9-349E-6791-6C91B6F1951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3D2F4E-612F-52CF-18D1-6B809BB7DD2D}"/>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248087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541E59-CA92-B7C3-06EE-D0524329A4FD}"/>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3" name="页脚占位符 2">
            <a:extLst>
              <a:ext uri="{FF2B5EF4-FFF2-40B4-BE49-F238E27FC236}">
                <a16:creationId xmlns:a16="http://schemas.microsoft.com/office/drawing/2014/main" id="{5FBFD979-C1FC-B6F7-52FD-61355CF78D2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40435E3-93B1-D108-2561-6E7BBAC147E3}"/>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680820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023F6-E27B-9B63-20E2-5B45989BE6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896D92C-5152-BCBD-5E5B-874D4EE8B5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2840513-58F2-CA2F-95EF-E6A959291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0BDAA0-C916-E858-8962-E400D9966B73}"/>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6" name="页脚占位符 5">
            <a:extLst>
              <a:ext uri="{FF2B5EF4-FFF2-40B4-BE49-F238E27FC236}">
                <a16:creationId xmlns:a16="http://schemas.microsoft.com/office/drawing/2014/main" id="{1BB3BFBB-6E49-809F-501D-F91311EB36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B36835-E2BE-16BE-9C59-776733EE8D1F}"/>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366768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E6E10-DA50-D0F6-6260-2BA8F22B59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4655F14-78D5-95C1-45F3-94BDEDC771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9358239-41AD-1875-A624-7ADD62CE7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B0E2FB-C91C-356D-5841-9E56374B4877}"/>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6" name="页脚占位符 5">
            <a:extLst>
              <a:ext uri="{FF2B5EF4-FFF2-40B4-BE49-F238E27FC236}">
                <a16:creationId xmlns:a16="http://schemas.microsoft.com/office/drawing/2014/main" id="{39657ED2-3D03-BF94-771A-5602CC843D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B60136-5D49-9F7E-64A4-57672F954349}"/>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272178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70E69CC-8C64-82A2-037A-4537656C81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2E7804C-9C43-B0D5-D61F-087D23CAD0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D8DC19-B02B-6DE3-E80A-A3C59F23CA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0A95B9F0-AFAA-5E49-AB8A-AAEAB381F2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A840892-4BD7-8475-CFB0-D8F740111C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A2C915-3093-4B71-81C3-255800830A79}" type="slidenum">
              <a:rPr lang="zh-CN" altLang="en-US" smtClean="0"/>
              <a:t>‹#›</a:t>
            </a:fld>
            <a:endParaRPr lang="zh-CN" altLang="en-US"/>
          </a:p>
        </p:txBody>
      </p:sp>
      <p:grpSp>
        <p:nvGrpSpPr>
          <p:cNvPr id="7" name="组合 6">
            <a:extLst>
              <a:ext uri="{FF2B5EF4-FFF2-40B4-BE49-F238E27FC236}">
                <a16:creationId xmlns:a16="http://schemas.microsoft.com/office/drawing/2014/main" id="{479F8928-4428-40C0-A49B-AB2A0F3D4BC0}"/>
              </a:ext>
            </a:extLst>
          </p:cNvPr>
          <p:cNvGrpSpPr/>
          <p:nvPr userDrawn="1"/>
        </p:nvGrpSpPr>
        <p:grpSpPr>
          <a:xfrm>
            <a:off x="-19606" y="-15875"/>
            <a:ext cx="12259019" cy="6879906"/>
            <a:chOff x="-19606" y="-15875"/>
            <a:chExt cx="12259019" cy="6879906"/>
          </a:xfrm>
        </p:grpSpPr>
        <p:grpSp>
          <p:nvGrpSpPr>
            <p:cNvPr id="8" name="组合 7">
              <a:extLst>
                <a:ext uri="{FF2B5EF4-FFF2-40B4-BE49-F238E27FC236}">
                  <a16:creationId xmlns:a16="http://schemas.microsoft.com/office/drawing/2014/main" id="{939ABA4A-45D8-4EC4-9D26-873811C2E6FF}"/>
                </a:ext>
              </a:extLst>
            </p:cNvPr>
            <p:cNvGrpSpPr/>
            <p:nvPr userDrawn="1"/>
          </p:nvGrpSpPr>
          <p:grpSpPr>
            <a:xfrm>
              <a:off x="-19606" y="-15875"/>
              <a:ext cx="12259019" cy="1043781"/>
              <a:chOff x="-19606" y="-15875"/>
              <a:chExt cx="12259019" cy="1043781"/>
            </a:xfrm>
          </p:grpSpPr>
          <p:pic>
            <p:nvPicPr>
              <p:cNvPr id="12" name="图片 11">
                <a:extLst>
                  <a:ext uri="{FF2B5EF4-FFF2-40B4-BE49-F238E27FC236}">
                    <a16:creationId xmlns:a16="http://schemas.microsoft.com/office/drawing/2014/main" id="{17846ED7-861D-4C6D-B6F7-350B7BDD7F68}"/>
                  </a:ext>
                </a:extLst>
              </p:cNvPr>
              <p:cNvPicPr>
                <a:picLocks noChangeAspect="1"/>
              </p:cNvPicPr>
              <p:nvPr userDrawn="1"/>
            </p:nvPicPr>
            <p:blipFill rotWithShape="1">
              <a:blip r:embed="rId13"/>
              <a:srcRect b="7917"/>
              <a:stretch/>
            </p:blipFill>
            <p:spPr>
              <a:xfrm>
                <a:off x="-19606" y="-15875"/>
                <a:ext cx="12259019" cy="350837"/>
              </a:xfrm>
              <a:prstGeom prst="rect">
                <a:avLst/>
              </a:prstGeom>
            </p:spPr>
          </p:pic>
          <p:pic>
            <p:nvPicPr>
              <p:cNvPr id="13" name="图片 12">
                <a:extLst>
                  <a:ext uri="{FF2B5EF4-FFF2-40B4-BE49-F238E27FC236}">
                    <a16:creationId xmlns:a16="http://schemas.microsoft.com/office/drawing/2014/main" id="{8848B32C-4D9D-4CF1-B9AF-FBEC194BDBFE}"/>
                  </a:ext>
                </a:extLst>
              </p:cNvPr>
              <p:cNvPicPr>
                <a:picLocks noChangeAspect="1"/>
              </p:cNvPicPr>
              <p:nvPr userDrawn="1"/>
            </p:nvPicPr>
            <p:blipFill>
              <a:blip r:embed="rId14"/>
              <a:stretch>
                <a:fillRect/>
              </a:stretch>
            </p:blipFill>
            <p:spPr>
              <a:xfrm>
                <a:off x="11593039" y="378549"/>
                <a:ext cx="576458" cy="649357"/>
              </a:xfrm>
              <a:prstGeom prst="rect">
                <a:avLst/>
              </a:prstGeom>
            </p:spPr>
          </p:pic>
        </p:grpSp>
        <p:grpSp>
          <p:nvGrpSpPr>
            <p:cNvPr id="9" name="组合 8">
              <a:extLst>
                <a:ext uri="{FF2B5EF4-FFF2-40B4-BE49-F238E27FC236}">
                  <a16:creationId xmlns:a16="http://schemas.microsoft.com/office/drawing/2014/main" id="{0ADA8920-61CD-45D7-A262-3E6B41DC9C7C}"/>
                </a:ext>
              </a:extLst>
            </p:cNvPr>
            <p:cNvGrpSpPr/>
            <p:nvPr userDrawn="1"/>
          </p:nvGrpSpPr>
          <p:grpSpPr>
            <a:xfrm>
              <a:off x="-19605" y="6031120"/>
              <a:ext cx="12198206" cy="832911"/>
              <a:chOff x="-19605" y="6031120"/>
              <a:chExt cx="12198206" cy="832911"/>
            </a:xfrm>
          </p:grpSpPr>
          <p:pic>
            <p:nvPicPr>
              <p:cNvPr id="10" name="图片 9">
                <a:extLst>
                  <a:ext uri="{FF2B5EF4-FFF2-40B4-BE49-F238E27FC236}">
                    <a16:creationId xmlns:a16="http://schemas.microsoft.com/office/drawing/2014/main" id="{5C10C8C8-C22B-440F-BAA4-3E76A6CA1E22}"/>
                  </a:ext>
                </a:extLst>
              </p:cNvPr>
              <p:cNvPicPr>
                <a:picLocks noChangeAspect="1"/>
              </p:cNvPicPr>
              <p:nvPr userDrawn="1"/>
            </p:nvPicPr>
            <p:blipFill rotWithShape="1">
              <a:blip r:embed="rId15"/>
              <a:srcRect l="10351"/>
              <a:stretch/>
            </p:blipFill>
            <p:spPr>
              <a:xfrm>
                <a:off x="-19605" y="6031120"/>
                <a:ext cx="1359214" cy="491596"/>
              </a:xfrm>
              <a:prstGeom prst="rect">
                <a:avLst/>
              </a:prstGeom>
            </p:spPr>
          </p:pic>
          <p:pic>
            <p:nvPicPr>
              <p:cNvPr id="11" name="图片 10">
                <a:extLst>
                  <a:ext uri="{FF2B5EF4-FFF2-40B4-BE49-F238E27FC236}">
                    <a16:creationId xmlns:a16="http://schemas.microsoft.com/office/drawing/2014/main" id="{97EFAA7D-26ED-46BF-A6B9-6B1BAE107BFB}"/>
                  </a:ext>
                </a:extLst>
              </p:cNvPr>
              <p:cNvPicPr>
                <a:picLocks noChangeAspect="1"/>
              </p:cNvPicPr>
              <p:nvPr userDrawn="1"/>
            </p:nvPicPr>
            <p:blipFill>
              <a:blip r:embed="rId16"/>
              <a:stretch>
                <a:fillRect/>
              </a:stretch>
            </p:blipFill>
            <p:spPr>
              <a:xfrm>
                <a:off x="-6773" y="6513194"/>
                <a:ext cx="12185374" cy="350837"/>
              </a:xfrm>
              <a:prstGeom prst="rect">
                <a:avLst/>
              </a:prstGeom>
            </p:spPr>
          </p:pic>
        </p:grpSp>
      </p:grpSp>
    </p:spTree>
    <p:extLst>
      <p:ext uri="{BB962C8B-B14F-4D97-AF65-F5344CB8AC3E}">
        <p14:creationId xmlns:p14="http://schemas.microsoft.com/office/powerpoint/2010/main" val="424243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4A0FF-9B8A-FA26-EAB2-72A0BFB1A246}"/>
              </a:ext>
            </a:extLst>
          </p:cNvPr>
          <p:cNvSpPr>
            <a:spLocks noGrp="1"/>
          </p:cNvSpPr>
          <p:nvPr>
            <p:ph type="ctrTitle"/>
          </p:nvPr>
        </p:nvSpPr>
        <p:spPr>
          <a:xfrm>
            <a:off x="1357162" y="1980000"/>
            <a:ext cx="9477676" cy="1980000"/>
          </a:xfrm>
        </p:spPr>
        <p:txBody>
          <a:bodyPr>
            <a:normAutofit fontScale="90000"/>
          </a:bodyPr>
          <a:lstStyle/>
          <a:p>
            <a:pPr>
              <a:lnSpc>
                <a:spcPct val="150000"/>
              </a:lnSpc>
            </a:pPr>
            <a:r>
              <a:rPr lang="en-US" altLang="zh-CN" sz="5400" dirty="0">
                <a:latin typeface="黑体" panose="02010609060101010101" pitchFamily="49" charset="-122"/>
                <a:ea typeface="黑体" panose="02010609060101010101" pitchFamily="49" charset="-122"/>
              </a:rPr>
              <a:t>3.4 </a:t>
            </a:r>
            <a:r>
              <a:rPr lang="zh-CN" altLang="en-US" sz="5400" dirty="0">
                <a:latin typeface="黑体" panose="02010609060101010101" pitchFamily="49" charset="-122"/>
                <a:ea typeface="黑体" panose="02010609060101010101" pitchFamily="49" charset="-122"/>
              </a:rPr>
              <a:t>关系的规范化</a:t>
            </a:r>
            <a:r>
              <a:rPr lang="en-US" altLang="zh-CN" sz="5400" dirty="0">
                <a:latin typeface="黑体" panose="02010609060101010101" pitchFamily="49" charset="-122"/>
                <a:ea typeface="黑体" panose="02010609060101010101" pitchFamily="49" charset="-122"/>
              </a:rPr>
              <a:t/>
            </a:r>
            <a:br>
              <a:rPr lang="en-US" altLang="zh-CN" sz="5400" dirty="0">
                <a:latin typeface="黑体" panose="02010609060101010101" pitchFamily="49" charset="-122"/>
                <a:ea typeface="黑体" panose="02010609060101010101" pitchFamily="49" charset="-122"/>
              </a:rPr>
            </a:br>
            <a:r>
              <a:rPr lang="en-US" altLang="zh-CN" sz="5300" dirty="0">
                <a:latin typeface="黑体" panose="02010609060101010101" pitchFamily="49" charset="-122"/>
                <a:ea typeface="黑体" panose="02010609060101010101" pitchFamily="49" charset="-122"/>
              </a:rPr>
              <a:t>3.4.1 </a:t>
            </a:r>
            <a:r>
              <a:rPr lang="zh-CN" altLang="en-US" sz="5300" dirty="0">
                <a:latin typeface="黑体" panose="02010609060101010101" pitchFamily="49" charset="-122"/>
                <a:ea typeface="黑体" panose="02010609060101010101" pitchFamily="49" charset="-122"/>
              </a:rPr>
              <a:t>函数依赖</a:t>
            </a:r>
          </a:p>
        </p:txBody>
      </p:sp>
    </p:spTree>
    <p:extLst>
      <p:ext uri="{BB962C8B-B14F-4D97-AF65-F5344CB8AC3E}">
        <p14:creationId xmlns:p14="http://schemas.microsoft.com/office/powerpoint/2010/main" val="7288956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5EBAF25-3428-E201-5EAF-EAE9C3EE0EF7}"/>
              </a:ext>
            </a:extLst>
          </p:cNvPr>
          <p:cNvSpPr/>
          <p:nvPr/>
        </p:nvSpPr>
        <p:spPr>
          <a:xfrm>
            <a:off x="953781" y="1047344"/>
            <a:ext cx="10284437" cy="4081951"/>
          </a:xfrm>
          <a:prstGeom prst="rect">
            <a:avLst/>
          </a:prstGeom>
        </p:spPr>
        <p:txBody>
          <a:bodyPr wrap="square">
            <a:spAutoFit/>
          </a:bodyPr>
          <a:lstStyle/>
          <a:p>
            <a:pPr marL="342900" indent="-342900">
              <a:lnSpc>
                <a:spcPct val="120000"/>
              </a:lnSpc>
              <a:spcBef>
                <a:spcPts val="1800"/>
              </a:spcBef>
              <a:buFont typeface="Wingdings" panose="05000000000000000000" pitchFamily="2" charset="2"/>
              <a:buChar char="Ø"/>
              <a:defRPr/>
            </a:pPr>
            <a:r>
              <a:rPr lang="zh-CN" altLang="en-US" sz="2600" kern="0" dirty="0">
                <a:latin typeface="黑体" panose="02010609060101010101" pitchFamily="49" charset="-122"/>
                <a:ea typeface="黑体" panose="02010609060101010101" pitchFamily="49" charset="-122"/>
              </a:rPr>
              <a:t>为了使数据库模式设计得合理可靠，长期以来形成了关系数据库的设计理论即关系的规范化理论。</a:t>
            </a:r>
            <a:endParaRPr lang="en-US" altLang="zh-CN" sz="2600" kern="0" dirty="0">
              <a:latin typeface="黑体" panose="02010609060101010101" pitchFamily="49" charset="-122"/>
              <a:ea typeface="黑体" panose="02010609060101010101" pitchFamily="49" charset="-122"/>
            </a:endParaRPr>
          </a:p>
          <a:p>
            <a:pPr marL="342900" indent="-342900">
              <a:lnSpc>
                <a:spcPct val="120000"/>
              </a:lnSpc>
              <a:spcBef>
                <a:spcPts val="1800"/>
              </a:spcBef>
              <a:buFont typeface="Wingdings" panose="05000000000000000000" pitchFamily="2" charset="2"/>
              <a:buChar char="Ø"/>
              <a:defRPr/>
            </a:pPr>
            <a:r>
              <a:rPr lang="zh-CN" altLang="en-US" sz="2600" kern="0" dirty="0">
                <a:solidFill>
                  <a:srgbClr val="0000CC"/>
                </a:solidFill>
                <a:latin typeface="黑体" panose="02010609060101010101" pitchFamily="49" charset="-122"/>
                <a:ea typeface="黑体" panose="02010609060101010101" pitchFamily="49" charset="-122"/>
              </a:rPr>
              <a:t>关系的规范化理论</a:t>
            </a:r>
            <a:r>
              <a:rPr lang="zh-CN" altLang="en-US" sz="2600" kern="0" dirty="0">
                <a:latin typeface="黑体" panose="02010609060101010101" pitchFamily="49" charset="-122"/>
                <a:ea typeface="黑体" panose="02010609060101010101" pitchFamily="49" charset="-122"/>
              </a:rPr>
              <a:t>是根据数据依赖判断一个关系数据库逻辑结构设计得优劣的理论依据。</a:t>
            </a:r>
            <a:endParaRPr lang="en-US" altLang="zh-CN" sz="2600" kern="0" dirty="0">
              <a:latin typeface="黑体" panose="02010609060101010101" pitchFamily="49" charset="-122"/>
              <a:ea typeface="黑体" panose="02010609060101010101" pitchFamily="49" charset="-122"/>
            </a:endParaRPr>
          </a:p>
          <a:p>
            <a:pPr marL="342900" indent="-342900">
              <a:lnSpc>
                <a:spcPct val="120000"/>
              </a:lnSpc>
              <a:spcBef>
                <a:spcPts val="1800"/>
              </a:spcBef>
              <a:buFont typeface="Wingdings" panose="05000000000000000000" pitchFamily="2" charset="2"/>
              <a:buChar char="Ø"/>
              <a:defRPr/>
            </a:pPr>
            <a:r>
              <a:rPr lang="zh-CN" altLang="en-US" sz="2600" kern="0" dirty="0">
                <a:solidFill>
                  <a:srgbClr val="0000CC"/>
                </a:solidFill>
                <a:latin typeface="黑体" panose="02010609060101010101" pitchFamily="49" charset="-122"/>
                <a:ea typeface="黑体" panose="02010609060101010101" pitchFamily="49" charset="-122"/>
              </a:rPr>
              <a:t>数据依赖</a:t>
            </a:r>
            <a:r>
              <a:rPr lang="zh-CN" altLang="en-US" sz="2600" kern="0" dirty="0">
                <a:latin typeface="黑体" panose="02010609060101010101" pitchFamily="49" charset="-122"/>
                <a:ea typeface="黑体" panose="02010609060101010101" pitchFamily="49" charset="-122"/>
              </a:rPr>
              <a:t>是现实世界实体的</a:t>
            </a:r>
            <a:r>
              <a:rPr lang="zh-CN" altLang="en-US" sz="2600" kern="0" dirty="0">
                <a:solidFill>
                  <a:srgbClr val="C00000"/>
                </a:solidFill>
                <a:latin typeface="黑体" panose="02010609060101010101" pitchFamily="49" charset="-122"/>
                <a:ea typeface="黑体" panose="02010609060101010101" pitchFamily="49" charset="-122"/>
              </a:rPr>
              <a:t>属性间</a:t>
            </a:r>
            <a:r>
              <a:rPr lang="zh-CN" altLang="en-US" sz="2600" kern="0" dirty="0">
                <a:latin typeface="黑体" panose="02010609060101010101" pitchFamily="49" charset="-122"/>
                <a:ea typeface="黑体" panose="02010609060101010101" pitchFamily="49" charset="-122"/>
              </a:rPr>
              <a:t>相互联系的抽象，它是数据库模式设计的关键。</a:t>
            </a:r>
            <a:endParaRPr lang="en-US" altLang="zh-CN" sz="2600" kern="0" dirty="0">
              <a:latin typeface="黑体" panose="02010609060101010101" pitchFamily="49" charset="-122"/>
              <a:ea typeface="黑体" panose="02010609060101010101" pitchFamily="49" charset="-122"/>
            </a:endParaRPr>
          </a:p>
          <a:p>
            <a:pPr marL="342900" indent="-342900">
              <a:lnSpc>
                <a:spcPct val="120000"/>
              </a:lnSpc>
              <a:spcBef>
                <a:spcPts val="1800"/>
              </a:spcBef>
              <a:buFont typeface="Wingdings" panose="05000000000000000000" pitchFamily="2" charset="2"/>
              <a:buChar char="Ø"/>
              <a:defRPr/>
            </a:pPr>
            <a:r>
              <a:rPr lang="zh-CN" altLang="en-US" sz="2600" kern="0" dirty="0">
                <a:latin typeface="黑体" panose="02010609060101010101" pitchFamily="49" charset="-122"/>
                <a:ea typeface="黑体" panose="02010609060101010101" pitchFamily="49" charset="-122"/>
              </a:rPr>
              <a:t>数据依赖有三种：</a:t>
            </a:r>
            <a:r>
              <a:rPr lang="zh-CN" altLang="en-US" sz="2600" kern="0" dirty="0">
                <a:solidFill>
                  <a:srgbClr val="C00000"/>
                </a:solidFill>
                <a:latin typeface="黑体" panose="02010609060101010101" pitchFamily="49" charset="-122"/>
                <a:ea typeface="黑体" panose="02010609060101010101" pitchFamily="49" charset="-122"/>
              </a:rPr>
              <a:t>函数依赖</a:t>
            </a:r>
            <a:r>
              <a:rPr lang="zh-CN" altLang="en-US" sz="2600" kern="0" dirty="0">
                <a:latin typeface="黑体" panose="02010609060101010101" pitchFamily="49" charset="-122"/>
                <a:ea typeface="黑体" panose="02010609060101010101" pitchFamily="49" charset="-122"/>
              </a:rPr>
              <a:t>、多值依赖、连接依赖。</a:t>
            </a:r>
            <a:endParaRPr lang="en-US" altLang="zh-CN" sz="2600" kern="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9395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7ACEBE2-41D2-3422-642F-2AECFE9A743F}"/>
              </a:ext>
            </a:extLst>
          </p:cNvPr>
          <p:cNvSpPr txBox="1"/>
          <p:nvPr/>
        </p:nvSpPr>
        <p:spPr>
          <a:xfrm>
            <a:off x="360000" y="360000"/>
            <a:ext cx="6094428" cy="683264"/>
          </a:xfrm>
          <a:prstGeom prst="rect">
            <a:avLst/>
          </a:prstGeom>
          <a:noFill/>
        </p:spPr>
        <p:txBody>
          <a:bodyPr wrap="square">
            <a:spAutoFit/>
          </a:bodyPr>
          <a:lstStyle/>
          <a:p>
            <a:pPr eaLnBrk="1" hangingPunct="1">
              <a:lnSpc>
                <a:spcPct val="120000"/>
              </a:lnSpc>
              <a:spcBef>
                <a:spcPct val="50000"/>
              </a:spcBef>
              <a:buClrTx/>
              <a:buSzTx/>
              <a:buNone/>
            </a:pPr>
            <a:r>
              <a:rPr lang="en-US" altLang="zh-CN" sz="3200" b="0" dirty="0" smtClean="0">
                <a:solidFill>
                  <a:srgbClr val="C00000"/>
                </a:solidFill>
                <a:latin typeface="黑体" panose="02010609060101010101" pitchFamily="49" charset="-122"/>
                <a:ea typeface="黑体" panose="02010609060101010101" pitchFamily="49" charset="-122"/>
              </a:rPr>
              <a:t>1</a:t>
            </a:r>
            <a:r>
              <a:rPr lang="zh-CN" altLang="en-US" sz="3200" b="0" dirty="0" smtClean="0">
                <a:solidFill>
                  <a:srgbClr val="C00000"/>
                </a:solidFill>
                <a:latin typeface="黑体" panose="02010609060101010101" pitchFamily="49" charset="-122"/>
                <a:ea typeface="黑体" panose="02010609060101010101" pitchFamily="49" charset="-122"/>
              </a:rPr>
              <a:t>、</a:t>
            </a:r>
            <a:r>
              <a:rPr lang="zh-CN" altLang="en-US" sz="3200" dirty="0">
                <a:solidFill>
                  <a:srgbClr val="C00000"/>
                </a:solidFill>
                <a:latin typeface="黑体" panose="02010609060101010101" pitchFamily="49" charset="-122"/>
                <a:ea typeface="黑体" panose="02010609060101010101" pitchFamily="49" charset="-122"/>
              </a:rPr>
              <a:t>函数依赖的概念</a:t>
            </a:r>
            <a:endParaRPr lang="en-US" altLang="zh-CN" sz="3200" dirty="0">
              <a:solidFill>
                <a:srgbClr val="C00000"/>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E315BA9-54A9-63A4-E658-C3B57F4A0A39}"/>
                  </a:ext>
                </a:extLst>
              </p:cNvPr>
              <p:cNvSpPr/>
              <p:nvPr/>
            </p:nvSpPr>
            <p:spPr>
              <a:xfrm>
                <a:off x="900000" y="1092103"/>
                <a:ext cx="10250557" cy="1481752"/>
              </a:xfrm>
              <a:prstGeom prst="rect">
                <a:avLst/>
              </a:prstGeom>
              <a:solidFill>
                <a:schemeClr val="accent6">
                  <a:lumMod val="20000"/>
                  <a:lumOff val="80000"/>
                  <a:alpha val="30000"/>
                </a:schemeClr>
              </a:solidFill>
            </p:spPr>
            <p:txBody>
              <a:bodyPr wrap="square">
                <a:spAutoFit/>
              </a:bodyPr>
              <a:lstStyle/>
              <a:p>
                <a:pPr eaLnBrk="1" hangingPunct="1">
                  <a:lnSpc>
                    <a:spcPct val="120000"/>
                  </a:lnSpc>
                  <a:spcBef>
                    <a:spcPts val="1200"/>
                  </a:spcBef>
                  <a:defRPr/>
                </a:pPr>
                <a:r>
                  <a:rPr lang="zh-CN" altLang="en-US" sz="2600" kern="0" dirty="0">
                    <a:solidFill>
                      <a:srgbClr val="0000CC"/>
                    </a:solidFill>
                    <a:latin typeface="黑体" panose="02010609060101010101" pitchFamily="49" charset="-122"/>
                    <a:ea typeface="黑体" panose="02010609060101010101" pitchFamily="49" charset="-122"/>
                  </a:rPr>
                  <a:t>函数依赖的定义</a:t>
                </a:r>
                <a:r>
                  <a:rPr lang="zh-CN" altLang="en-US" sz="2600" kern="0" dirty="0">
                    <a:latin typeface="黑体" panose="02010609060101010101" pitchFamily="49" charset="-122"/>
                    <a:ea typeface="黑体" panose="02010609060101010101" pitchFamily="49" charset="-122"/>
                  </a:rPr>
                  <a:t>：设</a:t>
                </a:r>
                <a:r>
                  <a:rPr lang="en-US" altLang="zh-CN" sz="2600" kern="0" dirty="0">
                    <a:latin typeface="黑体" panose="02010609060101010101" pitchFamily="49" charset="-122"/>
                    <a:ea typeface="黑体" panose="02010609060101010101" pitchFamily="49" charset="-122"/>
                  </a:rPr>
                  <a:t>R(U)</a:t>
                </a:r>
                <a:r>
                  <a:rPr lang="zh-CN" altLang="en-US" sz="2600" kern="0" dirty="0">
                    <a:latin typeface="黑体" panose="02010609060101010101" pitchFamily="49" charset="-122"/>
                    <a:ea typeface="黑体" panose="02010609060101010101" pitchFamily="49" charset="-122"/>
                  </a:rPr>
                  <a:t>是属性集</a:t>
                </a:r>
                <a:r>
                  <a:rPr lang="en-US" altLang="zh-CN" sz="2600" kern="0" dirty="0">
                    <a:latin typeface="黑体" panose="02010609060101010101" pitchFamily="49" charset="-122"/>
                    <a:ea typeface="黑体" panose="02010609060101010101" pitchFamily="49" charset="-122"/>
                  </a:rPr>
                  <a:t>U</a:t>
                </a:r>
                <a:r>
                  <a:rPr lang="zh-CN" altLang="en-US" sz="2600" kern="0" dirty="0">
                    <a:latin typeface="黑体" panose="02010609060101010101" pitchFamily="49" charset="-122"/>
                    <a:ea typeface="黑体" panose="02010609060101010101" pitchFamily="49" charset="-122"/>
                  </a:rPr>
                  <a:t>上的关系模式，</a:t>
                </a:r>
                <a:r>
                  <a:rPr lang="en-US" altLang="zh-CN" sz="2600" kern="0" dirty="0">
                    <a:latin typeface="黑体" panose="02010609060101010101" pitchFamily="49" charset="-122"/>
                    <a:ea typeface="黑体" panose="02010609060101010101" pitchFamily="49" charset="-122"/>
                  </a:rPr>
                  <a:t>X</a:t>
                </a:r>
                <a:r>
                  <a:rPr lang="zh-CN" altLang="en-US" sz="2600" kern="0" dirty="0">
                    <a:latin typeface="黑体" panose="02010609060101010101" pitchFamily="49" charset="-122"/>
                    <a:ea typeface="黑体" panose="02010609060101010101" pitchFamily="49" charset="-122"/>
                  </a:rPr>
                  <a:t>、</a:t>
                </a:r>
                <a:r>
                  <a:rPr lang="en-US" altLang="zh-CN" sz="2600" kern="0" dirty="0">
                    <a:latin typeface="黑体" panose="02010609060101010101" pitchFamily="49" charset="-122"/>
                    <a:ea typeface="黑体" panose="02010609060101010101" pitchFamily="49" charset="-122"/>
                  </a:rPr>
                  <a:t>Y</a:t>
                </a:r>
                <a14:m>
                  <m:oMath xmlns:m="http://schemas.openxmlformats.org/officeDocument/2006/math">
                    <m:r>
                      <a:rPr lang="en-US" altLang="zh-CN" sz="2600" i="1" kern="0" smtClean="0">
                        <a:latin typeface="Cambria Math" panose="02040503050406030204" pitchFamily="18" charset="0"/>
                        <a:ea typeface="Cambria Math" panose="02040503050406030204" pitchFamily="18" charset="0"/>
                      </a:rPr>
                      <m:t>⊆</m:t>
                    </m:r>
                  </m:oMath>
                </a14:m>
                <a:r>
                  <a:rPr lang="en-US" altLang="zh-CN" sz="2600" kern="0" dirty="0">
                    <a:latin typeface="黑体" panose="02010609060101010101" pitchFamily="49" charset="-122"/>
                    <a:ea typeface="黑体" panose="02010609060101010101" pitchFamily="49" charset="-122"/>
                  </a:rPr>
                  <a:t>U</a:t>
                </a:r>
                <a:r>
                  <a:rPr lang="zh-CN" altLang="en-US" sz="2600" kern="0" dirty="0">
                    <a:latin typeface="黑体" panose="02010609060101010101" pitchFamily="49" charset="-122"/>
                    <a:ea typeface="黑体" panose="02010609060101010101" pitchFamily="49" charset="-122"/>
                  </a:rPr>
                  <a:t>。若对于</a:t>
                </a:r>
                <a:r>
                  <a:rPr lang="en-US" altLang="zh-CN" sz="2600" kern="0" dirty="0">
                    <a:latin typeface="黑体" panose="02010609060101010101" pitchFamily="49" charset="-122"/>
                    <a:ea typeface="黑体" panose="02010609060101010101" pitchFamily="49" charset="-122"/>
                  </a:rPr>
                  <a:t>X</a:t>
                </a:r>
                <a:r>
                  <a:rPr lang="zh-CN" altLang="en-US" sz="2600" kern="0" dirty="0">
                    <a:latin typeface="黑体" panose="02010609060101010101" pitchFamily="49" charset="-122"/>
                    <a:ea typeface="黑体" panose="02010609060101010101" pitchFamily="49" charset="-122"/>
                  </a:rPr>
                  <a:t>的一个具体值，</a:t>
                </a:r>
                <a:r>
                  <a:rPr lang="en-US" altLang="zh-CN" sz="2600" kern="0" dirty="0">
                    <a:latin typeface="黑体" panose="02010609060101010101" pitchFamily="49" charset="-122"/>
                    <a:ea typeface="黑体" panose="02010609060101010101" pitchFamily="49" charset="-122"/>
                  </a:rPr>
                  <a:t>Y</a:t>
                </a:r>
                <a:r>
                  <a:rPr lang="zh-CN" altLang="en-US" sz="2600" kern="0" dirty="0">
                    <a:latin typeface="黑体" panose="02010609060101010101" pitchFamily="49" charset="-122"/>
                    <a:ea typeface="黑体" panose="02010609060101010101" pitchFamily="49" charset="-122"/>
                  </a:rPr>
                  <a:t>都只有一个具体值与之对应，则称</a:t>
                </a:r>
                <a:r>
                  <a:rPr lang="en-US" altLang="zh-CN" sz="2600" kern="0" dirty="0">
                    <a:latin typeface="黑体" panose="02010609060101010101" pitchFamily="49" charset="-122"/>
                    <a:ea typeface="黑体" panose="02010609060101010101" pitchFamily="49" charset="-122"/>
                  </a:rPr>
                  <a:t>Y</a:t>
                </a:r>
                <a:r>
                  <a:rPr lang="zh-CN" altLang="en-US" sz="2600" kern="0" dirty="0">
                    <a:latin typeface="黑体" panose="02010609060101010101" pitchFamily="49" charset="-122"/>
                    <a:ea typeface="黑体" panose="02010609060101010101" pitchFamily="49" charset="-122"/>
                  </a:rPr>
                  <a:t>函数依赖于</a:t>
                </a:r>
                <a:r>
                  <a:rPr lang="en-US" altLang="zh-CN" sz="2600" kern="0" dirty="0">
                    <a:latin typeface="黑体" panose="02010609060101010101" pitchFamily="49" charset="-122"/>
                    <a:ea typeface="黑体" panose="02010609060101010101" pitchFamily="49" charset="-122"/>
                  </a:rPr>
                  <a:t>X</a:t>
                </a:r>
                <a:r>
                  <a:rPr lang="zh-CN" altLang="en-US" sz="2600" kern="0" dirty="0">
                    <a:latin typeface="黑体" panose="02010609060101010101" pitchFamily="49" charset="-122"/>
                    <a:ea typeface="黑体" panose="02010609060101010101" pitchFamily="49" charset="-122"/>
                  </a:rPr>
                  <a:t>或</a:t>
                </a:r>
                <a:r>
                  <a:rPr lang="en-US" altLang="zh-CN" sz="2600" kern="0" dirty="0">
                    <a:latin typeface="黑体" panose="02010609060101010101" pitchFamily="49" charset="-122"/>
                    <a:ea typeface="黑体" panose="02010609060101010101" pitchFamily="49" charset="-122"/>
                  </a:rPr>
                  <a:t>X</a:t>
                </a:r>
                <a:r>
                  <a:rPr lang="zh-CN" altLang="en-US" sz="2600" kern="0" dirty="0">
                    <a:latin typeface="黑体" panose="02010609060101010101" pitchFamily="49" charset="-122"/>
                    <a:ea typeface="黑体" panose="02010609060101010101" pitchFamily="49" charset="-122"/>
                  </a:rPr>
                  <a:t>函数确定</a:t>
                </a:r>
                <a:r>
                  <a:rPr lang="en-US" altLang="zh-CN" sz="2600" kern="0" dirty="0">
                    <a:latin typeface="黑体" panose="02010609060101010101" pitchFamily="49" charset="-122"/>
                    <a:ea typeface="黑体" panose="02010609060101010101" pitchFamily="49" charset="-122"/>
                  </a:rPr>
                  <a:t>Y</a:t>
                </a:r>
                <a:r>
                  <a:rPr lang="zh-CN" altLang="en-US" sz="2600" kern="0" dirty="0">
                    <a:latin typeface="黑体" panose="02010609060101010101" pitchFamily="49" charset="-122"/>
                    <a:ea typeface="黑体" panose="02010609060101010101" pitchFamily="49" charset="-122"/>
                  </a:rPr>
                  <a:t>，记作</a:t>
                </a:r>
                <a:r>
                  <a:rPr lang="en-US" altLang="zh-CN" sz="2600" kern="0" dirty="0">
                    <a:solidFill>
                      <a:srgbClr val="C00000"/>
                    </a:solidFill>
                    <a:latin typeface="黑体" panose="02010609060101010101" pitchFamily="49" charset="-122"/>
                    <a:ea typeface="黑体" panose="02010609060101010101" pitchFamily="49" charset="-122"/>
                  </a:rPr>
                  <a:t>X</a:t>
                </a:r>
                <a:r>
                  <a:rPr lang="en-US" altLang="zh-CN" sz="2600" b="1" kern="0" dirty="0">
                    <a:solidFill>
                      <a:srgbClr val="C00000"/>
                    </a:solidFill>
                    <a:latin typeface="黑体" panose="02010609060101010101" pitchFamily="49" charset="-122"/>
                    <a:ea typeface="黑体" panose="02010609060101010101" pitchFamily="49" charset="-122"/>
                    <a:sym typeface="Symbol" pitchFamily="18" charset="2"/>
                  </a:rPr>
                  <a:t></a:t>
                </a:r>
                <a:r>
                  <a:rPr lang="en-US" altLang="zh-CN" sz="2600" kern="0" dirty="0">
                    <a:solidFill>
                      <a:srgbClr val="C00000"/>
                    </a:solidFill>
                    <a:latin typeface="黑体" panose="02010609060101010101" pitchFamily="49" charset="-122"/>
                    <a:ea typeface="黑体" panose="02010609060101010101" pitchFamily="49" charset="-122"/>
                  </a:rPr>
                  <a:t>Y</a:t>
                </a:r>
                <a:r>
                  <a:rPr lang="zh-CN" altLang="en-US" sz="2600" kern="0" dirty="0">
                    <a:latin typeface="黑体" panose="02010609060101010101" pitchFamily="49" charset="-122"/>
                    <a:ea typeface="黑体" panose="02010609060101010101" pitchFamily="49" charset="-122"/>
                  </a:rPr>
                  <a:t>。</a:t>
                </a:r>
              </a:p>
            </p:txBody>
          </p:sp>
        </mc:Choice>
        <mc:Fallback xmlns="">
          <p:sp>
            <p:nvSpPr>
              <p:cNvPr id="4" name="矩形 3">
                <a:extLst>
                  <a:ext uri="{FF2B5EF4-FFF2-40B4-BE49-F238E27FC236}">
                    <a16:creationId xmlns:a16="http://schemas.microsoft.com/office/drawing/2014/main" id="{9E315BA9-54A9-63A4-E658-C3B57F4A0A39}"/>
                  </a:ext>
                </a:extLst>
              </p:cNvPr>
              <p:cNvSpPr>
                <a:spLocks noRot="1" noChangeAspect="1" noMove="1" noResize="1" noEditPoints="1" noAdjustHandles="1" noChangeArrowheads="1" noChangeShapeType="1" noTextEdit="1"/>
              </p:cNvSpPr>
              <p:nvPr/>
            </p:nvSpPr>
            <p:spPr>
              <a:xfrm>
                <a:off x="900000" y="1092103"/>
                <a:ext cx="10250557" cy="1481752"/>
              </a:xfrm>
              <a:prstGeom prst="rect">
                <a:avLst/>
              </a:prstGeom>
              <a:blipFill>
                <a:blip r:embed="rId3"/>
                <a:stretch>
                  <a:fillRect l="-1071" t="-2058" r="-297" b="-10288"/>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99BA97A2-16E1-1BCE-4990-888A444C091D}"/>
              </a:ext>
            </a:extLst>
          </p:cNvPr>
          <p:cNvSpPr/>
          <p:nvPr/>
        </p:nvSpPr>
        <p:spPr>
          <a:xfrm>
            <a:off x="900000" y="2849932"/>
            <a:ext cx="6384782" cy="984885"/>
          </a:xfrm>
          <a:prstGeom prst="rect">
            <a:avLst/>
          </a:prstGeom>
        </p:spPr>
        <p:txBody>
          <a:bodyPr wrap="square">
            <a:spAutoFit/>
          </a:bodyPr>
          <a:lstStyle/>
          <a:p>
            <a:pPr>
              <a:spcBef>
                <a:spcPts val="1200"/>
              </a:spcBef>
              <a:defRPr/>
            </a:pPr>
            <a:r>
              <a:rPr lang="en-US" altLang="zh-CN" sz="2400" kern="0" dirty="0">
                <a:solidFill>
                  <a:srgbClr val="006666"/>
                </a:solidFill>
                <a:latin typeface="黑体" panose="02010609060101010101" pitchFamily="49" charset="-122"/>
                <a:ea typeface="黑体" panose="02010609060101010101" pitchFamily="49" charset="-122"/>
              </a:rPr>
              <a:t>【</a:t>
            </a:r>
            <a:r>
              <a:rPr lang="zh-CN" altLang="en-US" sz="2400" kern="0" dirty="0">
                <a:solidFill>
                  <a:srgbClr val="006666"/>
                </a:solidFill>
                <a:latin typeface="黑体" panose="02010609060101010101" pitchFamily="49" charset="-122"/>
                <a:ea typeface="黑体" panose="02010609060101010101" pitchFamily="49" charset="-122"/>
              </a:rPr>
              <a:t>例</a:t>
            </a:r>
            <a:r>
              <a:rPr lang="en-US" altLang="zh-CN" sz="2400" kern="0" dirty="0">
                <a:solidFill>
                  <a:srgbClr val="006666"/>
                </a:solidFill>
                <a:latin typeface="黑体" panose="02010609060101010101" pitchFamily="49" charset="-122"/>
                <a:ea typeface="黑体" panose="02010609060101010101" pitchFamily="49" charset="-122"/>
              </a:rPr>
              <a:t>1】</a:t>
            </a:r>
            <a:r>
              <a:rPr lang="zh-CN" altLang="en-US" sz="2400" kern="0" dirty="0">
                <a:latin typeface="黑体" panose="02010609060101010101" pitchFamily="49" charset="-122"/>
                <a:ea typeface="黑体" panose="02010609060101010101" pitchFamily="49" charset="-122"/>
              </a:rPr>
              <a:t>有学生关系模式如下：</a:t>
            </a:r>
            <a:endParaRPr lang="en-US" altLang="zh-CN" sz="2400" kern="0" dirty="0">
              <a:latin typeface="黑体" panose="02010609060101010101" pitchFamily="49" charset="-122"/>
              <a:ea typeface="黑体" panose="02010609060101010101" pitchFamily="49" charset="-122"/>
            </a:endParaRPr>
          </a:p>
          <a:p>
            <a:pPr>
              <a:spcBef>
                <a:spcPts val="1200"/>
              </a:spcBef>
              <a:defRPr/>
            </a:pPr>
            <a:r>
              <a:rPr lang="zh-CN" altLang="en-US" sz="2400" kern="0" dirty="0">
                <a:solidFill>
                  <a:srgbClr val="0000CC"/>
                </a:solidFill>
                <a:latin typeface="黑体" panose="02010609060101010101" pitchFamily="49" charset="-122"/>
                <a:ea typeface="黑体" panose="02010609060101010101" pitchFamily="49" charset="-122"/>
              </a:rPr>
              <a:t>  学生（</a:t>
            </a:r>
            <a:r>
              <a:rPr lang="zh-CN" altLang="en-US" sz="2400" u="sng" kern="0" dirty="0">
                <a:solidFill>
                  <a:srgbClr val="0000CC"/>
                </a:solidFill>
                <a:latin typeface="黑体" panose="02010609060101010101" pitchFamily="49" charset="-122"/>
                <a:ea typeface="黑体" panose="02010609060101010101" pitchFamily="49" charset="-122"/>
              </a:rPr>
              <a:t>学号</a:t>
            </a:r>
            <a:r>
              <a:rPr lang="zh-CN" altLang="en-US" sz="2400" kern="0" dirty="0">
                <a:solidFill>
                  <a:srgbClr val="0000CC"/>
                </a:solidFill>
                <a:latin typeface="黑体" panose="02010609060101010101" pitchFamily="49" charset="-122"/>
                <a:ea typeface="黑体" panose="02010609060101010101" pitchFamily="49" charset="-122"/>
              </a:rPr>
              <a:t>，姓名，性别，专业）</a:t>
            </a:r>
            <a:endParaRPr lang="en-US" altLang="zh-CN" sz="2400" kern="0" dirty="0">
              <a:solidFill>
                <a:srgbClr val="0000CC"/>
              </a:solidFill>
              <a:latin typeface="黑体" panose="02010609060101010101" pitchFamily="49" charset="-122"/>
              <a:ea typeface="黑体" panose="02010609060101010101" pitchFamily="49" charset="-122"/>
            </a:endParaRPr>
          </a:p>
        </p:txBody>
      </p:sp>
      <p:graphicFrame>
        <p:nvGraphicFramePr>
          <p:cNvPr id="3" name="表格 5">
            <a:extLst>
              <a:ext uri="{FF2B5EF4-FFF2-40B4-BE49-F238E27FC236}">
                <a16:creationId xmlns:a16="http://schemas.microsoft.com/office/drawing/2014/main" id="{6E3C4FEC-0365-8E44-D561-D326DFA874CF}"/>
              </a:ext>
            </a:extLst>
          </p:cNvPr>
          <p:cNvGraphicFramePr>
            <a:graphicFrameLocks noGrp="1"/>
          </p:cNvGraphicFramePr>
          <p:nvPr>
            <p:extLst>
              <p:ext uri="{D42A27DB-BD31-4B8C-83A1-F6EECF244321}">
                <p14:modId xmlns:p14="http://schemas.microsoft.com/office/powerpoint/2010/main" val="3799548612"/>
              </p:ext>
            </p:extLst>
          </p:nvPr>
        </p:nvGraphicFramePr>
        <p:xfrm>
          <a:off x="7139711" y="3053762"/>
          <a:ext cx="3867347" cy="234696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1112549">
                  <a:extLst>
                    <a:ext uri="{9D8B030D-6E8A-4147-A177-3AD203B41FA5}">
                      <a16:colId xmlns:a16="http://schemas.microsoft.com/office/drawing/2014/main" val="3580961581"/>
                    </a:ext>
                  </a:extLst>
                </a:gridCol>
                <a:gridCol w="1112549">
                  <a:extLst>
                    <a:ext uri="{9D8B030D-6E8A-4147-A177-3AD203B41FA5}">
                      <a16:colId xmlns:a16="http://schemas.microsoft.com/office/drawing/2014/main" val="278165897"/>
                    </a:ext>
                  </a:extLst>
                </a:gridCol>
                <a:gridCol w="739109">
                  <a:extLst>
                    <a:ext uri="{9D8B030D-6E8A-4147-A177-3AD203B41FA5}">
                      <a16:colId xmlns:a16="http://schemas.microsoft.com/office/drawing/2014/main" val="712254836"/>
                    </a:ext>
                  </a:extLst>
                </a:gridCol>
                <a:gridCol w="903140">
                  <a:extLst>
                    <a:ext uri="{9D8B030D-6E8A-4147-A177-3AD203B41FA5}">
                      <a16:colId xmlns:a16="http://schemas.microsoft.com/office/drawing/2014/main" val="1485195847"/>
                    </a:ext>
                  </a:extLst>
                </a:gridCol>
              </a:tblGrid>
              <a:tr h="240596">
                <a:tc>
                  <a:txBody>
                    <a:bodyPr/>
                    <a:lstStyle/>
                    <a:p>
                      <a:pPr algn="ctr"/>
                      <a:r>
                        <a:rPr lang="zh-CN" altLang="en-US" sz="1600" b="0" dirty="0">
                          <a:solidFill>
                            <a:srgbClr val="0000CC"/>
                          </a:solidFill>
                          <a:latin typeface="黑体" panose="02010609060101010101" pitchFamily="49" charset="-122"/>
                          <a:ea typeface="黑体" panose="02010609060101010101" pitchFamily="49" charset="-122"/>
                        </a:rPr>
                        <a:t>学号</a:t>
                      </a:r>
                    </a:p>
                  </a:txBody>
                  <a:tcPr>
                    <a:solidFill>
                      <a:schemeClr val="bg1">
                        <a:lumMod val="95000"/>
                      </a:schemeClr>
                    </a:solidFill>
                  </a:tcPr>
                </a:tc>
                <a:tc>
                  <a:txBody>
                    <a:bodyPr/>
                    <a:lstStyle/>
                    <a:p>
                      <a:pPr algn="ctr"/>
                      <a:r>
                        <a:rPr lang="zh-CN" altLang="en-US" sz="1600" b="0" dirty="0">
                          <a:solidFill>
                            <a:srgbClr val="0000CC"/>
                          </a:solidFill>
                          <a:latin typeface="黑体" panose="02010609060101010101" pitchFamily="49" charset="-122"/>
                          <a:ea typeface="黑体" panose="02010609060101010101" pitchFamily="49" charset="-122"/>
                        </a:rPr>
                        <a:t>姓名</a:t>
                      </a:r>
                    </a:p>
                  </a:txBody>
                  <a:tcPr>
                    <a:solidFill>
                      <a:schemeClr val="bg1">
                        <a:lumMod val="95000"/>
                      </a:schemeClr>
                    </a:solidFill>
                  </a:tcPr>
                </a:tc>
                <a:tc>
                  <a:txBody>
                    <a:bodyPr/>
                    <a:lstStyle/>
                    <a:p>
                      <a:pPr algn="ctr"/>
                      <a:r>
                        <a:rPr lang="zh-CN" altLang="en-US" sz="1600" b="0" dirty="0">
                          <a:solidFill>
                            <a:srgbClr val="0000CC"/>
                          </a:solidFill>
                          <a:latin typeface="黑体" panose="02010609060101010101" pitchFamily="49" charset="-122"/>
                          <a:ea typeface="黑体" panose="02010609060101010101" pitchFamily="49" charset="-122"/>
                        </a:rPr>
                        <a:t>性别</a:t>
                      </a:r>
                    </a:p>
                  </a:txBody>
                  <a:tcPr>
                    <a:solidFill>
                      <a:schemeClr val="bg1">
                        <a:lumMod val="95000"/>
                      </a:schemeClr>
                    </a:solidFill>
                  </a:tcPr>
                </a:tc>
                <a:tc>
                  <a:txBody>
                    <a:bodyPr/>
                    <a:lstStyle/>
                    <a:p>
                      <a:pPr algn="ctr"/>
                      <a:r>
                        <a:rPr lang="zh-CN" altLang="en-US" sz="1600" b="0" dirty="0">
                          <a:solidFill>
                            <a:srgbClr val="0000CC"/>
                          </a:solidFill>
                          <a:latin typeface="黑体" panose="02010609060101010101" pitchFamily="49" charset="-122"/>
                          <a:ea typeface="黑体" panose="02010609060101010101" pitchFamily="49" charset="-122"/>
                        </a:rPr>
                        <a:t>专业</a:t>
                      </a:r>
                    </a:p>
                  </a:txBody>
                  <a:tcPr>
                    <a:solidFill>
                      <a:schemeClr val="bg1">
                        <a:lumMod val="95000"/>
                      </a:schemeClr>
                    </a:solidFill>
                  </a:tcPr>
                </a:tc>
                <a:extLst>
                  <a:ext uri="{0D108BD9-81ED-4DB2-BD59-A6C34878D82A}">
                    <a16:rowId xmlns:a16="http://schemas.microsoft.com/office/drawing/2014/main" val="2077750609"/>
                  </a:ext>
                </a:extLst>
              </a:tr>
              <a:tr h="240596">
                <a:tc>
                  <a:txBody>
                    <a:bodyPr/>
                    <a:lstStyle/>
                    <a:p>
                      <a:r>
                        <a:rPr lang="en-US" altLang="zh-CN" sz="1600" dirty="0">
                          <a:latin typeface="黑体" panose="02010609060101010101" pitchFamily="49" charset="-122"/>
                          <a:ea typeface="黑体" panose="02010609060101010101" pitchFamily="49" charset="-122"/>
                        </a:rPr>
                        <a:t>201301</a:t>
                      </a:r>
                      <a:endParaRPr lang="zh-CN" altLang="en-US" sz="1600" dirty="0">
                        <a:latin typeface="黑体" panose="02010609060101010101" pitchFamily="49" charset="-122"/>
                        <a:ea typeface="黑体" panose="02010609060101010101" pitchFamily="49" charset="-122"/>
                      </a:endParaRPr>
                    </a:p>
                  </a:txBody>
                  <a:tcPr/>
                </a:tc>
                <a:tc>
                  <a:txBody>
                    <a:bodyPr/>
                    <a:lstStyle/>
                    <a:p>
                      <a:r>
                        <a:rPr lang="zh-CN" altLang="en-US" sz="1600" dirty="0">
                          <a:latin typeface="黑体" panose="02010609060101010101" pitchFamily="49" charset="-122"/>
                          <a:ea typeface="黑体" panose="02010609060101010101" pitchFamily="49" charset="-122"/>
                        </a:rPr>
                        <a:t>刘洋</a:t>
                      </a:r>
                    </a:p>
                  </a:txBody>
                  <a:tcPr/>
                </a:tc>
                <a:tc>
                  <a:txBody>
                    <a:bodyPr/>
                    <a:lstStyle/>
                    <a:p>
                      <a:r>
                        <a:rPr lang="zh-CN" altLang="en-US" sz="1600" dirty="0">
                          <a:latin typeface="黑体" panose="02010609060101010101" pitchFamily="49" charset="-122"/>
                          <a:ea typeface="黑体" panose="02010609060101010101" pitchFamily="49" charset="-122"/>
                        </a:rPr>
                        <a:t>男</a:t>
                      </a:r>
                    </a:p>
                  </a:txBody>
                  <a:tcPr/>
                </a:tc>
                <a:tc>
                  <a:txBody>
                    <a:bodyPr/>
                    <a:lstStyle/>
                    <a:p>
                      <a:r>
                        <a:rPr lang="zh-CN" altLang="en-US" sz="1600" dirty="0">
                          <a:latin typeface="黑体" panose="02010609060101010101" pitchFamily="49" charset="-122"/>
                          <a:ea typeface="黑体" panose="02010609060101010101" pitchFamily="49" charset="-122"/>
                        </a:rPr>
                        <a:t>计算机</a:t>
                      </a:r>
                    </a:p>
                  </a:txBody>
                  <a:tcPr/>
                </a:tc>
                <a:extLst>
                  <a:ext uri="{0D108BD9-81ED-4DB2-BD59-A6C34878D82A}">
                    <a16:rowId xmlns:a16="http://schemas.microsoft.com/office/drawing/2014/main" val="3909637662"/>
                  </a:ext>
                </a:extLst>
              </a:tr>
              <a:tr h="240596">
                <a:tc>
                  <a:txBody>
                    <a:bodyPr/>
                    <a:lstStyle/>
                    <a:p>
                      <a:r>
                        <a:rPr lang="en-US" altLang="zh-CN" sz="1600" dirty="0">
                          <a:latin typeface="黑体" panose="02010609060101010101" pitchFamily="49" charset="-122"/>
                          <a:ea typeface="黑体" panose="02010609060101010101" pitchFamily="49" charset="-122"/>
                        </a:rPr>
                        <a:t>201302</a:t>
                      </a:r>
                      <a:endParaRPr lang="zh-CN" altLang="en-US" sz="1600" dirty="0">
                        <a:latin typeface="黑体" panose="02010609060101010101" pitchFamily="49" charset="-122"/>
                        <a:ea typeface="黑体" panose="02010609060101010101" pitchFamily="49" charset="-122"/>
                      </a:endParaRPr>
                    </a:p>
                  </a:txBody>
                  <a:tcPr/>
                </a:tc>
                <a:tc>
                  <a:txBody>
                    <a:bodyPr/>
                    <a:lstStyle/>
                    <a:p>
                      <a:r>
                        <a:rPr lang="zh-CN" altLang="en-US" sz="1600" dirty="0">
                          <a:latin typeface="黑体" panose="02010609060101010101" pitchFamily="49" charset="-122"/>
                          <a:ea typeface="黑体" panose="02010609060101010101" pitchFamily="49" charset="-122"/>
                        </a:rPr>
                        <a:t>李思思</a:t>
                      </a:r>
                    </a:p>
                  </a:txBody>
                  <a:tcPr/>
                </a:tc>
                <a:tc>
                  <a:txBody>
                    <a:bodyPr/>
                    <a:lstStyle/>
                    <a:p>
                      <a:r>
                        <a:rPr lang="zh-CN" altLang="en-US" sz="1600" dirty="0">
                          <a:latin typeface="黑体" panose="02010609060101010101" pitchFamily="49" charset="-122"/>
                          <a:ea typeface="黑体" panose="02010609060101010101" pitchFamily="49" charset="-122"/>
                        </a:rPr>
                        <a:t>女</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latin typeface="黑体" panose="02010609060101010101" pitchFamily="49" charset="-122"/>
                          <a:ea typeface="黑体" panose="02010609060101010101" pitchFamily="49" charset="-122"/>
                        </a:rPr>
                        <a:t>计算机</a:t>
                      </a:r>
                    </a:p>
                  </a:txBody>
                  <a:tcPr/>
                </a:tc>
                <a:extLst>
                  <a:ext uri="{0D108BD9-81ED-4DB2-BD59-A6C34878D82A}">
                    <a16:rowId xmlns:a16="http://schemas.microsoft.com/office/drawing/2014/main" val="777047648"/>
                  </a:ext>
                </a:extLst>
              </a:tr>
              <a:tr h="2405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黑体" panose="02010609060101010101" pitchFamily="49" charset="-122"/>
                          <a:ea typeface="黑体" panose="02010609060101010101" pitchFamily="49" charset="-122"/>
                        </a:rPr>
                        <a:t>201303</a:t>
                      </a:r>
                      <a:endParaRPr lang="zh-CN" altLang="en-US" sz="1600" dirty="0">
                        <a:latin typeface="黑体" panose="02010609060101010101" pitchFamily="49" charset="-122"/>
                        <a:ea typeface="黑体" panose="02010609060101010101" pitchFamily="49" charset="-122"/>
                      </a:endParaRPr>
                    </a:p>
                  </a:txBody>
                  <a:tcPr/>
                </a:tc>
                <a:tc>
                  <a:txBody>
                    <a:bodyPr/>
                    <a:lstStyle/>
                    <a:p>
                      <a:r>
                        <a:rPr lang="zh-CN" altLang="en-US" sz="1600" dirty="0">
                          <a:latin typeface="黑体" panose="02010609060101010101" pitchFamily="49" charset="-122"/>
                          <a:ea typeface="黑体" panose="02010609060101010101" pitchFamily="49" charset="-122"/>
                        </a:rPr>
                        <a:t>陈永江</a:t>
                      </a:r>
                    </a:p>
                  </a:txBody>
                  <a:tcPr/>
                </a:tc>
                <a:tc>
                  <a:txBody>
                    <a:bodyPr/>
                    <a:lstStyle/>
                    <a:p>
                      <a:r>
                        <a:rPr lang="zh-CN" altLang="en-US" sz="1600" dirty="0">
                          <a:latin typeface="黑体" panose="02010609060101010101" pitchFamily="49" charset="-122"/>
                          <a:ea typeface="黑体" panose="02010609060101010101" pitchFamily="49" charset="-122"/>
                        </a:rPr>
                        <a:t>男</a:t>
                      </a:r>
                    </a:p>
                  </a:txBody>
                  <a:tcPr/>
                </a:tc>
                <a:tc>
                  <a:txBody>
                    <a:bodyPr/>
                    <a:lstStyle/>
                    <a:p>
                      <a:r>
                        <a:rPr lang="zh-CN" altLang="en-US" sz="1600" dirty="0">
                          <a:latin typeface="黑体" panose="02010609060101010101" pitchFamily="49" charset="-122"/>
                          <a:ea typeface="黑体" panose="02010609060101010101" pitchFamily="49" charset="-122"/>
                        </a:rPr>
                        <a:t>计算机</a:t>
                      </a:r>
                    </a:p>
                  </a:txBody>
                  <a:tcPr/>
                </a:tc>
                <a:extLst>
                  <a:ext uri="{0D108BD9-81ED-4DB2-BD59-A6C34878D82A}">
                    <a16:rowId xmlns:a16="http://schemas.microsoft.com/office/drawing/2014/main" val="263307737"/>
                  </a:ext>
                </a:extLst>
              </a:tr>
              <a:tr h="2405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黑体" panose="02010609060101010101" pitchFamily="49" charset="-122"/>
                          <a:ea typeface="黑体" panose="02010609060101010101" pitchFamily="49" charset="-122"/>
                        </a:rPr>
                        <a:t>201304</a:t>
                      </a:r>
                      <a:endParaRPr lang="zh-CN" altLang="en-US" sz="1600" dirty="0">
                        <a:latin typeface="黑体" panose="02010609060101010101" pitchFamily="49" charset="-122"/>
                        <a:ea typeface="黑体" panose="02010609060101010101" pitchFamily="49" charset="-122"/>
                      </a:endParaRPr>
                    </a:p>
                  </a:txBody>
                  <a:tcPr/>
                </a:tc>
                <a:tc>
                  <a:txBody>
                    <a:bodyPr/>
                    <a:lstStyle/>
                    <a:p>
                      <a:r>
                        <a:rPr lang="zh-CN" altLang="en-US" sz="1600" dirty="0">
                          <a:latin typeface="黑体" panose="02010609060101010101" pitchFamily="49" charset="-122"/>
                          <a:ea typeface="黑体" panose="02010609060101010101" pitchFamily="49" charset="-122"/>
                        </a:rPr>
                        <a:t>王大和</a:t>
                      </a:r>
                    </a:p>
                  </a:txBody>
                  <a:tcPr/>
                </a:tc>
                <a:tc>
                  <a:txBody>
                    <a:bodyPr/>
                    <a:lstStyle/>
                    <a:p>
                      <a:r>
                        <a:rPr lang="zh-CN" altLang="en-US" sz="1600" dirty="0">
                          <a:latin typeface="黑体" panose="02010609060101010101" pitchFamily="49" charset="-122"/>
                          <a:ea typeface="黑体" panose="02010609060101010101" pitchFamily="49" charset="-122"/>
                        </a:rPr>
                        <a:t>男</a:t>
                      </a:r>
                    </a:p>
                  </a:txBody>
                  <a:tcPr/>
                </a:tc>
                <a:tc>
                  <a:txBody>
                    <a:bodyPr/>
                    <a:lstStyle/>
                    <a:p>
                      <a:r>
                        <a:rPr lang="zh-CN" altLang="en-US" sz="1600" dirty="0">
                          <a:latin typeface="黑体" panose="02010609060101010101" pitchFamily="49" charset="-122"/>
                          <a:ea typeface="黑体" panose="02010609060101010101" pitchFamily="49" charset="-122"/>
                        </a:rPr>
                        <a:t>计算机</a:t>
                      </a:r>
                    </a:p>
                  </a:txBody>
                  <a:tcPr/>
                </a:tc>
                <a:extLst>
                  <a:ext uri="{0D108BD9-81ED-4DB2-BD59-A6C34878D82A}">
                    <a16:rowId xmlns:a16="http://schemas.microsoft.com/office/drawing/2014/main" val="1051534477"/>
                  </a:ext>
                </a:extLst>
              </a:tr>
              <a:tr h="240596">
                <a:tc>
                  <a:txBody>
                    <a:bodyPr/>
                    <a:lstStyle/>
                    <a:p>
                      <a:r>
                        <a:rPr lang="en-US" altLang="zh-CN" sz="1600" dirty="0">
                          <a:latin typeface="黑体" panose="02010609060101010101" pitchFamily="49" charset="-122"/>
                          <a:ea typeface="黑体" panose="02010609060101010101" pitchFamily="49" charset="-122"/>
                        </a:rPr>
                        <a:t>201305</a:t>
                      </a:r>
                      <a:endParaRPr lang="zh-CN" altLang="en-US" sz="1600" dirty="0">
                        <a:latin typeface="黑体" panose="02010609060101010101" pitchFamily="49" charset="-122"/>
                        <a:ea typeface="黑体" panose="02010609060101010101" pitchFamily="49" charset="-122"/>
                      </a:endParaRPr>
                    </a:p>
                  </a:txBody>
                  <a:tcPr/>
                </a:tc>
                <a:tc>
                  <a:txBody>
                    <a:bodyPr/>
                    <a:lstStyle/>
                    <a:p>
                      <a:r>
                        <a:rPr lang="zh-CN" altLang="en-US" sz="1600" dirty="0">
                          <a:latin typeface="黑体" panose="02010609060101010101" pitchFamily="49" charset="-122"/>
                          <a:ea typeface="黑体" panose="02010609060101010101" pitchFamily="49" charset="-122"/>
                        </a:rPr>
                        <a:t>吕文星</a:t>
                      </a:r>
                    </a:p>
                  </a:txBody>
                  <a:tcPr/>
                </a:tc>
                <a:tc>
                  <a:txBody>
                    <a:bodyPr/>
                    <a:lstStyle/>
                    <a:p>
                      <a:r>
                        <a:rPr lang="zh-CN" altLang="en-US" sz="1600" dirty="0">
                          <a:latin typeface="黑体" panose="02010609060101010101" pitchFamily="49" charset="-122"/>
                          <a:ea typeface="黑体" panose="02010609060101010101" pitchFamily="49" charset="-122"/>
                        </a:rPr>
                        <a:t>男</a:t>
                      </a:r>
                    </a:p>
                  </a:txBody>
                  <a:tcPr/>
                </a:tc>
                <a:tc>
                  <a:txBody>
                    <a:bodyPr/>
                    <a:lstStyle/>
                    <a:p>
                      <a:r>
                        <a:rPr lang="zh-CN" altLang="en-US" sz="1600" dirty="0">
                          <a:latin typeface="黑体" panose="02010609060101010101" pitchFamily="49" charset="-122"/>
                          <a:ea typeface="黑体" panose="02010609060101010101" pitchFamily="49" charset="-122"/>
                        </a:rPr>
                        <a:t>计算机</a:t>
                      </a:r>
                    </a:p>
                  </a:txBody>
                  <a:tcPr/>
                </a:tc>
                <a:extLst>
                  <a:ext uri="{0D108BD9-81ED-4DB2-BD59-A6C34878D82A}">
                    <a16:rowId xmlns:a16="http://schemas.microsoft.com/office/drawing/2014/main" val="3031369360"/>
                  </a:ext>
                </a:extLst>
              </a:tr>
              <a:tr h="240596">
                <a:tc>
                  <a:txBody>
                    <a:bodyPr/>
                    <a:lstStyle/>
                    <a:p>
                      <a:r>
                        <a:rPr lang="en-US" altLang="zh-CN" sz="1600" dirty="0">
                          <a:latin typeface="黑体" panose="02010609060101010101" pitchFamily="49" charset="-122"/>
                          <a:ea typeface="黑体" panose="02010609060101010101" pitchFamily="49" charset="-122"/>
                        </a:rPr>
                        <a:t>201306</a:t>
                      </a:r>
                      <a:endParaRPr lang="zh-CN" altLang="en-US" sz="1600" dirty="0">
                        <a:latin typeface="黑体" panose="02010609060101010101" pitchFamily="49" charset="-122"/>
                        <a:ea typeface="黑体" panose="02010609060101010101" pitchFamily="49" charset="-122"/>
                      </a:endParaRPr>
                    </a:p>
                  </a:txBody>
                  <a:tcPr/>
                </a:tc>
                <a:tc>
                  <a:txBody>
                    <a:bodyPr/>
                    <a:lstStyle/>
                    <a:p>
                      <a:r>
                        <a:rPr lang="zh-CN" altLang="en-US" sz="1600" dirty="0">
                          <a:latin typeface="黑体" panose="02010609060101010101" pitchFamily="49" charset="-122"/>
                          <a:ea typeface="黑体" panose="02010609060101010101" pitchFamily="49" charset="-122"/>
                        </a:rPr>
                        <a:t>李鑫</a:t>
                      </a:r>
                    </a:p>
                  </a:txBody>
                  <a:tcPr/>
                </a:tc>
                <a:tc>
                  <a:txBody>
                    <a:bodyPr/>
                    <a:lstStyle/>
                    <a:p>
                      <a:r>
                        <a:rPr lang="zh-CN" altLang="en-US" sz="1600" dirty="0">
                          <a:latin typeface="黑体" panose="02010609060101010101" pitchFamily="49" charset="-122"/>
                          <a:ea typeface="黑体" panose="02010609060101010101" pitchFamily="49" charset="-122"/>
                        </a:rPr>
                        <a:t>女</a:t>
                      </a:r>
                    </a:p>
                  </a:txBody>
                  <a:tcPr/>
                </a:tc>
                <a:tc>
                  <a:txBody>
                    <a:bodyPr/>
                    <a:lstStyle/>
                    <a:p>
                      <a:r>
                        <a:rPr lang="zh-CN" altLang="en-US" sz="1600" dirty="0">
                          <a:latin typeface="黑体" panose="02010609060101010101" pitchFamily="49" charset="-122"/>
                          <a:ea typeface="黑体" panose="02010609060101010101" pitchFamily="49" charset="-122"/>
                        </a:rPr>
                        <a:t>计算机</a:t>
                      </a:r>
                    </a:p>
                  </a:txBody>
                  <a:tcPr/>
                </a:tc>
                <a:extLst>
                  <a:ext uri="{0D108BD9-81ED-4DB2-BD59-A6C34878D82A}">
                    <a16:rowId xmlns:a16="http://schemas.microsoft.com/office/drawing/2014/main" val="822462322"/>
                  </a:ext>
                </a:extLst>
              </a:tr>
            </a:tbl>
          </a:graphicData>
        </a:graphic>
      </p:graphicFrame>
      <p:sp>
        <p:nvSpPr>
          <p:cNvPr id="6" name="矩形 5">
            <a:extLst>
              <a:ext uri="{FF2B5EF4-FFF2-40B4-BE49-F238E27FC236}">
                <a16:creationId xmlns:a16="http://schemas.microsoft.com/office/drawing/2014/main" id="{ED304088-9060-2DAD-1B7E-7BCD62538E43}"/>
              </a:ext>
            </a:extLst>
          </p:cNvPr>
          <p:cNvSpPr/>
          <p:nvPr/>
        </p:nvSpPr>
        <p:spPr>
          <a:xfrm>
            <a:off x="900000" y="4140617"/>
            <a:ext cx="5570384" cy="1723549"/>
          </a:xfrm>
          <a:prstGeom prst="rect">
            <a:avLst/>
          </a:prstGeom>
        </p:spPr>
        <p:txBody>
          <a:bodyPr wrap="square">
            <a:spAutoFit/>
          </a:bodyPr>
          <a:lstStyle/>
          <a:p>
            <a:pPr>
              <a:spcBef>
                <a:spcPts val="1200"/>
              </a:spcBef>
              <a:defRPr/>
            </a:pPr>
            <a:r>
              <a:rPr lang="zh-CN" altLang="en-US" sz="2400" kern="0" dirty="0">
                <a:latin typeface="黑体" panose="02010609060101010101" pitchFamily="49" charset="-122"/>
                <a:ea typeface="黑体" panose="02010609060101010101" pitchFamily="49" charset="-122"/>
              </a:rPr>
              <a:t>其中</a:t>
            </a:r>
            <a:r>
              <a:rPr lang="zh-CN" altLang="en-US" sz="2400" kern="0" dirty="0">
                <a:solidFill>
                  <a:srgbClr val="0000CC"/>
                </a:solidFill>
                <a:latin typeface="黑体" panose="02010609060101010101" pitchFamily="49" charset="-122"/>
                <a:ea typeface="黑体" panose="02010609060101010101" pitchFamily="49" charset="-122"/>
              </a:rPr>
              <a:t>学号</a:t>
            </a:r>
            <a:r>
              <a:rPr lang="zh-CN" altLang="en-US" sz="2400" kern="0" dirty="0">
                <a:latin typeface="黑体" panose="02010609060101010101" pitchFamily="49" charset="-122"/>
                <a:ea typeface="黑体" panose="02010609060101010101" pitchFamily="49" charset="-122"/>
              </a:rPr>
              <a:t>是码，因为码唯一标识了一行记录，所以码函数决定所有属性，即该关系模式存在下面函数依赖：</a:t>
            </a:r>
            <a:endParaRPr lang="en-US" altLang="zh-CN" sz="2400" kern="0" dirty="0">
              <a:latin typeface="黑体" panose="02010609060101010101" pitchFamily="49" charset="-122"/>
              <a:ea typeface="黑体" panose="02010609060101010101" pitchFamily="49" charset="-122"/>
            </a:endParaRPr>
          </a:p>
          <a:p>
            <a:pPr>
              <a:spcBef>
                <a:spcPts val="1200"/>
              </a:spcBef>
              <a:defRPr/>
            </a:pPr>
            <a:r>
              <a:rPr lang="zh-CN" altLang="en-US" sz="2400" kern="0" dirty="0">
                <a:latin typeface="黑体" panose="02010609060101010101" pitchFamily="49" charset="-122"/>
                <a:ea typeface="黑体" panose="02010609060101010101" pitchFamily="49" charset="-122"/>
                <a:sym typeface="Symbol" pitchFamily="18" charset="2"/>
              </a:rPr>
              <a:t> </a:t>
            </a:r>
            <a:r>
              <a:rPr lang="zh-CN" altLang="en-US" sz="2400" kern="0" dirty="0">
                <a:solidFill>
                  <a:srgbClr val="C00000"/>
                </a:solidFill>
                <a:latin typeface="黑体" panose="02010609060101010101" pitchFamily="49" charset="-122"/>
                <a:ea typeface="黑体" panose="02010609060101010101" pitchFamily="49" charset="-122"/>
                <a:sym typeface="Symbol" pitchFamily="18" charset="2"/>
              </a:rPr>
              <a:t>学号</a:t>
            </a:r>
            <a:r>
              <a:rPr lang="en-US" altLang="zh-CN" sz="2400" b="1" kern="0" dirty="0">
                <a:solidFill>
                  <a:srgbClr val="C00000"/>
                </a:solidFill>
                <a:latin typeface="黑体" panose="02010609060101010101" pitchFamily="49" charset="-122"/>
                <a:ea typeface="黑体" panose="02010609060101010101" pitchFamily="49" charset="-122"/>
                <a:sym typeface="Symbol" pitchFamily="18" charset="2"/>
              </a:rPr>
              <a:t></a:t>
            </a:r>
            <a:r>
              <a:rPr lang="zh-CN" altLang="en-US" sz="2400" kern="0" dirty="0">
                <a:solidFill>
                  <a:srgbClr val="C00000"/>
                </a:solidFill>
                <a:latin typeface="黑体" panose="02010609060101010101" pitchFamily="49" charset="-122"/>
                <a:ea typeface="黑体" panose="02010609060101010101" pitchFamily="49" charset="-122"/>
                <a:sym typeface="Symbol" pitchFamily="18" charset="2"/>
              </a:rPr>
              <a:t>姓名，学号</a:t>
            </a:r>
            <a:r>
              <a:rPr lang="en-US" altLang="zh-CN" sz="2400" b="1" kern="0" dirty="0">
                <a:solidFill>
                  <a:srgbClr val="C00000"/>
                </a:solidFill>
                <a:latin typeface="黑体" panose="02010609060101010101" pitchFamily="49" charset="-122"/>
                <a:ea typeface="黑体" panose="02010609060101010101" pitchFamily="49" charset="-122"/>
                <a:sym typeface="Symbol" pitchFamily="18" charset="2"/>
              </a:rPr>
              <a:t></a:t>
            </a:r>
            <a:r>
              <a:rPr lang="zh-CN" altLang="en-US" sz="2400" kern="0" dirty="0">
                <a:solidFill>
                  <a:srgbClr val="C00000"/>
                </a:solidFill>
                <a:latin typeface="黑体" panose="02010609060101010101" pitchFamily="49" charset="-122"/>
                <a:ea typeface="黑体" panose="02010609060101010101" pitchFamily="49" charset="-122"/>
                <a:sym typeface="Symbol" pitchFamily="18" charset="2"/>
              </a:rPr>
              <a:t>性别，学号</a:t>
            </a:r>
            <a:r>
              <a:rPr lang="en-US" altLang="zh-CN" sz="2400" b="1" kern="0" dirty="0">
                <a:solidFill>
                  <a:srgbClr val="C00000"/>
                </a:solidFill>
                <a:latin typeface="黑体" panose="02010609060101010101" pitchFamily="49" charset="-122"/>
                <a:ea typeface="黑体" panose="02010609060101010101" pitchFamily="49" charset="-122"/>
                <a:sym typeface="Symbol" pitchFamily="18" charset="2"/>
              </a:rPr>
              <a:t></a:t>
            </a:r>
            <a:r>
              <a:rPr lang="zh-CN" altLang="en-US" sz="2400" kern="0" dirty="0">
                <a:solidFill>
                  <a:srgbClr val="C00000"/>
                </a:solidFill>
                <a:latin typeface="黑体" panose="02010609060101010101" pitchFamily="49" charset="-122"/>
                <a:ea typeface="黑体" panose="02010609060101010101" pitchFamily="49" charset="-122"/>
                <a:sym typeface="Symbol" pitchFamily="18" charset="2"/>
              </a:rPr>
              <a:t>专业</a:t>
            </a:r>
            <a:endParaRPr lang="zh-CN" altLang="en-US" sz="2400" kern="0" dirty="0">
              <a:solidFill>
                <a:srgbClr val="C00000"/>
              </a:solidFill>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04FDC6A7-3195-E561-869F-35DEF638C3D5}"/>
              </a:ext>
            </a:extLst>
          </p:cNvPr>
          <p:cNvSpPr/>
          <p:nvPr/>
        </p:nvSpPr>
        <p:spPr>
          <a:xfrm>
            <a:off x="8786766" y="5400722"/>
            <a:ext cx="1456191" cy="338554"/>
          </a:xfrm>
          <a:prstGeom prst="rect">
            <a:avLst/>
          </a:prstGeom>
        </p:spPr>
        <p:txBody>
          <a:bodyPr wrap="square">
            <a:spAutoFit/>
          </a:bodyPr>
          <a:lstStyle/>
          <a:p>
            <a:pPr>
              <a:spcBef>
                <a:spcPts val="1200"/>
              </a:spcBef>
              <a:defRPr/>
            </a:pPr>
            <a:r>
              <a:rPr lang="zh-CN" altLang="en-US" sz="1600" kern="0" dirty="0">
                <a:latin typeface="黑体" panose="02010609060101010101" pitchFamily="49" charset="-122"/>
                <a:ea typeface="黑体" panose="02010609060101010101" pitchFamily="49" charset="-122"/>
              </a:rPr>
              <a:t>学生关系</a:t>
            </a:r>
            <a:endParaRPr lang="en-US" altLang="zh-CN" sz="1600" kern="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6949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7ACEBE2-41D2-3422-642F-2AECFE9A743F}"/>
              </a:ext>
            </a:extLst>
          </p:cNvPr>
          <p:cNvSpPr txBox="1"/>
          <p:nvPr/>
        </p:nvSpPr>
        <p:spPr>
          <a:xfrm>
            <a:off x="360000" y="360000"/>
            <a:ext cx="8301465" cy="683264"/>
          </a:xfrm>
          <a:prstGeom prst="rect">
            <a:avLst/>
          </a:prstGeom>
          <a:noFill/>
        </p:spPr>
        <p:txBody>
          <a:bodyPr wrap="square">
            <a:spAutoFit/>
          </a:bodyPr>
          <a:lstStyle>
            <a:defPPr>
              <a:defRPr lang="zh-CN"/>
            </a:defPPr>
            <a:lvl1pPr>
              <a:lnSpc>
                <a:spcPct val="120000"/>
              </a:lnSpc>
              <a:spcBef>
                <a:spcPct val="50000"/>
              </a:spcBef>
              <a:buClrTx/>
              <a:buSzTx/>
              <a:buNone/>
              <a:defRPr sz="3200" b="0">
                <a:solidFill>
                  <a:srgbClr val="C00000"/>
                </a:solidFill>
                <a:latin typeface="黑体" panose="02010609060101010101" pitchFamily="49" charset="-122"/>
                <a:ea typeface="黑体" panose="02010609060101010101" pitchFamily="49" charset="-122"/>
              </a:defRPr>
            </a:lvl1pPr>
          </a:lstStyle>
          <a:p>
            <a:r>
              <a:rPr lang="en-US" altLang="zh-CN" dirty="0" smtClean="0"/>
              <a:t>2</a:t>
            </a:r>
            <a:r>
              <a:rPr lang="zh-CN" altLang="en-US" dirty="0" smtClean="0"/>
              <a:t>、</a:t>
            </a:r>
            <a:r>
              <a:rPr lang="zh-CN" altLang="en-US" dirty="0"/>
              <a:t>非平凡函数依赖和平凡函数依赖</a:t>
            </a:r>
            <a:endParaRPr lang="en-US" altLang="zh-CN" dirty="0"/>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D9E0BCC6-DB44-A446-C9A5-EBD11812E316}"/>
                  </a:ext>
                </a:extLst>
              </p:cNvPr>
              <p:cNvSpPr/>
              <p:nvPr/>
            </p:nvSpPr>
            <p:spPr>
              <a:xfrm>
                <a:off x="900000" y="1175780"/>
                <a:ext cx="10496312" cy="931665"/>
              </a:xfrm>
              <a:prstGeom prst="rect">
                <a:avLst/>
              </a:prstGeom>
              <a:solidFill>
                <a:schemeClr val="accent6">
                  <a:lumMod val="20000"/>
                  <a:lumOff val="80000"/>
                  <a:alpha val="30000"/>
                </a:schemeClr>
              </a:solidFill>
            </p:spPr>
            <p:txBody>
              <a:bodyPr wrap="square">
                <a:spAutoFit/>
              </a:bodyPr>
              <a:lstStyle/>
              <a:p>
                <a:pPr>
                  <a:lnSpc>
                    <a:spcPct val="120000"/>
                  </a:lnSpc>
                  <a:spcBef>
                    <a:spcPts val="600"/>
                  </a:spcBef>
                  <a:defRPr/>
                </a:pPr>
                <a:r>
                  <a:rPr lang="zh-CN" altLang="en-US" sz="2400" kern="0" dirty="0">
                    <a:latin typeface="黑体" panose="02010609060101010101" pitchFamily="49" charset="-122"/>
                    <a:ea typeface="黑体" panose="02010609060101010101" pitchFamily="49" charset="-122"/>
                  </a:rPr>
                  <a:t>设</a:t>
                </a:r>
                <a:r>
                  <a:rPr lang="en-US" altLang="zh-CN" sz="2400" kern="0" dirty="0">
                    <a:latin typeface="黑体" panose="02010609060101010101" pitchFamily="49" charset="-122"/>
                    <a:ea typeface="黑体" panose="02010609060101010101" pitchFamily="49" charset="-122"/>
                  </a:rPr>
                  <a:t>R(U)</a:t>
                </a:r>
                <a:r>
                  <a:rPr lang="zh-CN" altLang="en-US" sz="2400" kern="0" dirty="0">
                    <a:latin typeface="黑体" panose="02010609060101010101" pitchFamily="49" charset="-122"/>
                    <a:ea typeface="黑体" panose="02010609060101010101" pitchFamily="49" charset="-122"/>
                  </a:rPr>
                  <a:t>是属性集</a:t>
                </a:r>
                <a:r>
                  <a:rPr lang="en-US" altLang="zh-CN" sz="2400" kern="0" dirty="0">
                    <a:latin typeface="黑体" panose="02010609060101010101" pitchFamily="49" charset="-122"/>
                    <a:ea typeface="黑体" panose="02010609060101010101" pitchFamily="49" charset="-122"/>
                  </a:rPr>
                  <a:t>U</a:t>
                </a:r>
                <a:r>
                  <a:rPr lang="zh-CN" altLang="en-US" sz="2400" kern="0" dirty="0">
                    <a:latin typeface="黑体" panose="02010609060101010101" pitchFamily="49" charset="-122"/>
                    <a:ea typeface="黑体" panose="02010609060101010101" pitchFamily="49" charset="-122"/>
                  </a:rPr>
                  <a:t>上的关系模式，</a:t>
                </a:r>
                <a:r>
                  <a:rPr lang="en-US" altLang="zh-CN" sz="2400" kern="0" dirty="0">
                    <a:latin typeface="黑体" panose="02010609060101010101" pitchFamily="49" charset="-122"/>
                    <a:ea typeface="黑体" panose="02010609060101010101" pitchFamily="49" charset="-122"/>
                  </a:rPr>
                  <a:t>X</a:t>
                </a:r>
                <a:r>
                  <a:rPr lang="zh-CN" altLang="en-US"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Y</a:t>
                </a:r>
                <a14:m>
                  <m:oMath xmlns:m="http://schemas.openxmlformats.org/officeDocument/2006/math">
                    <m:r>
                      <a:rPr lang="en-US" altLang="zh-CN" sz="2400" i="1" kern="0" smtClean="0">
                        <a:latin typeface="Cambria Math" panose="02040503050406030204" pitchFamily="18" charset="0"/>
                        <a:ea typeface="Cambria Math" panose="02040503050406030204" pitchFamily="18" charset="0"/>
                      </a:rPr>
                      <m:t>⊆</m:t>
                    </m:r>
                  </m:oMath>
                </a14:m>
                <a:r>
                  <a:rPr lang="en-US" altLang="zh-CN" sz="2400" kern="0" dirty="0">
                    <a:latin typeface="黑体" panose="02010609060101010101" pitchFamily="49" charset="-122"/>
                    <a:ea typeface="黑体" panose="02010609060101010101" pitchFamily="49" charset="-122"/>
                  </a:rPr>
                  <a:t>U</a:t>
                </a:r>
                <a:r>
                  <a:rPr lang="zh-CN" altLang="en-US" sz="2400" kern="0" dirty="0">
                    <a:latin typeface="黑体" panose="02010609060101010101" pitchFamily="49" charset="-122"/>
                    <a:ea typeface="黑体" panose="02010609060101010101" pitchFamily="49" charset="-122"/>
                  </a:rPr>
                  <a:t>。若</a:t>
                </a:r>
                <a:r>
                  <a:rPr lang="en-US" altLang="zh-CN" sz="2400" kern="0" dirty="0">
                    <a:latin typeface="黑体" panose="02010609060101010101" pitchFamily="49" charset="-122"/>
                    <a:ea typeface="黑体" panose="02010609060101010101" pitchFamily="49" charset="-122"/>
                  </a:rPr>
                  <a:t>X</a:t>
                </a:r>
                <a:r>
                  <a:rPr lang="en-US" altLang="zh-CN" sz="2400" kern="0" dirty="0">
                    <a:latin typeface="黑体" panose="02010609060101010101" pitchFamily="49" charset="-122"/>
                    <a:ea typeface="黑体" panose="02010609060101010101" pitchFamily="49" charset="-122"/>
                    <a:sym typeface="Symbol" pitchFamily="18" charset="2"/>
                  </a:rPr>
                  <a:t></a:t>
                </a:r>
                <a:r>
                  <a:rPr lang="en-US" altLang="zh-CN" sz="2400" kern="0" dirty="0">
                    <a:latin typeface="黑体" panose="02010609060101010101" pitchFamily="49" charset="-122"/>
                    <a:ea typeface="黑体" panose="02010609060101010101" pitchFamily="49" charset="-122"/>
                  </a:rPr>
                  <a:t>Y</a:t>
                </a:r>
                <a:r>
                  <a:rPr lang="zh-CN" altLang="en-US" sz="2400" kern="0" dirty="0">
                    <a:latin typeface="黑体" panose="02010609060101010101" pitchFamily="49" charset="-122"/>
                    <a:ea typeface="黑体" panose="02010609060101010101" pitchFamily="49" charset="-122"/>
                  </a:rPr>
                  <a:t>，且</a:t>
                </a:r>
                <a:r>
                  <a:rPr lang="en-US" altLang="zh-CN" sz="2400" kern="0" dirty="0">
                    <a:latin typeface="黑体" panose="02010609060101010101" pitchFamily="49" charset="-122"/>
                    <a:ea typeface="黑体" panose="02010609060101010101" pitchFamily="49" charset="-122"/>
                  </a:rPr>
                  <a:t>Y</a:t>
                </a:r>
                <a:r>
                  <a:rPr lang="zh-CN" altLang="en-US" sz="2400" kern="0" dirty="0">
                    <a:latin typeface="黑体" panose="02010609060101010101" pitchFamily="49" charset="-122"/>
                    <a:ea typeface="黑体" panose="02010609060101010101" pitchFamily="49" charset="-122"/>
                  </a:rPr>
                  <a:t>是</a:t>
                </a:r>
                <a:r>
                  <a:rPr lang="en-US" altLang="zh-CN" sz="2400" kern="0" dirty="0">
                    <a:latin typeface="黑体" panose="02010609060101010101" pitchFamily="49" charset="-122"/>
                    <a:ea typeface="黑体" panose="02010609060101010101" pitchFamily="49" charset="-122"/>
                  </a:rPr>
                  <a:t>X</a:t>
                </a:r>
                <a:r>
                  <a:rPr lang="zh-CN" altLang="en-US" sz="2400" kern="0" dirty="0">
                    <a:latin typeface="黑体" panose="02010609060101010101" pitchFamily="49" charset="-122"/>
                    <a:ea typeface="黑体" panose="02010609060101010101" pitchFamily="49" charset="-122"/>
                  </a:rPr>
                  <a:t>的子集，则称</a:t>
                </a:r>
                <a:r>
                  <a:rPr lang="en-US" altLang="zh-CN" sz="2400" kern="0" dirty="0">
                    <a:latin typeface="黑体" panose="02010609060101010101" pitchFamily="49" charset="-122"/>
                    <a:ea typeface="黑体" panose="02010609060101010101" pitchFamily="49" charset="-122"/>
                  </a:rPr>
                  <a:t>X</a:t>
                </a:r>
                <a:r>
                  <a:rPr lang="en-US" altLang="zh-CN" sz="2400" b="1" kern="0" dirty="0">
                    <a:latin typeface="黑体" panose="02010609060101010101" pitchFamily="49" charset="-122"/>
                    <a:ea typeface="黑体" panose="02010609060101010101" pitchFamily="49" charset="-122"/>
                    <a:sym typeface="Symbol" pitchFamily="18" charset="2"/>
                  </a:rPr>
                  <a:t></a:t>
                </a:r>
                <a:r>
                  <a:rPr lang="en-US" altLang="zh-CN" sz="2400" kern="0" dirty="0">
                    <a:latin typeface="黑体" panose="02010609060101010101" pitchFamily="49" charset="-122"/>
                    <a:ea typeface="黑体" panose="02010609060101010101" pitchFamily="49" charset="-122"/>
                  </a:rPr>
                  <a:t>Y</a:t>
                </a:r>
                <a:r>
                  <a:rPr lang="zh-CN" altLang="en-US" sz="2400" kern="0" dirty="0">
                    <a:latin typeface="黑体" panose="02010609060101010101" pitchFamily="49" charset="-122"/>
                    <a:ea typeface="黑体" panose="02010609060101010101" pitchFamily="49" charset="-122"/>
                  </a:rPr>
                  <a:t>为</a:t>
                </a:r>
                <a:r>
                  <a:rPr lang="zh-CN" altLang="en-US" sz="2400" kern="0" dirty="0">
                    <a:solidFill>
                      <a:srgbClr val="C00000"/>
                    </a:solidFill>
                    <a:latin typeface="黑体" panose="02010609060101010101" pitchFamily="49" charset="-122"/>
                    <a:ea typeface="黑体" panose="02010609060101010101" pitchFamily="49" charset="-122"/>
                  </a:rPr>
                  <a:t>平凡函数依赖</a:t>
                </a:r>
                <a:r>
                  <a:rPr lang="zh-CN" altLang="en-US" sz="2400" kern="0" dirty="0">
                    <a:latin typeface="黑体" panose="02010609060101010101" pitchFamily="49" charset="-122"/>
                    <a:ea typeface="黑体" panose="02010609060101010101" pitchFamily="49" charset="-122"/>
                  </a:rPr>
                  <a:t>；若</a:t>
                </a:r>
                <a:r>
                  <a:rPr lang="en-US" altLang="zh-CN" sz="2400" kern="0" dirty="0">
                    <a:latin typeface="黑体" panose="02010609060101010101" pitchFamily="49" charset="-122"/>
                    <a:ea typeface="黑体" panose="02010609060101010101" pitchFamily="49" charset="-122"/>
                  </a:rPr>
                  <a:t>X</a:t>
                </a:r>
                <a:r>
                  <a:rPr lang="en-US" altLang="zh-CN" sz="2400" b="1" kern="0" dirty="0">
                    <a:latin typeface="黑体" panose="02010609060101010101" pitchFamily="49" charset="-122"/>
                    <a:ea typeface="黑体" panose="02010609060101010101" pitchFamily="49" charset="-122"/>
                    <a:sym typeface="Symbol" pitchFamily="18" charset="2"/>
                  </a:rPr>
                  <a:t></a:t>
                </a:r>
                <a:r>
                  <a:rPr lang="en-US" altLang="zh-CN" sz="2400" kern="0" dirty="0">
                    <a:latin typeface="黑体" panose="02010609060101010101" pitchFamily="49" charset="-122"/>
                    <a:ea typeface="黑体" panose="02010609060101010101" pitchFamily="49" charset="-122"/>
                  </a:rPr>
                  <a:t>Y</a:t>
                </a:r>
                <a:r>
                  <a:rPr lang="zh-CN" altLang="en-US" sz="2400" kern="0" dirty="0">
                    <a:latin typeface="黑体" panose="02010609060101010101" pitchFamily="49" charset="-122"/>
                    <a:ea typeface="黑体" panose="02010609060101010101" pitchFamily="49" charset="-122"/>
                  </a:rPr>
                  <a:t>，且</a:t>
                </a:r>
                <a:r>
                  <a:rPr lang="en-US" altLang="zh-CN" sz="2400" kern="0" dirty="0">
                    <a:latin typeface="黑体" panose="02010609060101010101" pitchFamily="49" charset="-122"/>
                    <a:ea typeface="黑体" panose="02010609060101010101" pitchFamily="49" charset="-122"/>
                  </a:rPr>
                  <a:t>Y</a:t>
                </a:r>
                <a:r>
                  <a:rPr lang="zh-CN" altLang="en-US" sz="2400" kern="0" dirty="0">
                    <a:latin typeface="黑体" panose="02010609060101010101" pitchFamily="49" charset="-122"/>
                    <a:ea typeface="黑体" panose="02010609060101010101" pitchFamily="49" charset="-122"/>
                  </a:rPr>
                  <a:t>不是</a:t>
                </a:r>
                <a:r>
                  <a:rPr lang="en-US" altLang="zh-CN" sz="2400" kern="0" dirty="0">
                    <a:latin typeface="黑体" panose="02010609060101010101" pitchFamily="49" charset="-122"/>
                    <a:ea typeface="黑体" panose="02010609060101010101" pitchFamily="49" charset="-122"/>
                  </a:rPr>
                  <a:t>X</a:t>
                </a:r>
                <a:r>
                  <a:rPr lang="zh-CN" altLang="en-US" sz="2400" kern="0" dirty="0">
                    <a:latin typeface="黑体" panose="02010609060101010101" pitchFamily="49" charset="-122"/>
                    <a:ea typeface="黑体" panose="02010609060101010101" pitchFamily="49" charset="-122"/>
                  </a:rPr>
                  <a:t>的子集，则称</a:t>
                </a:r>
                <a:r>
                  <a:rPr lang="en-US" altLang="zh-CN" sz="2400" kern="0" dirty="0">
                    <a:latin typeface="黑体" panose="02010609060101010101" pitchFamily="49" charset="-122"/>
                    <a:ea typeface="黑体" panose="02010609060101010101" pitchFamily="49" charset="-122"/>
                  </a:rPr>
                  <a:t>X</a:t>
                </a:r>
                <a:r>
                  <a:rPr lang="en-US" altLang="zh-CN" sz="2400" b="1" kern="0" dirty="0">
                    <a:latin typeface="黑体" panose="02010609060101010101" pitchFamily="49" charset="-122"/>
                    <a:ea typeface="黑体" panose="02010609060101010101" pitchFamily="49" charset="-122"/>
                    <a:sym typeface="Symbol" pitchFamily="18" charset="2"/>
                  </a:rPr>
                  <a:t></a:t>
                </a:r>
                <a:r>
                  <a:rPr lang="en-US" altLang="zh-CN" sz="2400" kern="0" dirty="0">
                    <a:latin typeface="黑体" panose="02010609060101010101" pitchFamily="49" charset="-122"/>
                    <a:ea typeface="黑体" panose="02010609060101010101" pitchFamily="49" charset="-122"/>
                  </a:rPr>
                  <a:t>Y</a:t>
                </a:r>
                <a:r>
                  <a:rPr lang="zh-CN" altLang="en-US" sz="2400" kern="0" dirty="0">
                    <a:latin typeface="黑体" panose="02010609060101010101" pitchFamily="49" charset="-122"/>
                    <a:ea typeface="黑体" panose="02010609060101010101" pitchFamily="49" charset="-122"/>
                  </a:rPr>
                  <a:t>是</a:t>
                </a:r>
                <a:r>
                  <a:rPr lang="zh-CN" altLang="en-US" sz="2400" kern="0" dirty="0">
                    <a:solidFill>
                      <a:srgbClr val="C00000"/>
                    </a:solidFill>
                    <a:latin typeface="黑体" panose="02010609060101010101" pitchFamily="49" charset="-122"/>
                    <a:ea typeface="黑体" panose="02010609060101010101" pitchFamily="49" charset="-122"/>
                  </a:rPr>
                  <a:t>非平凡函数依赖</a:t>
                </a:r>
                <a:r>
                  <a:rPr lang="zh-CN" altLang="en-US" sz="2400" kern="0" dirty="0">
                    <a:latin typeface="黑体" panose="02010609060101010101" pitchFamily="49" charset="-122"/>
                    <a:ea typeface="黑体" panose="02010609060101010101" pitchFamily="49" charset="-122"/>
                  </a:rPr>
                  <a:t>。    </a:t>
                </a:r>
              </a:p>
            </p:txBody>
          </p:sp>
        </mc:Choice>
        <mc:Fallback xmlns="">
          <p:sp>
            <p:nvSpPr>
              <p:cNvPr id="3" name="矩形 2">
                <a:extLst>
                  <a:ext uri="{FF2B5EF4-FFF2-40B4-BE49-F238E27FC236}">
                    <a16:creationId xmlns:a16="http://schemas.microsoft.com/office/drawing/2014/main" id="{D9E0BCC6-DB44-A446-C9A5-EBD11812E316}"/>
                  </a:ext>
                </a:extLst>
              </p:cNvPr>
              <p:cNvSpPr>
                <a:spLocks noRot="1" noChangeAspect="1" noMove="1" noResize="1" noEditPoints="1" noAdjustHandles="1" noChangeArrowheads="1" noChangeShapeType="1" noTextEdit="1"/>
              </p:cNvSpPr>
              <p:nvPr/>
            </p:nvSpPr>
            <p:spPr>
              <a:xfrm>
                <a:off x="900000" y="1175780"/>
                <a:ext cx="10496312" cy="931665"/>
              </a:xfrm>
              <a:prstGeom prst="rect">
                <a:avLst/>
              </a:prstGeom>
              <a:blipFill>
                <a:blip r:embed="rId3"/>
                <a:stretch>
                  <a:fillRect l="-930" t="-3922" r="-581" b="-14379"/>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DB3368D0-E83F-EF62-2C2C-D97FD94B3F1B}"/>
              </a:ext>
            </a:extLst>
          </p:cNvPr>
          <p:cNvSpPr/>
          <p:nvPr/>
        </p:nvSpPr>
        <p:spPr>
          <a:xfrm>
            <a:off x="900000" y="3355694"/>
            <a:ext cx="9351548" cy="1073755"/>
          </a:xfrm>
          <a:prstGeom prst="rect">
            <a:avLst/>
          </a:prstGeom>
        </p:spPr>
        <p:txBody>
          <a:bodyPr wrap="square">
            <a:spAutoFit/>
          </a:bodyPr>
          <a:lstStyle/>
          <a:p>
            <a:pPr>
              <a:lnSpc>
                <a:spcPct val="120000"/>
              </a:lnSpc>
              <a:spcBef>
                <a:spcPts val="1200"/>
              </a:spcBef>
              <a:defRPr/>
            </a:pPr>
            <a:r>
              <a:rPr lang="en-US" altLang="zh-CN" sz="2400" kern="0" dirty="0">
                <a:solidFill>
                  <a:srgbClr val="006666"/>
                </a:solidFill>
                <a:latin typeface="黑体" panose="02010609060101010101" pitchFamily="49" charset="-122"/>
                <a:ea typeface="黑体" panose="02010609060101010101" pitchFamily="49" charset="-122"/>
              </a:rPr>
              <a:t>【</a:t>
            </a:r>
            <a:r>
              <a:rPr lang="zh-CN" altLang="en-US" sz="2400" kern="0" dirty="0">
                <a:solidFill>
                  <a:srgbClr val="006666"/>
                </a:solidFill>
                <a:latin typeface="黑体" panose="02010609060101010101" pitchFamily="49" charset="-122"/>
                <a:ea typeface="黑体" panose="02010609060101010101" pitchFamily="49" charset="-122"/>
              </a:rPr>
              <a:t>例</a:t>
            </a:r>
            <a:r>
              <a:rPr lang="en-US" altLang="zh-CN" sz="2400" kern="0" dirty="0">
                <a:solidFill>
                  <a:srgbClr val="006666"/>
                </a:solidFill>
                <a:latin typeface="黑体" panose="02010609060101010101" pitchFamily="49" charset="-122"/>
                <a:ea typeface="黑体" panose="02010609060101010101" pitchFamily="49" charset="-122"/>
              </a:rPr>
              <a:t>2】</a:t>
            </a:r>
            <a:r>
              <a:rPr lang="zh-CN" altLang="en-US" sz="2400" kern="0" dirty="0">
                <a:latin typeface="黑体" panose="02010609060101010101" pitchFamily="49" charset="-122"/>
                <a:ea typeface="黑体" panose="02010609060101010101" pitchFamily="49" charset="-122"/>
              </a:rPr>
              <a:t>有选课关系模式如下：</a:t>
            </a:r>
            <a:endParaRPr lang="en-US" altLang="zh-CN" sz="2400" kern="0" dirty="0">
              <a:latin typeface="黑体" panose="02010609060101010101" pitchFamily="49" charset="-122"/>
              <a:ea typeface="黑体" panose="02010609060101010101" pitchFamily="49" charset="-122"/>
            </a:endParaRPr>
          </a:p>
          <a:p>
            <a:pPr>
              <a:lnSpc>
                <a:spcPct val="120000"/>
              </a:lnSpc>
              <a:spcBef>
                <a:spcPts val="1200"/>
              </a:spcBef>
              <a:defRPr/>
            </a:pPr>
            <a:r>
              <a:rPr lang="zh-CN" altLang="en-US" sz="2400" kern="0" dirty="0">
                <a:latin typeface="黑体" panose="02010609060101010101" pitchFamily="49" charset="-122"/>
                <a:ea typeface="黑体" panose="02010609060101010101" pitchFamily="49" charset="-122"/>
              </a:rPr>
              <a:t>   </a:t>
            </a:r>
            <a:r>
              <a:rPr lang="zh-CN" altLang="en-US" sz="2400" kern="0" dirty="0">
                <a:solidFill>
                  <a:srgbClr val="0000CC"/>
                </a:solidFill>
                <a:latin typeface="黑体" panose="02010609060101010101" pitchFamily="49" charset="-122"/>
                <a:ea typeface="黑体" panose="02010609060101010101" pitchFamily="49" charset="-122"/>
              </a:rPr>
              <a:t>选课（</a:t>
            </a:r>
            <a:r>
              <a:rPr lang="zh-CN" altLang="en-US" sz="2400" u="sng" kern="0" dirty="0">
                <a:solidFill>
                  <a:srgbClr val="0000CC"/>
                </a:solidFill>
                <a:latin typeface="黑体" panose="02010609060101010101" pitchFamily="49" charset="-122"/>
                <a:ea typeface="黑体" panose="02010609060101010101" pitchFamily="49" charset="-122"/>
              </a:rPr>
              <a:t>学号，课程号</a:t>
            </a:r>
            <a:r>
              <a:rPr lang="zh-CN" altLang="en-US" sz="2400" kern="0" dirty="0">
                <a:solidFill>
                  <a:srgbClr val="0000CC"/>
                </a:solidFill>
                <a:latin typeface="黑体" panose="02010609060101010101" pitchFamily="49" charset="-122"/>
                <a:ea typeface="黑体" panose="02010609060101010101" pitchFamily="49" charset="-122"/>
              </a:rPr>
              <a:t>，成绩）</a:t>
            </a:r>
            <a:endParaRPr lang="en-US" altLang="zh-CN" sz="2400" kern="0" dirty="0">
              <a:solidFill>
                <a:srgbClr val="0000CC"/>
              </a:solidFill>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5E697A29-59C9-06E2-47D2-474C220756FB}"/>
              </a:ext>
            </a:extLst>
          </p:cNvPr>
          <p:cNvSpPr/>
          <p:nvPr/>
        </p:nvSpPr>
        <p:spPr>
          <a:xfrm>
            <a:off x="900000" y="2263736"/>
            <a:ext cx="10034299" cy="919867"/>
          </a:xfrm>
          <a:prstGeom prst="rect">
            <a:avLst/>
          </a:prstGeom>
        </p:spPr>
        <p:txBody>
          <a:bodyPr wrap="square">
            <a:spAutoFit/>
          </a:bodyPr>
          <a:lstStyle/>
          <a:p>
            <a:pPr>
              <a:lnSpc>
                <a:spcPct val="120000"/>
              </a:lnSpc>
              <a:spcBef>
                <a:spcPts val="600"/>
              </a:spcBef>
              <a:defRPr/>
            </a:pPr>
            <a:r>
              <a:rPr lang="zh-CN" altLang="en-US" sz="2400" kern="0" dirty="0">
                <a:latin typeface="黑体" panose="02010609060101010101" pitchFamily="49" charset="-122"/>
                <a:ea typeface="黑体" panose="02010609060101010101" pitchFamily="49" charset="-122"/>
              </a:rPr>
              <a:t>对于任一关系模式，平凡函数依赖都是必然成立的，它不反映新的语义，因此若不特别声明，我们总是讨论</a:t>
            </a:r>
            <a:r>
              <a:rPr lang="zh-CN" altLang="en-US" sz="2400" kern="0" dirty="0">
                <a:solidFill>
                  <a:srgbClr val="C00000"/>
                </a:solidFill>
                <a:latin typeface="黑体" panose="02010609060101010101" pitchFamily="49" charset="-122"/>
                <a:ea typeface="黑体" panose="02010609060101010101" pitchFamily="49" charset="-122"/>
              </a:rPr>
              <a:t>非平凡函数依赖</a:t>
            </a:r>
            <a:r>
              <a:rPr lang="zh-CN" altLang="en-US" sz="2400" kern="0" dirty="0">
                <a:latin typeface="黑体" panose="02010609060101010101" pitchFamily="49" charset="-122"/>
                <a:ea typeface="黑体" panose="02010609060101010101" pitchFamily="49" charset="-122"/>
              </a:rPr>
              <a:t>。</a:t>
            </a:r>
          </a:p>
        </p:txBody>
      </p:sp>
      <p:sp>
        <p:nvSpPr>
          <p:cNvPr id="4" name="矩形 3">
            <a:extLst>
              <a:ext uri="{FF2B5EF4-FFF2-40B4-BE49-F238E27FC236}">
                <a16:creationId xmlns:a16="http://schemas.microsoft.com/office/drawing/2014/main" id="{F2F8087C-E6AD-4379-B402-0035578907A4}"/>
              </a:ext>
            </a:extLst>
          </p:cNvPr>
          <p:cNvSpPr/>
          <p:nvPr/>
        </p:nvSpPr>
        <p:spPr>
          <a:xfrm>
            <a:off x="900000" y="4599325"/>
            <a:ext cx="6579792" cy="1427186"/>
          </a:xfrm>
          <a:prstGeom prst="rect">
            <a:avLst/>
          </a:prstGeom>
        </p:spPr>
        <p:txBody>
          <a:bodyPr wrap="square">
            <a:spAutoFit/>
          </a:bodyPr>
          <a:lstStyle/>
          <a:p>
            <a:pPr>
              <a:lnSpc>
                <a:spcPct val="110000"/>
              </a:lnSpc>
              <a:spcBef>
                <a:spcPts val="600"/>
              </a:spcBef>
              <a:defRPr/>
            </a:pPr>
            <a:r>
              <a:rPr lang="zh-CN" altLang="en-US" sz="2400" kern="0" dirty="0">
                <a:latin typeface="黑体" panose="02010609060101010101" pitchFamily="49" charset="-122"/>
                <a:ea typeface="黑体" panose="02010609060101010101" pitchFamily="49" charset="-122"/>
              </a:rPr>
              <a:t>其中</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学号</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课程号</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是码，则：</a:t>
            </a:r>
            <a:endParaRPr lang="en-US" altLang="zh-CN" sz="2400" kern="0" dirty="0">
              <a:latin typeface="黑体" panose="02010609060101010101" pitchFamily="49" charset="-122"/>
              <a:ea typeface="黑体" panose="02010609060101010101" pitchFamily="49" charset="-122"/>
            </a:endParaRPr>
          </a:p>
          <a:p>
            <a:pPr>
              <a:lnSpc>
                <a:spcPct val="110000"/>
              </a:lnSpc>
              <a:spcBef>
                <a:spcPts val="600"/>
              </a:spcBef>
              <a:defRPr/>
            </a:pPr>
            <a:r>
              <a:rPr lang="en-US" altLang="zh-CN" sz="2400" kern="0" dirty="0">
                <a:solidFill>
                  <a:srgbClr val="0000CC"/>
                </a:solidFill>
                <a:latin typeface="黑体" panose="02010609060101010101" pitchFamily="49" charset="-122"/>
                <a:ea typeface="黑体" panose="02010609060101010101" pitchFamily="49" charset="-122"/>
              </a:rPr>
              <a:t>  (</a:t>
            </a:r>
            <a:r>
              <a:rPr lang="zh-CN" altLang="en-US" sz="2400" kern="0" dirty="0">
                <a:solidFill>
                  <a:srgbClr val="0000CC"/>
                </a:solidFill>
                <a:latin typeface="黑体" panose="02010609060101010101" pitchFamily="49" charset="-122"/>
                <a:ea typeface="黑体" panose="02010609060101010101" pitchFamily="49" charset="-122"/>
              </a:rPr>
              <a:t>学号</a:t>
            </a:r>
            <a:r>
              <a:rPr lang="en-US" altLang="zh-CN" sz="2400" kern="0" dirty="0">
                <a:solidFill>
                  <a:srgbClr val="0000CC"/>
                </a:solidFill>
                <a:latin typeface="黑体" panose="02010609060101010101" pitchFamily="49" charset="-122"/>
                <a:ea typeface="黑体" panose="02010609060101010101" pitchFamily="49" charset="-122"/>
              </a:rPr>
              <a:t>,</a:t>
            </a:r>
            <a:r>
              <a:rPr lang="zh-CN" altLang="en-US" sz="2400" kern="0" dirty="0">
                <a:solidFill>
                  <a:srgbClr val="0000CC"/>
                </a:solidFill>
                <a:latin typeface="黑体" panose="02010609060101010101" pitchFamily="49" charset="-122"/>
                <a:ea typeface="黑体" panose="02010609060101010101" pitchFamily="49" charset="-122"/>
              </a:rPr>
              <a:t>课程号</a:t>
            </a:r>
            <a:r>
              <a:rPr lang="en-US" altLang="zh-CN" sz="2400" kern="0" dirty="0">
                <a:solidFill>
                  <a:srgbClr val="0000CC"/>
                </a:solidFill>
                <a:latin typeface="黑体" panose="02010609060101010101" pitchFamily="49" charset="-122"/>
                <a:ea typeface="黑体" panose="02010609060101010101" pitchFamily="49" charset="-122"/>
              </a:rPr>
              <a:t>)</a:t>
            </a:r>
            <a:r>
              <a:rPr lang="en-US" altLang="zh-CN" sz="2400" b="1" kern="0" dirty="0">
                <a:solidFill>
                  <a:srgbClr val="0000CC"/>
                </a:solidFill>
                <a:latin typeface="黑体" panose="02010609060101010101" pitchFamily="49" charset="-122"/>
                <a:ea typeface="黑体" panose="02010609060101010101" pitchFamily="49" charset="-122"/>
                <a:sym typeface="Symbol" pitchFamily="18" charset="2"/>
              </a:rPr>
              <a:t></a:t>
            </a:r>
            <a:r>
              <a:rPr lang="zh-CN" altLang="en-US" sz="2400" kern="0" dirty="0">
                <a:solidFill>
                  <a:srgbClr val="0000CC"/>
                </a:solidFill>
                <a:latin typeface="黑体" panose="02010609060101010101" pitchFamily="49" charset="-122"/>
                <a:ea typeface="黑体" panose="02010609060101010101" pitchFamily="49" charset="-122"/>
                <a:sym typeface="Symbol" pitchFamily="18" charset="2"/>
              </a:rPr>
              <a:t>学号 </a:t>
            </a:r>
            <a:r>
              <a:rPr lang="zh-CN" altLang="en-US" sz="2400" kern="0" dirty="0">
                <a:latin typeface="黑体" panose="02010609060101010101" pitchFamily="49" charset="-122"/>
                <a:ea typeface="黑体" panose="02010609060101010101" pitchFamily="49" charset="-122"/>
                <a:sym typeface="Symbol" pitchFamily="18" charset="2"/>
              </a:rPr>
              <a:t>是</a:t>
            </a:r>
            <a:r>
              <a:rPr lang="zh-CN" altLang="en-US" sz="2400" kern="0" dirty="0">
                <a:solidFill>
                  <a:srgbClr val="C00000"/>
                </a:solidFill>
                <a:latin typeface="黑体" panose="02010609060101010101" pitchFamily="49" charset="-122"/>
                <a:ea typeface="黑体" panose="02010609060101010101" pitchFamily="49" charset="-122"/>
              </a:rPr>
              <a:t>平凡函数依赖</a:t>
            </a:r>
            <a:r>
              <a:rPr lang="zh-CN" altLang="en-US" sz="2400" kern="0" dirty="0">
                <a:latin typeface="黑体" panose="02010609060101010101" pitchFamily="49" charset="-122"/>
                <a:ea typeface="黑体" panose="02010609060101010101" pitchFamily="49" charset="-122"/>
                <a:sym typeface="Symbol" pitchFamily="18" charset="2"/>
              </a:rPr>
              <a:t>，</a:t>
            </a:r>
            <a:endParaRPr lang="en-US" altLang="zh-CN" sz="2400" kern="0" dirty="0">
              <a:latin typeface="黑体" panose="02010609060101010101" pitchFamily="49" charset="-122"/>
              <a:ea typeface="黑体" panose="02010609060101010101" pitchFamily="49" charset="-122"/>
              <a:sym typeface="Symbol" pitchFamily="18" charset="2"/>
            </a:endParaRPr>
          </a:p>
          <a:p>
            <a:pPr>
              <a:lnSpc>
                <a:spcPct val="110000"/>
              </a:lnSpc>
              <a:spcBef>
                <a:spcPts val="600"/>
              </a:spcBef>
              <a:defRPr/>
            </a:pPr>
            <a:r>
              <a:rPr lang="en-US" altLang="zh-CN" sz="2400" kern="0" dirty="0">
                <a:solidFill>
                  <a:srgbClr val="0000CC"/>
                </a:solidFill>
                <a:latin typeface="黑体" panose="02010609060101010101" pitchFamily="49" charset="-122"/>
                <a:ea typeface="黑体" panose="02010609060101010101" pitchFamily="49" charset="-122"/>
              </a:rPr>
              <a:t>  (</a:t>
            </a:r>
            <a:r>
              <a:rPr lang="zh-CN" altLang="en-US" sz="2400" kern="0" dirty="0">
                <a:solidFill>
                  <a:srgbClr val="0000CC"/>
                </a:solidFill>
                <a:latin typeface="黑体" panose="02010609060101010101" pitchFamily="49" charset="-122"/>
                <a:ea typeface="黑体" panose="02010609060101010101" pitchFamily="49" charset="-122"/>
              </a:rPr>
              <a:t>学号</a:t>
            </a:r>
            <a:r>
              <a:rPr lang="en-US" altLang="zh-CN" sz="2400" kern="0" dirty="0">
                <a:solidFill>
                  <a:srgbClr val="0000CC"/>
                </a:solidFill>
                <a:latin typeface="黑体" panose="02010609060101010101" pitchFamily="49" charset="-122"/>
                <a:ea typeface="黑体" panose="02010609060101010101" pitchFamily="49" charset="-122"/>
              </a:rPr>
              <a:t>,</a:t>
            </a:r>
            <a:r>
              <a:rPr lang="zh-CN" altLang="en-US" sz="2400" kern="0" dirty="0">
                <a:solidFill>
                  <a:srgbClr val="0000CC"/>
                </a:solidFill>
                <a:latin typeface="黑体" panose="02010609060101010101" pitchFamily="49" charset="-122"/>
                <a:ea typeface="黑体" panose="02010609060101010101" pitchFamily="49" charset="-122"/>
              </a:rPr>
              <a:t>课程号</a:t>
            </a:r>
            <a:r>
              <a:rPr lang="en-US" altLang="zh-CN" sz="2400" kern="0" dirty="0">
                <a:solidFill>
                  <a:srgbClr val="0000CC"/>
                </a:solidFill>
                <a:latin typeface="黑体" panose="02010609060101010101" pitchFamily="49" charset="-122"/>
                <a:ea typeface="黑体" panose="02010609060101010101" pitchFamily="49" charset="-122"/>
              </a:rPr>
              <a:t>)</a:t>
            </a:r>
            <a:r>
              <a:rPr lang="en-US" altLang="zh-CN" sz="2400" b="1" kern="0" dirty="0">
                <a:solidFill>
                  <a:srgbClr val="0000CC"/>
                </a:solidFill>
                <a:latin typeface="黑体" panose="02010609060101010101" pitchFamily="49" charset="-122"/>
                <a:ea typeface="黑体" panose="02010609060101010101" pitchFamily="49" charset="-122"/>
                <a:sym typeface="Symbol" pitchFamily="18" charset="2"/>
              </a:rPr>
              <a:t></a:t>
            </a:r>
            <a:r>
              <a:rPr lang="zh-CN" altLang="en-US" sz="2400" kern="0" dirty="0">
                <a:solidFill>
                  <a:srgbClr val="0000CC"/>
                </a:solidFill>
                <a:latin typeface="黑体" panose="02010609060101010101" pitchFamily="49" charset="-122"/>
                <a:ea typeface="黑体" panose="02010609060101010101" pitchFamily="49" charset="-122"/>
                <a:sym typeface="Symbol" pitchFamily="18" charset="2"/>
              </a:rPr>
              <a:t>成绩 </a:t>
            </a:r>
            <a:r>
              <a:rPr lang="zh-CN" altLang="en-US" sz="2400" kern="0" dirty="0">
                <a:latin typeface="黑体" panose="02010609060101010101" pitchFamily="49" charset="-122"/>
                <a:ea typeface="黑体" panose="02010609060101010101" pitchFamily="49" charset="-122"/>
                <a:sym typeface="Symbol" pitchFamily="18" charset="2"/>
              </a:rPr>
              <a:t>是</a:t>
            </a:r>
            <a:r>
              <a:rPr lang="zh-CN" altLang="en-US" sz="2400" kern="0" dirty="0">
                <a:solidFill>
                  <a:srgbClr val="C00000"/>
                </a:solidFill>
                <a:latin typeface="黑体" panose="02010609060101010101" pitchFamily="49" charset="-122"/>
                <a:ea typeface="黑体" panose="02010609060101010101" pitchFamily="49" charset="-122"/>
              </a:rPr>
              <a:t>非平凡函数依赖</a:t>
            </a:r>
            <a:r>
              <a:rPr lang="zh-CN" altLang="en-US" sz="2400" kern="0" dirty="0">
                <a:latin typeface="黑体" panose="02010609060101010101" pitchFamily="49" charset="-122"/>
                <a:ea typeface="黑体" panose="02010609060101010101" pitchFamily="49" charset="-122"/>
              </a:rPr>
              <a:t>。</a:t>
            </a:r>
          </a:p>
        </p:txBody>
      </p:sp>
      <p:grpSp>
        <p:nvGrpSpPr>
          <p:cNvPr id="8" name="组合 7">
            <a:extLst>
              <a:ext uri="{FF2B5EF4-FFF2-40B4-BE49-F238E27FC236}">
                <a16:creationId xmlns:a16="http://schemas.microsoft.com/office/drawing/2014/main" id="{F1D7BD9D-742B-F4BA-124D-3D3B2F615FFB}"/>
              </a:ext>
            </a:extLst>
          </p:cNvPr>
          <p:cNvGrpSpPr/>
          <p:nvPr/>
        </p:nvGrpSpPr>
        <p:grpSpPr>
          <a:xfrm>
            <a:off x="6966718" y="2906516"/>
            <a:ext cx="3742232" cy="3688080"/>
            <a:chOff x="6102607" y="2369375"/>
            <a:chExt cx="3742232" cy="3688080"/>
          </a:xfrm>
        </p:grpSpPr>
        <p:sp>
          <p:nvSpPr>
            <p:cNvPr id="9" name="Rectangle 6">
              <a:extLst>
                <a:ext uri="{FF2B5EF4-FFF2-40B4-BE49-F238E27FC236}">
                  <a16:creationId xmlns:a16="http://schemas.microsoft.com/office/drawing/2014/main" id="{6248F637-4779-BECB-42D7-C3103BFA788F}"/>
                </a:ext>
              </a:extLst>
            </p:cNvPr>
            <p:cNvSpPr>
              <a:spLocks noChangeArrowheads="1"/>
            </p:cNvSpPr>
            <p:nvPr/>
          </p:nvSpPr>
          <p:spPr bwMode="auto">
            <a:xfrm>
              <a:off x="6102607" y="3122365"/>
              <a:ext cx="992216" cy="412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0" kern="0" dirty="0">
                  <a:solidFill>
                    <a:schemeClr val="tx1"/>
                  </a:solidFill>
                  <a:latin typeface="黑体" panose="02010609060101010101" pitchFamily="49" charset="-122"/>
                  <a:ea typeface="黑体" panose="02010609060101010101" pitchFamily="49" charset="-122"/>
                </a:rPr>
                <a:t>选课关系</a:t>
              </a:r>
              <a:endParaRPr lang="en-US" altLang="zh-CN" sz="1800" b="0" kern="0" dirty="0">
                <a:solidFill>
                  <a:schemeClr val="tx1"/>
                </a:solidFill>
                <a:latin typeface="黑体" panose="02010609060101010101" pitchFamily="49" charset="-122"/>
                <a:ea typeface="黑体" panose="02010609060101010101" pitchFamily="49" charset="-122"/>
              </a:endParaRPr>
            </a:p>
          </p:txBody>
        </p:sp>
        <p:graphicFrame>
          <p:nvGraphicFramePr>
            <p:cNvPr id="10" name="Group 124">
              <a:extLst>
                <a:ext uri="{FF2B5EF4-FFF2-40B4-BE49-F238E27FC236}">
                  <a16:creationId xmlns:a16="http://schemas.microsoft.com/office/drawing/2014/main" id="{C9A67E04-60C8-80BB-7632-66BF93FDBA18}"/>
                </a:ext>
              </a:extLst>
            </p:cNvPr>
            <p:cNvGraphicFramePr>
              <a:graphicFrameLocks/>
            </p:cNvGraphicFramePr>
            <p:nvPr>
              <p:extLst>
                <p:ext uri="{D42A27DB-BD31-4B8C-83A1-F6EECF244321}">
                  <p14:modId xmlns:p14="http://schemas.microsoft.com/office/powerpoint/2010/main" val="2258055043"/>
                </p:ext>
              </p:extLst>
            </p:nvPr>
          </p:nvGraphicFramePr>
          <p:xfrm>
            <a:off x="7094823" y="2369375"/>
            <a:ext cx="2750016" cy="3688080"/>
          </p:xfrm>
          <a:graphic>
            <a:graphicData uri="http://schemas.openxmlformats.org/drawingml/2006/table">
              <a:tbl>
                <a:tblPr>
                  <a:effectLst>
                    <a:outerShdw blurRad="50800" dist="38100" dir="2700000" algn="tl" rotWithShape="0">
                      <a:prstClr val="black">
                        <a:alpha val="40000"/>
                      </a:prstClr>
                    </a:outerShdw>
                  </a:effectLst>
                </a:tblPr>
                <a:tblGrid>
                  <a:gridCol w="1020511">
                    <a:extLst>
                      <a:ext uri="{9D8B030D-6E8A-4147-A177-3AD203B41FA5}">
                        <a16:colId xmlns:a16="http://schemas.microsoft.com/office/drawing/2014/main" val="20000"/>
                      </a:ext>
                    </a:extLst>
                  </a:gridCol>
                  <a:gridCol w="1041484">
                    <a:extLst>
                      <a:ext uri="{9D8B030D-6E8A-4147-A177-3AD203B41FA5}">
                        <a16:colId xmlns:a16="http://schemas.microsoft.com/office/drawing/2014/main" val="20001"/>
                      </a:ext>
                    </a:extLst>
                  </a:gridCol>
                  <a:gridCol w="688021">
                    <a:extLst>
                      <a:ext uri="{9D8B030D-6E8A-4147-A177-3AD203B41FA5}">
                        <a16:colId xmlns:a16="http://schemas.microsoft.com/office/drawing/2014/main" val="20002"/>
                      </a:ext>
                    </a:extLst>
                  </a:gridCol>
                </a:tblGrid>
                <a:tr h="23045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学号</a:t>
                        </a:r>
                        <a:endParaRPr kumimoji="1" lang="en-US" altLang="zh-CN" sz="16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课程号</a:t>
                        </a:r>
                        <a:endParaRPr kumimoji="1" lang="en-US" altLang="zh-CN" sz="16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成绩</a:t>
                        </a:r>
                        <a:endParaRPr kumimoji="1" lang="en-US" altLang="zh-CN" sz="16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229671">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123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45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671">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45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045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95003</a:t>
                        </a:r>
                        <a:endParaRPr kumimoji="0" lang="en-US" altLang="zh-CN" sz="16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51086978"/>
                    </a:ext>
                  </a:extLst>
                </a:tr>
                <a:tr h="23045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95003</a:t>
                        </a:r>
                        <a:endParaRPr kumimoji="0" lang="en-US" altLang="zh-CN" sz="16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1420076"/>
                    </a:ext>
                  </a:extLst>
                </a:tr>
                <a:tr h="23045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6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12341253"/>
                    </a:ext>
                  </a:extLst>
                </a:tr>
                <a:tr h="23045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6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499701"/>
                    </a:ext>
                  </a:extLst>
                </a:tr>
                <a:tr h="23045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6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78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9075085"/>
                    </a:ext>
                  </a:extLst>
                </a:tr>
              </a:tbl>
            </a:graphicData>
          </a:graphic>
        </p:graphicFrame>
      </p:grpSp>
    </p:spTree>
    <p:extLst>
      <p:ext uri="{BB962C8B-B14F-4D97-AF65-F5344CB8AC3E}">
        <p14:creationId xmlns:p14="http://schemas.microsoft.com/office/powerpoint/2010/main" val="120719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p:bldP spid="7" grpId="0"/>
      <p:bldP spid="4" grpId="0" build="p" bldLvl="3"/>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7ACEBE2-41D2-3422-642F-2AECFE9A743F}"/>
              </a:ext>
            </a:extLst>
          </p:cNvPr>
          <p:cNvSpPr txBox="1"/>
          <p:nvPr/>
        </p:nvSpPr>
        <p:spPr>
          <a:xfrm>
            <a:off x="360000" y="360000"/>
            <a:ext cx="6882584" cy="683264"/>
          </a:xfrm>
          <a:prstGeom prst="rect">
            <a:avLst/>
          </a:prstGeom>
          <a:noFill/>
        </p:spPr>
        <p:txBody>
          <a:bodyPr wrap="square">
            <a:spAutoFit/>
          </a:bodyPr>
          <a:lstStyle>
            <a:defPPr>
              <a:defRPr lang="zh-CN"/>
            </a:defPPr>
            <a:lvl1pPr>
              <a:lnSpc>
                <a:spcPct val="120000"/>
              </a:lnSpc>
              <a:spcBef>
                <a:spcPct val="50000"/>
              </a:spcBef>
              <a:buClrTx/>
              <a:buSzTx/>
              <a:buNone/>
              <a:defRPr sz="3200" b="0">
                <a:solidFill>
                  <a:srgbClr val="C00000"/>
                </a:solidFill>
                <a:latin typeface="黑体" panose="02010609060101010101" pitchFamily="49" charset="-122"/>
                <a:ea typeface="黑体" panose="02010609060101010101" pitchFamily="49" charset="-122"/>
              </a:defRPr>
            </a:lvl1pPr>
          </a:lstStyle>
          <a:p>
            <a:r>
              <a:rPr lang="en-US" altLang="zh-CN" dirty="0" smtClean="0"/>
              <a:t>3</a:t>
            </a:r>
            <a:r>
              <a:rPr lang="zh-CN" altLang="en-US" dirty="0" smtClean="0"/>
              <a:t>、</a:t>
            </a:r>
            <a:r>
              <a:rPr lang="zh-CN" altLang="en-US" dirty="0"/>
              <a:t>完全函数依赖和部分函数依赖</a:t>
            </a:r>
            <a:endParaRPr lang="en-US" altLang="zh-CN" dirty="0"/>
          </a:p>
        </p:txBody>
      </p:sp>
      <p:grpSp>
        <p:nvGrpSpPr>
          <p:cNvPr id="9" name="组合 8">
            <a:extLst>
              <a:ext uri="{FF2B5EF4-FFF2-40B4-BE49-F238E27FC236}">
                <a16:creationId xmlns:a16="http://schemas.microsoft.com/office/drawing/2014/main" id="{1FB0C95B-0748-83D5-696C-BF915F5B189B}"/>
              </a:ext>
            </a:extLst>
          </p:cNvPr>
          <p:cNvGrpSpPr/>
          <p:nvPr/>
        </p:nvGrpSpPr>
        <p:grpSpPr>
          <a:xfrm>
            <a:off x="900000" y="1300128"/>
            <a:ext cx="10534133" cy="2011897"/>
            <a:chOff x="1051409" y="1300128"/>
            <a:chExt cx="10534133" cy="2011897"/>
          </a:xfrm>
          <a:solidFill>
            <a:schemeClr val="accent6">
              <a:lumMod val="20000"/>
              <a:lumOff val="80000"/>
              <a:alpha val="30000"/>
            </a:schemeClr>
          </a:solidFill>
        </p:grpSpPr>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111C3022-BCC4-2E10-F964-249E1E3AB348}"/>
                    </a:ext>
                  </a:extLst>
                </p:cNvPr>
                <p:cNvSpPr/>
                <p:nvPr/>
              </p:nvSpPr>
              <p:spPr>
                <a:xfrm>
                  <a:off x="1051409" y="1300128"/>
                  <a:ext cx="10534133" cy="2011897"/>
                </a:xfrm>
                <a:prstGeom prst="rect">
                  <a:avLst/>
                </a:prstGeom>
                <a:grpFill/>
              </p:spPr>
              <p:txBody>
                <a:bodyPr wrap="square">
                  <a:spAutoFit/>
                </a:bodyPr>
                <a:lstStyle/>
                <a:p>
                  <a:pPr>
                    <a:lnSpc>
                      <a:spcPct val="130000"/>
                    </a:lnSpc>
                    <a:spcBef>
                      <a:spcPts val="1200"/>
                    </a:spcBef>
                    <a:defRPr/>
                  </a:pPr>
                  <a:r>
                    <a:rPr lang="zh-CN" altLang="en-US" sz="2400" kern="0" dirty="0">
                      <a:latin typeface="黑体" panose="02010609060101010101" pitchFamily="49" charset="-122"/>
                      <a:ea typeface="黑体" panose="02010609060101010101" pitchFamily="49" charset="-122"/>
                    </a:rPr>
                    <a:t>设</a:t>
                  </a:r>
                  <a:r>
                    <a:rPr lang="en-US" altLang="zh-CN" sz="2400" kern="0" dirty="0">
                      <a:latin typeface="黑体" panose="02010609060101010101" pitchFamily="49" charset="-122"/>
                      <a:ea typeface="黑体" panose="02010609060101010101" pitchFamily="49" charset="-122"/>
                    </a:rPr>
                    <a:t>R(U)</a:t>
                  </a:r>
                  <a:r>
                    <a:rPr lang="zh-CN" altLang="en-US" sz="2400" kern="0" dirty="0">
                      <a:latin typeface="黑体" panose="02010609060101010101" pitchFamily="49" charset="-122"/>
                      <a:ea typeface="黑体" panose="02010609060101010101" pitchFamily="49" charset="-122"/>
                    </a:rPr>
                    <a:t>是属性集</a:t>
                  </a:r>
                  <a:r>
                    <a:rPr lang="en-US" altLang="zh-CN" sz="2400" kern="0" dirty="0">
                      <a:latin typeface="黑体" panose="02010609060101010101" pitchFamily="49" charset="-122"/>
                      <a:ea typeface="黑体" panose="02010609060101010101" pitchFamily="49" charset="-122"/>
                    </a:rPr>
                    <a:t>U</a:t>
                  </a:r>
                  <a:r>
                    <a:rPr lang="zh-CN" altLang="en-US" sz="2400" kern="0" dirty="0">
                      <a:latin typeface="黑体" panose="02010609060101010101" pitchFamily="49" charset="-122"/>
                      <a:ea typeface="黑体" panose="02010609060101010101" pitchFamily="49" charset="-122"/>
                    </a:rPr>
                    <a:t>上的关系模式，</a:t>
                  </a:r>
                  <a:r>
                    <a:rPr lang="en-US" altLang="zh-CN" sz="2400" kern="0" dirty="0">
                      <a:latin typeface="黑体" panose="02010609060101010101" pitchFamily="49" charset="-122"/>
                      <a:ea typeface="黑体" panose="02010609060101010101" pitchFamily="49" charset="-122"/>
                    </a:rPr>
                    <a:t>X</a:t>
                  </a:r>
                  <a:r>
                    <a:rPr lang="zh-CN" altLang="en-US"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Y</a:t>
                  </a:r>
                  <a14:m>
                    <m:oMath xmlns:m="http://schemas.openxmlformats.org/officeDocument/2006/math">
                      <m:r>
                        <a:rPr lang="en-US" altLang="zh-CN" sz="2400" i="1" kern="0" smtClean="0">
                          <a:latin typeface="Cambria Math" panose="02040503050406030204" pitchFamily="18" charset="0"/>
                          <a:ea typeface="Cambria Math" panose="02040503050406030204" pitchFamily="18" charset="0"/>
                        </a:rPr>
                        <m:t>⊆ </m:t>
                      </m:r>
                    </m:oMath>
                  </a14:m>
                  <a:r>
                    <a:rPr lang="en-US" altLang="zh-CN" sz="2400" kern="0" dirty="0">
                      <a:latin typeface="黑体" panose="02010609060101010101" pitchFamily="49" charset="-122"/>
                      <a:ea typeface="黑体" panose="02010609060101010101" pitchFamily="49" charset="-122"/>
                    </a:rPr>
                    <a:t>U</a:t>
                  </a:r>
                  <a:r>
                    <a:rPr lang="zh-CN" altLang="en-US" sz="2400" kern="0" dirty="0">
                      <a:latin typeface="黑体" panose="02010609060101010101" pitchFamily="49" charset="-122"/>
                      <a:ea typeface="黑体" panose="02010609060101010101" pitchFamily="49" charset="-122"/>
                    </a:rPr>
                    <a:t>。若</a:t>
                  </a:r>
                  <a:r>
                    <a:rPr lang="en-US" altLang="zh-CN" sz="2400" kern="0" dirty="0">
                      <a:latin typeface="黑体" panose="02010609060101010101" pitchFamily="49" charset="-122"/>
                      <a:ea typeface="黑体" panose="02010609060101010101" pitchFamily="49" charset="-122"/>
                    </a:rPr>
                    <a:t>X</a:t>
                  </a:r>
                  <a:r>
                    <a:rPr lang="en-US" altLang="zh-CN" sz="2400" kern="0" dirty="0">
                      <a:latin typeface="黑体" panose="02010609060101010101" pitchFamily="49" charset="-122"/>
                      <a:ea typeface="黑体" panose="02010609060101010101" pitchFamily="49" charset="-122"/>
                      <a:sym typeface="Symbol" pitchFamily="18" charset="2"/>
                    </a:rPr>
                    <a:t></a:t>
                  </a:r>
                  <a:r>
                    <a:rPr lang="en-US" altLang="zh-CN" sz="2400" kern="0" dirty="0">
                      <a:latin typeface="黑体" panose="02010609060101010101" pitchFamily="49" charset="-122"/>
                      <a:ea typeface="黑体" panose="02010609060101010101" pitchFamily="49" charset="-122"/>
                    </a:rPr>
                    <a:t>Y</a:t>
                  </a:r>
                  <a:r>
                    <a:rPr lang="zh-CN" altLang="en-US" sz="2400" kern="0" dirty="0">
                      <a:latin typeface="黑体" panose="02010609060101010101" pitchFamily="49" charset="-122"/>
                      <a:ea typeface="黑体" panose="02010609060101010101" pitchFamily="49" charset="-122"/>
                    </a:rPr>
                    <a:t>，且对于</a:t>
                  </a:r>
                  <a:r>
                    <a:rPr lang="en-US" altLang="zh-CN" sz="2400" kern="0" dirty="0">
                      <a:latin typeface="黑体" panose="02010609060101010101" pitchFamily="49" charset="-122"/>
                      <a:ea typeface="黑体" panose="02010609060101010101" pitchFamily="49" charset="-122"/>
                    </a:rPr>
                    <a:t>X</a:t>
                  </a:r>
                  <a:r>
                    <a:rPr lang="zh-CN" altLang="en-US" sz="2400" kern="0" dirty="0">
                      <a:latin typeface="黑体" panose="02010609060101010101" pitchFamily="49" charset="-122"/>
                      <a:ea typeface="黑体" panose="02010609060101010101" pitchFamily="49" charset="-122"/>
                    </a:rPr>
                    <a:t>的任何一个真子集</a:t>
                  </a:r>
                  <a:r>
                    <a:rPr lang="en-US" altLang="zh-CN" sz="2400" kern="0" dirty="0">
                      <a:latin typeface="黑体" panose="02010609060101010101" pitchFamily="49" charset="-122"/>
                      <a:ea typeface="黑体" panose="02010609060101010101" pitchFamily="49" charset="-122"/>
                    </a:rPr>
                    <a:t>Z</a:t>
                  </a:r>
                  <a:r>
                    <a:rPr lang="zh-CN" altLang="en-US"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Z</a:t>
                  </a:r>
                  <a14:m>
                    <m:oMath xmlns:m="http://schemas.openxmlformats.org/officeDocument/2006/math">
                      <m:r>
                        <a:rPr lang="zh-CN" altLang="en-US" sz="2800" i="1" kern="0">
                          <a:latin typeface="Cambria Math" panose="02040503050406030204" pitchFamily="18" charset="0"/>
                          <a:ea typeface="黑体" panose="02010609060101010101" pitchFamily="49" charset="-122"/>
                          <a:sym typeface="Symbol" pitchFamily="18" charset="2"/>
                        </a:rPr>
                        <m:t>↛</m:t>
                      </m:r>
                    </m:oMath>
                  </a14:m>
                  <a:r>
                    <a:rPr lang="en-US" altLang="zh-CN" sz="2400" kern="0" dirty="0">
                      <a:latin typeface="黑体" panose="02010609060101010101" pitchFamily="49" charset="-122"/>
                      <a:ea typeface="黑体" panose="02010609060101010101" pitchFamily="49" charset="-122"/>
                    </a:rPr>
                    <a:t>Y</a:t>
                  </a:r>
                  <a:r>
                    <a:rPr lang="zh-CN" altLang="en-US" sz="2400" kern="0" dirty="0">
                      <a:latin typeface="黑体" panose="02010609060101010101" pitchFamily="49" charset="-122"/>
                      <a:ea typeface="黑体" panose="02010609060101010101" pitchFamily="49" charset="-122"/>
                    </a:rPr>
                    <a:t>（即</a:t>
                  </a:r>
                  <a:r>
                    <a:rPr lang="en-US" altLang="zh-CN" sz="2400" kern="0" dirty="0">
                      <a:latin typeface="黑体" panose="02010609060101010101" pitchFamily="49" charset="-122"/>
                      <a:ea typeface="黑体" panose="02010609060101010101" pitchFamily="49" charset="-122"/>
                    </a:rPr>
                    <a:t>Y</a:t>
                  </a:r>
                  <a:r>
                    <a:rPr lang="zh-CN" altLang="en-US" sz="2400" kern="0" dirty="0">
                      <a:latin typeface="黑体" panose="02010609060101010101" pitchFamily="49" charset="-122"/>
                      <a:ea typeface="黑体" panose="02010609060101010101" pitchFamily="49" charset="-122"/>
                    </a:rPr>
                    <a:t>不依赖于</a:t>
                  </a:r>
                  <a:r>
                    <a:rPr lang="en-US" altLang="zh-CN" sz="2400" kern="0" dirty="0">
                      <a:latin typeface="黑体" panose="02010609060101010101" pitchFamily="49" charset="-122"/>
                      <a:ea typeface="黑体" panose="02010609060101010101" pitchFamily="49" charset="-122"/>
                    </a:rPr>
                    <a:t>X</a:t>
                  </a:r>
                  <a:r>
                    <a:rPr lang="zh-CN" altLang="en-US" sz="2400" kern="0" dirty="0">
                      <a:latin typeface="黑体" panose="02010609060101010101" pitchFamily="49" charset="-122"/>
                      <a:ea typeface="黑体" panose="02010609060101010101" pitchFamily="49" charset="-122"/>
                    </a:rPr>
                    <a:t>的任何一个真子集），则称</a:t>
                  </a:r>
                  <a:r>
                    <a:rPr lang="en-US" altLang="zh-CN" sz="2400" kern="0" dirty="0">
                      <a:latin typeface="黑体" panose="02010609060101010101" pitchFamily="49" charset="-122"/>
                      <a:ea typeface="黑体" panose="02010609060101010101" pitchFamily="49" charset="-122"/>
                    </a:rPr>
                    <a:t>Y</a:t>
                  </a:r>
                  <a:r>
                    <a:rPr lang="zh-CN" altLang="en-US" sz="2400" kern="0" dirty="0">
                      <a:solidFill>
                        <a:srgbClr val="C00000"/>
                      </a:solidFill>
                      <a:latin typeface="黑体" panose="02010609060101010101" pitchFamily="49" charset="-122"/>
                      <a:ea typeface="黑体" panose="02010609060101010101" pitchFamily="49" charset="-122"/>
                    </a:rPr>
                    <a:t>完全函数依赖</a:t>
                  </a:r>
                  <a:r>
                    <a:rPr lang="zh-CN" altLang="en-US" sz="2400" kern="0" dirty="0">
                      <a:latin typeface="黑体" panose="02010609060101010101" pitchFamily="49" charset="-122"/>
                      <a:ea typeface="黑体" panose="02010609060101010101" pitchFamily="49" charset="-122"/>
                    </a:rPr>
                    <a:t>于</a:t>
                  </a:r>
                  <a:r>
                    <a:rPr lang="en-US" altLang="zh-CN" sz="2400" kern="0" dirty="0">
                      <a:latin typeface="黑体" panose="02010609060101010101" pitchFamily="49" charset="-122"/>
                      <a:ea typeface="黑体" panose="02010609060101010101" pitchFamily="49" charset="-122"/>
                    </a:rPr>
                    <a:t>X</a:t>
                  </a:r>
                  <a:r>
                    <a:rPr lang="zh-CN" altLang="en-US" sz="2400" kern="0" dirty="0">
                      <a:latin typeface="黑体" panose="02010609060101010101" pitchFamily="49" charset="-122"/>
                      <a:ea typeface="黑体" panose="02010609060101010101" pitchFamily="49" charset="-122"/>
                    </a:rPr>
                    <a:t>，记为</a:t>
                  </a:r>
                  <a:r>
                    <a:rPr lang="en-US" altLang="zh-CN" sz="2400" kern="0" dirty="0">
                      <a:solidFill>
                        <a:srgbClr val="0000CC"/>
                      </a:solidFill>
                      <a:latin typeface="黑体" panose="02010609060101010101" pitchFamily="49" charset="-122"/>
                      <a:ea typeface="黑体" panose="02010609060101010101" pitchFamily="49" charset="-122"/>
                    </a:rPr>
                    <a:t>X</a:t>
                  </a:r>
                  <a:r>
                    <a:rPr lang="en-US" altLang="zh-CN" sz="2400" b="1" kern="0" dirty="0">
                      <a:solidFill>
                        <a:srgbClr val="0000CC"/>
                      </a:solidFill>
                      <a:latin typeface="黑体" panose="02010609060101010101" pitchFamily="49" charset="-122"/>
                      <a:ea typeface="黑体" panose="02010609060101010101" pitchFamily="49" charset="-122"/>
                      <a:sym typeface="Symbol" pitchFamily="18" charset="2"/>
                    </a:rPr>
                    <a:t></a:t>
                  </a:r>
                  <a:r>
                    <a:rPr lang="en-US" altLang="zh-CN" sz="2400" kern="0" dirty="0">
                      <a:solidFill>
                        <a:srgbClr val="0000CC"/>
                      </a:solidFill>
                      <a:latin typeface="黑体" panose="02010609060101010101" pitchFamily="49" charset="-122"/>
                      <a:ea typeface="黑体" panose="02010609060101010101" pitchFamily="49" charset="-122"/>
                    </a:rPr>
                    <a:t>Y</a:t>
                  </a:r>
                  <a:r>
                    <a:rPr lang="en-US" altLang="zh-CN" sz="2400" kern="0" dirty="0">
                      <a:latin typeface="黑体" panose="02010609060101010101" pitchFamily="49" charset="-122"/>
                      <a:ea typeface="黑体" panose="02010609060101010101" pitchFamily="49" charset="-122"/>
                    </a:rPr>
                    <a:t> </a:t>
                  </a:r>
                  <a:r>
                    <a:rPr lang="zh-CN" altLang="en-US" sz="2400" kern="0" dirty="0">
                      <a:latin typeface="黑体" panose="02010609060101010101" pitchFamily="49" charset="-122"/>
                      <a:ea typeface="黑体" panose="02010609060101010101" pitchFamily="49" charset="-122"/>
                    </a:rPr>
                    <a:t>。若</a:t>
                  </a:r>
                  <a:r>
                    <a:rPr lang="en-US" altLang="zh-CN" sz="2400" kern="0" dirty="0">
                      <a:latin typeface="黑体" panose="02010609060101010101" pitchFamily="49" charset="-122"/>
                      <a:ea typeface="黑体" panose="02010609060101010101" pitchFamily="49" charset="-122"/>
                    </a:rPr>
                    <a:t>X</a:t>
                  </a:r>
                  <a:r>
                    <a:rPr lang="en-US" altLang="zh-CN" sz="2400" kern="0" dirty="0">
                      <a:latin typeface="黑体" panose="02010609060101010101" pitchFamily="49" charset="-122"/>
                      <a:ea typeface="黑体" panose="02010609060101010101" pitchFamily="49" charset="-122"/>
                      <a:sym typeface="Symbol" pitchFamily="18" charset="2"/>
                    </a:rPr>
                    <a:t></a:t>
                  </a:r>
                  <a:r>
                    <a:rPr lang="en-US" altLang="zh-CN" sz="2400" kern="0" dirty="0">
                      <a:latin typeface="黑体" panose="02010609060101010101" pitchFamily="49" charset="-122"/>
                      <a:ea typeface="黑体" panose="02010609060101010101" pitchFamily="49" charset="-122"/>
                    </a:rPr>
                    <a:t>Y</a:t>
                  </a:r>
                  <a:r>
                    <a:rPr lang="zh-CN" altLang="en-US" sz="2400" kern="0" dirty="0">
                      <a:latin typeface="黑体" panose="02010609060101010101" pitchFamily="49" charset="-122"/>
                      <a:ea typeface="黑体" panose="02010609060101010101" pitchFamily="49" charset="-122"/>
                    </a:rPr>
                    <a:t>，且对于</a:t>
                  </a:r>
                  <a:r>
                    <a:rPr lang="en-US" altLang="zh-CN" sz="2400" kern="0" dirty="0">
                      <a:latin typeface="黑体" panose="02010609060101010101" pitchFamily="49" charset="-122"/>
                      <a:ea typeface="黑体" panose="02010609060101010101" pitchFamily="49" charset="-122"/>
                    </a:rPr>
                    <a:t>X</a:t>
                  </a:r>
                  <a:r>
                    <a:rPr lang="zh-CN" altLang="en-US" sz="2400" kern="0" dirty="0">
                      <a:latin typeface="黑体" panose="02010609060101010101" pitchFamily="49" charset="-122"/>
                      <a:ea typeface="黑体" panose="02010609060101010101" pitchFamily="49" charset="-122"/>
                    </a:rPr>
                    <a:t>的某个真子集</a:t>
                  </a:r>
                  <a:r>
                    <a:rPr lang="en-US" altLang="zh-CN" sz="2400" kern="0" dirty="0">
                      <a:latin typeface="黑体" panose="02010609060101010101" pitchFamily="49" charset="-122"/>
                      <a:ea typeface="黑体" panose="02010609060101010101" pitchFamily="49" charset="-122"/>
                    </a:rPr>
                    <a:t>Z</a:t>
                  </a:r>
                  <a:r>
                    <a:rPr lang="zh-CN" altLang="en-US" sz="2400" kern="0" dirty="0">
                      <a:latin typeface="黑体" panose="02010609060101010101" pitchFamily="49" charset="-122"/>
                      <a:ea typeface="黑体" panose="02010609060101010101" pitchFamily="49" charset="-122"/>
                    </a:rPr>
                    <a:t>，有</a:t>
                  </a:r>
                  <a:r>
                    <a:rPr lang="en-US" altLang="zh-CN" sz="2400" kern="0" dirty="0">
                      <a:latin typeface="黑体" panose="02010609060101010101" pitchFamily="49" charset="-122"/>
                      <a:ea typeface="黑体" panose="02010609060101010101" pitchFamily="49" charset="-122"/>
                    </a:rPr>
                    <a:t>Z</a:t>
                  </a:r>
                  <a:r>
                    <a:rPr lang="en-US" altLang="zh-CN" sz="2400" kern="0" dirty="0">
                      <a:latin typeface="黑体" panose="02010609060101010101" pitchFamily="49" charset="-122"/>
                      <a:ea typeface="黑体" panose="02010609060101010101" pitchFamily="49" charset="-122"/>
                      <a:sym typeface="Symbol" pitchFamily="18" charset="2"/>
                    </a:rPr>
                    <a:t></a:t>
                  </a:r>
                  <a:r>
                    <a:rPr lang="en-US" altLang="zh-CN" sz="2400" kern="0" dirty="0">
                      <a:latin typeface="黑体" panose="02010609060101010101" pitchFamily="49" charset="-122"/>
                      <a:ea typeface="黑体" panose="02010609060101010101" pitchFamily="49" charset="-122"/>
                    </a:rPr>
                    <a:t>Y</a:t>
                  </a:r>
                  <a:r>
                    <a:rPr lang="zh-CN" altLang="en-US" sz="2400" kern="0" dirty="0">
                      <a:latin typeface="黑体" panose="02010609060101010101" pitchFamily="49" charset="-122"/>
                      <a:ea typeface="黑体" panose="02010609060101010101" pitchFamily="49" charset="-122"/>
                    </a:rPr>
                    <a:t>成立，则称</a:t>
                  </a:r>
                  <a:r>
                    <a:rPr lang="en-US" altLang="zh-CN" sz="2400" kern="0" dirty="0">
                      <a:latin typeface="黑体" panose="02010609060101010101" pitchFamily="49" charset="-122"/>
                      <a:ea typeface="黑体" panose="02010609060101010101" pitchFamily="49" charset="-122"/>
                    </a:rPr>
                    <a:t>Y</a:t>
                  </a:r>
                  <a:r>
                    <a:rPr lang="zh-CN" altLang="en-US" sz="2400" kern="0" dirty="0">
                      <a:solidFill>
                        <a:srgbClr val="C00000"/>
                      </a:solidFill>
                      <a:latin typeface="黑体" panose="02010609060101010101" pitchFamily="49" charset="-122"/>
                      <a:ea typeface="黑体" panose="02010609060101010101" pitchFamily="49" charset="-122"/>
                    </a:rPr>
                    <a:t>部分函数依赖</a:t>
                  </a:r>
                  <a:r>
                    <a:rPr lang="zh-CN" altLang="en-US" sz="2400" kern="0" dirty="0">
                      <a:latin typeface="黑体" panose="02010609060101010101" pitchFamily="49" charset="-122"/>
                      <a:ea typeface="黑体" panose="02010609060101010101" pitchFamily="49" charset="-122"/>
                    </a:rPr>
                    <a:t>于</a:t>
                  </a:r>
                  <a:r>
                    <a:rPr lang="en-US" altLang="zh-CN" sz="2400" kern="0" dirty="0">
                      <a:latin typeface="黑体" panose="02010609060101010101" pitchFamily="49" charset="-122"/>
                      <a:ea typeface="黑体" panose="02010609060101010101" pitchFamily="49" charset="-122"/>
                    </a:rPr>
                    <a:t>X</a:t>
                  </a:r>
                  <a:r>
                    <a:rPr lang="zh-CN" altLang="en-US" sz="2400" kern="0" dirty="0">
                      <a:latin typeface="黑体" panose="02010609060101010101" pitchFamily="49" charset="-122"/>
                      <a:ea typeface="黑体" panose="02010609060101010101" pitchFamily="49" charset="-122"/>
                    </a:rPr>
                    <a:t>，记为</a:t>
                  </a:r>
                  <a:r>
                    <a:rPr lang="en-US" altLang="zh-CN" sz="2400" kern="0" dirty="0">
                      <a:solidFill>
                        <a:srgbClr val="0000CC"/>
                      </a:solidFill>
                      <a:latin typeface="黑体" panose="02010609060101010101" pitchFamily="49" charset="-122"/>
                      <a:ea typeface="黑体" panose="02010609060101010101" pitchFamily="49" charset="-122"/>
                    </a:rPr>
                    <a:t>X</a:t>
                  </a:r>
                  <a:r>
                    <a:rPr lang="en-US" altLang="zh-CN" sz="2400" b="1" kern="0" dirty="0">
                      <a:solidFill>
                        <a:srgbClr val="0000CC"/>
                      </a:solidFill>
                      <a:latin typeface="黑体" panose="02010609060101010101" pitchFamily="49" charset="-122"/>
                      <a:ea typeface="黑体" panose="02010609060101010101" pitchFamily="49" charset="-122"/>
                      <a:sym typeface="Symbol" pitchFamily="18" charset="2"/>
                    </a:rPr>
                    <a:t></a:t>
                  </a:r>
                  <a:r>
                    <a:rPr lang="en-US" altLang="zh-CN" sz="2400" kern="0" dirty="0">
                      <a:solidFill>
                        <a:srgbClr val="0000CC"/>
                      </a:solidFill>
                      <a:latin typeface="黑体" panose="02010609060101010101" pitchFamily="49" charset="-122"/>
                      <a:ea typeface="黑体" panose="02010609060101010101" pitchFamily="49" charset="-122"/>
                    </a:rPr>
                    <a:t>Y</a:t>
                  </a:r>
                  <a:r>
                    <a:rPr lang="en-US" altLang="zh-CN" sz="2400" kern="0" dirty="0">
                      <a:latin typeface="黑体" panose="02010609060101010101" pitchFamily="49" charset="-122"/>
                      <a:ea typeface="黑体" panose="02010609060101010101" pitchFamily="49" charset="-122"/>
                    </a:rPr>
                    <a:t> </a:t>
                  </a:r>
                  <a:r>
                    <a:rPr lang="zh-CN" altLang="en-US" sz="2400" kern="0" dirty="0">
                      <a:latin typeface="黑体" panose="02010609060101010101" pitchFamily="49" charset="-122"/>
                      <a:ea typeface="黑体" panose="02010609060101010101" pitchFamily="49" charset="-122"/>
                    </a:rPr>
                    <a:t>。</a:t>
                  </a:r>
                </a:p>
              </p:txBody>
            </p:sp>
          </mc:Choice>
          <mc:Fallback xmlns="">
            <p:sp>
              <p:nvSpPr>
                <p:cNvPr id="10" name="矩形 9">
                  <a:extLst>
                    <a:ext uri="{FF2B5EF4-FFF2-40B4-BE49-F238E27FC236}">
                      <a16:creationId xmlns:a16="http://schemas.microsoft.com/office/drawing/2014/main" id="{111C3022-BCC4-2E10-F964-249E1E3AB348}"/>
                    </a:ext>
                  </a:extLst>
                </p:cNvPr>
                <p:cNvSpPr>
                  <a:spLocks noRot="1" noChangeAspect="1" noMove="1" noResize="1" noEditPoints="1" noAdjustHandles="1" noChangeArrowheads="1" noChangeShapeType="1" noTextEdit="1"/>
                </p:cNvSpPr>
                <p:nvPr/>
              </p:nvSpPr>
              <p:spPr>
                <a:xfrm>
                  <a:off x="1051409" y="1300128"/>
                  <a:ext cx="10534133" cy="2011897"/>
                </a:xfrm>
                <a:prstGeom prst="rect">
                  <a:avLst/>
                </a:prstGeom>
                <a:blipFill>
                  <a:blip r:embed="rId3"/>
                  <a:stretch>
                    <a:fillRect l="-926" t="-303" r="-810" b="-6667"/>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CAA3E507-42AC-37A1-969E-4D4FB16ECE3C}"/>
                </a:ext>
              </a:extLst>
            </p:cNvPr>
            <p:cNvSpPr txBox="1"/>
            <p:nvPr/>
          </p:nvSpPr>
          <p:spPr>
            <a:xfrm>
              <a:off x="1586754" y="2343784"/>
              <a:ext cx="249731" cy="369332"/>
            </a:xfrm>
            <a:prstGeom prst="rect">
              <a:avLst/>
            </a:prstGeom>
            <a:grpFill/>
          </p:spPr>
          <p:txBody>
            <a:bodyPr wrap="square" rtlCol="0">
              <a:spAutoFit/>
            </a:bodyPr>
            <a:lstStyle/>
            <a:p>
              <a:r>
                <a:rPr lang="en-US" altLang="zh-CN" b="1" dirty="0">
                  <a:solidFill>
                    <a:srgbClr val="0000CC"/>
                  </a:solidFill>
                </a:rPr>
                <a:t>f</a:t>
              </a:r>
              <a:endParaRPr lang="zh-CN" altLang="en-US" b="1" dirty="0">
                <a:solidFill>
                  <a:srgbClr val="0000CC"/>
                </a:solidFill>
              </a:endParaRPr>
            </a:p>
          </p:txBody>
        </p:sp>
        <p:sp>
          <p:nvSpPr>
            <p:cNvPr id="14" name="文本框 13">
              <a:extLst>
                <a:ext uri="{FF2B5EF4-FFF2-40B4-BE49-F238E27FC236}">
                  <a16:creationId xmlns:a16="http://schemas.microsoft.com/office/drawing/2014/main" id="{522F4B80-E5D0-4505-30DB-E0A2FD4C540B}"/>
                </a:ext>
              </a:extLst>
            </p:cNvPr>
            <p:cNvSpPr txBox="1"/>
            <p:nvPr/>
          </p:nvSpPr>
          <p:spPr>
            <a:xfrm>
              <a:off x="2634698" y="2771744"/>
              <a:ext cx="249731" cy="369332"/>
            </a:xfrm>
            <a:prstGeom prst="rect">
              <a:avLst/>
            </a:prstGeom>
            <a:grpFill/>
          </p:spPr>
          <p:txBody>
            <a:bodyPr wrap="square" rtlCol="0">
              <a:spAutoFit/>
            </a:bodyPr>
            <a:lstStyle/>
            <a:p>
              <a:r>
                <a:rPr lang="en-US" altLang="zh-CN" b="1" dirty="0">
                  <a:solidFill>
                    <a:srgbClr val="0000CC"/>
                  </a:solidFill>
                </a:rPr>
                <a:t>p</a:t>
              </a:r>
              <a:endParaRPr lang="zh-CN" altLang="en-US" b="1" dirty="0">
                <a:solidFill>
                  <a:srgbClr val="0000CC"/>
                </a:solidFill>
              </a:endParaRPr>
            </a:p>
          </p:txBody>
        </p:sp>
      </p:grpSp>
      <p:sp>
        <p:nvSpPr>
          <p:cNvPr id="16" name="矩形 15">
            <a:extLst>
              <a:ext uri="{FF2B5EF4-FFF2-40B4-BE49-F238E27FC236}">
                <a16:creationId xmlns:a16="http://schemas.microsoft.com/office/drawing/2014/main" id="{FFED96C2-6DC3-8711-F9B8-B15E93EDD936}"/>
              </a:ext>
            </a:extLst>
          </p:cNvPr>
          <p:cNvSpPr/>
          <p:nvPr/>
        </p:nvSpPr>
        <p:spPr>
          <a:xfrm>
            <a:off x="900000" y="3578279"/>
            <a:ext cx="10378590" cy="996811"/>
          </a:xfrm>
          <a:prstGeom prst="rect">
            <a:avLst/>
          </a:prstGeom>
        </p:spPr>
        <p:txBody>
          <a:bodyPr wrap="square">
            <a:spAutoFit/>
          </a:bodyPr>
          <a:lstStyle/>
          <a:p>
            <a:pPr>
              <a:lnSpc>
                <a:spcPct val="120000"/>
              </a:lnSpc>
              <a:spcBef>
                <a:spcPts val="1200"/>
              </a:spcBef>
              <a:defRPr/>
            </a:pPr>
            <a:r>
              <a:rPr lang="en-US" altLang="zh-CN" sz="2400" kern="0" dirty="0">
                <a:solidFill>
                  <a:srgbClr val="006666"/>
                </a:solidFill>
                <a:latin typeface="黑体" panose="02010609060101010101" pitchFamily="49" charset="-122"/>
                <a:ea typeface="黑体" panose="02010609060101010101" pitchFamily="49" charset="-122"/>
              </a:rPr>
              <a:t>【</a:t>
            </a:r>
            <a:r>
              <a:rPr lang="zh-CN" altLang="en-US" sz="2400" kern="0" dirty="0">
                <a:solidFill>
                  <a:srgbClr val="006666"/>
                </a:solidFill>
                <a:latin typeface="黑体" panose="02010609060101010101" pitchFamily="49" charset="-122"/>
                <a:ea typeface="黑体" panose="02010609060101010101" pitchFamily="49" charset="-122"/>
              </a:rPr>
              <a:t>例</a:t>
            </a:r>
            <a:r>
              <a:rPr lang="en-US" altLang="zh-CN" sz="2400" kern="0" dirty="0">
                <a:solidFill>
                  <a:srgbClr val="006666"/>
                </a:solidFill>
                <a:latin typeface="黑体" panose="02010609060101010101" pitchFamily="49" charset="-122"/>
                <a:ea typeface="黑体" panose="02010609060101010101" pitchFamily="49" charset="-122"/>
              </a:rPr>
              <a:t>3】</a:t>
            </a:r>
            <a:r>
              <a:rPr lang="zh-CN" altLang="en-US" sz="2400" kern="0" dirty="0">
                <a:latin typeface="黑体" panose="02010609060101010101" pitchFamily="49" charset="-122"/>
                <a:ea typeface="黑体" panose="02010609060101010101" pitchFamily="49" charset="-122"/>
              </a:rPr>
              <a:t>对</a:t>
            </a:r>
            <a:r>
              <a:rPr lang="zh-CN" altLang="en-US" sz="2400" kern="0" dirty="0">
                <a:solidFill>
                  <a:srgbClr val="006666"/>
                </a:solidFill>
                <a:latin typeface="黑体" panose="02010609060101010101" pitchFamily="49" charset="-122"/>
                <a:ea typeface="黑体" panose="02010609060101010101" pitchFamily="49" charset="-122"/>
              </a:rPr>
              <a:t>例</a:t>
            </a:r>
            <a:r>
              <a:rPr lang="en-US" altLang="zh-CN" sz="2400" kern="0" dirty="0">
                <a:solidFill>
                  <a:srgbClr val="006666"/>
                </a:solidFill>
                <a:latin typeface="黑体" panose="02010609060101010101" pitchFamily="49" charset="-122"/>
                <a:ea typeface="黑体" panose="02010609060101010101" pitchFamily="49" charset="-122"/>
              </a:rPr>
              <a:t>2</a:t>
            </a:r>
            <a:r>
              <a:rPr lang="zh-CN" altLang="en-US" sz="2400" kern="0" dirty="0">
                <a:latin typeface="黑体" panose="02010609060101010101" pitchFamily="49" charset="-122"/>
                <a:ea typeface="黑体" panose="02010609060101010101" pitchFamily="49" charset="-122"/>
              </a:rPr>
              <a:t>中的选课关系模式：</a:t>
            </a:r>
            <a:endParaRPr lang="en-US" altLang="zh-CN" sz="2400" kern="0" dirty="0">
              <a:latin typeface="黑体" panose="02010609060101010101" pitchFamily="49" charset="-122"/>
              <a:ea typeface="黑体" panose="02010609060101010101" pitchFamily="49" charset="-122"/>
            </a:endParaRPr>
          </a:p>
          <a:p>
            <a:pPr>
              <a:lnSpc>
                <a:spcPct val="120000"/>
              </a:lnSpc>
              <a:spcBef>
                <a:spcPts val="600"/>
              </a:spcBef>
              <a:defRPr/>
            </a:pPr>
            <a:r>
              <a:rPr lang="zh-CN" altLang="en-US" sz="2400" kern="0" dirty="0">
                <a:latin typeface="黑体" panose="02010609060101010101" pitchFamily="49" charset="-122"/>
                <a:ea typeface="黑体" panose="02010609060101010101" pitchFamily="49" charset="-122"/>
              </a:rPr>
              <a:t>   </a:t>
            </a:r>
            <a:r>
              <a:rPr lang="zh-CN" altLang="en-US" sz="2400" kern="0" dirty="0">
                <a:solidFill>
                  <a:srgbClr val="0000CC"/>
                </a:solidFill>
                <a:latin typeface="黑体" panose="02010609060101010101" pitchFamily="49" charset="-122"/>
                <a:ea typeface="黑体" panose="02010609060101010101" pitchFamily="49" charset="-122"/>
              </a:rPr>
              <a:t>选课（</a:t>
            </a:r>
            <a:r>
              <a:rPr lang="zh-CN" altLang="en-US" sz="2400" u="sng" kern="0" dirty="0">
                <a:solidFill>
                  <a:srgbClr val="0000CC"/>
                </a:solidFill>
                <a:latin typeface="黑体" panose="02010609060101010101" pitchFamily="49" charset="-122"/>
                <a:ea typeface="黑体" panose="02010609060101010101" pitchFamily="49" charset="-122"/>
              </a:rPr>
              <a:t>学号，课程号</a:t>
            </a:r>
            <a:r>
              <a:rPr lang="zh-CN" altLang="en-US" sz="2400" kern="0" dirty="0">
                <a:solidFill>
                  <a:srgbClr val="0000CC"/>
                </a:solidFill>
                <a:latin typeface="黑体" panose="02010609060101010101" pitchFamily="49" charset="-122"/>
                <a:ea typeface="黑体" panose="02010609060101010101" pitchFamily="49" charset="-122"/>
              </a:rPr>
              <a:t>，成绩）</a:t>
            </a:r>
            <a:endParaRPr lang="en-US" altLang="zh-CN" sz="2400" kern="0" dirty="0">
              <a:solidFill>
                <a:srgbClr val="0000CC"/>
              </a:solidFill>
              <a:latin typeface="黑体" panose="02010609060101010101" pitchFamily="49" charset="-122"/>
              <a:ea typeface="黑体" panose="02010609060101010101" pitchFamily="49" charset="-122"/>
            </a:endParaRPr>
          </a:p>
        </p:txBody>
      </p:sp>
      <p:grpSp>
        <p:nvGrpSpPr>
          <p:cNvPr id="3" name="组合 2">
            <a:extLst>
              <a:ext uri="{FF2B5EF4-FFF2-40B4-BE49-F238E27FC236}">
                <a16:creationId xmlns:a16="http://schemas.microsoft.com/office/drawing/2014/main" id="{228ECBA0-F960-D01C-25DB-DB9794F6D90A}"/>
              </a:ext>
            </a:extLst>
          </p:cNvPr>
          <p:cNvGrpSpPr/>
          <p:nvPr/>
        </p:nvGrpSpPr>
        <p:grpSpPr>
          <a:xfrm>
            <a:off x="900000" y="4773446"/>
            <a:ext cx="10378590" cy="1056123"/>
            <a:chOff x="906705" y="3578279"/>
            <a:chExt cx="10378590" cy="1056123"/>
          </a:xfrm>
        </p:grpSpPr>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45C4CB95-266F-9A7A-B4DC-479B32CCF142}"/>
                    </a:ext>
                  </a:extLst>
                </p:cNvPr>
                <p:cNvSpPr/>
                <p:nvPr/>
              </p:nvSpPr>
              <p:spPr>
                <a:xfrm>
                  <a:off x="906705" y="3578279"/>
                  <a:ext cx="10378590" cy="1056123"/>
                </a:xfrm>
                <a:prstGeom prst="rect">
                  <a:avLst/>
                </a:prstGeom>
              </p:spPr>
              <p:txBody>
                <a:bodyPr wrap="square">
                  <a:spAutoFit/>
                </a:bodyPr>
                <a:lstStyle/>
                <a:p>
                  <a:pPr>
                    <a:lnSpc>
                      <a:spcPct val="120000"/>
                    </a:lnSpc>
                    <a:spcBef>
                      <a:spcPts val="600"/>
                    </a:spcBef>
                    <a:defRPr/>
                  </a:pPr>
                  <a:r>
                    <a:rPr lang="zh-CN" altLang="en-US" sz="2400" kern="0" dirty="0">
                      <a:latin typeface="黑体" panose="02010609060101010101" pitchFamily="49" charset="-122"/>
                      <a:ea typeface="黑体" panose="02010609060101010101" pitchFamily="49" charset="-122"/>
                    </a:rPr>
                    <a:t>其中</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学号</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课程号</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是码，所以有</a:t>
                  </a:r>
                  <a:r>
                    <a:rPr lang="en-US" altLang="zh-CN" sz="2400" kern="0" dirty="0">
                      <a:solidFill>
                        <a:srgbClr val="0000CC"/>
                      </a:solidFill>
                      <a:latin typeface="黑体" panose="02010609060101010101" pitchFamily="49" charset="-122"/>
                      <a:ea typeface="黑体" panose="02010609060101010101" pitchFamily="49" charset="-122"/>
                    </a:rPr>
                    <a:t>(</a:t>
                  </a:r>
                  <a:r>
                    <a:rPr lang="zh-CN" altLang="en-US" sz="2400" kern="0" dirty="0">
                      <a:solidFill>
                        <a:srgbClr val="0000CC"/>
                      </a:solidFill>
                      <a:latin typeface="黑体" panose="02010609060101010101" pitchFamily="49" charset="-122"/>
                      <a:ea typeface="黑体" panose="02010609060101010101" pitchFamily="49" charset="-122"/>
                    </a:rPr>
                    <a:t>学号</a:t>
                  </a:r>
                  <a:r>
                    <a:rPr lang="en-US" altLang="zh-CN" sz="2400" kern="0" dirty="0">
                      <a:solidFill>
                        <a:srgbClr val="0000CC"/>
                      </a:solidFill>
                      <a:latin typeface="黑体" panose="02010609060101010101" pitchFamily="49" charset="-122"/>
                      <a:ea typeface="黑体" panose="02010609060101010101" pitchFamily="49" charset="-122"/>
                    </a:rPr>
                    <a:t>,</a:t>
                  </a:r>
                  <a:r>
                    <a:rPr lang="zh-CN" altLang="en-US" sz="2400" kern="0" dirty="0">
                      <a:solidFill>
                        <a:srgbClr val="0000CC"/>
                      </a:solidFill>
                      <a:latin typeface="黑体" panose="02010609060101010101" pitchFamily="49" charset="-122"/>
                      <a:ea typeface="黑体" panose="02010609060101010101" pitchFamily="49" charset="-122"/>
                    </a:rPr>
                    <a:t>课程号</a:t>
                  </a:r>
                  <a:r>
                    <a:rPr lang="en-US" altLang="zh-CN" sz="2400" kern="0" dirty="0">
                      <a:solidFill>
                        <a:srgbClr val="0000CC"/>
                      </a:solidFill>
                      <a:latin typeface="黑体" panose="02010609060101010101" pitchFamily="49" charset="-122"/>
                      <a:ea typeface="黑体" panose="02010609060101010101" pitchFamily="49" charset="-122"/>
                    </a:rPr>
                    <a:t>)</a:t>
                  </a:r>
                  <a:r>
                    <a:rPr lang="en-US" altLang="zh-CN" sz="2400" b="1" kern="0" dirty="0">
                      <a:solidFill>
                        <a:srgbClr val="0000CC"/>
                      </a:solidFill>
                      <a:latin typeface="黑体" panose="02010609060101010101" pitchFamily="49" charset="-122"/>
                      <a:ea typeface="黑体" panose="02010609060101010101" pitchFamily="49" charset="-122"/>
                      <a:sym typeface="Symbol" pitchFamily="18" charset="2"/>
                    </a:rPr>
                    <a:t></a:t>
                  </a:r>
                  <a:r>
                    <a:rPr lang="zh-CN" altLang="en-US" sz="2400" kern="0" dirty="0">
                      <a:solidFill>
                        <a:srgbClr val="0000CC"/>
                      </a:solidFill>
                      <a:latin typeface="黑体" panose="02010609060101010101" pitchFamily="49" charset="-122"/>
                      <a:ea typeface="黑体" panose="02010609060101010101" pitchFamily="49" charset="-122"/>
                      <a:sym typeface="Symbol" pitchFamily="18" charset="2"/>
                    </a:rPr>
                    <a:t>成绩</a:t>
                  </a:r>
                  <a:r>
                    <a:rPr lang="zh-CN" altLang="en-US" sz="2400" kern="0" dirty="0">
                      <a:latin typeface="黑体" panose="02010609060101010101" pitchFamily="49" charset="-122"/>
                      <a:ea typeface="黑体" panose="02010609060101010101" pitchFamily="49" charset="-122"/>
                      <a:sym typeface="Symbol" pitchFamily="18" charset="2"/>
                    </a:rPr>
                    <a:t>，但是</a:t>
                  </a:r>
                  <a:r>
                    <a:rPr lang="zh-CN" altLang="en-US" sz="2400" kern="0" dirty="0">
                      <a:solidFill>
                        <a:srgbClr val="0000CC"/>
                      </a:solidFill>
                      <a:latin typeface="黑体" panose="02010609060101010101" pitchFamily="49" charset="-122"/>
                      <a:ea typeface="黑体" panose="02010609060101010101" pitchFamily="49" charset="-122"/>
                    </a:rPr>
                    <a:t>学号</a:t>
                  </a:r>
                  <a14:m>
                    <m:oMath xmlns:m="http://schemas.openxmlformats.org/officeDocument/2006/math">
                      <m:r>
                        <a:rPr lang="zh-CN" altLang="en-US" sz="2800" b="1" i="0" kern="0">
                          <a:solidFill>
                            <a:srgbClr val="0000CC"/>
                          </a:solidFill>
                          <a:latin typeface="Cambria Math" panose="02040503050406030204" pitchFamily="18" charset="0"/>
                          <a:ea typeface="黑体" panose="02010609060101010101" pitchFamily="49" charset="-122"/>
                          <a:sym typeface="Symbol" pitchFamily="18" charset="2"/>
                        </a:rPr>
                        <m:t>↛</m:t>
                      </m:r>
                    </m:oMath>
                  </a14:m>
                  <a:r>
                    <a:rPr lang="zh-CN" altLang="en-US" sz="2400" kern="0" dirty="0">
                      <a:solidFill>
                        <a:srgbClr val="0000CC"/>
                      </a:solidFill>
                      <a:latin typeface="黑体" panose="02010609060101010101" pitchFamily="49" charset="-122"/>
                      <a:ea typeface="黑体" panose="02010609060101010101" pitchFamily="49" charset="-122"/>
                      <a:sym typeface="Symbol" pitchFamily="18" charset="2"/>
                    </a:rPr>
                    <a:t>成绩</a:t>
                  </a:r>
                  <a:r>
                    <a:rPr lang="zh-CN" altLang="en-US" sz="2400" kern="0" dirty="0">
                      <a:latin typeface="黑体" panose="02010609060101010101" pitchFamily="49" charset="-122"/>
                      <a:ea typeface="黑体" panose="02010609060101010101" pitchFamily="49" charset="-122"/>
                      <a:sym typeface="Symbol" pitchFamily="18" charset="2"/>
                    </a:rPr>
                    <a:t>，</a:t>
                  </a:r>
                  <a:r>
                    <a:rPr lang="zh-CN" altLang="en-US" sz="2400" kern="0" dirty="0">
                      <a:solidFill>
                        <a:srgbClr val="0000CC"/>
                      </a:solidFill>
                      <a:latin typeface="黑体" panose="02010609060101010101" pitchFamily="49" charset="-122"/>
                      <a:ea typeface="黑体" panose="02010609060101010101" pitchFamily="49" charset="-122"/>
                    </a:rPr>
                    <a:t>课程号</a:t>
                  </a:r>
                  <a14:m>
                    <m:oMath xmlns:m="http://schemas.openxmlformats.org/officeDocument/2006/math">
                      <m:r>
                        <a:rPr lang="zh-CN" altLang="en-US" sz="2800" b="1" kern="0">
                          <a:solidFill>
                            <a:srgbClr val="0000CC"/>
                          </a:solidFill>
                          <a:latin typeface="Cambria Math" panose="02040503050406030204" pitchFamily="18" charset="0"/>
                          <a:ea typeface="黑体" panose="02010609060101010101" pitchFamily="49" charset="-122"/>
                          <a:sym typeface="Symbol" pitchFamily="18" charset="2"/>
                        </a:rPr>
                        <m:t>↛</m:t>
                      </m:r>
                    </m:oMath>
                  </a14:m>
                  <a:r>
                    <a:rPr lang="zh-CN" altLang="en-US" sz="2400" kern="0" dirty="0">
                      <a:solidFill>
                        <a:srgbClr val="0000CC"/>
                      </a:solidFill>
                      <a:latin typeface="黑体" panose="02010609060101010101" pitchFamily="49" charset="-122"/>
                      <a:ea typeface="黑体" panose="02010609060101010101" pitchFamily="49" charset="-122"/>
                      <a:sym typeface="Symbol" pitchFamily="18" charset="2"/>
                    </a:rPr>
                    <a:t>成绩</a:t>
                  </a:r>
                  <a:r>
                    <a:rPr lang="zh-CN" altLang="en-US" sz="2400" kern="0" dirty="0">
                      <a:latin typeface="黑体" panose="02010609060101010101" pitchFamily="49" charset="-122"/>
                      <a:ea typeface="黑体" panose="02010609060101010101" pitchFamily="49" charset="-122"/>
                      <a:sym typeface="Symbol" pitchFamily="18" charset="2"/>
                    </a:rPr>
                    <a:t>，因此</a:t>
                  </a:r>
                  <a:r>
                    <a:rPr lang="en-US" altLang="zh-CN" sz="2400" kern="0" dirty="0">
                      <a:solidFill>
                        <a:srgbClr val="0000CC"/>
                      </a:solidFill>
                      <a:latin typeface="黑体" panose="02010609060101010101" pitchFamily="49" charset="-122"/>
                      <a:ea typeface="黑体" panose="02010609060101010101" pitchFamily="49" charset="-122"/>
                      <a:sym typeface="Symbol" pitchFamily="18" charset="2"/>
                    </a:rPr>
                    <a:t>(</a:t>
                  </a:r>
                  <a:r>
                    <a:rPr lang="zh-CN" altLang="en-US" sz="2400" kern="0" dirty="0">
                      <a:solidFill>
                        <a:srgbClr val="0000CC"/>
                      </a:solidFill>
                      <a:latin typeface="黑体" panose="02010609060101010101" pitchFamily="49" charset="-122"/>
                      <a:ea typeface="黑体" panose="02010609060101010101" pitchFamily="49" charset="-122"/>
                    </a:rPr>
                    <a:t>学号</a:t>
                  </a:r>
                  <a:r>
                    <a:rPr lang="en-US" altLang="zh-CN" sz="2400" kern="0" dirty="0">
                      <a:solidFill>
                        <a:srgbClr val="0000CC"/>
                      </a:solidFill>
                      <a:latin typeface="黑体" panose="02010609060101010101" pitchFamily="49" charset="-122"/>
                      <a:ea typeface="黑体" panose="02010609060101010101" pitchFamily="49" charset="-122"/>
                    </a:rPr>
                    <a:t>,</a:t>
                  </a:r>
                  <a:r>
                    <a:rPr lang="zh-CN" altLang="en-US" sz="2400" kern="0" dirty="0">
                      <a:solidFill>
                        <a:srgbClr val="0000CC"/>
                      </a:solidFill>
                      <a:latin typeface="黑体" panose="02010609060101010101" pitchFamily="49" charset="-122"/>
                      <a:ea typeface="黑体" panose="02010609060101010101" pitchFamily="49" charset="-122"/>
                    </a:rPr>
                    <a:t>课程号</a:t>
                  </a:r>
                  <a:r>
                    <a:rPr lang="en-US" altLang="zh-CN" sz="2400" kern="0" dirty="0">
                      <a:solidFill>
                        <a:srgbClr val="0000CC"/>
                      </a:solidFill>
                      <a:latin typeface="黑体" panose="02010609060101010101" pitchFamily="49" charset="-122"/>
                      <a:ea typeface="黑体" panose="02010609060101010101" pitchFamily="49" charset="-122"/>
                    </a:rPr>
                    <a:t>)</a:t>
                  </a:r>
                  <a:r>
                    <a:rPr lang="en-US" altLang="zh-CN" sz="2400" b="1" kern="0" dirty="0">
                      <a:solidFill>
                        <a:srgbClr val="0000CC"/>
                      </a:solidFill>
                      <a:latin typeface="黑体" panose="02010609060101010101" pitchFamily="49" charset="-122"/>
                      <a:ea typeface="黑体" panose="02010609060101010101" pitchFamily="49" charset="-122"/>
                      <a:sym typeface="Symbol" pitchFamily="18" charset="2"/>
                    </a:rPr>
                    <a:t></a:t>
                  </a:r>
                  <a:r>
                    <a:rPr lang="zh-CN" altLang="en-US" sz="2400" kern="0" dirty="0">
                      <a:solidFill>
                        <a:srgbClr val="0000CC"/>
                      </a:solidFill>
                      <a:latin typeface="黑体" panose="02010609060101010101" pitchFamily="49" charset="-122"/>
                      <a:ea typeface="黑体" panose="02010609060101010101" pitchFamily="49" charset="-122"/>
                      <a:sym typeface="Symbol" pitchFamily="18" charset="2"/>
                    </a:rPr>
                    <a:t>成绩</a:t>
                  </a:r>
                  <a:r>
                    <a:rPr lang="zh-CN" altLang="en-US" sz="2400" kern="0" dirty="0">
                      <a:latin typeface="黑体" panose="02010609060101010101" pitchFamily="49" charset="-122"/>
                      <a:ea typeface="黑体" panose="02010609060101010101" pitchFamily="49" charset="-122"/>
                    </a:rPr>
                    <a:t>。</a:t>
                  </a:r>
                </a:p>
              </p:txBody>
            </p:sp>
          </mc:Choice>
          <mc:Fallback xmlns="">
            <p:sp>
              <p:nvSpPr>
                <p:cNvPr id="4" name="矩形 3">
                  <a:extLst>
                    <a:ext uri="{FF2B5EF4-FFF2-40B4-BE49-F238E27FC236}">
                      <a16:creationId xmlns:a16="http://schemas.microsoft.com/office/drawing/2014/main" id="{45C4CB95-266F-9A7A-B4DC-479B32CCF142}"/>
                    </a:ext>
                  </a:extLst>
                </p:cNvPr>
                <p:cNvSpPr>
                  <a:spLocks noRot="1" noChangeAspect="1" noMove="1" noResize="1" noEditPoints="1" noAdjustHandles="1" noChangeArrowheads="1" noChangeShapeType="1" noTextEdit="1"/>
                </p:cNvSpPr>
                <p:nvPr/>
              </p:nvSpPr>
              <p:spPr>
                <a:xfrm>
                  <a:off x="906705" y="3578279"/>
                  <a:ext cx="10378590" cy="1056123"/>
                </a:xfrm>
                <a:prstGeom prst="rect">
                  <a:avLst/>
                </a:prstGeom>
                <a:blipFill>
                  <a:blip r:embed="rId4"/>
                  <a:stretch>
                    <a:fillRect l="-940" b="-11561"/>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7E92EDB5-EB4F-E5CD-9388-68A44B993182}"/>
                </a:ext>
              </a:extLst>
            </p:cNvPr>
            <p:cNvSpPr txBox="1"/>
            <p:nvPr/>
          </p:nvSpPr>
          <p:spPr>
            <a:xfrm>
              <a:off x="5702117" y="4063855"/>
              <a:ext cx="249731" cy="437877"/>
            </a:xfrm>
            <a:prstGeom prst="rect">
              <a:avLst/>
            </a:prstGeom>
            <a:noFill/>
          </p:spPr>
          <p:txBody>
            <a:bodyPr wrap="square" rtlCol="0">
              <a:spAutoFit/>
            </a:bodyPr>
            <a:lstStyle/>
            <a:p>
              <a:pPr>
                <a:lnSpc>
                  <a:spcPct val="120000"/>
                </a:lnSpc>
                <a:spcBef>
                  <a:spcPts val="600"/>
                </a:spcBef>
              </a:pPr>
              <a:r>
                <a:rPr lang="en-US" altLang="zh-CN" sz="2000" b="1" dirty="0">
                  <a:solidFill>
                    <a:srgbClr val="0000CC"/>
                  </a:solidFill>
                </a:rPr>
                <a:t>f</a:t>
              </a:r>
              <a:endParaRPr lang="zh-CN" altLang="en-US" sz="2000" b="1" dirty="0">
                <a:solidFill>
                  <a:srgbClr val="0000CC"/>
                </a:solidFill>
              </a:endParaRPr>
            </a:p>
          </p:txBody>
        </p:sp>
      </p:grpSp>
    </p:spTree>
    <p:extLst>
      <p:ext uri="{BB962C8B-B14F-4D97-AF65-F5344CB8AC3E}">
        <p14:creationId xmlns:p14="http://schemas.microsoft.com/office/powerpoint/2010/main" val="128488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7ACEBE2-41D2-3422-642F-2AECFE9A743F}"/>
              </a:ext>
            </a:extLst>
          </p:cNvPr>
          <p:cNvSpPr txBox="1"/>
          <p:nvPr/>
        </p:nvSpPr>
        <p:spPr>
          <a:xfrm>
            <a:off x="360000" y="360000"/>
            <a:ext cx="6094428" cy="683264"/>
          </a:xfrm>
          <a:prstGeom prst="rect">
            <a:avLst/>
          </a:prstGeom>
          <a:noFill/>
        </p:spPr>
        <p:txBody>
          <a:bodyPr wrap="square">
            <a:spAutoFit/>
          </a:bodyPr>
          <a:lstStyle>
            <a:defPPr>
              <a:defRPr lang="zh-CN"/>
            </a:defPPr>
            <a:lvl1pPr>
              <a:lnSpc>
                <a:spcPct val="120000"/>
              </a:lnSpc>
              <a:spcBef>
                <a:spcPct val="50000"/>
              </a:spcBef>
              <a:buClrTx/>
              <a:buSzTx/>
              <a:buNone/>
              <a:defRPr sz="3200" b="0">
                <a:solidFill>
                  <a:srgbClr val="C00000"/>
                </a:solidFill>
                <a:latin typeface="黑体" panose="02010609060101010101" pitchFamily="49" charset="-122"/>
                <a:ea typeface="黑体" panose="02010609060101010101" pitchFamily="49" charset="-122"/>
              </a:defRPr>
            </a:lvl1pPr>
          </a:lstStyle>
          <a:p>
            <a:r>
              <a:rPr lang="en-US" altLang="zh-CN" dirty="0" smtClean="0"/>
              <a:t>4</a:t>
            </a:r>
            <a:r>
              <a:rPr lang="zh-CN" altLang="en-US" dirty="0" smtClean="0"/>
              <a:t>、</a:t>
            </a:r>
            <a:r>
              <a:rPr lang="zh-CN" altLang="en-US" dirty="0"/>
              <a:t>传递函数依赖</a:t>
            </a:r>
            <a:endParaRPr lang="en-US" altLang="zh-CN" dirty="0"/>
          </a:p>
        </p:txBody>
      </p:sp>
      <p:grpSp>
        <p:nvGrpSpPr>
          <p:cNvPr id="6" name="组合 5">
            <a:extLst>
              <a:ext uri="{FF2B5EF4-FFF2-40B4-BE49-F238E27FC236}">
                <a16:creationId xmlns:a16="http://schemas.microsoft.com/office/drawing/2014/main" id="{FEFB15C6-B62C-5B55-1504-49185AB2525C}"/>
              </a:ext>
            </a:extLst>
          </p:cNvPr>
          <p:cNvGrpSpPr/>
          <p:nvPr/>
        </p:nvGrpSpPr>
        <p:grpSpPr>
          <a:xfrm>
            <a:off x="900000" y="1479192"/>
            <a:ext cx="10413170" cy="993605"/>
            <a:chOff x="1157479" y="1543200"/>
            <a:chExt cx="10413170" cy="993605"/>
          </a:xfrm>
          <a:solidFill>
            <a:schemeClr val="accent6">
              <a:lumMod val="20000"/>
              <a:lumOff val="80000"/>
              <a:alpha val="30000"/>
            </a:schemeClr>
          </a:solidFill>
        </p:grpSpPr>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D9B6957-C297-7517-7EC6-34F7B66CD280}"/>
                    </a:ext>
                  </a:extLst>
                </p:cNvPr>
                <p:cNvSpPr/>
                <p:nvPr/>
              </p:nvSpPr>
              <p:spPr>
                <a:xfrm>
                  <a:off x="1157479" y="1543200"/>
                  <a:ext cx="10413170" cy="993605"/>
                </a:xfrm>
                <a:prstGeom prst="rect">
                  <a:avLst/>
                </a:prstGeom>
                <a:grpFill/>
              </p:spPr>
              <p:txBody>
                <a:bodyPr wrap="square" anchor="ctr" anchorCtr="0">
                  <a:spAutoFit/>
                </a:bodyPr>
                <a:lstStyle/>
                <a:p>
                  <a:pPr>
                    <a:lnSpc>
                      <a:spcPct val="120000"/>
                    </a:lnSpc>
                    <a:spcBef>
                      <a:spcPts val="1200"/>
                    </a:spcBef>
                    <a:defRPr/>
                  </a:pPr>
                  <a:r>
                    <a:rPr lang="zh-CN" altLang="en-US" sz="2400" kern="0" dirty="0">
                      <a:latin typeface="黑体" panose="02010609060101010101" pitchFamily="49" charset="-122"/>
                      <a:ea typeface="黑体" panose="02010609060101010101" pitchFamily="49" charset="-122"/>
                    </a:rPr>
                    <a:t>设</a:t>
                  </a:r>
                  <a:r>
                    <a:rPr lang="en-US" altLang="zh-CN" sz="2400" kern="0" dirty="0">
                      <a:latin typeface="黑体" panose="02010609060101010101" pitchFamily="49" charset="-122"/>
                      <a:ea typeface="黑体" panose="02010609060101010101" pitchFamily="49" charset="-122"/>
                    </a:rPr>
                    <a:t>R(U)</a:t>
                  </a:r>
                  <a:r>
                    <a:rPr lang="zh-CN" altLang="en-US" sz="2400" kern="0" dirty="0">
                      <a:latin typeface="黑体" panose="02010609060101010101" pitchFamily="49" charset="-122"/>
                      <a:ea typeface="黑体" panose="02010609060101010101" pitchFamily="49" charset="-122"/>
                    </a:rPr>
                    <a:t>是一个关系模式，</a:t>
                  </a:r>
                  <a:r>
                    <a:rPr lang="en-US" altLang="zh-CN" sz="2400" kern="0" dirty="0">
                      <a:latin typeface="黑体" panose="02010609060101010101" pitchFamily="49" charset="-122"/>
                      <a:ea typeface="黑体" panose="02010609060101010101" pitchFamily="49" charset="-122"/>
                    </a:rPr>
                    <a:t>X</a:t>
                  </a:r>
                  <a:r>
                    <a:rPr lang="zh-CN" altLang="en-US"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Y</a:t>
                  </a:r>
                  <a:r>
                    <a:rPr lang="zh-CN" altLang="en-US"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Z</a:t>
                  </a:r>
                  <a14:m>
                    <m:oMath xmlns:m="http://schemas.openxmlformats.org/officeDocument/2006/math">
                      <m:r>
                        <a:rPr lang="en-US" altLang="zh-CN" sz="2400" i="1" kern="0" smtClean="0">
                          <a:latin typeface="Cambria Math" panose="02040503050406030204" pitchFamily="18" charset="0"/>
                          <a:ea typeface="Cambria Math" panose="02040503050406030204" pitchFamily="18" charset="0"/>
                        </a:rPr>
                        <m:t>⊆</m:t>
                      </m:r>
                    </m:oMath>
                  </a14:m>
                  <a:r>
                    <a:rPr lang="en-US" altLang="zh-CN" sz="2400" kern="0" dirty="0">
                      <a:latin typeface="黑体" panose="02010609060101010101" pitchFamily="49" charset="-122"/>
                      <a:ea typeface="黑体" panose="02010609060101010101" pitchFamily="49" charset="-122"/>
                    </a:rPr>
                    <a:t>U</a:t>
                  </a:r>
                  <a:r>
                    <a:rPr lang="zh-CN" altLang="en-US" sz="2400" kern="0" dirty="0">
                      <a:latin typeface="黑体" panose="02010609060101010101" pitchFamily="49" charset="-122"/>
                      <a:ea typeface="黑体" panose="02010609060101010101" pitchFamily="49" charset="-122"/>
                    </a:rPr>
                    <a:t>，如果</a:t>
                  </a:r>
                  <a:r>
                    <a:rPr lang="en-US" altLang="zh-CN" sz="2400" kern="0" dirty="0">
                      <a:latin typeface="黑体" panose="02010609060101010101" pitchFamily="49" charset="-122"/>
                      <a:ea typeface="黑体" panose="02010609060101010101" pitchFamily="49" charset="-122"/>
                    </a:rPr>
                    <a:t>X</a:t>
                  </a:r>
                  <a:r>
                    <a:rPr lang="en-US" altLang="zh-CN" sz="2400" b="1" kern="0" dirty="0">
                      <a:latin typeface="黑体" panose="02010609060101010101" pitchFamily="49" charset="-122"/>
                      <a:ea typeface="黑体" panose="02010609060101010101" pitchFamily="49" charset="-122"/>
                      <a:sym typeface="Symbol" pitchFamily="18" charset="2"/>
                    </a:rPr>
                    <a:t></a:t>
                  </a:r>
                  <a:r>
                    <a:rPr lang="en-US" altLang="zh-CN" sz="2400" kern="0" dirty="0">
                      <a:latin typeface="黑体" panose="02010609060101010101" pitchFamily="49" charset="-122"/>
                      <a:ea typeface="黑体" panose="02010609060101010101" pitchFamily="49" charset="-122"/>
                    </a:rPr>
                    <a:t>Y(Y</a:t>
                  </a:r>
                  <a:r>
                    <a:rPr lang="zh-CN" altLang="en-US" sz="2400" kern="0" dirty="0">
                      <a:ea typeface="黑体" panose="02010609060101010101" pitchFamily="49" charset="-122"/>
                      <a:sym typeface="Symbol" pitchFamily="18" charset="2"/>
                    </a:rPr>
                    <a:t> </a:t>
                  </a:r>
                  <a14:m>
                    <m:oMath xmlns:m="http://schemas.openxmlformats.org/officeDocument/2006/math">
                      <m:r>
                        <a:rPr lang="zh-CN" altLang="en-US" sz="2800" b="1" i="1" kern="0" smtClean="0">
                          <a:latin typeface="Cambria Math" panose="02040503050406030204" pitchFamily="18" charset="0"/>
                          <a:ea typeface="黑体" panose="02010609060101010101" pitchFamily="49" charset="-122"/>
                          <a:sym typeface="Symbol" pitchFamily="18" charset="2"/>
                        </a:rPr>
                        <m:t>↛</m:t>
                      </m:r>
                      <m:r>
                        <a:rPr lang="zh-CN" altLang="en-US" sz="2800" i="1" kern="0" smtClean="0">
                          <a:latin typeface="Cambria Math" panose="02040503050406030204" pitchFamily="18" charset="0"/>
                          <a:ea typeface="黑体" panose="02010609060101010101" pitchFamily="49" charset="-122"/>
                          <a:sym typeface="Symbol" pitchFamily="18" charset="2"/>
                        </a:rPr>
                        <m:t> </m:t>
                      </m:r>
                    </m:oMath>
                  </a14:m>
                  <a:r>
                    <a:rPr lang="en-US" altLang="zh-CN" sz="2400" kern="0" dirty="0">
                      <a:latin typeface="黑体" panose="02010609060101010101" pitchFamily="49" charset="-122"/>
                      <a:ea typeface="黑体" panose="02010609060101010101" pitchFamily="49" charset="-122"/>
                    </a:rPr>
                    <a:t>X)</a:t>
                  </a:r>
                  <a:r>
                    <a:rPr lang="zh-CN" altLang="en-US"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Y</a:t>
                  </a:r>
                  <a:r>
                    <a:rPr lang="en-US" altLang="zh-CN" sz="2400" b="1" kern="0" dirty="0">
                      <a:latin typeface="黑体" panose="02010609060101010101" pitchFamily="49" charset="-122"/>
                      <a:ea typeface="黑体" panose="02010609060101010101" pitchFamily="49" charset="-122"/>
                      <a:sym typeface="Symbol" pitchFamily="18" charset="2"/>
                    </a:rPr>
                    <a:t></a:t>
                  </a:r>
                  <a:r>
                    <a:rPr lang="en-US" altLang="zh-CN" sz="2400" kern="0" dirty="0">
                      <a:latin typeface="黑体" panose="02010609060101010101" pitchFamily="49" charset="-122"/>
                      <a:ea typeface="黑体" panose="02010609060101010101" pitchFamily="49" charset="-122"/>
                    </a:rPr>
                    <a:t>Z</a:t>
                  </a:r>
                  <a:r>
                    <a:rPr lang="zh-CN" altLang="en-US" sz="2400" kern="0" dirty="0">
                      <a:latin typeface="黑体" panose="02010609060101010101" pitchFamily="49" charset="-122"/>
                      <a:ea typeface="黑体" panose="02010609060101010101" pitchFamily="49" charset="-122"/>
                    </a:rPr>
                    <a:t>成立，则称</a:t>
                  </a:r>
                  <a:r>
                    <a:rPr lang="en-US" altLang="zh-CN" sz="2400" kern="0" dirty="0">
                      <a:latin typeface="黑体" panose="02010609060101010101" pitchFamily="49" charset="-122"/>
                      <a:ea typeface="黑体" panose="02010609060101010101" pitchFamily="49" charset="-122"/>
                    </a:rPr>
                    <a:t>X</a:t>
                  </a:r>
                  <a:r>
                    <a:rPr lang="en-US" altLang="zh-CN" sz="2400" b="1" kern="0" dirty="0">
                      <a:latin typeface="黑体" panose="02010609060101010101" pitchFamily="49" charset="-122"/>
                      <a:ea typeface="黑体" panose="02010609060101010101" pitchFamily="49" charset="-122"/>
                      <a:sym typeface="Symbol" pitchFamily="18" charset="2"/>
                    </a:rPr>
                    <a:t></a:t>
                  </a:r>
                  <a:r>
                    <a:rPr lang="en-US" altLang="zh-CN" sz="2400" kern="0" dirty="0">
                      <a:latin typeface="黑体" panose="02010609060101010101" pitchFamily="49" charset="-122"/>
                      <a:ea typeface="黑体" panose="02010609060101010101" pitchFamily="49" charset="-122"/>
                    </a:rPr>
                    <a:t>Z</a:t>
                  </a:r>
                  <a:r>
                    <a:rPr lang="zh-CN" altLang="en-US" sz="2400" kern="0" dirty="0">
                      <a:latin typeface="黑体" panose="02010609060101010101" pitchFamily="49" charset="-122"/>
                      <a:ea typeface="黑体" panose="02010609060101010101" pitchFamily="49" charset="-122"/>
                    </a:rPr>
                    <a:t>为</a:t>
                  </a:r>
                  <a:r>
                    <a:rPr lang="zh-CN" altLang="en-US" sz="2400" kern="0" dirty="0">
                      <a:solidFill>
                        <a:srgbClr val="C00000"/>
                      </a:solidFill>
                      <a:latin typeface="黑体" panose="02010609060101010101" pitchFamily="49" charset="-122"/>
                      <a:ea typeface="黑体" panose="02010609060101010101" pitchFamily="49" charset="-122"/>
                    </a:rPr>
                    <a:t>传递函数依赖</a:t>
                  </a:r>
                  <a:r>
                    <a:rPr lang="zh-CN" altLang="en-US" sz="2400" kern="0" dirty="0">
                      <a:latin typeface="黑体" panose="02010609060101010101" pitchFamily="49" charset="-122"/>
                      <a:ea typeface="黑体" panose="02010609060101010101" pitchFamily="49" charset="-122"/>
                    </a:rPr>
                    <a:t>，记为</a:t>
                  </a:r>
                  <a:r>
                    <a:rPr lang="en-US" altLang="zh-CN" sz="2400" kern="0" dirty="0">
                      <a:solidFill>
                        <a:srgbClr val="0000CC"/>
                      </a:solidFill>
                      <a:latin typeface="黑体" panose="02010609060101010101" pitchFamily="49" charset="-122"/>
                      <a:ea typeface="黑体" panose="02010609060101010101" pitchFamily="49" charset="-122"/>
                    </a:rPr>
                    <a:t>X</a:t>
                  </a:r>
                  <a:r>
                    <a:rPr lang="en-US" altLang="zh-CN" sz="2400" b="1" kern="0" dirty="0">
                      <a:solidFill>
                        <a:srgbClr val="0000CC"/>
                      </a:solidFill>
                      <a:latin typeface="黑体" panose="02010609060101010101" pitchFamily="49" charset="-122"/>
                      <a:ea typeface="黑体" panose="02010609060101010101" pitchFamily="49" charset="-122"/>
                      <a:sym typeface="Symbol" pitchFamily="18" charset="2"/>
                    </a:rPr>
                    <a:t></a:t>
                  </a:r>
                  <a:r>
                    <a:rPr lang="en-US" altLang="zh-CN" sz="2400" kern="0" dirty="0">
                      <a:solidFill>
                        <a:srgbClr val="0000CC"/>
                      </a:solidFill>
                      <a:latin typeface="黑体" panose="02010609060101010101" pitchFamily="49" charset="-122"/>
                      <a:ea typeface="黑体" panose="02010609060101010101" pitchFamily="49" charset="-122"/>
                    </a:rPr>
                    <a:t>Z</a:t>
                  </a:r>
                  <a:r>
                    <a:rPr lang="zh-CN" altLang="en-US" sz="2400" kern="0" dirty="0">
                      <a:latin typeface="黑体" panose="02010609060101010101" pitchFamily="49" charset="-122"/>
                      <a:ea typeface="黑体" panose="02010609060101010101" pitchFamily="49" charset="-122"/>
                    </a:rPr>
                    <a:t>。</a:t>
                  </a:r>
                  <a:endParaRPr lang="en-US" altLang="zh-CN" sz="2400" kern="0" dirty="0">
                    <a:latin typeface="黑体" panose="02010609060101010101" pitchFamily="49" charset="-122"/>
                    <a:ea typeface="黑体" panose="02010609060101010101" pitchFamily="49" charset="-122"/>
                  </a:endParaRPr>
                </a:p>
              </p:txBody>
            </p:sp>
          </mc:Choice>
          <mc:Fallback xmlns="">
            <p:sp>
              <p:nvSpPr>
                <p:cNvPr id="4" name="矩形 3">
                  <a:extLst>
                    <a:ext uri="{FF2B5EF4-FFF2-40B4-BE49-F238E27FC236}">
                      <a16:creationId xmlns:a16="http://schemas.microsoft.com/office/drawing/2014/main" id="{5D9B6957-C297-7517-7EC6-34F7B66CD280}"/>
                    </a:ext>
                  </a:extLst>
                </p:cNvPr>
                <p:cNvSpPr>
                  <a:spLocks noRot="1" noChangeAspect="1" noMove="1" noResize="1" noEditPoints="1" noAdjustHandles="1" noChangeArrowheads="1" noChangeShapeType="1" noTextEdit="1"/>
                </p:cNvSpPr>
                <p:nvPr/>
              </p:nvSpPr>
              <p:spPr>
                <a:xfrm>
                  <a:off x="1157479" y="1543200"/>
                  <a:ext cx="10413170" cy="993605"/>
                </a:xfrm>
                <a:prstGeom prst="rect">
                  <a:avLst/>
                </a:prstGeom>
                <a:blipFill>
                  <a:blip r:embed="rId3"/>
                  <a:stretch>
                    <a:fillRect l="-937" b="-14110"/>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FAF9BC2F-FA66-0587-1846-D0767290CC25}"/>
                </a:ext>
              </a:extLst>
            </p:cNvPr>
            <p:cNvSpPr txBox="1"/>
            <p:nvPr/>
          </p:nvSpPr>
          <p:spPr>
            <a:xfrm>
              <a:off x="5018109" y="2014412"/>
              <a:ext cx="249731" cy="400110"/>
            </a:xfrm>
            <a:prstGeom prst="rect">
              <a:avLst/>
            </a:prstGeom>
            <a:grpFill/>
          </p:spPr>
          <p:txBody>
            <a:bodyPr wrap="square" rtlCol="0">
              <a:spAutoFit/>
            </a:bodyPr>
            <a:lstStyle/>
            <a:p>
              <a:r>
                <a:rPr lang="en-US" altLang="zh-CN" sz="2000" b="1" dirty="0">
                  <a:solidFill>
                    <a:srgbClr val="0000CC"/>
                  </a:solidFill>
                </a:rPr>
                <a:t>t</a:t>
              </a:r>
              <a:endParaRPr lang="zh-CN" altLang="en-US" sz="2000" b="1" dirty="0">
                <a:solidFill>
                  <a:srgbClr val="0000CC"/>
                </a:solidFill>
              </a:endParaRPr>
            </a:p>
          </p:txBody>
        </p:sp>
      </p:grpSp>
      <p:sp>
        <p:nvSpPr>
          <p:cNvPr id="5" name="矩形 4">
            <a:extLst>
              <a:ext uri="{FF2B5EF4-FFF2-40B4-BE49-F238E27FC236}">
                <a16:creationId xmlns:a16="http://schemas.microsoft.com/office/drawing/2014/main" id="{B2BCD974-6BBD-B1D1-E271-046AEFF16D22}"/>
              </a:ext>
            </a:extLst>
          </p:cNvPr>
          <p:cNvSpPr/>
          <p:nvPr/>
        </p:nvSpPr>
        <p:spPr>
          <a:xfrm>
            <a:off x="900000" y="2962297"/>
            <a:ext cx="10413170" cy="996811"/>
          </a:xfrm>
          <a:prstGeom prst="rect">
            <a:avLst/>
          </a:prstGeom>
        </p:spPr>
        <p:txBody>
          <a:bodyPr wrap="square">
            <a:spAutoFit/>
          </a:bodyPr>
          <a:lstStyle/>
          <a:p>
            <a:pPr>
              <a:lnSpc>
                <a:spcPct val="120000"/>
              </a:lnSpc>
              <a:spcBef>
                <a:spcPts val="600"/>
              </a:spcBef>
              <a:defRPr/>
            </a:pPr>
            <a:r>
              <a:rPr lang="en-US" altLang="zh-CN" sz="2400" kern="0" dirty="0">
                <a:solidFill>
                  <a:srgbClr val="006666"/>
                </a:solidFill>
                <a:latin typeface="黑体" panose="02010609060101010101" pitchFamily="49" charset="-122"/>
                <a:ea typeface="黑体" panose="02010609060101010101" pitchFamily="49" charset="-122"/>
              </a:rPr>
              <a:t>【</a:t>
            </a:r>
            <a:r>
              <a:rPr lang="zh-CN" altLang="en-US" sz="2400" kern="0" dirty="0">
                <a:solidFill>
                  <a:srgbClr val="006666"/>
                </a:solidFill>
                <a:latin typeface="黑体" panose="02010609060101010101" pitchFamily="49" charset="-122"/>
                <a:ea typeface="黑体" panose="02010609060101010101" pitchFamily="49" charset="-122"/>
              </a:rPr>
              <a:t>例</a:t>
            </a:r>
            <a:r>
              <a:rPr lang="en-US" altLang="zh-CN" sz="2400" kern="0" dirty="0">
                <a:solidFill>
                  <a:srgbClr val="006666"/>
                </a:solidFill>
                <a:latin typeface="黑体" panose="02010609060101010101" pitchFamily="49" charset="-122"/>
                <a:ea typeface="黑体" panose="02010609060101010101" pitchFamily="49" charset="-122"/>
              </a:rPr>
              <a:t>4】</a:t>
            </a:r>
            <a:r>
              <a:rPr lang="zh-CN" altLang="en-US" sz="2400" kern="0" dirty="0">
                <a:latin typeface="黑体" panose="02010609060101010101" pitchFamily="49" charset="-122"/>
                <a:ea typeface="黑体" panose="02010609060101010101" pitchFamily="49" charset="-122"/>
              </a:rPr>
              <a:t>有学生关系模式如下：</a:t>
            </a:r>
            <a:endParaRPr lang="en-US" altLang="zh-CN" sz="2400" kern="0" dirty="0">
              <a:latin typeface="黑体" panose="02010609060101010101" pitchFamily="49" charset="-122"/>
              <a:ea typeface="黑体" panose="02010609060101010101" pitchFamily="49" charset="-122"/>
            </a:endParaRPr>
          </a:p>
          <a:p>
            <a:pPr>
              <a:lnSpc>
                <a:spcPct val="120000"/>
              </a:lnSpc>
              <a:spcBef>
                <a:spcPts val="600"/>
              </a:spcBef>
              <a:defRPr/>
            </a:pPr>
            <a:r>
              <a:rPr lang="zh-CN" altLang="en-US" sz="2400" kern="0" dirty="0">
                <a:latin typeface="黑体" panose="02010609060101010101" pitchFamily="49" charset="-122"/>
                <a:ea typeface="黑体" panose="02010609060101010101" pitchFamily="49" charset="-122"/>
              </a:rPr>
              <a:t>   </a:t>
            </a:r>
            <a:r>
              <a:rPr lang="zh-CN" altLang="en-US" sz="2400" kern="0" dirty="0">
                <a:solidFill>
                  <a:srgbClr val="0000CC"/>
                </a:solidFill>
                <a:latin typeface="黑体" panose="02010609060101010101" pitchFamily="49" charset="-122"/>
                <a:ea typeface="黑体" panose="02010609060101010101" pitchFamily="49" charset="-122"/>
              </a:rPr>
              <a:t>学生（</a:t>
            </a:r>
            <a:r>
              <a:rPr lang="zh-CN" altLang="en-US" sz="2400" u="sng" kern="0" dirty="0">
                <a:solidFill>
                  <a:srgbClr val="0000CC"/>
                </a:solidFill>
                <a:latin typeface="黑体" panose="02010609060101010101" pitchFamily="49" charset="-122"/>
                <a:ea typeface="黑体" panose="02010609060101010101" pitchFamily="49" charset="-122"/>
              </a:rPr>
              <a:t>学号</a:t>
            </a:r>
            <a:r>
              <a:rPr lang="zh-CN" altLang="en-US" sz="2400" kern="0" dirty="0">
                <a:solidFill>
                  <a:srgbClr val="0000CC"/>
                </a:solidFill>
                <a:latin typeface="黑体" panose="02010609060101010101" pitchFamily="49" charset="-122"/>
                <a:ea typeface="黑体" panose="02010609060101010101" pitchFamily="49" charset="-122"/>
              </a:rPr>
              <a:t>，姓名，性别，年龄，系别，系主任）</a:t>
            </a:r>
            <a:endParaRPr lang="en-US" altLang="zh-CN" sz="2400" kern="0" dirty="0">
              <a:solidFill>
                <a:srgbClr val="0000CC"/>
              </a:solidFill>
              <a:latin typeface="黑体" panose="02010609060101010101" pitchFamily="49" charset="-122"/>
              <a:ea typeface="黑体" panose="02010609060101010101" pitchFamily="49" charset="-122"/>
            </a:endParaRPr>
          </a:p>
        </p:txBody>
      </p:sp>
      <p:grpSp>
        <p:nvGrpSpPr>
          <p:cNvPr id="9" name="组合 8">
            <a:extLst>
              <a:ext uri="{FF2B5EF4-FFF2-40B4-BE49-F238E27FC236}">
                <a16:creationId xmlns:a16="http://schemas.microsoft.com/office/drawing/2014/main" id="{67F02CC9-5E8B-5D4C-2621-3B9C48DAF375}"/>
              </a:ext>
            </a:extLst>
          </p:cNvPr>
          <p:cNvGrpSpPr/>
          <p:nvPr/>
        </p:nvGrpSpPr>
        <p:grpSpPr>
          <a:xfrm>
            <a:off x="1071792" y="4242382"/>
            <a:ext cx="10069586" cy="1451808"/>
            <a:chOff x="1329271" y="3055672"/>
            <a:chExt cx="10069586" cy="1451808"/>
          </a:xfrm>
        </p:grpSpPr>
        <p:sp>
          <p:nvSpPr>
            <p:cNvPr id="10" name="矩形 9">
              <a:extLst>
                <a:ext uri="{FF2B5EF4-FFF2-40B4-BE49-F238E27FC236}">
                  <a16:creationId xmlns:a16="http://schemas.microsoft.com/office/drawing/2014/main" id="{AFBEA1EF-DAFB-07F9-EA30-B05E9F03A2DE}"/>
                </a:ext>
              </a:extLst>
            </p:cNvPr>
            <p:cNvSpPr/>
            <p:nvPr/>
          </p:nvSpPr>
          <p:spPr>
            <a:xfrm>
              <a:off x="1329271" y="3055672"/>
              <a:ext cx="10069586" cy="1451808"/>
            </a:xfrm>
            <a:prstGeom prst="rect">
              <a:avLst/>
            </a:prstGeom>
          </p:spPr>
          <p:txBody>
            <a:bodyPr wrap="square">
              <a:spAutoFit/>
            </a:bodyPr>
            <a:lstStyle/>
            <a:p>
              <a:pPr>
                <a:lnSpc>
                  <a:spcPct val="120000"/>
                </a:lnSpc>
                <a:spcBef>
                  <a:spcPts val="600"/>
                </a:spcBef>
                <a:defRPr/>
              </a:pPr>
              <a:r>
                <a:rPr lang="zh-CN" altLang="en-US" sz="2400" kern="0" dirty="0">
                  <a:latin typeface="黑体" panose="02010609060101010101" pitchFamily="49" charset="-122"/>
                  <a:ea typeface="黑体" panose="02010609060101010101" pitchFamily="49" charset="-122"/>
                </a:rPr>
                <a:t>其中学号是码，有函数依赖集</a:t>
              </a:r>
              <a:r>
                <a:rPr lang="en-US" altLang="zh-CN" sz="2400" kern="0" dirty="0">
                  <a:latin typeface="黑体" panose="02010609060101010101" pitchFamily="49" charset="-122"/>
                  <a:ea typeface="黑体" panose="02010609060101010101" pitchFamily="49" charset="-122"/>
                </a:rPr>
                <a:t>F={</a:t>
              </a:r>
              <a:r>
                <a:rPr lang="zh-CN" altLang="en-US" sz="2400" kern="0" dirty="0">
                  <a:latin typeface="黑体" panose="02010609060101010101" pitchFamily="49" charset="-122"/>
                  <a:ea typeface="黑体" panose="02010609060101010101" pitchFamily="49" charset="-122"/>
                  <a:sym typeface="Symbol" pitchFamily="18" charset="2"/>
                </a:rPr>
                <a:t>学号</a:t>
              </a:r>
              <a:r>
                <a:rPr lang="en-US" altLang="zh-CN" sz="2400" b="1" kern="0" dirty="0">
                  <a:latin typeface="黑体" panose="02010609060101010101" pitchFamily="49" charset="-122"/>
                  <a:ea typeface="黑体" panose="02010609060101010101" pitchFamily="49" charset="-122"/>
                  <a:sym typeface="Symbol" pitchFamily="18" charset="2"/>
                </a:rPr>
                <a:t></a:t>
              </a:r>
              <a:r>
                <a:rPr lang="zh-CN" altLang="en-US" sz="2400" kern="0" dirty="0">
                  <a:latin typeface="黑体" panose="02010609060101010101" pitchFamily="49" charset="-122"/>
                  <a:ea typeface="黑体" panose="02010609060101010101" pitchFamily="49" charset="-122"/>
                  <a:sym typeface="Symbol" pitchFamily="18" charset="2"/>
                </a:rPr>
                <a:t>姓名，学号</a:t>
              </a:r>
              <a:r>
                <a:rPr lang="en-US" altLang="zh-CN" sz="2400" b="1" kern="0" dirty="0">
                  <a:latin typeface="黑体" panose="02010609060101010101" pitchFamily="49" charset="-122"/>
                  <a:ea typeface="黑体" panose="02010609060101010101" pitchFamily="49" charset="-122"/>
                  <a:sym typeface="Symbol" pitchFamily="18" charset="2"/>
                </a:rPr>
                <a:t></a:t>
              </a:r>
              <a:r>
                <a:rPr lang="zh-CN" altLang="en-US" sz="2400" kern="0" dirty="0">
                  <a:latin typeface="黑体" panose="02010609060101010101" pitchFamily="49" charset="-122"/>
                  <a:ea typeface="黑体" panose="02010609060101010101" pitchFamily="49" charset="-122"/>
                  <a:sym typeface="Symbol" pitchFamily="18" charset="2"/>
                </a:rPr>
                <a:t>性别，学号</a:t>
              </a:r>
              <a:r>
                <a:rPr lang="en-US" altLang="zh-CN" sz="2400" b="1" kern="0" dirty="0">
                  <a:latin typeface="黑体" panose="02010609060101010101" pitchFamily="49" charset="-122"/>
                  <a:ea typeface="黑体" panose="02010609060101010101" pitchFamily="49" charset="-122"/>
                  <a:sym typeface="Symbol" pitchFamily="18" charset="2"/>
                </a:rPr>
                <a:t></a:t>
              </a:r>
              <a:r>
                <a:rPr lang="zh-CN" altLang="en-US" sz="2400" kern="0" dirty="0">
                  <a:latin typeface="黑体" panose="02010609060101010101" pitchFamily="49" charset="-122"/>
                  <a:ea typeface="黑体" panose="02010609060101010101" pitchFamily="49" charset="-122"/>
                  <a:sym typeface="Symbol" pitchFamily="18" charset="2"/>
                </a:rPr>
                <a:t>年龄，</a:t>
              </a:r>
              <a:r>
                <a:rPr lang="zh-CN" altLang="en-US" sz="2400" kern="0" dirty="0">
                  <a:solidFill>
                    <a:srgbClr val="0000CC"/>
                  </a:solidFill>
                  <a:latin typeface="黑体" panose="02010609060101010101" pitchFamily="49" charset="-122"/>
                  <a:ea typeface="黑体" panose="02010609060101010101" pitchFamily="49" charset="-122"/>
                  <a:sym typeface="Symbol" pitchFamily="18" charset="2"/>
                </a:rPr>
                <a:t>学号</a:t>
              </a:r>
              <a:r>
                <a:rPr lang="en-US" altLang="zh-CN" sz="2400" b="1" kern="0" dirty="0">
                  <a:solidFill>
                    <a:srgbClr val="0000CC"/>
                  </a:solidFill>
                  <a:latin typeface="黑体" panose="02010609060101010101" pitchFamily="49" charset="-122"/>
                  <a:ea typeface="黑体" panose="02010609060101010101" pitchFamily="49" charset="-122"/>
                  <a:sym typeface="Symbol" pitchFamily="18" charset="2"/>
                </a:rPr>
                <a:t></a:t>
              </a:r>
              <a:r>
                <a:rPr lang="zh-CN" altLang="en-US" sz="2400" kern="0" dirty="0">
                  <a:solidFill>
                    <a:srgbClr val="0000CC"/>
                  </a:solidFill>
                  <a:latin typeface="黑体" panose="02010609060101010101" pitchFamily="49" charset="-122"/>
                  <a:ea typeface="黑体" panose="02010609060101010101" pitchFamily="49" charset="-122"/>
                  <a:sym typeface="Symbol" pitchFamily="18" charset="2"/>
                </a:rPr>
                <a:t>系别</a:t>
              </a:r>
              <a:r>
                <a:rPr lang="zh-CN" altLang="en-US" sz="2400" kern="0" dirty="0">
                  <a:latin typeface="黑体" panose="02010609060101010101" pitchFamily="49" charset="-122"/>
                  <a:ea typeface="黑体" panose="02010609060101010101" pitchFamily="49" charset="-122"/>
                  <a:sym typeface="Symbol" pitchFamily="18" charset="2"/>
                </a:rPr>
                <a:t>，学号</a:t>
              </a:r>
              <a:r>
                <a:rPr lang="en-US" altLang="zh-CN" sz="2400" kern="0" dirty="0">
                  <a:latin typeface="黑体" panose="02010609060101010101" pitchFamily="49" charset="-122"/>
                  <a:ea typeface="黑体" panose="02010609060101010101" pitchFamily="49" charset="-122"/>
                  <a:sym typeface="Symbol" pitchFamily="18" charset="2"/>
                </a:rPr>
                <a:t></a:t>
              </a:r>
              <a:r>
                <a:rPr lang="zh-CN" altLang="en-US" sz="2400" kern="0" dirty="0">
                  <a:latin typeface="黑体" panose="02010609060101010101" pitchFamily="49" charset="-122"/>
                  <a:ea typeface="黑体" panose="02010609060101010101" pitchFamily="49" charset="-122"/>
                  <a:sym typeface="Symbol" pitchFamily="18" charset="2"/>
                </a:rPr>
                <a:t>系主任，</a:t>
              </a:r>
              <a:r>
                <a:rPr lang="zh-CN" altLang="en-US" sz="2400" kern="0" dirty="0">
                  <a:solidFill>
                    <a:srgbClr val="0000CC"/>
                  </a:solidFill>
                  <a:latin typeface="黑体" panose="02010609060101010101" pitchFamily="49" charset="-122"/>
                  <a:ea typeface="黑体" panose="02010609060101010101" pitchFamily="49" charset="-122"/>
                  <a:sym typeface="Symbol" pitchFamily="18" charset="2"/>
                </a:rPr>
                <a:t>系别</a:t>
              </a:r>
              <a:r>
                <a:rPr lang="en-US" altLang="zh-CN" sz="2400" kern="0" dirty="0">
                  <a:solidFill>
                    <a:srgbClr val="0000CC"/>
                  </a:solidFill>
                  <a:latin typeface="黑体" panose="02010609060101010101" pitchFamily="49" charset="-122"/>
                  <a:ea typeface="黑体" panose="02010609060101010101" pitchFamily="49" charset="-122"/>
                  <a:sym typeface="Symbol" pitchFamily="18" charset="2"/>
                </a:rPr>
                <a:t></a:t>
              </a:r>
              <a:r>
                <a:rPr lang="zh-CN" altLang="en-US" sz="2400" kern="0" dirty="0">
                  <a:solidFill>
                    <a:srgbClr val="0000CC"/>
                  </a:solidFill>
                  <a:latin typeface="黑体" panose="02010609060101010101" pitchFamily="49" charset="-122"/>
                  <a:ea typeface="黑体" panose="02010609060101010101" pitchFamily="49" charset="-122"/>
                  <a:sym typeface="Symbol" pitchFamily="18" charset="2"/>
                </a:rPr>
                <a:t>系主任</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，则：</a:t>
              </a:r>
              <a:endParaRPr lang="en-US" altLang="zh-CN" sz="2400" kern="0" dirty="0">
                <a:latin typeface="黑体" panose="02010609060101010101" pitchFamily="49" charset="-122"/>
                <a:ea typeface="黑体" panose="02010609060101010101" pitchFamily="49" charset="-122"/>
              </a:endParaRPr>
            </a:p>
            <a:p>
              <a:pPr>
                <a:lnSpc>
                  <a:spcPct val="120000"/>
                </a:lnSpc>
                <a:spcBef>
                  <a:spcPts val="600"/>
                </a:spcBef>
                <a:defRPr/>
              </a:pPr>
              <a:r>
                <a:rPr lang="zh-CN" altLang="en-US" sz="2400" kern="0" dirty="0">
                  <a:solidFill>
                    <a:srgbClr val="C00000"/>
                  </a:solidFill>
                  <a:latin typeface="黑体" panose="02010609060101010101" pitchFamily="49" charset="-122"/>
                  <a:ea typeface="黑体" panose="02010609060101010101" pitchFamily="49" charset="-122"/>
                  <a:sym typeface="Symbol" pitchFamily="18" charset="2"/>
                </a:rPr>
                <a:t>学号</a:t>
              </a:r>
              <a:r>
                <a:rPr lang="en-US" altLang="zh-CN" sz="2400" b="1" kern="0" dirty="0">
                  <a:solidFill>
                    <a:srgbClr val="C00000"/>
                  </a:solidFill>
                  <a:latin typeface="黑体" panose="02010609060101010101" pitchFamily="49" charset="-122"/>
                  <a:ea typeface="黑体" panose="02010609060101010101" pitchFamily="49" charset="-122"/>
                  <a:sym typeface="Symbol" pitchFamily="18" charset="2"/>
                </a:rPr>
                <a:t></a:t>
              </a:r>
              <a:r>
                <a:rPr lang="zh-CN" altLang="en-US" sz="2400" kern="0" dirty="0">
                  <a:solidFill>
                    <a:srgbClr val="C00000"/>
                  </a:solidFill>
                  <a:latin typeface="黑体" panose="02010609060101010101" pitchFamily="49" charset="-122"/>
                  <a:ea typeface="黑体" panose="02010609060101010101" pitchFamily="49" charset="-122"/>
                  <a:sym typeface="Symbol" pitchFamily="18" charset="2"/>
                </a:rPr>
                <a:t>系主任</a:t>
              </a:r>
              <a:r>
                <a:rPr lang="zh-CN" altLang="en-US" sz="2400" kern="0" dirty="0">
                  <a:latin typeface="黑体" panose="02010609060101010101" pitchFamily="49" charset="-122"/>
                  <a:ea typeface="黑体" panose="02010609060101010101" pitchFamily="49" charset="-122"/>
                  <a:sym typeface="Symbol" pitchFamily="18" charset="2"/>
                </a:rPr>
                <a:t>为传递函数依赖。</a:t>
              </a:r>
              <a:endParaRPr lang="zh-CN" altLang="en-US" sz="2800" kern="0" dirty="0">
                <a:latin typeface="黑体" panose="02010609060101010101" pitchFamily="49" charset="-122"/>
                <a:ea typeface="黑体" panose="02010609060101010101" pitchFamily="49" charset="-122"/>
              </a:endParaRPr>
            </a:p>
          </p:txBody>
        </p:sp>
        <p:sp>
          <p:nvSpPr>
            <p:cNvPr id="11" name="文本框 10">
              <a:extLst>
                <a:ext uri="{FF2B5EF4-FFF2-40B4-BE49-F238E27FC236}">
                  <a16:creationId xmlns:a16="http://schemas.microsoft.com/office/drawing/2014/main" id="{9186365C-0175-4286-0BC3-1DAE5454C8DC}"/>
                </a:ext>
              </a:extLst>
            </p:cNvPr>
            <p:cNvSpPr txBox="1"/>
            <p:nvPr/>
          </p:nvSpPr>
          <p:spPr>
            <a:xfrm>
              <a:off x="1997935" y="3970666"/>
              <a:ext cx="249731" cy="400110"/>
            </a:xfrm>
            <a:prstGeom prst="rect">
              <a:avLst/>
            </a:prstGeom>
            <a:noFill/>
          </p:spPr>
          <p:txBody>
            <a:bodyPr wrap="square" rtlCol="0">
              <a:spAutoFit/>
            </a:bodyPr>
            <a:lstStyle/>
            <a:p>
              <a:r>
                <a:rPr lang="en-US" altLang="zh-CN" sz="2000" b="1" dirty="0">
                  <a:solidFill>
                    <a:srgbClr val="C00000"/>
                  </a:solidFill>
                </a:rPr>
                <a:t>t</a:t>
              </a:r>
              <a:endParaRPr lang="zh-CN" altLang="en-US" sz="2000" b="1" dirty="0">
                <a:solidFill>
                  <a:srgbClr val="C00000"/>
                </a:solidFill>
              </a:endParaRPr>
            </a:p>
          </p:txBody>
        </p:sp>
      </p:grpSp>
    </p:spTree>
    <p:extLst>
      <p:ext uri="{BB962C8B-B14F-4D97-AF65-F5344CB8AC3E}">
        <p14:creationId xmlns:p14="http://schemas.microsoft.com/office/powerpoint/2010/main" val="371699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7CF71BA-EDAE-4810-A460-F970042F2313}"/>
              </a:ext>
            </a:extLst>
          </p:cNvPr>
          <p:cNvSpPr/>
          <p:nvPr/>
        </p:nvSpPr>
        <p:spPr>
          <a:xfrm>
            <a:off x="360000" y="360000"/>
            <a:ext cx="9876458" cy="683264"/>
          </a:xfrm>
          <a:prstGeom prst="rect">
            <a:avLst/>
          </a:prstGeom>
        </p:spPr>
        <p:txBody>
          <a:bodyPr wrap="square">
            <a:spAutoFit/>
          </a:bodyPr>
          <a:lstStyle/>
          <a:p>
            <a:pPr>
              <a:lnSpc>
                <a:spcPct val="120000"/>
              </a:lnSpc>
              <a:spcBef>
                <a:spcPts val="600"/>
              </a:spcBef>
              <a:defRPr/>
            </a:pPr>
            <a:r>
              <a:rPr lang="en-US" altLang="zh-CN" sz="3200" dirty="0" smtClean="0">
                <a:solidFill>
                  <a:srgbClr val="C00000"/>
                </a:solidFill>
                <a:latin typeface="黑体" panose="02010609060101010101" pitchFamily="49" charset="-122"/>
                <a:ea typeface="黑体" panose="02010609060101010101" pitchFamily="49" charset="-122"/>
              </a:rPr>
              <a:t>5</a:t>
            </a:r>
            <a:r>
              <a:rPr lang="zh-CN" altLang="en-US" sz="3200" dirty="0" smtClean="0">
                <a:solidFill>
                  <a:srgbClr val="C00000"/>
                </a:solidFill>
                <a:latin typeface="黑体" panose="02010609060101010101" pitchFamily="49" charset="-122"/>
                <a:ea typeface="黑体" panose="02010609060101010101" pitchFamily="49" charset="-122"/>
              </a:rPr>
              <a:t>、</a:t>
            </a:r>
            <a:r>
              <a:rPr lang="zh-CN" altLang="en-US" sz="3200" dirty="0">
                <a:solidFill>
                  <a:srgbClr val="C00000"/>
                </a:solidFill>
                <a:latin typeface="黑体" panose="02010609060101010101" pitchFamily="49" charset="-122"/>
                <a:ea typeface="黑体" panose="02010609060101010101" pitchFamily="49" charset="-122"/>
              </a:rPr>
              <a:t>使用函数依赖</a:t>
            </a:r>
            <a:r>
              <a:rPr lang="zh-CN" altLang="en-US" sz="3200">
                <a:solidFill>
                  <a:srgbClr val="C00000"/>
                </a:solidFill>
                <a:latin typeface="黑体" panose="02010609060101010101" pitchFamily="49" charset="-122"/>
                <a:ea typeface="黑体" panose="02010609060101010101" pitchFamily="49" charset="-122"/>
              </a:rPr>
              <a:t>定义</a:t>
            </a:r>
            <a:r>
              <a:rPr lang="zh-CN" altLang="en-US" sz="3200" smtClean="0">
                <a:solidFill>
                  <a:srgbClr val="C00000"/>
                </a:solidFill>
                <a:latin typeface="黑体" panose="02010609060101010101" pitchFamily="49" charset="-122"/>
                <a:ea typeface="黑体" panose="02010609060101010101" pitchFamily="49" charset="-122"/>
              </a:rPr>
              <a:t>码（关键字）</a:t>
            </a:r>
            <a:r>
              <a:rPr lang="en-US" altLang="zh-CN" sz="3200" kern="0" dirty="0" smtClean="0">
                <a:latin typeface="黑体" panose="02010609060101010101" pitchFamily="49" charset="-122"/>
                <a:ea typeface="黑体" panose="02010609060101010101" pitchFamily="49" charset="-122"/>
              </a:rPr>
              <a:t> </a:t>
            </a:r>
            <a:endParaRPr lang="zh-CN" altLang="en-US" sz="3200" kern="0" dirty="0">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03A7365D-C0DD-4907-9B60-ACFBDCCEED9D}"/>
              </a:ext>
            </a:extLst>
          </p:cNvPr>
          <p:cNvSpPr/>
          <p:nvPr/>
        </p:nvSpPr>
        <p:spPr>
          <a:xfrm>
            <a:off x="900000" y="2448924"/>
            <a:ext cx="10378590" cy="996811"/>
          </a:xfrm>
          <a:prstGeom prst="rect">
            <a:avLst/>
          </a:prstGeom>
        </p:spPr>
        <p:txBody>
          <a:bodyPr wrap="square">
            <a:spAutoFit/>
          </a:bodyPr>
          <a:lstStyle/>
          <a:p>
            <a:pPr>
              <a:lnSpc>
                <a:spcPct val="120000"/>
              </a:lnSpc>
              <a:spcBef>
                <a:spcPts val="600"/>
              </a:spcBef>
              <a:defRPr/>
            </a:pPr>
            <a:r>
              <a:rPr lang="en-US" altLang="zh-CN" sz="2400" kern="0" dirty="0">
                <a:solidFill>
                  <a:srgbClr val="006666"/>
                </a:solidFill>
                <a:latin typeface="黑体" panose="02010609060101010101" pitchFamily="49" charset="-122"/>
                <a:ea typeface="黑体" panose="02010609060101010101" pitchFamily="49" charset="-122"/>
              </a:rPr>
              <a:t>【</a:t>
            </a:r>
            <a:r>
              <a:rPr lang="zh-CN" altLang="en-US" sz="2400" kern="0" dirty="0">
                <a:solidFill>
                  <a:srgbClr val="006666"/>
                </a:solidFill>
                <a:latin typeface="黑体" panose="02010609060101010101" pitchFamily="49" charset="-122"/>
                <a:ea typeface="黑体" panose="02010609060101010101" pitchFamily="49" charset="-122"/>
              </a:rPr>
              <a:t>例</a:t>
            </a:r>
            <a:r>
              <a:rPr lang="en-US" altLang="zh-CN" sz="2400" kern="0" dirty="0">
                <a:solidFill>
                  <a:srgbClr val="006666"/>
                </a:solidFill>
                <a:latin typeface="黑体" panose="02010609060101010101" pitchFamily="49" charset="-122"/>
                <a:ea typeface="黑体" panose="02010609060101010101" pitchFamily="49" charset="-122"/>
              </a:rPr>
              <a:t>5】</a:t>
            </a:r>
            <a:r>
              <a:rPr lang="zh-CN" altLang="en-US" sz="2400" kern="0" dirty="0">
                <a:latin typeface="黑体" panose="02010609060101010101" pitchFamily="49" charset="-122"/>
                <a:ea typeface="黑体" panose="02010609060101010101" pitchFamily="49" charset="-122"/>
              </a:rPr>
              <a:t>对</a:t>
            </a:r>
            <a:r>
              <a:rPr lang="zh-CN" altLang="en-US" sz="2400" kern="0" dirty="0">
                <a:solidFill>
                  <a:srgbClr val="006666"/>
                </a:solidFill>
                <a:latin typeface="黑体" panose="02010609060101010101" pitchFamily="49" charset="-122"/>
                <a:ea typeface="黑体" panose="02010609060101010101" pitchFamily="49" charset="-122"/>
              </a:rPr>
              <a:t>例</a:t>
            </a:r>
            <a:r>
              <a:rPr lang="en-US" altLang="zh-CN" sz="2400" kern="0" dirty="0">
                <a:solidFill>
                  <a:srgbClr val="006666"/>
                </a:solidFill>
                <a:latin typeface="黑体" panose="02010609060101010101" pitchFamily="49" charset="-122"/>
                <a:ea typeface="黑体" panose="02010609060101010101" pitchFamily="49" charset="-122"/>
              </a:rPr>
              <a:t>2</a:t>
            </a:r>
            <a:r>
              <a:rPr lang="zh-CN" altLang="en-US" sz="2400" kern="0" dirty="0">
                <a:latin typeface="黑体" panose="02010609060101010101" pitchFamily="49" charset="-122"/>
                <a:ea typeface="黑体" panose="02010609060101010101" pitchFamily="49" charset="-122"/>
              </a:rPr>
              <a:t>中的选课关系模式：</a:t>
            </a:r>
            <a:endParaRPr lang="en-US" altLang="zh-CN" sz="2400" kern="0" dirty="0">
              <a:latin typeface="黑体" panose="02010609060101010101" pitchFamily="49" charset="-122"/>
              <a:ea typeface="黑体" panose="02010609060101010101" pitchFamily="49" charset="-122"/>
            </a:endParaRPr>
          </a:p>
          <a:p>
            <a:pPr>
              <a:lnSpc>
                <a:spcPct val="120000"/>
              </a:lnSpc>
              <a:spcBef>
                <a:spcPts val="600"/>
              </a:spcBef>
              <a:defRPr/>
            </a:pPr>
            <a:r>
              <a:rPr lang="zh-CN" altLang="en-US" sz="2400" kern="0" dirty="0">
                <a:latin typeface="黑体" panose="02010609060101010101" pitchFamily="49" charset="-122"/>
                <a:ea typeface="黑体" panose="02010609060101010101" pitchFamily="49" charset="-122"/>
              </a:rPr>
              <a:t>   </a:t>
            </a:r>
            <a:r>
              <a:rPr lang="zh-CN" altLang="en-US" sz="2400" kern="0" dirty="0">
                <a:solidFill>
                  <a:srgbClr val="0000CC"/>
                </a:solidFill>
                <a:latin typeface="黑体" panose="02010609060101010101" pitchFamily="49" charset="-122"/>
                <a:ea typeface="黑体" panose="02010609060101010101" pitchFamily="49" charset="-122"/>
              </a:rPr>
              <a:t>选课（</a:t>
            </a:r>
            <a:r>
              <a:rPr lang="zh-CN" altLang="en-US" sz="2400" u="sng" kern="0" dirty="0">
                <a:solidFill>
                  <a:srgbClr val="0000CC"/>
                </a:solidFill>
                <a:latin typeface="黑体" panose="02010609060101010101" pitchFamily="49" charset="-122"/>
                <a:ea typeface="黑体" panose="02010609060101010101" pitchFamily="49" charset="-122"/>
              </a:rPr>
              <a:t>学号，课程号</a:t>
            </a:r>
            <a:r>
              <a:rPr lang="zh-CN" altLang="en-US" sz="2400" kern="0" dirty="0">
                <a:solidFill>
                  <a:srgbClr val="0000CC"/>
                </a:solidFill>
                <a:latin typeface="黑体" panose="02010609060101010101" pitchFamily="49" charset="-122"/>
                <a:ea typeface="黑体" panose="02010609060101010101" pitchFamily="49" charset="-122"/>
              </a:rPr>
              <a:t>，成绩）</a:t>
            </a:r>
            <a:endParaRPr lang="en-US" altLang="zh-CN" sz="2400" kern="0" dirty="0">
              <a:solidFill>
                <a:srgbClr val="0000CC"/>
              </a:solidFill>
              <a:latin typeface="黑体" panose="02010609060101010101" pitchFamily="49" charset="-122"/>
              <a:ea typeface="黑体" panose="02010609060101010101" pitchFamily="49" charset="-122"/>
            </a:endParaRPr>
          </a:p>
        </p:txBody>
      </p:sp>
      <p:grpSp>
        <p:nvGrpSpPr>
          <p:cNvPr id="7" name="组合 6">
            <a:extLst>
              <a:ext uri="{FF2B5EF4-FFF2-40B4-BE49-F238E27FC236}">
                <a16:creationId xmlns:a16="http://schemas.microsoft.com/office/drawing/2014/main" id="{FC555217-5DF1-0EAD-0282-48AC7D5C9755}"/>
              </a:ext>
            </a:extLst>
          </p:cNvPr>
          <p:cNvGrpSpPr/>
          <p:nvPr/>
        </p:nvGrpSpPr>
        <p:grpSpPr>
          <a:xfrm>
            <a:off x="899999" y="1248624"/>
            <a:ext cx="10477061" cy="958367"/>
            <a:chOff x="1299438" y="1711410"/>
            <a:chExt cx="9615610" cy="958367"/>
          </a:xfrm>
          <a:solidFill>
            <a:schemeClr val="accent6">
              <a:lumMod val="20000"/>
              <a:lumOff val="80000"/>
              <a:alpha val="30000"/>
            </a:schemeClr>
          </a:solidFill>
        </p:grpSpPr>
        <p:sp>
          <p:nvSpPr>
            <p:cNvPr id="6" name="矩形 5">
              <a:extLst>
                <a:ext uri="{FF2B5EF4-FFF2-40B4-BE49-F238E27FC236}">
                  <a16:creationId xmlns:a16="http://schemas.microsoft.com/office/drawing/2014/main" id="{CD05DA39-36FC-536F-EE26-8AFDABEA5C33}"/>
                </a:ext>
              </a:extLst>
            </p:cNvPr>
            <p:cNvSpPr/>
            <p:nvPr/>
          </p:nvSpPr>
          <p:spPr>
            <a:xfrm>
              <a:off x="1299438" y="1749910"/>
              <a:ext cx="9615610" cy="919867"/>
            </a:xfrm>
            <a:prstGeom prst="rect">
              <a:avLst/>
            </a:prstGeom>
            <a:grpFill/>
          </p:spPr>
          <p:txBody>
            <a:bodyPr wrap="square">
              <a:spAutoFit/>
            </a:bodyPr>
            <a:lstStyle/>
            <a:p>
              <a:pPr>
                <a:lnSpc>
                  <a:spcPct val="120000"/>
                </a:lnSpc>
                <a:spcBef>
                  <a:spcPts val="600"/>
                </a:spcBef>
                <a:defRPr/>
              </a:pPr>
              <a:r>
                <a:rPr lang="zh-CN" altLang="en-US" sz="2400" kern="0" dirty="0">
                  <a:latin typeface="黑体" panose="02010609060101010101" pitchFamily="49" charset="-122"/>
                  <a:ea typeface="黑体" panose="02010609060101010101" pitchFamily="49" charset="-122"/>
                </a:rPr>
                <a:t>设</a:t>
              </a:r>
              <a:r>
                <a:rPr lang="en-US" altLang="zh-CN" sz="2400" kern="0" dirty="0">
                  <a:latin typeface="黑体" panose="02010609060101010101" pitchFamily="49" charset="-122"/>
                  <a:ea typeface="黑体" panose="02010609060101010101" pitchFamily="49" charset="-122"/>
                </a:rPr>
                <a:t>K</a:t>
              </a:r>
              <a:r>
                <a:rPr lang="zh-CN" altLang="en-US" sz="2400" kern="0" dirty="0">
                  <a:latin typeface="黑体" panose="02010609060101010101" pitchFamily="49" charset="-122"/>
                  <a:ea typeface="黑体" panose="02010609060101010101" pitchFamily="49" charset="-122"/>
                </a:rPr>
                <a:t>是关系模式</a:t>
              </a:r>
              <a:r>
                <a:rPr lang="en-US" altLang="zh-CN" sz="2400" kern="0" dirty="0">
                  <a:latin typeface="黑体" panose="02010609060101010101" pitchFamily="49" charset="-122"/>
                  <a:ea typeface="黑体" panose="02010609060101010101" pitchFamily="49" charset="-122"/>
                </a:rPr>
                <a:t>R(U)</a:t>
              </a:r>
              <a:r>
                <a:rPr lang="zh-CN" altLang="en-US" sz="2400" kern="0" dirty="0">
                  <a:latin typeface="黑体" panose="02010609060101010101" pitchFamily="49" charset="-122"/>
                  <a:ea typeface="黑体" panose="02010609060101010101" pitchFamily="49" charset="-122"/>
                </a:rPr>
                <a:t>中的属性或属性集合，若</a:t>
              </a:r>
              <a:r>
                <a:rPr lang="en-US" altLang="zh-CN" sz="2400" kern="0" dirty="0">
                  <a:solidFill>
                    <a:srgbClr val="0000CC"/>
                  </a:solidFill>
                  <a:latin typeface="黑体" panose="02010609060101010101" pitchFamily="49" charset="-122"/>
                  <a:ea typeface="黑体" panose="02010609060101010101" pitchFamily="49" charset="-122"/>
                </a:rPr>
                <a:t>K</a:t>
              </a:r>
              <a:r>
                <a:rPr lang="en-US" altLang="zh-CN" sz="2400" b="1" i="1" kern="0" dirty="0">
                  <a:solidFill>
                    <a:srgbClr val="0000CC"/>
                  </a:solidFill>
                  <a:latin typeface="黑体" panose="02010609060101010101" pitchFamily="49" charset="-122"/>
                  <a:ea typeface="黑体" panose="02010609060101010101" pitchFamily="49" charset="-122"/>
                  <a:sym typeface="Symbol" pitchFamily="18" charset="2"/>
                </a:rPr>
                <a:t> </a:t>
              </a:r>
              <a:r>
                <a:rPr lang="en-US" altLang="zh-CN" sz="2400" kern="0" dirty="0">
                  <a:solidFill>
                    <a:srgbClr val="0000CC"/>
                  </a:solidFill>
                  <a:latin typeface="黑体" panose="02010609060101010101" pitchFamily="49" charset="-122"/>
                  <a:ea typeface="黑体" panose="02010609060101010101" pitchFamily="49" charset="-122"/>
                  <a:sym typeface="Symbol" pitchFamily="18" charset="2"/>
                </a:rPr>
                <a:t>U</a:t>
              </a:r>
              <a:r>
                <a:rPr lang="zh-CN" altLang="en-US" sz="2400" kern="0" dirty="0">
                  <a:latin typeface="黑体" panose="02010609060101010101" pitchFamily="49" charset="-122"/>
                  <a:ea typeface="黑体" panose="02010609060101010101" pitchFamily="49" charset="-122"/>
                </a:rPr>
                <a:t>，即</a:t>
              </a:r>
              <a:r>
                <a:rPr lang="en-US" altLang="zh-CN" sz="2400" kern="0" dirty="0">
                  <a:latin typeface="黑体" panose="02010609060101010101" pitchFamily="49" charset="-122"/>
                  <a:ea typeface="黑体" panose="02010609060101010101" pitchFamily="49" charset="-122"/>
                </a:rPr>
                <a:t>U</a:t>
              </a:r>
              <a:r>
                <a:rPr lang="zh-CN" altLang="en-US" sz="2400" kern="0" dirty="0">
                  <a:latin typeface="黑体" panose="02010609060101010101" pitchFamily="49" charset="-122"/>
                  <a:ea typeface="黑体" panose="02010609060101010101" pitchFamily="49" charset="-122"/>
                </a:rPr>
                <a:t>不函数依赖于</a:t>
              </a:r>
              <a:r>
                <a:rPr lang="en-US" altLang="zh-CN" sz="2400" kern="0" dirty="0">
                  <a:latin typeface="黑体" panose="02010609060101010101" pitchFamily="49" charset="-122"/>
                  <a:ea typeface="黑体" panose="02010609060101010101" pitchFamily="49" charset="-122"/>
                </a:rPr>
                <a:t>K</a:t>
              </a:r>
              <a:r>
                <a:rPr lang="zh-CN" altLang="en-US" sz="2400" kern="0" dirty="0">
                  <a:latin typeface="黑体" panose="02010609060101010101" pitchFamily="49" charset="-122"/>
                  <a:ea typeface="黑体" panose="02010609060101010101" pitchFamily="49" charset="-122"/>
                </a:rPr>
                <a:t>的任何一个真子集，则称</a:t>
              </a:r>
              <a:r>
                <a:rPr lang="en-US" altLang="zh-CN" sz="2400" kern="0" dirty="0">
                  <a:latin typeface="黑体" panose="02010609060101010101" pitchFamily="49" charset="-122"/>
                  <a:ea typeface="黑体" panose="02010609060101010101" pitchFamily="49" charset="-122"/>
                </a:rPr>
                <a:t>K</a:t>
              </a:r>
              <a:r>
                <a:rPr lang="zh-CN" altLang="en-US" sz="2400" kern="0" dirty="0">
                  <a:latin typeface="黑体" panose="02010609060101010101" pitchFamily="49" charset="-122"/>
                  <a:ea typeface="黑体" panose="02010609060101010101" pitchFamily="49" charset="-122"/>
                </a:rPr>
                <a:t>为</a:t>
              </a:r>
              <a:r>
                <a:rPr lang="en-US" altLang="zh-CN" sz="2400" kern="0" dirty="0">
                  <a:latin typeface="黑体" panose="02010609060101010101" pitchFamily="49" charset="-122"/>
                  <a:ea typeface="黑体" panose="02010609060101010101" pitchFamily="49" charset="-122"/>
                </a:rPr>
                <a:t>R</a:t>
              </a:r>
              <a:r>
                <a:rPr lang="zh-CN" altLang="en-US" sz="2400" kern="0" dirty="0">
                  <a:latin typeface="黑体" panose="02010609060101010101" pitchFamily="49" charset="-122"/>
                  <a:ea typeface="黑体" panose="02010609060101010101" pitchFamily="49" charset="-122"/>
                </a:rPr>
                <a:t>的一个</a:t>
              </a:r>
              <a:r>
                <a:rPr lang="zh-CN" altLang="en-US" sz="2400" kern="0" dirty="0">
                  <a:solidFill>
                    <a:srgbClr val="C00000"/>
                  </a:solidFill>
                  <a:latin typeface="黑体" panose="02010609060101010101" pitchFamily="49" charset="-122"/>
                  <a:ea typeface="黑体" panose="02010609060101010101" pitchFamily="49" charset="-122"/>
                </a:rPr>
                <a:t>候选码（候选关键字</a:t>
              </a:r>
              <a:r>
                <a:rPr lang="zh-CN" altLang="en-US" sz="2400" kern="0" dirty="0">
                  <a:latin typeface="黑体" panose="02010609060101010101" pitchFamily="49" charset="-122"/>
                  <a:ea typeface="黑体" panose="02010609060101010101" pitchFamily="49" charset="-122"/>
                </a:rPr>
                <a:t>），简称</a:t>
              </a:r>
              <a:r>
                <a:rPr lang="zh-CN" altLang="en-US" sz="2400" kern="0" dirty="0">
                  <a:solidFill>
                    <a:srgbClr val="C00000"/>
                  </a:solidFill>
                  <a:latin typeface="黑体" panose="02010609060101010101" pitchFamily="49" charset="-122"/>
                  <a:ea typeface="黑体" panose="02010609060101010101" pitchFamily="49" charset="-122"/>
                </a:rPr>
                <a:t>码</a:t>
              </a:r>
              <a:r>
                <a:rPr lang="zh-CN" altLang="en-US" sz="2400" kern="0" dirty="0">
                  <a:latin typeface="黑体" panose="02010609060101010101" pitchFamily="49" charset="-122"/>
                  <a:ea typeface="黑体" panose="02010609060101010101" pitchFamily="49" charset="-122"/>
                </a:rPr>
                <a:t>（</a:t>
              </a:r>
              <a:r>
                <a:rPr lang="zh-CN" altLang="en-US" sz="2400" kern="0" dirty="0">
                  <a:solidFill>
                    <a:srgbClr val="C00000"/>
                  </a:solidFill>
                  <a:latin typeface="黑体" panose="02010609060101010101" pitchFamily="49" charset="-122"/>
                  <a:ea typeface="黑体" panose="02010609060101010101" pitchFamily="49" charset="-122"/>
                </a:rPr>
                <a:t>关键字</a:t>
              </a:r>
              <a:r>
                <a:rPr lang="zh-CN" altLang="en-US"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 </a:t>
              </a:r>
              <a:endParaRPr lang="zh-CN" altLang="en-US" sz="2400" kern="0"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7C94B1E3-D2BF-649A-51F5-164EB3009B4A}"/>
                </a:ext>
              </a:extLst>
            </p:cNvPr>
            <p:cNvSpPr txBox="1"/>
            <p:nvPr/>
          </p:nvSpPr>
          <p:spPr>
            <a:xfrm>
              <a:off x="6984908" y="1711410"/>
              <a:ext cx="249731" cy="403316"/>
            </a:xfrm>
            <a:prstGeom prst="rect">
              <a:avLst/>
            </a:prstGeom>
            <a:grpFill/>
          </p:spPr>
          <p:txBody>
            <a:bodyPr wrap="square" rtlCol="0">
              <a:spAutoFit/>
            </a:bodyPr>
            <a:lstStyle/>
            <a:p>
              <a:pPr>
                <a:lnSpc>
                  <a:spcPct val="120000"/>
                </a:lnSpc>
                <a:spcBef>
                  <a:spcPts val="600"/>
                </a:spcBef>
              </a:pPr>
              <a:r>
                <a:rPr lang="en-US" altLang="zh-CN" b="1" dirty="0">
                  <a:solidFill>
                    <a:srgbClr val="0000CC"/>
                  </a:solidFill>
                </a:rPr>
                <a:t>f</a:t>
              </a:r>
              <a:endParaRPr lang="zh-CN" altLang="en-US" b="1" dirty="0">
                <a:solidFill>
                  <a:srgbClr val="0000CC"/>
                </a:solidFill>
              </a:endParaRPr>
            </a:p>
          </p:txBody>
        </p:sp>
      </p:grpSp>
      <p:sp>
        <p:nvSpPr>
          <p:cNvPr id="10" name="矩形 9">
            <a:extLst>
              <a:ext uri="{FF2B5EF4-FFF2-40B4-BE49-F238E27FC236}">
                <a16:creationId xmlns:a16="http://schemas.microsoft.com/office/drawing/2014/main" id="{43D7E08F-D89D-71AA-5CEC-3354DE00D868}"/>
              </a:ext>
            </a:extLst>
          </p:cNvPr>
          <p:cNvSpPr/>
          <p:nvPr/>
        </p:nvSpPr>
        <p:spPr>
          <a:xfrm>
            <a:off x="1157277" y="3687668"/>
            <a:ext cx="5457661" cy="1363065"/>
          </a:xfrm>
          <a:prstGeom prst="rect">
            <a:avLst/>
          </a:prstGeom>
        </p:spPr>
        <p:txBody>
          <a:bodyPr wrap="square">
            <a:spAutoFit/>
          </a:bodyPr>
          <a:lstStyle/>
          <a:p>
            <a:pPr>
              <a:lnSpc>
                <a:spcPct val="120000"/>
              </a:lnSpc>
              <a:spcBef>
                <a:spcPts val="600"/>
              </a:spcBef>
              <a:defRPr/>
            </a:pP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学号</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课程号</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函数决定所有属性，且它的任何一个真子集都不能函数决定所有属性，所以</a:t>
            </a:r>
            <a:r>
              <a:rPr lang="en-US" altLang="zh-CN" sz="2400" kern="0" dirty="0">
                <a:solidFill>
                  <a:srgbClr val="C00000"/>
                </a:solidFill>
                <a:latin typeface="黑体" panose="02010609060101010101" pitchFamily="49" charset="-122"/>
                <a:ea typeface="黑体" panose="02010609060101010101" pitchFamily="49" charset="-122"/>
              </a:rPr>
              <a:t>(</a:t>
            </a:r>
            <a:r>
              <a:rPr lang="zh-CN" altLang="en-US" sz="2400" kern="0" dirty="0">
                <a:solidFill>
                  <a:srgbClr val="C00000"/>
                </a:solidFill>
                <a:latin typeface="黑体" panose="02010609060101010101" pitchFamily="49" charset="-122"/>
                <a:ea typeface="黑体" panose="02010609060101010101" pitchFamily="49" charset="-122"/>
              </a:rPr>
              <a:t>学号</a:t>
            </a:r>
            <a:r>
              <a:rPr lang="en-US" altLang="zh-CN" sz="2400" kern="0" dirty="0">
                <a:solidFill>
                  <a:srgbClr val="C00000"/>
                </a:solidFill>
                <a:latin typeface="黑体" panose="02010609060101010101" pitchFamily="49" charset="-122"/>
                <a:ea typeface="黑体" panose="02010609060101010101" pitchFamily="49" charset="-122"/>
              </a:rPr>
              <a:t>,</a:t>
            </a:r>
            <a:r>
              <a:rPr lang="zh-CN" altLang="en-US" sz="2400" kern="0" dirty="0">
                <a:solidFill>
                  <a:srgbClr val="C00000"/>
                </a:solidFill>
                <a:latin typeface="黑体" panose="02010609060101010101" pitchFamily="49" charset="-122"/>
                <a:ea typeface="黑体" panose="02010609060101010101" pitchFamily="49" charset="-122"/>
              </a:rPr>
              <a:t>课程号</a:t>
            </a:r>
            <a:r>
              <a:rPr lang="en-US" altLang="zh-CN" sz="2400" kern="0" dirty="0">
                <a:solidFill>
                  <a:srgbClr val="C00000"/>
                </a:solidFill>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是候选码。</a:t>
            </a:r>
          </a:p>
        </p:txBody>
      </p:sp>
      <p:grpSp>
        <p:nvGrpSpPr>
          <p:cNvPr id="11" name="组合 10">
            <a:extLst>
              <a:ext uri="{FF2B5EF4-FFF2-40B4-BE49-F238E27FC236}">
                <a16:creationId xmlns:a16="http://schemas.microsoft.com/office/drawing/2014/main" id="{4C62F21D-BC34-68D1-9A48-BB2C9184886D}"/>
              </a:ext>
            </a:extLst>
          </p:cNvPr>
          <p:cNvGrpSpPr/>
          <p:nvPr/>
        </p:nvGrpSpPr>
        <p:grpSpPr>
          <a:xfrm>
            <a:off x="6678795" y="2488825"/>
            <a:ext cx="3742232" cy="3688080"/>
            <a:chOff x="6102607" y="2369375"/>
            <a:chExt cx="3742232" cy="3688080"/>
          </a:xfrm>
        </p:grpSpPr>
        <p:sp>
          <p:nvSpPr>
            <p:cNvPr id="4" name="Rectangle 6">
              <a:extLst>
                <a:ext uri="{FF2B5EF4-FFF2-40B4-BE49-F238E27FC236}">
                  <a16:creationId xmlns:a16="http://schemas.microsoft.com/office/drawing/2014/main" id="{9DF0B68D-2F9C-F61B-23A9-63755F661B61}"/>
                </a:ext>
              </a:extLst>
            </p:cNvPr>
            <p:cNvSpPr>
              <a:spLocks noChangeArrowheads="1"/>
            </p:cNvSpPr>
            <p:nvPr/>
          </p:nvSpPr>
          <p:spPr bwMode="auto">
            <a:xfrm>
              <a:off x="6102607" y="2828823"/>
              <a:ext cx="992216" cy="412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0" kern="0" dirty="0">
                  <a:solidFill>
                    <a:schemeClr val="tx1"/>
                  </a:solidFill>
                  <a:latin typeface="黑体" panose="02010609060101010101" pitchFamily="49" charset="-122"/>
                  <a:ea typeface="黑体" panose="02010609060101010101" pitchFamily="49" charset="-122"/>
                </a:rPr>
                <a:t>选课关系</a:t>
              </a:r>
              <a:endParaRPr lang="en-US" altLang="zh-CN" sz="1800" b="0" kern="0" dirty="0">
                <a:solidFill>
                  <a:schemeClr val="tx1"/>
                </a:solidFill>
                <a:latin typeface="黑体" panose="02010609060101010101" pitchFamily="49" charset="-122"/>
                <a:ea typeface="黑体" panose="02010609060101010101" pitchFamily="49" charset="-122"/>
              </a:endParaRPr>
            </a:p>
          </p:txBody>
        </p:sp>
        <p:graphicFrame>
          <p:nvGraphicFramePr>
            <p:cNvPr id="9" name="Group 124">
              <a:extLst>
                <a:ext uri="{FF2B5EF4-FFF2-40B4-BE49-F238E27FC236}">
                  <a16:creationId xmlns:a16="http://schemas.microsoft.com/office/drawing/2014/main" id="{1E234904-403E-C488-8130-250938801B1C}"/>
                </a:ext>
              </a:extLst>
            </p:cNvPr>
            <p:cNvGraphicFramePr>
              <a:graphicFrameLocks/>
            </p:cNvGraphicFramePr>
            <p:nvPr>
              <p:extLst>
                <p:ext uri="{D42A27DB-BD31-4B8C-83A1-F6EECF244321}">
                  <p14:modId xmlns:p14="http://schemas.microsoft.com/office/powerpoint/2010/main" val="1277359602"/>
                </p:ext>
              </p:extLst>
            </p:nvPr>
          </p:nvGraphicFramePr>
          <p:xfrm>
            <a:off x="7094823" y="2369375"/>
            <a:ext cx="2750016" cy="3688080"/>
          </p:xfrm>
          <a:graphic>
            <a:graphicData uri="http://schemas.openxmlformats.org/drawingml/2006/table">
              <a:tbl>
                <a:tblPr>
                  <a:effectLst>
                    <a:outerShdw blurRad="50800" dist="38100" dir="2700000" algn="tl" rotWithShape="0">
                      <a:prstClr val="black">
                        <a:alpha val="40000"/>
                      </a:prstClr>
                    </a:outerShdw>
                  </a:effectLst>
                </a:tblPr>
                <a:tblGrid>
                  <a:gridCol w="1020511">
                    <a:extLst>
                      <a:ext uri="{9D8B030D-6E8A-4147-A177-3AD203B41FA5}">
                        <a16:colId xmlns:a16="http://schemas.microsoft.com/office/drawing/2014/main" val="20000"/>
                      </a:ext>
                    </a:extLst>
                  </a:gridCol>
                  <a:gridCol w="1041484">
                    <a:extLst>
                      <a:ext uri="{9D8B030D-6E8A-4147-A177-3AD203B41FA5}">
                        <a16:colId xmlns:a16="http://schemas.microsoft.com/office/drawing/2014/main" val="20001"/>
                      </a:ext>
                    </a:extLst>
                  </a:gridCol>
                  <a:gridCol w="688021">
                    <a:extLst>
                      <a:ext uri="{9D8B030D-6E8A-4147-A177-3AD203B41FA5}">
                        <a16:colId xmlns:a16="http://schemas.microsoft.com/office/drawing/2014/main" val="20002"/>
                      </a:ext>
                    </a:extLst>
                  </a:gridCol>
                </a:tblGrid>
                <a:tr h="23045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学号</a:t>
                        </a:r>
                        <a:endParaRPr kumimoji="1" lang="en-US" altLang="zh-CN" sz="16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课程号</a:t>
                        </a:r>
                        <a:endParaRPr kumimoji="1" lang="en-US" altLang="zh-CN" sz="16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kumimoji="1" lang="zh-CN" altLang="en-US" sz="16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rPr>
                          <a:t>成绩</a:t>
                        </a:r>
                        <a:endParaRPr kumimoji="1" lang="en-US" altLang="zh-CN" sz="1600" b="0" i="0" u="none" strike="noStrike" kern="1200" cap="none" normalizeH="0" baseline="0" dirty="0">
                          <a:ln>
                            <a:noFill/>
                          </a:ln>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229671">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123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45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671">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045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95002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045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95003</a:t>
                        </a:r>
                        <a:endParaRPr kumimoji="0" lang="en-US" altLang="zh-CN" sz="16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51086978"/>
                    </a:ext>
                  </a:extLst>
                </a:tr>
                <a:tr h="23045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95003</a:t>
                        </a:r>
                        <a:endParaRPr kumimoji="0" lang="en-US" altLang="zh-CN" sz="16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1420076"/>
                    </a:ext>
                  </a:extLst>
                </a:tr>
                <a:tr h="23045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6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12341253"/>
                    </a:ext>
                  </a:extLst>
                </a:tr>
                <a:tr h="23045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6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499701"/>
                    </a:ext>
                  </a:extLst>
                </a:tr>
                <a:tr h="23045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95004</a:t>
                        </a:r>
                        <a:endParaRPr kumimoji="0" lang="en-US" altLang="zh-CN" sz="1600" b="0" i="0" u="none" strike="noStrike" cap="none" normalizeH="0" baseline="0" dirty="0">
                          <a:ln>
                            <a:noFill/>
                          </a:ln>
                          <a:solidFill>
                            <a:srgbClr val="FFFF00"/>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defRPr/>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c7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kern="1200" cap="none" normalizeH="0" baseline="0" dirty="0">
                            <a:ln>
                              <a:noFill/>
                            </a:ln>
                            <a:solidFill>
                              <a:schemeClr val="tx1"/>
                            </a:solidFill>
                            <a:effectLst/>
                            <a:latin typeface="黑体" panose="02010609060101010101" pitchFamily="49" charset="-122"/>
                            <a:ea typeface="黑体" panose="02010609060101010101" pitchFamily="49" charset="-122"/>
                            <a:cs typeface="+mn-cs"/>
                          </a:rPr>
                          <a:t>78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9075085"/>
                    </a:ext>
                  </a:extLst>
                </a:tr>
              </a:tbl>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1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5054</TotalTime>
  <Words>1443</Words>
  <Application>Microsoft Office PowerPoint</Application>
  <PresentationFormat>宽屏</PresentationFormat>
  <Paragraphs>166</Paragraphs>
  <Slides>7</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等线</vt:lpstr>
      <vt:lpstr>等线 Light</vt:lpstr>
      <vt:lpstr>黑体</vt:lpstr>
      <vt:lpstr>Arial</vt:lpstr>
      <vt:lpstr>Cambria Math</vt:lpstr>
      <vt:lpstr>Symbol</vt:lpstr>
      <vt:lpstr>Wingdings</vt:lpstr>
      <vt:lpstr>Office 主题​​</vt:lpstr>
      <vt:lpstr>3.4 关系的规范化 3.4.1 函数依赖</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数据库系统的组成</dc:title>
  <dc:creator>yonghua zhang</dc:creator>
  <cp:lastModifiedBy>Admin</cp:lastModifiedBy>
  <cp:revision>162</cp:revision>
  <dcterms:created xsi:type="dcterms:W3CDTF">2023-03-17T06:55:25Z</dcterms:created>
  <dcterms:modified xsi:type="dcterms:W3CDTF">2024-05-16T11:18:11Z</dcterms:modified>
</cp:coreProperties>
</file>