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518" r:id="rId3"/>
    <p:sldId id="525" r:id="rId4"/>
    <p:sldId id="502" r:id="rId5"/>
    <p:sldId id="503" r:id="rId6"/>
    <p:sldId id="504" r:id="rId7"/>
    <p:sldId id="526" r:id="rId8"/>
    <p:sldId id="510" r:id="rId9"/>
    <p:sldId id="522" r:id="rId10"/>
    <p:sldId id="506" r:id="rId11"/>
    <p:sldId id="527" r:id="rId12"/>
    <p:sldId id="528" r:id="rId13"/>
    <p:sldId id="507" r:id="rId14"/>
    <p:sldId id="511" r:id="rId15"/>
    <p:sldId id="531" r:id="rId16"/>
    <p:sldId id="509" r:id="rId17"/>
    <p:sldId id="529" r:id="rId18"/>
    <p:sldId id="53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60066"/>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91" autoAdjust="0"/>
  </p:normalViewPr>
  <p:slideViewPr>
    <p:cSldViewPr snapToGrid="0">
      <p:cViewPr varScale="1">
        <p:scale>
          <a:sx n="64" d="100"/>
          <a:sy n="64" d="100"/>
        </p:scale>
        <p:origin x="96" y="9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1414B-DAC1-4503-B87A-720F0586C54F}" type="datetimeFigureOut">
              <a:rPr lang="zh-CN" altLang="en-US" smtClean="0"/>
              <a:t>2024/5/16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8175B-35A5-4D7F-B7BF-523945042B06}" type="slidenum">
              <a:rPr lang="zh-CN" altLang="en-US" smtClean="0"/>
              <a:t>‹#›</a:t>
            </a:fld>
            <a:endParaRPr lang="zh-CN" altLang="en-US"/>
          </a:p>
        </p:txBody>
      </p:sp>
    </p:spTree>
    <p:extLst>
      <p:ext uri="{BB962C8B-B14F-4D97-AF65-F5344CB8AC3E}">
        <p14:creationId xmlns:p14="http://schemas.microsoft.com/office/powerpoint/2010/main" val="252649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1</a:t>
            </a:fld>
            <a:endParaRPr lang="zh-CN" altLang="en-US"/>
          </a:p>
        </p:txBody>
      </p:sp>
    </p:spTree>
    <p:extLst>
      <p:ext uri="{BB962C8B-B14F-4D97-AF65-F5344CB8AC3E}">
        <p14:creationId xmlns:p14="http://schemas.microsoft.com/office/powerpoint/2010/main" val="1188078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noProof="0" dirty="0">
                <a:latin typeface="黑体" panose="02010609060101010101" pitchFamily="49" charset="-122"/>
                <a:ea typeface="黑体" panose="02010609060101010101" pitchFamily="49" charset="-122"/>
              </a:rPr>
              <a:t>之前已分析该关系模式仍然存在数据冗余大、插入异常等问题，主要原因是存在传递函数依赖</a:t>
            </a:r>
            <a:r>
              <a:rPr lang="zh-CN" altLang="en-US" sz="1200" dirty="0">
                <a:latin typeface="黑体" panose="02010609060101010101" pitchFamily="49" charset="-122"/>
                <a:ea typeface="黑体" panose="02010609060101010101" pitchFamily="49" charset="-122"/>
              </a:rPr>
              <a:t>。</a:t>
            </a:r>
            <a:endParaRPr lang="en-US" altLang="zh-CN" sz="1200" noProof="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10</a:t>
            </a:fld>
            <a:endParaRPr lang="zh-CN" altLang="en-US"/>
          </a:p>
        </p:txBody>
      </p:sp>
    </p:spTree>
    <p:extLst>
      <p:ext uri="{BB962C8B-B14F-4D97-AF65-F5344CB8AC3E}">
        <p14:creationId xmlns:p14="http://schemas.microsoft.com/office/powerpoint/2010/main" val="666276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SD</a:t>
            </a:r>
            <a:r>
              <a:rPr lang="zh-CN" altLang="en-US" dirty="0"/>
              <a:t>的属性有</a:t>
            </a:r>
            <a:r>
              <a:rPr lang="en-US" altLang="zh-CN" dirty="0"/>
              <a:t>…</a:t>
            </a:r>
          </a:p>
          <a:p>
            <a:r>
              <a:rPr lang="en-US" altLang="zh-CN" dirty="0"/>
              <a:t>SC</a:t>
            </a:r>
            <a:r>
              <a:rPr lang="zh-CN" altLang="en-US" dirty="0"/>
              <a:t>的属性有</a:t>
            </a:r>
            <a:r>
              <a:rPr lang="en-US" altLang="zh-CN" dirty="0"/>
              <a:t>…</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一个不属于</a:t>
            </a:r>
            <a:r>
              <a:rPr lang="en-US" altLang="zh-CN" dirty="0"/>
              <a:t>3NF</a:t>
            </a:r>
            <a:r>
              <a:rPr lang="zh-CN" altLang="en-US" dirty="0"/>
              <a:t>的关系模式仍然可能存在一些问题，如关系模式</a:t>
            </a:r>
            <a:r>
              <a:rPr lang="en-US" altLang="zh-CN" dirty="0"/>
              <a:t>SD</a:t>
            </a:r>
            <a:r>
              <a:rPr lang="zh-CN" altLang="en-US" dirty="0"/>
              <a:t>仍有插入异常等问题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11</a:t>
            </a:fld>
            <a:endParaRPr lang="zh-CN" altLang="en-US"/>
          </a:p>
        </p:txBody>
      </p:sp>
    </p:spTree>
    <p:extLst>
      <p:ext uri="{BB962C8B-B14F-4D97-AF65-F5344CB8AC3E}">
        <p14:creationId xmlns:p14="http://schemas.microsoft.com/office/powerpoint/2010/main" val="24769299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将</a:t>
            </a:r>
            <a:r>
              <a:rPr lang="zh-CN" altLang="en-US" b="1" dirty="0"/>
              <a:t>不属于</a:t>
            </a:r>
            <a:r>
              <a:rPr lang="en-US" altLang="zh-CN" b="1" dirty="0"/>
              <a:t>3NF</a:t>
            </a:r>
            <a:r>
              <a:rPr lang="zh-CN" altLang="en-US" dirty="0"/>
              <a:t>的关系模式</a:t>
            </a:r>
            <a:r>
              <a:rPr lang="en-US" altLang="zh-CN" dirty="0"/>
              <a:t>SD</a:t>
            </a:r>
            <a:r>
              <a:rPr lang="zh-CN" altLang="en-US" dirty="0"/>
              <a:t>进行投影分解</a:t>
            </a:r>
            <a:r>
              <a:rPr lang="en-US" altLang="zh-CN" dirty="0"/>
              <a:t>…</a:t>
            </a:r>
          </a:p>
          <a:p>
            <a:r>
              <a:rPr lang="zh-CN" altLang="en-US" dirty="0"/>
              <a:t>将传递函数依赖断开</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由此可见，一个不属于</a:t>
            </a:r>
            <a:r>
              <a:rPr lang="en-US" altLang="zh-CN" dirty="0"/>
              <a:t>3NF</a:t>
            </a:r>
            <a:r>
              <a:rPr lang="zh-CN" altLang="en-US" dirty="0"/>
              <a:t>的关系模式可通过模式分解得到一组属于</a:t>
            </a:r>
            <a:r>
              <a:rPr lang="en-US" altLang="zh-CN" dirty="0"/>
              <a:t>3NF</a:t>
            </a:r>
            <a:r>
              <a:rPr lang="zh-CN" altLang="en-US" dirty="0"/>
              <a:t>的关系模式集合，从而进一步消除了之前出现的一些问题。</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12</a:t>
            </a:fld>
            <a:endParaRPr lang="zh-CN" altLang="en-US"/>
          </a:p>
        </p:txBody>
      </p:sp>
    </p:spTree>
    <p:extLst>
      <p:ext uri="{BB962C8B-B14F-4D97-AF65-F5344CB8AC3E}">
        <p14:creationId xmlns:p14="http://schemas.microsoft.com/office/powerpoint/2010/main" val="3678413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BCNF</a:t>
            </a:r>
            <a:r>
              <a:rPr lang="zh-CN" altLang="en-US" dirty="0"/>
              <a:t>的定义中并没有明确提出其中的关系模式要属于</a:t>
            </a:r>
            <a:r>
              <a:rPr lang="en-US" altLang="zh-CN" dirty="0"/>
              <a:t>3NF</a:t>
            </a:r>
            <a:r>
              <a:rPr lang="zh-CN" altLang="en-US" dirty="0"/>
              <a:t>，但是该定义确实保证了“其非主属性即不部份依赖于码，也不传递依赖于码”，因而</a:t>
            </a:r>
            <a:r>
              <a:rPr lang="en-US" altLang="zh-CN" dirty="0"/>
              <a:t>BCNF</a:t>
            </a:r>
            <a:r>
              <a:rPr lang="zh-CN" altLang="en-US" dirty="0"/>
              <a:t>为</a:t>
            </a:r>
            <a:r>
              <a:rPr lang="en-US" altLang="zh-CN" dirty="0"/>
              <a:t>3NF</a:t>
            </a:r>
            <a:r>
              <a:rPr lang="zh-CN" altLang="en-US" dirty="0"/>
              <a:t>的一个子集。</a:t>
            </a:r>
            <a:endParaRPr lang="en-US" altLang="zh-CN" dirty="0"/>
          </a:p>
          <a:p>
            <a:r>
              <a:rPr lang="zh-CN" altLang="en-US" dirty="0"/>
              <a:t>实际上，对于</a:t>
            </a:r>
            <a:r>
              <a:rPr lang="en-US" altLang="zh-CN" dirty="0"/>
              <a:t>BCNF</a:t>
            </a:r>
            <a:r>
              <a:rPr lang="zh-CN" altLang="en-US" dirty="0"/>
              <a:t>中的每个关系</a:t>
            </a:r>
            <a:r>
              <a:rPr lang="en-US" altLang="zh-CN" dirty="0"/>
              <a:t>R</a:t>
            </a:r>
            <a:r>
              <a:rPr lang="zh-CN" altLang="en-US" dirty="0"/>
              <a:t>，它们都具有下列性质</a:t>
            </a:r>
            <a:r>
              <a:rPr lang="en-US" altLang="zh-CN" dirty="0"/>
              <a:t>:</a:t>
            </a:r>
          </a:p>
          <a:p>
            <a:endParaRPr lang="en-US" altLang="zh-CN" dirty="0"/>
          </a:p>
          <a:p>
            <a:r>
              <a:rPr lang="en-US" altLang="zh-CN" dirty="0"/>
              <a:t>1.</a:t>
            </a:r>
            <a:r>
              <a:rPr lang="zh-CN" altLang="en-US" sz="1200" kern="0" dirty="0">
                <a:latin typeface="黑体" panose="02010609060101010101" pitchFamily="49" charset="-122"/>
                <a:ea typeface="黑体" panose="02010609060101010101" pitchFamily="49" charset="-122"/>
              </a:rPr>
              <a:t>所有非主属性都完全函数依赖于任何一个码。</a:t>
            </a:r>
            <a:endParaRPr lang="en-US" altLang="zh-CN" sz="1200" kern="0" dirty="0">
              <a:latin typeface="黑体" panose="02010609060101010101" pitchFamily="49" charset="-122"/>
              <a:ea typeface="黑体" panose="02010609060101010101" pitchFamily="49" charset="-122"/>
            </a:endParaRPr>
          </a:p>
          <a:p>
            <a:r>
              <a:rPr lang="en-US" altLang="zh-CN" sz="1200" kern="0" dirty="0">
                <a:latin typeface="黑体" panose="02010609060101010101" pitchFamily="49" charset="-122"/>
                <a:ea typeface="黑体" panose="02010609060101010101" pitchFamily="49" charset="-122"/>
              </a:rPr>
              <a:t> </a:t>
            </a:r>
            <a:r>
              <a:rPr lang="zh-CN" altLang="en-US" sz="1200" kern="0" dirty="0">
                <a:latin typeface="黑体" panose="02010609060101010101" pitchFamily="49" charset="-122"/>
                <a:ea typeface="黑体" panose="02010609060101010101" pitchFamily="49" charset="-122"/>
              </a:rPr>
              <a:t>证明：若不然，假设存在一个非主属性</a:t>
            </a:r>
            <a:r>
              <a:rPr lang="en-US" altLang="zh-CN" sz="1200" kern="0" dirty="0">
                <a:latin typeface="黑体" panose="02010609060101010101" pitchFamily="49" charset="-122"/>
                <a:ea typeface="黑体" panose="02010609060101010101" pitchFamily="49" charset="-122"/>
              </a:rPr>
              <a:t>A</a:t>
            </a:r>
            <a:r>
              <a:rPr lang="zh-CN" altLang="en-US" sz="1200" kern="0" dirty="0">
                <a:latin typeface="黑体" panose="02010609060101010101" pitchFamily="49" charset="-122"/>
                <a:ea typeface="黑体" panose="02010609060101010101" pitchFamily="49" charset="-122"/>
              </a:rPr>
              <a:t>部分函数依赖于一个码</a:t>
            </a:r>
            <a:r>
              <a:rPr lang="en-US" altLang="zh-CN" sz="1200" kern="0" dirty="0">
                <a:latin typeface="黑体" panose="02010609060101010101" pitchFamily="49" charset="-122"/>
                <a:ea typeface="黑体" panose="02010609060101010101" pitchFamily="49" charset="-122"/>
              </a:rPr>
              <a:t>X</a:t>
            </a:r>
            <a:r>
              <a:rPr lang="en-US" altLang="zh-CN" sz="1200" kern="0" baseline="-25000" dirty="0">
                <a:latin typeface="黑体" panose="02010609060101010101" pitchFamily="49" charset="-122"/>
                <a:ea typeface="黑体" panose="02010609060101010101" pitchFamily="49" charset="-122"/>
              </a:rPr>
              <a:t>0</a:t>
            </a:r>
            <a:r>
              <a:rPr lang="zh-CN" altLang="en-US" sz="1200" kern="0" dirty="0">
                <a:latin typeface="黑体" panose="02010609060101010101" pitchFamily="49" charset="-122"/>
                <a:ea typeface="黑体" panose="02010609060101010101" pitchFamily="49" charset="-122"/>
              </a:rPr>
              <a:t>，那么由部分函数依赖的定义，则必然存在</a:t>
            </a:r>
            <a:r>
              <a:rPr lang="en-US" altLang="zh-CN" sz="1200" kern="0" dirty="0">
                <a:latin typeface="黑体" panose="02010609060101010101" pitchFamily="49" charset="-122"/>
                <a:ea typeface="黑体" panose="02010609060101010101" pitchFamily="49" charset="-122"/>
              </a:rPr>
              <a:t>X</a:t>
            </a:r>
            <a:r>
              <a:rPr lang="en-US" altLang="zh-CN" sz="1200" kern="0" baseline="-25000" dirty="0">
                <a:latin typeface="黑体" panose="02010609060101010101" pitchFamily="49" charset="-122"/>
                <a:ea typeface="黑体" panose="02010609060101010101" pitchFamily="49" charset="-122"/>
              </a:rPr>
              <a:t>0</a:t>
            </a:r>
            <a:r>
              <a:rPr lang="zh-CN" altLang="en-US" sz="1200" kern="0" dirty="0">
                <a:latin typeface="黑体" panose="02010609060101010101" pitchFamily="49" charset="-122"/>
                <a:ea typeface="黑体" panose="02010609060101010101" pitchFamily="49" charset="-122"/>
              </a:rPr>
              <a:t>的一个真子集</a:t>
            </a:r>
            <a:r>
              <a:rPr lang="en-US" altLang="zh-CN" sz="1200" kern="0" dirty="0">
                <a:latin typeface="黑体" panose="02010609060101010101" pitchFamily="49" charset="-122"/>
                <a:ea typeface="黑体" panose="02010609060101010101" pitchFamily="49" charset="-122"/>
              </a:rPr>
              <a:t>X</a:t>
            </a:r>
            <a:r>
              <a:rPr lang="en-US" altLang="zh-CN" sz="1200" kern="0" baseline="-25000" dirty="0">
                <a:latin typeface="黑体" panose="02010609060101010101" pitchFamily="49" charset="-122"/>
                <a:ea typeface="黑体" panose="02010609060101010101" pitchFamily="49" charset="-122"/>
              </a:rPr>
              <a:t>0</a:t>
            </a:r>
            <a:r>
              <a:rPr lang="zh-CN" altLang="en-US" sz="1200" kern="0" baseline="0" dirty="0">
                <a:latin typeface="黑体" panose="02010609060101010101" pitchFamily="49" charset="-122"/>
                <a:ea typeface="黑体" panose="02010609060101010101" pitchFamily="49" charset="-122"/>
              </a:rPr>
              <a:t>‘，使得</a:t>
            </a:r>
            <a:r>
              <a:rPr lang="en-US" altLang="zh-CN" sz="1200" kern="0" baseline="0" dirty="0">
                <a:latin typeface="黑体" panose="02010609060101010101" pitchFamily="49" charset="-122"/>
                <a:ea typeface="黑体" panose="02010609060101010101" pitchFamily="49" charset="-122"/>
              </a:rPr>
              <a:t>A</a:t>
            </a:r>
            <a:r>
              <a:rPr lang="zh-CN" altLang="en-US" sz="1200" kern="0" baseline="0" dirty="0">
                <a:latin typeface="黑体" panose="02010609060101010101" pitchFamily="49" charset="-122"/>
                <a:ea typeface="黑体" panose="02010609060101010101" pitchFamily="49" charset="-122"/>
              </a:rPr>
              <a:t>函数依赖于</a:t>
            </a:r>
            <a:r>
              <a:rPr lang="en-US" altLang="zh-CN" sz="1200" kern="0" dirty="0">
                <a:latin typeface="黑体" panose="02010609060101010101" pitchFamily="49" charset="-122"/>
                <a:ea typeface="黑体" panose="02010609060101010101" pitchFamily="49" charset="-122"/>
              </a:rPr>
              <a:t>X</a:t>
            </a:r>
            <a:r>
              <a:rPr lang="en-US" altLang="zh-CN" sz="1200" kern="0" baseline="-25000" dirty="0">
                <a:latin typeface="黑体" panose="02010609060101010101" pitchFamily="49" charset="-122"/>
                <a:ea typeface="黑体" panose="02010609060101010101" pitchFamily="49" charset="-122"/>
              </a:rPr>
              <a:t>0</a:t>
            </a:r>
            <a:r>
              <a:rPr lang="zh-CN" altLang="en-US" sz="1200" kern="0" baseline="0" dirty="0">
                <a:latin typeface="黑体" panose="02010609060101010101" pitchFamily="49" charset="-122"/>
                <a:ea typeface="黑体" panose="02010609060101010101" pitchFamily="49" charset="-122"/>
              </a:rPr>
              <a:t>‘，</a:t>
            </a:r>
            <a:endParaRPr lang="en-US" altLang="zh-CN" sz="1200" kern="0" baseline="0" dirty="0">
              <a:latin typeface="黑体" panose="02010609060101010101" pitchFamily="49" charset="-122"/>
              <a:ea typeface="黑体" panose="02010609060101010101" pitchFamily="49" charset="-122"/>
            </a:endParaRPr>
          </a:p>
          <a:p>
            <a:r>
              <a:rPr lang="en-US" altLang="zh-CN" sz="1200" kern="0" baseline="0" dirty="0">
                <a:latin typeface="黑体" panose="02010609060101010101" pitchFamily="49" charset="-122"/>
                <a:ea typeface="黑体" panose="02010609060101010101" pitchFamily="49" charset="-122"/>
              </a:rPr>
              <a:t>A</a:t>
            </a:r>
            <a:r>
              <a:rPr lang="zh-CN" altLang="en-US" sz="1200" kern="0" baseline="0" dirty="0">
                <a:latin typeface="黑体" panose="02010609060101010101" pitchFamily="49" charset="-122"/>
                <a:ea typeface="黑体" panose="02010609060101010101" pitchFamily="49" charset="-122"/>
              </a:rPr>
              <a:t>函数依赖于</a:t>
            </a:r>
            <a:r>
              <a:rPr lang="en-US" altLang="zh-CN" sz="1200" kern="0" dirty="0">
                <a:latin typeface="黑体" panose="02010609060101010101" pitchFamily="49" charset="-122"/>
                <a:ea typeface="黑体" panose="02010609060101010101" pitchFamily="49" charset="-122"/>
              </a:rPr>
              <a:t>X</a:t>
            </a:r>
            <a:r>
              <a:rPr lang="en-US" altLang="zh-CN" sz="1200" kern="0" baseline="-25000" dirty="0">
                <a:latin typeface="黑体" panose="02010609060101010101" pitchFamily="49" charset="-122"/>
                <a:ea typeface="黑体" panose="02010609060101010101" pitchFamily="49" charset="-122"/>
              </a:rPr>
              <a:t>0</a:t>
            </a:r>
            <a:r>
              <a:rPr lang="zh-CN" altLang="en-US" sz="1200" kern="0" baseline="0" dirty="0">
                <a:latin typeface="黑体" panose="02010609060101010101" pitchFamily="49" charset="-122"/>
                <a:ea typeface="黑体" panose="02010609060101010101" pitchFamily="49" charset="-122"/>
              </a:rPr>
              <a:t>‘是一个非平凡函数依赖，根据</a:t>
            </a:r>
            <a:r>
              <a:rPr lang="en-US" altLang="zh-CN" sz="1200" kern="0" baseline="0" dirty="0">
                <a:latin typeface="黑体" panose="02010609060101010101" pitchFamily="49" charset="-122"/>
                <a:ea typeface="黑体" panose="02010609060101010101" pitchFamily="49" charset="-122"/>
              </a:rPr>
              <a:t>BCNF</a:t>
            </a:r>
            <a:r>
              <a:rPr lang="zh-CN" altLang="en-US" sz="1200" kern="0" baseline="0" dirty="0">
                <a:latin typeface="黑体" panose="02010609060101010101" pitchFamily="49" charset="-122"/>
                <a:ea typeface="黑体" panose="02010609060101010101" pitchFamily="49" charset="-122"/>
              </a:rPr>
              <a:t>的定义，</a:t>
            </a:r>
            <a:r>
              <a:rPr lang="en-US" altLang="zh-CN" sz="1200" kern="0" dirty="0">
                <a:latin typeface="黑体" panose="02010609060101010101" pitchFamily="49" charset="-122"/>
                <a:ea typeface="黑体" panose="02010609060101010101" pitchFamily="49" charset="-122"/>
              </a:rPr>
              <a:t>X</a:t>
            </a:r>
            <a:r>
              <a:rPr lang="en-US" altLang="zh-CN" sz="1200" kern="0" baseline="-25000" dirty="0">
                <a:latin typeface="黑体" panose="02010609060101010101" pitchFamily="49" charset="-122"/>
                <a:ea typeface="黑体" panose="02010609060101010101" pitchFamily="49" charset="-122"/>
              </a:rPr>
              <a:t>0</a:t>
            </a:r>
            <a:r>
              <a:rPr lang="zh-CN" altLang="en-US" sz="1200" kern="0" baseline="0" dirty="0">
                <a:latin typeface="黑体" panose="02010609060101010101" pitchFamily="49" charset="-122"/>
                <a:ea typeface="黑体" panose="02010609060101010101" pitchFamily="49" charset="-122"/>
              </a:rPr>
              <a:t>‘必含码，那么就出现了一个码的真子集也含码，这说明一个候选码包含另一个异于自己的候选码，这是不可能的。（这与码的定义矛盾）。因此</a:t>
            </a:r>
            <a:r>
              <a:rPr lang="en-US" altLang="zh-CN" sz="1200" kern="0" baseline="0" dirty="0">
                <a:latin typeface="黑体" panose="02010609060101010101" pitchFamily="49" charset="-122"/>
                <a:ea typeface="黑体" panose="02010609060101010101" pitchFamily="49" charset="-122"/>
              </a:rPr>
              <a:t>…</a:t>
            </a:r>
          </a:p>
          <a:p>
            <a:r>
              <a:rPr lang="en-US" altLang="zh-CN" sz="1200" kern="0" baseline="0" dirty="0">
                <a:latin typeface="黑体" panose="02010609060101010101" pitchFamily="49" charset="-122"/>
                <a:ea typeface="黑体" panose="02010609060101010101" pitchFamily="49" charset="-122"/>
              </a:rPr>
              <a:t>2.</a:t>
            </a:r>
            <a:r>
              <a:rPr lang="zh-CN" altLang="en-US" sz="1200" kern="0" dirty="0">
                <a:latin typeface="黑体" panose="02010609060101010101" pitchFamily="49" charset="-122"/>
                <a:ea typeface="黑体" panose="02010609060101010101" pitchFamily="49" charset="-122"/>
              </a:rPr>
              <a:t>所有主属性都完全依赖于不包含它的候选码。</a:t>
            </a:r>
            <a:endParaRPr lang="en-US" altLang="zh-CN" sz="1200" kern="0" baseline="0" dirty="0">
              <a:latin typeface="黑体" panose="02010609060101010101" pitchFamily="49" charset="-122"/>
              <a:ea typeface="黑体" panose="02010609060101010101" pitchFamily="49" charset="-122"/>
            </a:endParaRPr>
          </a:p>
          <a:p>
            <a:r>
              <a:rPr lang="en-US" altLang="zh-CN" sz="1200" kern="0" baseline="0" dirty="0">
                <a:latin typeface="黑体" panose="02010609060101010101" pitchFamily="49" charset="-122"/>
                <a:ea typeface="黑体" panose="02010609060101010101" pitchFamily="49" charset="-122"/>
              </a:rPr>
              <a:t>3.</a:t>
            </a:r>
            <a:r>
              <a:rPr lang="zh-CN" altLang="en-US" sz="1200" kern="0" dirty="0">
                <a:latin typeface="黑体" panose="02010609060101010101" pitchFamily="49" charset="-122"/>
                <a:ea typeface="黑体" panose="02010609060101010101" pitchFamily="49" charset="-122"/>
              </a:rPr>
              <a:t>没有属性完全依赖于非码的属性集。</a:t>
            </a:r>
            <a:endParaRPr lang="en-US" altLang="zh-CN" sz="1200" kern="0" dirty="0">
              <a:latin typeface="黑体" panose="02010609060101010101" pitchFamily="49" charset="-122"/>
              <a:ea typeface="黑体" panose="02010609060101010101" pitchFamily="49" charset="-122"/>
            </a:endParaRPr>
          </a:p>
          <a:p>
            <a:endParaRPr lang="en-US" altLang="zh-CN" sz="1200" kern="0" dirty="0">
              <a:latin typeface="黑体" panose="02010609060101010101" pitchFamily="49" charset="-122"/>
              <a:ea typeface="黑体" panose="02010609060101010101" pitchFamily="49" charset="-122"/>
            </a:endParaRPr>
          </a:p>
          <a:p>
            <a:r>
              <a:rPr lang="zh-CN" altLang="en-US" sz="1200" kern="0" dirty="0">
                <a:latin typeface="黑体" panose="02010609060101010101" pitchFamily="49" charset="-122"/>
                <a:ea typeface="黑体" panose="02010609060101010101" pitchFamily="49" charset="-122"/>
              </a:rPr>
              <a:t>推论：设一个关系模式</a:t>
            </a:r>
            <a:r>
              <a:rPr lang="en-US" altLang="zh-CN" sz="1200" kern="0" dirty="0">
                <a:latin typeface="黑体" panose="02010609060101010101" pitchFamily="49" charset="-122"/>
                <a:ea typeface="黑体" panose="02010609060101010101" pitchFamily="49" charset="-122"/>
              </a:rPr>
              <a:t>R</a:t>
            </a:r>
            <a:r>
              <a:rPr lang="zh-CN" altLang="en-US" sz="1200" kern="0" dirty="0">
                <a:latin typeface="黑体" panose="02010609060101010101" pitchFamily="49" charset="-122"/>
                <a:ea typeface="黑体" panose="02010609060101010101" pitchFamily="49" charset="-122"/>
              </a:rPr>
              <a:t>属于</a:t>
            </a:r>
            <a:r>
              <a:rPr lang="en-US" altLang="zh-CN" sz="1200" kern="0" dirty="0">
                <a:latin typeface="黑体" panose="02010609060101010101" pitchFamily="49" charset="-122"/>
                <a:ea typeface="黑体" panose="02010609060101010101" pitchFamily="49" charset="-122"/>
              </a:rPr>
              <a:t>3NF</a:t>
            </a:r>
            <a:r>
              <a:rPr lang="zh-CN" altLang="en-US" sz="1200" kern="0" dirty="0">
                <a:latin typeface="黑体" panose="02010609060101010101" pitchFamily="49" charset="-122"/>
                <a:ea typeface="黑体" panose="02010609060101010101" pitchFamily="49" charset="-122"/>
              </a:rPr>
              <a:t>，如果</a:t>
            </a:r>
            <a:r>
              <a:rPr lang="en-US" altLang="zh-CN" sz="1200" kern="0" dirty="0">
                <a:latin typeface="黑体" panose="02010609060101010101" pitchFamily="49" charset="-122"/>
                <a:ea typeface="黑体" panose="02010609060101010101" pitchFamily="49" charset="-122"/>
              </a:rPr>
              <a:t>R</a:t>
            </a:r>
            <a:r>
              <a:rPr lang="zh-CN" altLang="en-US" sz="1200" kern="0" dirty="0">
                <a:latin typeface="黑体" panose="02010609060101010101" pitchFamily="49" charset="-122"/>
                <a:ea typeface="黑体" panose="02010609060101010101" pitchFamily="49" charset="-122"/>
              </a:rPr>
              <a:t>只有一个候选码，则</a:t>
            </a:r>
            <a:r>
              <a:rPr lang="en-US" altLang="zh-CN" sz="1200" kern="0" dirty="0">
                <a:latin typeface="黑体" panose="02010609060101010101" pitchFamily="49" charset="-122"/>
                <a:ea typeface="黑体" panose="02010609060101010101" pitchFamily="49" charset="-122"/>
              </a:rPr>
              <a:t>R</a:t>
            </a:r>
            <a:r>
              <a:rPr lang="zh-CN" altLang="en-US" sz="1200" kern="0" dirty="0">
                <a:latin typeface="黑体" panose="02010609060101010101" pitchFamily="49" charset="-122"/>
                <a:ea typeface="黑体" panose="02010609060101010101" pitchFamily="49" charset="-122"/>
              </a:rPr>
              <a:t>属于</a:t>
            </a:r>
            <a:r>
              <a:rPr lang="en-US" altLang="zh-CN" sz="1200" kern="0" dirty="0">
                <a:latin typeface="黑体" panose="02010609060101010101" pitchFamily="49" charset="-122"/>
                <a:ea typeface="黑体" panose="02010609060101010101" pitchFamily="49" charset="-122"/>
              </a:rPr>
              <a:t>BCNF</a:t>
            </a:r>
            <a:r>
              <a:rPr lang="zh-CN" altLang="en-US" sz="1200" kern="0" dirty="0">
                <a:latin typeface="黑体" panose="02010609060101010101" pitchFamily="49" charset="-122"/>
                <a:ea typeface="黑体" panose="02010609060101010101" pitchFamily="49" charset="-122"/>
              </a:rPr>
              <a:t>。例如：</a:t>
            </a:r>
            <a:r>
              <a:rPr lang="en-US" altLang="zh-CN" sz="1200" kern="0" dirty="0">
                <a:latin typeface="黑体" panose="02010609060101010101" pitchFamily="49" charset="-122"/>
                <a:ea typeface="黑体" panose="02010609060101010101" pitchFamily="49" charset="-122"/>
              </a:rPr>
              <a:t>YG</a:t>
            </a:r>
            <a:r>
              <a:rPr lang="zh-CN" altLang="en-US" sz="1200" kern="0" dirty="0">
                <a:latin typeface="黑体" panose="02010609060101010101" pitchFamily="49" charset="-122"/>
                <a:ea typeface="黑体" panose="02010609060101010101" pitchFamily="49" charset="-122"/>
              </a:rPr>
              <a:t>（</a:t>
            </a:r>
            <a:r>
              <a:rPr lang="zh-CN" altLang="en-US" sz="1200" u="sng" kern="0" dirty="0">
                <a:latin typeface="黑体" panose="02010609060101010101" pitchFamily="49" charset="-122"/>
                <a:ea typeface="黑体" panose="02010609060101010101" pitchFamily="49" charset="-122"/>
              </a:rPr>
              <a:t>员工号</a:t>
            </a:r>
            <a:r>
              <a:rPr lang="zh-CN" altLang="en-US" sz="1200" kern="0" dirty="0">
                <a:latin typeface="黑体" panose="02010609060101010101" pitchFamily="49" charset="-122"/>
                <a:ea typeface="黑体" panose="02010609060101010101" pitchFamily="49" charset="-122"/>
              </a:rPr>
              <a:t>，姓名，部门）</a:t>
            </a:r>
            <a:endParaRPr lang="en-US" altLang="zh-CN" sz="1200" kern="0" dirty="0">
              <a:latin typeface="黑体" panose="02010609060101010101" pitchFamily="49" charset="-122"/>
              <a:ea typeface="黑体" panose="02010609060101010101" pitchFamily="49" charset="-122"/>
            </a:endParaRPr>
          </a:p>
          <a:p>
            <a:endParaRPr lang="en-US" altLang="zh-CN" sz="1200" kern="0" dirty="0">
              <a:latin typeface="黑体" panose="02010609060101010101" pitchFamily="49" charset="-122"/>
              <a:ea typeface="黑体" panose="02010609060101010101" pitchFamily="49" charset="-122"/>
            </a:endParaRPr>
          </a:p>
          <a:p>
            <a:endParaRPr lang="zh-CN" altLang="en-US" baseline="0"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13</a:t>
            </a:fld>
            <a:endParaRPr lang="zh-CN" altLang="en-US"/>
          </a:p>
        </p:txBody>
      </p:sp>
    </p:spTree>
    <p:extLst>
      <p:ext uri="{BB962C8B-B14F-4D97-AF65-F5344CB8AC3E}">
        <p14:creationId xmlns:p14="http://schemas.microsoft.com/office/powerpoint/2010/main" val="62882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在函数依赖范畴内分析关系模式所属范式的步骤</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16</a:t>
            </a:fld>
            <a:endParaRPr lang="zh-CN" altLang="en-US"/>
          </a:p>
        </p:txBody>
      </p:sp>
    </p:spTree>
    <p:extLst>
      <p:ext uri="{BB962C8B-B14F-4D97-AF65-F5344CB8AC3E}">
        <p14:creationId xmlns:p14="http://schemas.microsoft.com/office/powerpoint/2010/main" val="1284980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一般需要根据应用要求，考察这些关系模式是否合乎要求，从而确定是否要对这些模式进行合并或分解，例如，对于具有相同主码的关系模式一般可以合并；对于非</a:t>
            </a:r>
            <a:r>
              <a:rPr lang="en-US" altLang="zh-CN" dirty="0"/>
              <a:t>BCNF</a:t>
            </a:r>
            <a:r>
              <a:rPr lang="zh-CN" altLang="en-US" dirty="0"/>
              <a:t>的关系模式，要考察“异常弊病”是否在实际应用中产生影响，实际应用中并不是规范化程度越高越好，有时分解带来的消除更新异常的好处与经常查询需要频繁进行自然连接所带来的效率低相比会得不偿失。</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对于那些需要分解的关系模式，可以用规范化方法和理论进行模式分解。最后，对产生的各关系模式进行评价、调整，确定出较合适的一组关系模式。</a:t>
            </a:r>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17</a:t>
            </a:fld>
            <a:endParaRPr lang="zh-CN" altLang="en-US"/>
          </a:p>
        </p:txBody>
      </p:sp>
    </p:spTree>
    <p:extLst>
      <p:ext uri="{BB962C8B-B14F-4D97-AF65-F5344CB8AC3E}">
        <p14:creationId xmlns:p14="http://schemas.microsoft.com/office/powerpoint/2010/main" val="2869316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18</a:t>
            </a:fld>
            <a:endParaRPr lang="zh-CN" altLang="en-US"/>
          </a:p>
        </p:txBody>
      </p:sp>
    </p:spTree>
    <p:extLst>
      <p:ext uri="{BB962C8B-B14F-4D97-AF65-F5344CB8AC3E}">
        <p14:creationId xmlns:p14="http://schemas.microsoft.com/office/powerpoint/2010/main" val="1150229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lnSpc>
                <a:spcPct val="120000"/>
              </a:lnSpc>
              <a:spcBef>
                <a:spcPts val="600"/>
              </a:spcBef>
              <a:defRPr/>
            </a:pP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1</a:t>
            </a:r>
            <a:r>
              <a:rPr lang="zh-CN" altLang="en-US" sz="1200" dirty="0">
                <a:latin typeface="黑体" panose="02010609060101010101" pitchFamily="49" charset="-122"/>
                <a:ea typeface="黑体" panose="02010609060101010101" pitchFamily="49" charset="-122"/>
              </a:rPr>
              <a:t>）数据冗余是指存在大量重复数据</a:t>
            </a:r>
            <a:endParaRPr lang="en-US" altLang="zh-CN" sz="1200" dirty="0">
              <a:latin typeface="黑体" panose="02010609060101010101" pitchFamily="49" charset="-122"/>
              <a:ea typeface="黑体" panose="02010609060101010101" pitchFamily="49" charset="-122"/>
            </a:endParaRPr>
          </a:p>
          <a:p>
            <a:pPr lvl="0">
              <a:lnSpc>
                <a:spcPct val="120000"/>
              </a:lnSpc>
              <a:spcBef>
                <a:spcPts val="600"/>
              </a:spcBef>
              <a:defRPr/>
            </a:pPr>
            <a:r>
              <a:rPr lang="zh-CN" altLang="en-US" sz="1200" dirty="0">
                <a:latin typeface="黑体" panose="02010609060101010101" pitchFamily="49" charset="-122"/>
                <a:ea typeface="黑体" panose="02010609060101010101" pitchFamily="49" charset="-122"/>
              </a:rPr>
              <a:t>由于</a:t>
            </a:r>
            <a:r>
              <a:rPr lang="zh-CN" altLang="en-US" sz="1200" kern="0" dirty="0">
                <a:solidFill>
                  <a:srgbClr val="006666"/>
                </a:solidFill>
                <a:latin typeface="黑体" panose="02010609060101010101" pitchFamily="49" charset="-122"/>
                <a:ea typeface="黑体" panose="02010609060101010101" pitchFamily="49" charset="-122"/>
              </a:rPr>
              <a:t>一个系有多名学生</a:t>
            </a:r>
            <a:r>
              <a:rPr lang="zh-CN" altLang="en-US" sz="1200" dirty="0">
                <a:latin typeface="黑体" panose="02010609060101010101" pitchFamily="49" charset="-122"/>
                <a:ea typeface="黑体" panose="02010609060101010101" pitchFamily="49" charset="-122"/>
              </a:rPr>
              <a:t>，这些学生的记录都包含同一系和系主任的相同信息，所以出现大量冗余数据。</a:t>
            </a:r>
            <a:endParaRPr lang="en-US" altLang="zh-CN" sz="1200" dirty="0">
              <a:latin typeface="黑体" panose="02010609060101010101" pitchFamily="49" charset="-122"/>
              <a:ea typeface="黑体" panose="02010609060101010101" pitchFamily="49" charset="-122"/>
            </a:endParaRPr>
          </a:p>
          <a:p>
            <a:pPr lvl="0">
              <a:lnSpc>
                <a:spcPct val="120000"/>
              </a:lnSpc>
              <a:spcBef>
                <a:spcPts val="600"/>
              </a:spcBef>
              <a:defRPr/>
            </a:pPr>
            <a:r>
              <a:rPr lang="zh-CN" altLang="en-US" sz="1200" dirty="0">
                <a:latin typeface="黑体" panose="02010609060101010101" pitchFamily="49" charset="-122"/>
                <a:ea typeface="黑体" panose="02010609060101010101" pitchFamily="49" charset="-122"/>
              </a:rPr>
              <a:t>如果数据量大就会浪费大量的存储空间，同时也为这些数据的维护带来困难。</a:t>
            </a:r>
            <a:endParaRPr lang="en-US" altLang="zh-CN" sz="1200" dirty="0">
              <a:latin typeface="黑体" panose="02010609060101010101" pitchFamily="49" charset="-122"/>
              <a:ea typeface="黑体" panose="02010609060101010101" pitchFamily="49" charset="-122"/>
            </a:endParaRPr>
          </a:p>
          <a:p>
            <a:pPr lvl="0">
              <a:lnSpc>
                <a:spcPct val="120000"/>
              </a:lnSpc>
              <a:spcBef>
                <a:spcPts val="600"/>
              </a:spcBef>
              <a:defRPr/>
            </a:pPr>
            <a:endParaRPr lang="en-US" altLang="zh-CN" sz="1200" dirty="0">
              <a:latin typeface="黑体" panose="02010609060101010101" pitchFamily="49" charset="-122"/>
              <a:ea typeface="黑体" panose="02010609060101010101" pitchFamily="49" charset="-122"/>
            </a:endParaRPr>
          </a:p>
          <a:p>
            <a:pPr lvl="0">
              <a:lnSpc>
                <a:spcPct val="120000"/>
              </a:lnSpc>
              <a:spcBef>
                <a:spcPts val="600"/>
              </a:spcBef>
              <a:defRPr/>
            </a:pP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2</a:t>
            </a:r>
            <a:r>
              <a:rPr lang="zh-CN" altLang="en-US" sz="1200" dirty="0">
                <a:latin typeface="黑体" panose="02010609060101010101" pitchFamily="49" charset="-122"/>
                <a:ea typeface="黑体" panose="02010609060101010101" pitchFamily="49" charset="-122"/>
              </a:rPr>
              <a:t>）插入异常</a:t>
            </a:r>
            <a:endParaRPr lang="en-US" altLang="zh-CN" sz="1200" dirty="0">
              <a:latin typeface="黑体" panose="02010609060101010101" pitchFamily="49" charset="-122"/>
              <a:ea typeface="黑体" panose="02010609060101010101" pitchFamily="49" charset="-122"/>
            </a:endParaRPr>
          </a:p>
          <a:p>
            <a:pPr lvl="0">
              <a:lnSpc>
                <a:spcPct val="120000"/>
              </a:lnSpc>
              <a:spcBef>
                <a:spcPts val="600"/>
              </a:spcBef>
              <a:defRPr/>
            </a:pPr>
            <a:r>
              <a:rPr lang="zh-CN" altLang="en-US" sz="1200" dirty="0">
                <a:latin typeface="黑体" panose="02010609060101010101" pitchFamily="49" charset="-122"/>
                <a:ea typeface="黑体" panose="02010609060101010101" pitchFamily="49" charset="-122"/>
              </a:rPr>
              <a:t>假设某个系刚成立还未招生（这种情况经常出现），因为主属性学号和课程号不能为空，则系和系主任的信息就无法插入，造成插入异常</a:t>
            </a:r>
            <a:endParaRPr lang="en-US" altLang="zh-CN" sz="1200" dirty="0">
              <a:latin typeface="黑体" panose="02010609060101010101" pitchFamily="49" charset="-122"/>
              <a:ea typeface="黑体" panose="02010609060101010101" pitchFamily="49" charset="-122"/>
            </a:endParaRPr>
          </a:p>
          <a:p>
            <a:pPr lvl="0">
              <a:lnSpc>
                <a:spcPct val="120000"/>
              </a:lnSpc>
              <a:spcBef>
                <a:spcPts val="600"/>
              </a:spcBef>
              <a:defRPr/>
            </a:pPr>
            <a:endParaRPr lang="en-US" altLang="zh-CN" sz="1200" dirty="0">
              <a:latin typeface="黑体" panose="02010609060101010101" pitchFamily="49" charset="-122"/>
              <a:ea typeface="黑体" panose="02010609060101010101" pitchFamily="49" charset="-122"/>
            </a:endParaRPr>
          </a:p>
          <a:p>
            <a:pPr lvl="0">
              <a:lnSpc>
                <a:spcPct val="120000"/>
              </a:lnSpc>
              <a:spcBef>
                <a:spcPts val="600"/>
              </a:spcBef>
              <a:defRPr/>
            </a:pPr>
            <a:r>
              <a:rPr lang="zh-CN" altLang="en-US" sz="1200" dirty="0">
                <a:latin typeface="黑体" panose="02010609060101010101" pitchFamily="49" charset="-122"/>
                <a:ea typeface="黑体" panose="02010609060101010101" pitchFamily="49" charset="-122"/>
              </a:rPr>
              <a:t>（</a:t>
            </a:r>
            <a:r>
              <a:rPr lang="en-US" altLang="zh-CN" sz="1200" dirty="0">
                <a:latin typeface="黑体" panose="02010609060101010101" pitchFamily="49" charset="-122"/>
                <a:ea typeface="黑体" panose="02010609060101010101" pitchFamily="49" charset="-122"/>
              </a:rPr>
              <a:t>3</a:t>
            </a:r>
            <a:r>
              <a:rPr lang="zh-CN" altLang="en-US" sz="1200" dirty="0">
                <a:latin typeface="黑体" panose="02010609060101010101" pitchFamily="49" charset="-122"/>
                <a:ea typeface="黑体" panose="02010609060101010101" pitchFamily="49" charset="-122"/>
              </a:rPr>
              <a:t>）删除异常</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20000"/>
              </a:lnSpc>
              <a:spcBef>
                <a:spcPts val="600"/>
              </a:spcBef>
              <a:spcAft>
                <a:spcPts val="0"/>
              </a:spcAft>
              <a:buClrTx/>
              <a:buSzTx/>
              <a:buFontTx/>
              <a:buNone/>
              <a:tabLst/>
              <a:defRPr/>
            </a:pPr>
            <a:r>
              <a:rPr lang="zh-CN" altLang="en-US" dirty="0"/>
              <a:t>假设某个系全部学生毕业走了需删除学生信息，系还要保留，但是将该系学生删除后该系的信息也会被删除，显然这也是一种异常，称为删除异常。</a:t>
            </a:r>
            <a:endParaRPr lang="en-US" altLang="zh-CN" dirty="0"/>
          </a:p>
          <a:p>
            <a:pPr lvl="0">
              <a:lnSpc>
                <a:spcPct val="120000"/>
              </a:lnSpc>
              <a:spcBef>
                <a:spcPts val="600"/>
              </a:spcBef>
              <a:defRPr/>
            </a:pPr>
            <a:endParaRPr lang="en-US" altLang="zh-CN" dirty="0"/>
          </a:p>
          <a:p>
            <a:r>
              <a:rPr lang="zh-CN" altLang="en-US" dirty="0"/>
              <a:t>由此可见，一个关系模式设计的不好会存在很多问题，因此需要对关系模式进行规范化。</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trike="sngStrike"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2</a:t>
            </a:fld>
            <a:endParaRPr lang="zh-CN" altLang="en-US"/>
          </a:p>
        </p:txBody>
      </p:sp>
    </p:spTree>
    <p:extLst>
      <p:ext uri="{BB962C8B-B14F-4D97-AF65-F5344CB8AC3E}">
        <p14:creationId xmlns:p14="http://schemas.microsoft.com/office/powerpoint/2010/main" val="3540158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为了判断一个关系模式设计的好不好，需要使用一些既定的标准来衡量一个关系模式所能达到的级别，这些标准就是所谓的范式。</a:t>
            </a:r>
          </a:p>
          <a:p>
            <a:r>
              <a:rPr lang="zh-CN" altLang="en-US" strike="sngStrike" dirty="0"/>
              <a:t>一个好的关系模式要满足一些既定的标准，这些标准就是所谓的范式。</a:t>
            </a:r>
          </a:p>
          <a:p>
            <a:endParaRPr lang="en-US" altLang="zh-CN"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3</a:t>
            </a:fld>
            <a:endParaRPr lang="zh-CN" altLang="en-US"/>
          </a:p>
        </p:txBody>
      </p:sp>
    </p:spTree>
    <p:extLst>
      <p:ext uri="{BB962C8B-B14F-4D97-AF65-F5344CB8AC3E}">
        <p14:creationId xmlns:p14="http://schemas.microsoft.com/office/powerpoint/2010/main" val="4108809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范式一共分为六个等级，从低到高依次是</a:t>
            </a:r>
            <a:r>
              <a:rPr lang="en-US" altLang="zh-CN" dirty="0"/>
              <a:t>…</a:t>
            </a:r>
          </a:p>
          <a:p>
            <a:endParaRPr lang="en-US" altLang="zh-CN" dirty="0"/>
          </a:p>
          <a:p>
            <a:r>
              <a:rPr lang="en-US" altLang="zh-CN" dirty="0"/>
              <a:t>1NF </a:t>
            </a:r>
            <a:r>
              <a:rPr lang="zh-CN" altLang="en-US" dirty="0"/>
              <a:t>、</a:t>
            </a:r>
            <a:r>
              <a:rPr lang="en-US" altLang="zh-CN" dirty="0"/>
              <a:t>2NF</a:t>
            </a:r>
            <a:r>
              <a:rPr lang="zh-CN" altLang="en-US" dirty="0"/>
              <a:t>、</a:t>
            </a:r>
            <a:r>
              <a:rPr lang="en-US" altLang="zh-CN" dirty="0"/>
              <a:t>3NF</a:t>
            </a:r>
            <a:r>
              <a:rPr lang="zh-CN" altLang="en-US" dirty="0"/>
              <a:t>、</a:t>
            </a:r>
            <a:r>
              <a:rPr lang="en-US" altLang="zh-CN" dirty="0"/>
              <a:t>BCNF</a:t>
            </a:r>
            <a:r>
              <a:rPr lang="zh-CN" altLang="en-US" dirty="0"/>
              <a:t>研究的是函数依赖的问题，</a:t>
            </a:r>
            <a:r>
              <a:rPr lang="en-US" altLang="zh-CN" dirty="0"/>
              <a:t>4NF</a:t>
            </a:r>
            <a:r>
              <a:rPr lang="zh-CN" altLang="en-US" sz="1200" kern="0" dirty="0">
                <a:latin typeface="黑体" panose="02010609060101010101" pitchFamily="49" charset="-122"/>
                <a:ea typeface="黑体" panose="02010609060101010101" pitchFamily="49" charset="-122"/>
              </a:rPr>
              <a:t>的研究是关系中多值依赖的问题，</a:t>
            </a:r>
            <a:r>
              <a:rPr lang="en-US" altLang="zh-CN" sz="1200" kern="0" dirty="0">
                <a:latin typeface="黑体" panose="02010609060101010101" pitchFamily="49" charset="-122"/>
                <a:ea typeface="黑体" panose="02010609060101010101" pitchFamily="49" charset="-122"/>
              </a:rPr>
              <a:t>5NF</a:t>
            </a:r>
            <a:r>
              <a:rPr lang="zh-CN" altLang="en-US" sz="1200" kern="0" dirty="0">
                <a:latin typeface="黑体" panose="02010609060101010101" pitchFamily="49" charset="-122"/>
                <a:ea typeface="黑体" panose="02010609060101010101" pitchFamily="49" charset="-122"/>
              </a:rPr>
              <a:t>的研究是关系模式中连接依赖的问题。</a:t>
            </a:r>
            <a:endParaRPr lang="en-US" altLang="zh-CN" sz="1200"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每种范式是在前一种范式的基础上增加了一些约束条件而形成的，所以后一种范式较前一种范式更严格。</a:t>
            </a:r>
          </a:p>
          <a:p>
            <a:endParaRPr lang="en-US" altLang="zh-CN" sz="1200"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latin typeface="黑体" panose="02010609060101010101" pitchFamily="49" charset="-122"/>
                <a:ea typeface="黑体" panose="02010609060101010101" pitchFamily="49" charset="-122"/>
              </a:rPr>
              <a:t>一个低一级范式的关系模式，通过模式分解可以转换为若干个高一级范式的关系模式的集合，这个过程就叫</a:t>
            </a:r>
            <a:r>
              <a:rPr lang="zh-CN" altLang="en-US" sz="1200" kern="0" dirty="0">
                <a:solidFill>
                  <a:srgbClr val="0000CC"/>
                </a:solidFill>
                <a:latin typeface="黑体" panose="02010609060101010101" pitchFamily="49" charset="-122"/>
                <a:ea typeface="黑体" panose="02010609060101010101" pitchFamily="49" charset="-122"/>
              </a:rPr>
              <a:t>规范化</a:t>
            </a:r>
            <a:r>
              <a:rPr lang="zh-CN" altLang="en-US" sz="1200" kern="0" dirty="0">
                <a:latin typeface="黑体" panose="02010609060101010101" pitchFamily="49" charset="-122"/>
                <a:ea typeface="黑体" panose="02010609060101010101" pitchFamily="49" charset="-122"/>
              </a:rPr>
              <a:t>。</a:t>
            </a:r>
            <a:endParaRPr lang="en-US" altLang="zh-CN" sz="1200" kern="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latin typeface="黑体" panose="02010609060101010101" pitchFamily="49" charset="-122"/>
                <a:ea typeface="黑体" panose="02010609060101010101" pitchFamily="49" charset="-122"/>
              </a:rPr>
              <a:t>如一个属于</a:t>
            </a:r>
            <a:r>
              <a:rPr lang="en-US" altLang="zh-CN" sz="1200" kern="0" dirty="0">
                <a:latin typeface="黑体" panose="02010609060101010101" pitchFamily="49" charset="-122"/>
                <a:ea typeface="黑体" panose="02010609060101010101" pitchFamily="49" charset="-122"/>
              </a:rPr>
              <a:t>1NF</a:t>
            </a:r>
            <a:r>
              <a:rPr lang="zh-CN" altLang="en-US" sz="1200" kern="0" dirty="0">
                <a:latin typeface="黑体" panose="02010609060101010101" pitchFamily="49" charset="-122"/>
                <a:ea typeface="黑体" panose="02010609060101010101" pitchFamily="49" charset="-122"/>
              </a:rPr>
              <a:t>的关系模式可以通过模式分解转换成若干个属于</a:t>
            </a:r>
            <a:r>
              <a:rPr lang="en-US" altLang="zh-CN" sz="1200" kern="0" dirty="0">
                <a:latin typeface="黑体" panose="02010609060101010101" pitchFamily="49" charset="-122"/>
                <a:ea typeface="黑体" panose="02010609060101010101" pitchFamily="49" charset="-122"/>
              </a:rPr>
              <a:t>2NF</a:t>
            </a:r>
            <a:r>
              <a:rPr lang="zh-CN" altLang="en-US" sz="1200" kern="0" dirty="0">
                <a:latin typeface="黑体" panose="02010609060101010101" pitchFamily="49" charset="-122"/>
                <a:ea typeface="黑体" panose="02010609060101010101" pitchFamily="49" charset="-122"/>
              </a:rPr>
              <a:t>的关系模式</a:t>
            </a:r>
          </a:p>
          <a:p>
            <a:endParaRPr lang="en-US" altLang="zh-CN" dirty="0"/>
          </a:p>
          <a:p>
            <a:r>
              <a:rPr lang="zh-CN" altLang="en-US" dirty="0"/>
              <a:t>在关系模型中，</a:t>
            </a:r>
            <a:r>
              <a:rPr lang="en-US" altLang="zh-CN" dirty="0"/>
              <a:t>1NF</a:t>
            </a:r>
            <a:r>
              <a:rPr lang="zh-CN" altLang="en-US" dirty="0"/>
              <a:t>是关系模式要满足的最低要求。但是，在满足</a:t>
            </a:r>
            <a:r>
              <a:rPr lang="en-US" altLang="zh-CN" dirty="0"/>
              <a:t>1NF</a:t>
            </a:r>
            <a:r>
              <a:rPr lang="zh-CN" altLang="en-US" dirty="0"/>
              <a:t>后，关系依然存在着一些问题，如数据冗余、更新异常、插入异常、删除异常等。</a:t>
            </a:r>
            <a:endParaRPr lang="en-US" altLang="zh-CN" dirty="0"/>
          </a:p>
          <a:p>
            <a:r>
              <a:rPr lang="zh-CN" altLang="en-US" dirty="0"/>
              <a:t>这就要对关系模式做进一步的限制，于是出现了</a:t>
            </a:r>
            <a:r>
              <a:rPr lang="en-US" altLang="zh-CN" dirty="0"/>
              <a:t>2NF</a:t>
            </a:r>
            <a:r>
              <a:rPr lang="zh-CN" altLang="en-US" dirty="0"/>
              <a:t>、</a:t>
            </a:r>
            <a:r>
              <a:rPr lang="en-US" altLang="zh-CN" dirty="0"/>
              <a:t>3NF</a:t>
            </a:r>
            <a:r>
              <a:rPr lang="zh-CN" altLang="en-US" dirty="0"/>
              <a:t>、</a:t>
            </a:r>
            <a:r>
              <a:rPr lang="en-US" altLang="zh-CN" dirty="0"/>
              <a:t>BCNF</a:t>
            </a:r>
            <a:r>
              <a:rPr lang="zh-CN" altLang="en-US" dirty="0"/>
              <a:t>、</a:t>
            </a:r>
            <a:r>
              <a:rPr lang="en-US" altLang="zh-CN" dirty="0"/>
              <a:t>4NF</a:t>
            </a:r>
            <a:r>
              <a:rPr lang="zh-CN" altLang="en-US" dirty="0"/>
              <a:t>、</a:t>
            </a:r>
            <a:r>
              <a:rPr lang="en-US" altLang="zh-CN" dirty="0"/>
              <a:t>5NF</a:t>
            </a:r>
            <a:r>
              <a:rPr lang="zh-CN" altLang="en-US" dirty="0"/>
              <a:t>等范式。</a:t>
            </a:r>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4</a:t>
            </a:fld>
            <a:endParaRPr lang="zh-CN" altLang="en-US"/>
          </a:p>
        </p:txBody>
      </p:sp>
    </p:spTree>
    <p:extLst>
      <p:ext uri="{BB962C8B-B14F-4D97-AF65-F5344CB8AC3E}">
        <p14:creationId xmlns:p14="http://schemas.microsoft.com/office/powerpoint/2010/main" val="3830418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5</a:t>
            </a:fld>
            <a:endParaRPr lang="zh-CN" altLang="en-US"/>
          </a:p>
        </p:txBody>
      </p:sp>
    </p:spTree>
    <p:extLst>
      <p:ext uri="{BB962C8B-B14F-4D97-AF65-F5344CB8AC3E}">
        <p14:creationId xmlns:p14="http://schemas.microsoft.com/office/powerpoint/2010/main" val="645775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练习：分析下列关系模式是否属于</a:t>
            </a:r>
            <a:r>
              <a:rPr lang="en-US" altLang="zh-CN" dirty="0"/>
              <a:t>2NF</a:t>
            </a:r>
          </a:p>
          <a:p>
            <a:pPr>
              <a:lnSpc>
                <a:spcPct val="100000"/>
              </a:lnSpc>
              <a:spcBef>
                <a:spcPts val="600"/>
              </a:spcBef>
              <a:buFont typeface="Wingdings" panose="05000000000000000000" pitchFamily="2" charset="2"/>
              <a:buNone/>
              <a:defRPr/>
            </a:pPr>
            <a:r>
              <a:rPr lang="zh-CN" altLang="en-US" sz="1200" dirty="0">
                <a:solidFill>
                  <a:srgbClr val="006666"/>
                </a:solidFill>
                <a:latin typeface="黑体" panose="02010609060101010101" pitchFamily="49" charset="-122"/>
                <a:ea typeface="黑体" panose="02010609060101010101" pitchFamily="49" charset="-122"/>
              </a:rPr>
              <a:t>关系模式：   </a:t>
            </a:r>
            <a:r>
              <a:rPr lang="en-US" altLang="zh-CN" sz="1200" dirty="0">
                <a:solidFill>
                  <a:srgbClr val="0000CC"/>
                </a:solidFill>
                <a:latin typeface="黑体" panose="02010609060101010101" pitchFamily="49" charset="-122"/>
                <a:ea typeface="黑体" panose="02010609060101010101" pitchFamily="49" charset="-122"/>
              </a:rPr>
              <a:t>SLC(</a:t>
            </a:r>
            <a:r>
              <a:rPr lang="zh-CN" altLang="en-US" sz="1200" dirty="0">
                <a:solidFill>
                  <a:srgbClr val="0000CC"/>
                </a:solidFill>
                <a:latin typeface="黑体" panose="02010609060101010101" pitchFamily="49" charset="-122"/>
                <a:ea typeface="黑体" panose="02010609060101010101" pitchFamily="49" charset="-122"/>
              </a:rPr>
              <a:t>学号</a:t>
            </a:r>
            <a:r>
              <a:rPr lang="en-US" altLang="zh-CN" sz="1200" dirty="0">
                <a:solidFill>
                  <a:srgbClr val="0000CC"/>
                </a:solidFill>
                <a:latin typeface="黑体" panose="02010609060101010101" pitchFamily="49" charset="-122"/>
                <a:ea typeface="黑体" panose="02010609060101010101" pitchFamily="49" charset="-122"/>
              </a:rPr>
              <a:t>, </a:t>
            </a:r>
            <a:r>
              <a:rPr lang="zh-CN" altLang="en-US" sz="1200" dirty="0">
                <a:solidFill>
                  <a:srgbClr val="0000CC"/>
                </a:solidFill>
                <a:latin typeface="黑体" panose="02010609060101010101" pitchFamily="49" charset="-122"/>
                <a:ea typeface="黑体" panose="02010609060101010101" pitchFamily="49" charset="-122"/>
              </a:rPr>
              <a:t>所在系</a:t>
            </a:r>
            <a:r>
              <a:rPr lang="en-US" altLang="zh-CN" sz="1200" dirty="0">
                <a:solidFill>
                  <a:srgbClr val="0000CC"/>
                </a:solidFill>
                <a:latin typeface="黑体" panose="02010609060101010101" pitchFamily="49" charset="-122"/>
                <a:ea typeface="黑体" panose="02010609060101010101" pitchFamily="49" charset="-122"/>
              </a:rPr>
              <a:t>, </a:t>
            </a:r>
            <a:r>
              <a:rPr lang="zh-CN" altLang="en-US" sz="1200" dirty="0">
                <a:solidFill>
                  <a:srgbClr val="0000CC"/>
                </a:solidFill>
                <a:latin typeface="黑体" panose="02010609060101010101" pitchFamily="49" charset="-122"/>
                <a:ea typeface="黑体" panose="02010609060101010101" pitchFamily="49" charset="-122"/>
              </a:rPr>
              <a:t>住处</a:t>
            </a:r>
            <a:r>
              <a:rPr lang="en-US" altLang="zh-CN" sz="1200" dirty="0">
                <a:solidFill>
                  <a:srgbClr val="0000CC"/>
                </a:solidFill>
                <a:latin typeface="黑体" panose="02010609060101010101" pitchFamily="49" charset="-122"/>
                <a:ea typeface="黑体" panose="02010609060101010101" pitchFamily="49" charset="-122"/>
              </a:rPr>
              <a:t>, </a:t>
            </a:r>
            <a:r>
              <a:rPr lang="zh-CN" altLang="en-US" sz="1200" dirty="0">
                <a:solidFill>
                  <a:srgbClr val="0000CC"/>
                </a:solidFill>
                <a:latin typeface="黑体" panose="02010609060101010101" pitchFamily="49" charset="-122"/>
                <a:ea typeface="黑体" panose="02010609060101010101" pitchFamily="49" charset="-122"/>
              </a:rPr>
              <a:t>课程号</a:t>
            </a:r>
            <a:r>
              <a:rPr lang="en-US" altLang="zh-CN" sz="1200" dirty="0">
                <a:solidFill>
                  <a:srgbClr val="0000CC"/>
                </a:solidFill>
                <a:latin typeface="黑体" panose="02010609060101010101" pitchFamily="49" charset="-122"/>
                <a:ea typeface="黑体" panose="02010609060101010101" pitchFamily="49" charset="-122"/>
              </a:rPr>
              <a:t>, </a:t>
            </a:r>
            <a:r>
              <a:rPr lang="zh-CN" altLang="en-US" sz="1200" dirty="0">
                <a:solidFill>
                  <a:srgbClr val="0000CC"/>
                </a:solidFill>
                <a:latin typeface="黑体" panose="02010609060101010101" pitchFamily="49" charset="-122"/>
                <a:ea typeface="黑体" panose="02010609060101010101" pitchFamily="49" charset="-122"/>
              </a:rPr>
              <a:t>成绩）</a:t>
            </a:r>
            <a:r>
              <a:rPr lang="en-US" altLang="zh-CN" sz="1200" dirty="0">
                <a:solidFill>
                  <a:srgbClr val="006666"/>
                </a:solidFill>
                <a:latin typeface="黑体" panose="02010609060101010101" pitchFamily="49" charset="-122"/>
                <a:ea typeface="黑体" panose="02010609060101010101" pitchFamily="49" charset="-122"/>
              </a:rPr>
              <a:t> </a:t>
            </a:r>
          </a:p>
          <a:p>
            <a:pPr>
              <a:lnSpc>
                <a:spcPct val="100000"/>
              </a:lnSpc>
              <a:spcBef>
                <a:spcPts val="600"/>
              </a:spcBef>
              <a:buFont typeface="Wingdings" panose="05000000000000000000" pitchFamily="2" charset="2"/>
              <a:buNone/>
              <a:defRPr/>
            </a:pPr>
            <a:r>
              <a:rPr lang="zh-CN" altLang="en-US" sz="1200" dirty="0">
                <a:solidFill>
                  <a:srgbClr val="006666"/>
                </a:solidFill>
                <a:latin typeface="黑体" panose="02010609060101010101" pitchFamily="49" charset="-122"/>
                <a:ea typeface="黑体" panose="02010609060101010101" pitchFamily="49" charset="-122"/>
              </a:rPr>
              <a:t>其中住处为宿舍，一个系有多名学生，一个学生只能在一个系中，一个学生可以选多门课，一门课可以被多名学生选</a:t>
            </a:r>
            <a:endParaRPr lang="en-US" altLang="zh-CN" sz="1200" dirty="0">
              <a:solidFill>
                <a:srgbClr val="006666"/>
              </a:solidFill>
              <a:latin typeface="黑体" panose="02010609060101010101" pitchFamily="49" charset="-122"/>
              <a:ea typeface="黑体" panose="02010609060101010101" pitchFamily="49" charset="-122"/>
            </a:endParaRPr>
          </a:p>
          <a:p>
            <a:pPr>
              <a:lnSpc>
                <a:spcPct val="100000"/>
              </a:lnSpc>
              <a:spcBef>
                <a:spcPts val="600"/>
              </a:spcBef>
              <a:buFont typeface="Wingdings" panose="05000000000000000000" pitchFamily="2" charset="2"/>
              <a:buNone/>
              <a:defRPr/>
            </a:pPr>
            <a:endParaRPr lang="en-US" altLang="zh-CN" sz="1200" dirty="0">
              <a:solidFill>
                <a:srgbClr val="006666"/>
              </a:solidFill>
              <a:latin typeface="黑体" panose="02010609060101010101" pitchFamily="49" charset="-122"/>
              <a:ea typeface="黑体" panose="02010609060101010101" pitchFamily="49" charset="-122"/>
            </a:endParaRPr>
          </a:p>
          <a:p>
            <a:pPr>
              <a:lnSpc>
                <a:spcPct val="100000"/>
              </a:lnSpc>
              <a:spcBef>
                <a:spcPts val="600"/>
              </a:spcBef>
              <a:buFont typeface="Wingdings" panose="05000000000000000000" pitchFamily="2" charset="2"/>
              <a:buNone/>
              <a:defRPr/>
            </a:pPr>
            <a:r>
              <a:rPr lang="en-US" altLang="zh-CN" sz="1200" dirty="0">
                <a:solidFill>
                  <a:srgbClr val="006666"/>
                </a:solidFill>
                <a:latin typeface="黑体" panose="02010609060101010101" pitchFamily="49" charset="-122"/>
                <a:ea typeface="黑体" panose="02010609060101010101" pitchFamily="49" charset="-122"/>
              </a:rPr>
              <a:t>SLC</a:t>
            </a:r>
            <a:r>
              <a:rPr lang="zh-CN" altLang="en-US" sz="1200" dirty="0">
                <a:solidFill>
                  <a:srgbClr val="006666"/>
                </a:solidFill>
                <a:latin typeface="黑体" panose="02010609060101010101" pitchFamily="49" charset="-122"/>
                <a:ea typeface="黑体" panose="02010609060101010101" pitchFamily="49" charset="-122"/>
              </a:rPr>
              <a:t>不属于</a:t>
            </a:r>
            <a:r>
              <a:rPr lang="en-US" altLang="zh-CN" sz="1200" dirty="0">
                <a:solidFill>
                  <a:srgbClr val="006666"/>
                </a:solidFill>
                <a:latin typeface="黑体" panose="02010609060101010101" pitchFamily="49" charset="-122"/>
                <a:ea typeface="黑体" panose="02010609060101010101" pitchFamily="49" charset="-122"/>
              </a:rPr>
              <a:t>2NF</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6</a:t>
            </a:fld>
            <a:endParaRPr lang="zh-CN" altLang="en-US"/>
          </a:p>
        </p:txBody>
      </p:sp>
    </p:spTree>
    <p:extLst>
      <p:ext uri="{BB962C8B-B14F-4D97-AF65-F5344CB8AC3E}">
        <p14:creationId xmlns:p14="http://schemas.microsoft.com/office/powerpoint/2010/main" val="1923810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练习：分析下列关系模式是否属于</a:t>
            </a:r>
            <a:r>
              <a:rPr lang="en-US" altLang="zh-CN" dirty="0"/>
              <a:t>2NF</a:t>
            </a:r>
          </a:p>
          <a:p>
            <a:pPr>
              <a:lnSpc>
                <a:spcPct val="100000"/>
              </a:lnSpc>
              <a:spcBef>
                <a:spcPts val="600"/>
              </a:spcBef>
              <a:buFont typeface="Wingdings" panose="05000000000000000000" pitchFamily="2" charset="2"/>
              <a:buNone/>
              <a:defRPr/>
            </a:pPr>
            <a:r>
              <a:rPr lang="zh-CN" altLang="en-US" sz="1200" dirty="0">
                <a:solidFill>
                  <a:srgbClr val="006666"/>
                </a:solidFill>
                <a:latin typeface="黑体" panose="02010609060101010101" pitchFamily="49" charset="-122"/>
                <a:ea typeface="黑体" panose="02010609060101010101" pitchFamily="49" charset="-122"/>
              </a:rPr>
              <a:t>关系模式：   </a:t>
            </a:r>
            <a:r>
              <a:rPr lang="en-US" altLang="zh-CN" sz="1200" dirty="0">
                <a:solidFill>
                  <a:srgbClr val="0000CC"/>
                </a:solidFill>
                <a:latin typeface="黑体" panose="02010609060101010101" pitchFamily="49" charset="-122"/>
                <a:ea typeface="黑体" panose="02010609060101010101" pitchFamily="49" charset="-122"/>
              </a:rPr>
              <a:t>SLC(</a:t>
            </a:r>
            <a:r>
              <a:rPr lang="zh-CN" altLang="en-US" sz="1200" dirty="0">
                <a:solidFill>
                  <a:srgbClr val="0000CC"/>
                </a:solidFill>
                <a:latin typeface="黑体" panose="02010609060101010101" pitchFamily="49" charset="-122"/>
                <a:ea typeface="黑体" panose="02010609060101010101" pitchFamily="49" charset="-122"/>
              </a:rPr>
              <a:t>学号</a:t>
            </a:r>
            <a:r>
              <a:rPr lang="en-US" altLang="zh-CN" sz="1200" dirty="0">
                <a:solidFill>
                  <a:srgbClr val="0000CC"/>
                </a:solidFill>
                <a:latin typeface="黑体" panose="02010609060101010101" pitchFamily="49" charset="-122"/>
                <a:ea typeface="黑体" panose="02010609060101010101" pitchFamily="49" charset="-122"/>
              </a:rPr>
              <a:t>, </a:t>
            </a:r>
            <a:r>
              <a:rPr lang="zh-CN" altLang="en-US" sz="1200" dirty="0">
                <a:solidFill>
                  <a:srgbClr val="0000CC"/>
                </a:solidFill>
                <a:latin typeface="黑体" panose="02010609060101010101" pitchFamily="49" charset="-122"/>
                <a:ea typeface="黑体" panose="02010609060101010101" pitchFamily="49" charset="-122"/>
              </a:rPr>
              <a:t>所在系</a:t>
            </a:r>
            <a:r>
              <a:rPr lang="en-US" altLang="zh-CN" sz="1200" dirty="0">
                <a:solidFill>
                  <a:srgbClr val="0000CC"/>
                </a:solidFill>
                <a:latin typeface="黑体" panose="02010609060101010101" pitchFamily="49" charset="-122"/>
                <a:ea typeface="黑体" panose="02010609060101010101" pitchFamily="49" charset="-122"/>
              </a:rPr>
              <a:t>, </a:t>
            </a:r>
            <a:r>
              <a:rPr lang="zh-CN" altLang="en-US" sz="1200" dirty="0">
                <a:solidFill>
                  <a:srgbClr val="0000CC"/>
                </a:solidFill>
                <a:latin typeface="黑体" panose="02010609060101010101" pitchFamily="49" charset="-122"/>
                <a:ea typeface="黑体" panose="02010609060101010101" pitchFamily="49" charset="-122"/>
              </a:rPr>
              <a:t>住处</a:t>
            </a:r>
            <a:r>
              <a:rPr lang="en-US" altLang="zh-CN" sz="1200" dirty="0">
                <a:solidFill>
                  <a:srgbClr val="0000CC"/>
                </a:solidFill>
                <a:latin typeface="黑体" panose="02010609060101010101" pitchFamily="49" charset="-122"/>
                <a:ea typeface="黑体" panose="02010609060101010101" pitchFamily="49" charset="-122"/>
              </a:rPr>
              <a:t>, </a:t>
            </a:r>
            <a:r>
              <a:rPr lang="zh-CN" altLang="en-US" sz="1200" dirty="0">
                <a:solidFill>
                  <a:srgbClr val="0000CC"/>
                </a:solidFill>
                <a:latin typeface="黑体" panose="02010609060101010101" pitchFamily="49" charset="-122"/>
                <a:ea typeface="黑体" panose="02010609060101010101" pitchFamily="49" charset="-122"/>
              </a:rPr>
              <a:t>课程号</a:t>
            </a:r>
            <a:r>
              <a:rPr lang="en-US" altLang="zh-CN" sz="1200" dirty="0">
                <a:solidFill>
                  <a:srgbClr val="0000CC"/>
                </a:solidFill>
                <a:latin typeface="黑体" panose="02010609060101010101" pitchFamily="49" charset="-122"/>
                <a:ea typeface="黑体" panose="02010609060101010101" pitchFamily="49" charset="-122"/>
              </a:rPr>
              <a:t>, </a:t>
            </a:r>
            <a:r>
              <a:rPr lang="zh-CN" altLang="en-US" sz="1200" dirty="0">
                <a:solidFill>
                  <a:srgbClr val="0000CC"/>
                </a:solidFill>
                <a:latin typeface="黑体" panose="02010609060101010101" pitchFamily="49" charset="-122"/>
                <a:ea typeface="黑体" panose="02010609060101010101" pitchFamily="49" charset="-122"/>
              </a:rPr>
              <a:t>成绩）</a:t>
            </a:r>
            <a:r>
              <a:rPr lang="en-US" altLang="zh-CN" sz="1200" dirty="0">
                <a:solidFill>
                  <a:srgbClr val="006666"/>
                </a:solidFill>
                <a:latin typeface="黑体" panose="02010609060101010101" pitchFamily="49" charset="-122"/>
                <a:ea typeface="黑体" panose="02010609060101010101" pitchFamily="49" charset="-122"/>
              </a:rPr>
              <a:t> </a:t>
            </a:r>
          </a:p>
          <a:p>
            <a:pPr>
              <a:lnSpc>
                <a:spcPct val="100000"/>
              </a:lnSpc>
              <a:spcBef>
                <a:spcPts val="600"/>
              </a:spcBef>
              <a:buFont typeface="Wingdings" panose="05000000000000000000" pitchFamily="2" charset="2"/>
              <a:buNone/>
              <a:defRPr/>
            </a:pPr>
            <a:r>
              <a:rPr lang="zh-CN" altLang="en-US" sz="1200" dirty="0">
                <a:solidFill>
                  <a:srgbClr val="006666"/>
                </a:solidFill>
                <a:latin typeface="黑体" panose="02010609060101010101" pitchFamily="49" charset="-122"/>
                <a:ea typeface="黑体" panose="02010609060101010101" pitchFamily="49" charset="-122"/>
              </a:rPr>
              <a:t>其中住处为宿舍，一个系有多名学生，一个学生只能在一个系中，一个学生可以选多门课，一门课可以被多名学生选</a:t>
            </a:r>
            <a:endParaRPr lang="en-US" altLang="zh-CN" sz="1200" dirty="0">
              <a:solidFill>
                <a:srgbClr val="006666"/>
              </a:solidFill>
              <a:latin typeface="黑体" panose="02010609060101010101" pitchFamily="49" charset="-122"/>
              <a:ea typeface="黑体" panose="02010609060101010101" pitchFamily="49" charset="-122"/>
            </a:endParaRPr>
          </a:p>
          <a:p>
            <a:pPr>
              <a:lnSpc>
                <a:spcPct val="100000"/>
              </a:lnSpc>
              <a:spcBef>
                <a:spcPts val="600"/>
              </a:spcBef>
              <a:buFont typeface="Wingdings" panose="05000000000000000000" pitchFamily="2" charset="2"/>
              <a:buNone/>
              <a:defRPr/>
            </a:pPr>
            <a:endParaRPr lang="en-US" altLang="zh-CN" sz="1200" dirty="0">
              <a:solidFill>
                <a:srgbClr val="006666"/>
              </a:solidFill>
              <a:latin typeface="黑体" panose="02010609060101010101" pitchFamily="49" charset="-122"/>
              <a:ea typeface="黑体" panose="02010609060101010101" pitchFamily="49" charset="-122"/>
            </a:endParaRPr>
          </a:p>
          <a:p>
            <a:pPr>
              <a:lnSpc>
                <a:spcPct val="100000"/>
              </a:lnSpc>
              <a:spcBef>
                <a:spcPts val="600"/>
              </a:spcBef>
              <a:buFont typeface="Wingdings" panose="05000000000000000000" pitchFamily="2" charset="2"/>
              <a:buNone/>
              <a:defRPr/>
            </a:pPr>
            <a:r>
              <a:rPr lang="en-US" altLang="zh-CN" sz="1200" dirty="0">
                <a:solidFill>
                  <a:srgbClr val="006666"/>
                </a:solidFill>
                <a:latin typeface="黑体" panose="02010609060101010101" pitchFamily="49" charset="-122"/>
                <a:ea typeface="黑体" panose="02010609060101010101" pitchFamily="49" charset="-122"/>
              </a:rPr>
              <a:t>SLC</a:t>
            </a:r>
            <a:r>
              <a:rPr lang="zh-CN" altLang="en-US" sz="1200" dirty="0">
                <a:solidFill>
                  <a:srgbClr val="006666"/>
                </a:solidFill>
                <a:latin typeface="黑体" panose="02010609060101010101" pitchFamily="49" charset="-122"/>
                <a:ea typeface="黑体" panose="02010609060101010101" pitchFamily="49" charset="-122"/>
              </a:rPr>
              <a:t>不属于</a:t>
            </a:r>
            <a:r>
              <a:rPr lang="en-US" altLang="zh-CN" sz="1200" dirty="0">
                <a:solidFill>
                  <a:srgbClr val="006666"/>
                </a:solidFill>
                <a:latin typeface="黑体" panose="02010609060101010101" pitchFamily="49" charset="-122"/>
                <a:ea typeface="黑体" panose="02010609060101010101" pitchFamily="49" charset="-122"/>
              </a:rPr>
              <a:t>2NF</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7</a:t>
            </a:fld>
            <a:endParaRPr lang="zh-CN" altLang="en-US"/>
          </a:p>
        </p:txBody>
      </p:sp>
    </p:spTree>
    <p:extLst>
      <p:ext uri="{BB962C8B-B14F-4D97-AF65-F5344CB8AC3E}">
        <p14:creationId xmlns:p14="http://schemas.microsoft.com/office/powerpoint/2010/main" val="4215248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因为关系模式</a:t>
            </a:r>
            <a:r>
              <a:rPr lang="en-US" altLang="zh-CN" dirty="0"/>
              <a:t>SDC</a:t>
            </a:r>
            <a:r>
              <a:rPr lang="zh-CN" altLang="en-US" dirty="0"/>
              <a:t>仅属于</a:t>
            </a:r>
            <a:r>
              <a:rPr lang="en-US" altLang="zh-CN" dirty="0"/>
              <a:t>1NF</a:t>
            </a:r>
            <a:r>
              <a:rPr lang="zh-CN" altLang="en-US" dirty="0"/>
              <a:t>而不属于</a:t>
            </a:r>
            <a:r>
              <a:rPr lang="en-US" altLang="zh-CN" dirty="0"/>
              <a:t>2NF</a:t>
            </a:r>
            <a:r>
              <a:rPr lang="zh-CN" altLang="en-US" dirty="0"/>
              <a:t>，这决定了它存在数据冗余大、插入异常、删除异常等问题，</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8</a:t>
            </a:fld>
            <a:endParaRPr lang="zh-CN" altLang="en-US"/>
          </a:p>
        </p:txBody>
      </p:sp>
    </p:spTree>
    <p:extLst>
      <p:ext uri="{BB962C8B-B14F-4D97-AF65-F5344CB8AC3E}">
        <p14:creationId xmlns:p14="http://schemas.microsoft.com/office/powerpoint/2010/main" val="297563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dirty="0"/>
          </a:p>
          <a:p>
            <a:pPr algn="l"/>
            <a:r>
              <a:rPr lang="zh-CN" altLang="en-US" dirty="0"/>
              <a:t>由此可见，一个不属于</a:t>
            </a:r>
            <a:r>
              <a:rPr lang="en-US" altLang="zh-CN" dirty="0"/>
              <a:t>2NF</a:t>
            </a:r>
            <a:r>
              <a:rPr lang="zh-CN" altLang="en-US" dirty="0"/>
              <a:t>的关系模式可通过模式分解得到一组属于</a:t>
            </a:r>
            <a:r>
              <a:rPr lang="en-US" altLang="zh-CN" dirty="0"/>
              <a:t>2NF</a:t>
            </a:r>
            <a:r>
              <a:rPr lang="zh-CN" altLang="en-US" dirty="0"/>
              <a:t>的关系模式集合，从而消除了之前出现的一些问题。</a:t>
            </a:r>
            <a:endParaRPr lang="en-US" altLang="zh-CN"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9</a:t>
            </a:fld>
            <a:endParaRPr lang="zh-CN" altLang="en-US"/>
          </a:p>
        </p:txBody>
      </p:sp>
    </p:spTree>
    <p:extLst>
      <p:ext uri="{BB962C8B-B14F-4D97-AF65-F5344CB8AC3E}">
        <p14:creationId xmlns:p14="http://schemas.microsoft.com/office/powerpoint/2010/main" val="2288419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F23F2-36EC-9CC9-53C4-919D77A2D9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9B49A8-D5F3-5CF4-16CA-7527AFBBD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E35E61-76CA-124B-AC4B-D285AD0C9820}"/>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2AFE13AF-1484-AF2C-2482-13A600D23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1110CB-25D4-5A27-A824-9B7A68E8AF8E}"/>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82356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B5C8C-6D78-8967-CC53-9E3D6095C27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98CB7D-8C93-A541-D3AC-D724805A0B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608A34-17FF-D557-B23E-14F18C27F0C0}"/>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491EB813-1F2E-9683-06AD-43945DE3EB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2BDA90-A3F0-34DA-EE01-2CF7F71B08A8}"/>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89006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7348FA-E69B-FD90-8880-4A40F0696C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B8BC7F8-6F1F-FECB-CEAD-D62B03DF0CC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BA3E35-12F8-31E4-47DC-D97AD5D35052}"/>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3CCE380F-E3FE-1228-A94F-FBCED02D21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F4B006-4722-85D8-ACC4-74379520141F}"/>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51817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D6BBC-E92F-8DF4-5634-AC6AA3478E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75D0A4-78FE-B672-4348-EA444437825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E747DC-A4C6-D467-2C95-8EAD70E30104}"/>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0C441FA7-4CE9-CD61-3001-BA92CA74E1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53AE1-D2B5-4E39-DACC-8885B7A697B1}"/>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60434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10540-1AD4-48DF-ED3D-1E97DA5D7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A120B40-AE8A-6ECE-EE5A-D38F377E3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0C3DC43-ACFD-3485-8C6F-C8BDBB21C275}"/>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B2AC2267-BEAE-D6DC-19FA-79808114FD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88412A-F94F-BC40-AFB7-E46317BD73C6}"/>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339732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BF35A-1DEF-1200-FFB1-2F5228AB07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3DB155-3AD9-39CB-8D10-730220B8BDE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B1FD60-7FE6-D716-9B98-7F679F11941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B0C5BB2-FDBA-F482-3FD1-5EAB673BDC2E}"/>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6" name="页脚占位符 5">
            <a:extLst>
              <a:ext uri="{FF2B5EF4-FFF2-40B4-BE49-F238E27FC236}">
                <a16:creationId xmlns:a16="http://schemas.microsoft.com/office/drawing/2014/main" id="{315E0988-02F4-1B49-3EB6-2639274C13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77A573-F7A1-B742-576B-F4F7BDA52221}"/>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59128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EC6A0-66C4-7FED-F7D1-D20348B18E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39EF56-95BC-2B24-BD54-2796A9819A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C8EBFFD-AAE4-A250-4CC5-29D7D7DAE1D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A47B797-DE05-822B-17C6-104A647EEA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9EFB76-DC53-286B-AAD0-EA009018678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F4B9E01-0457-0AC6-7A4B-00A4DC28B554}"/>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8" name="页脚占位符 7">
            <a:extLst>
              <a:ext uri="{FF2B5EF4-FFF2-40B4-BE49-F238E27FC236}">
                <a16:creationId xmlns:a16="http://schemas.microsoft.com/office/drawing/2014/main" id="{7A8EAB5C-994B-43B8-2A44-31C7B73068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57E883-7F6B-A653-C139-0D78F0C8F71C}"/>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8002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2D959-90C2-8E9D-74F6-6B773D6DAA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10921B-FBB7-37FA-876B-5A5A1398FC12}"/>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4" name="页脚占位符 3">
            <a:extLst>
              <a:ext uri="{FF2B5EF4-FFF2-40B4-BE49-F238E27FC236}">
                <a16:creationId xmlns:a16="http://schemas.microsoft.com/office/drawing/2014/main" id="{73174A23-40F9-349E-6791-6C91B6F1951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3D2F4E-612F-52CF-18D1-6B809BB7DD2D}"/>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248087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541E59-CA92-B7C3-06EE-D0524329A4FD}"/>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3" name="页脚占位符 2">
            <a:extLst>
              <a:ext uri="{FF2B5EF4-FFF2-40B4-BE49-F238E27FC236}">
                <a16:creationId xmlns:a16="http://schemas.microsoft.com/office/drawing/2014/main" id="{5FBFD979-C1FC-B6F7-52FD-61355CF78D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40435E3-93B1-D108-2561-6E7BBAC147E3}"/>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68082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023F6-E27B-9B63-20E2-5B45989BE6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96D92C-5152-BCBD-5E5B-874D4EE8B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840513-58F2-CA2F-95EF-E6A959291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0BDAA0-C916-E858-8962-E400D9966B73}"/>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6" name="页脚占位符 5">
            <a:extLst>
              <a:ext uri="{FF2B5EF4-FFF2-40B4-BE49-F238E27FC236}">
                <a16:creationId xmlns:a16="http://schemas.microsoft.com/office/drawing/2014/main" id="{1BB3BFBB-6E49-809F-501D-F91311EB36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B36835-E2BE-16BE-9C59-776733EE8D1F}"/>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366768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E6E10-DA50-D0F6-6260-2BA8F22B59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655F14-78D5-95C1-45F3-94BDEDC771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358239-41AD-1875-A624-7ADD62CE7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B0E2FB-C91C-356D-5841-9E56374B4877}"/>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6" name="页脚占位符 5">
            <a:extLst>
              <a:ext uri="{FF2B5EF4-FFF2-40B4-BE49-F238E27FC236}">
                <a16:creationId xmlns:a16="http://schemas.microsoft.com/office/drawing/2014/main" id="{39657ED2-3D03-BF94-771A-5602CC843D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B60136-5D49-9F7E-64A4-57672F954349}"/>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27217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0E69CC-8C64-82A2-037A-4537656C81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2E7804C-9C43-B0D5-D61F-087D23CAD0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D8DC19-B02B-6DE3-E80A-A3C59F23C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0A95B9F0-AFAA-5E49-AB8A-AAEAB381F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840892-4BD7-8475-CFB0-D8F740111C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2C915-3093-4B71-81C3-255800830A79}" type="slidenum">
              <a:rPr lang="zh-CN" altLang="en-US" smtClean="0"/>
              <a:t>‹#›</a:t>
            </a:fld>
            <a:endParaRPr lang="zh-CN" altLang="en-US"/>
          </a:p>
        </p:txBody>
      </p:sp>
      <p:grpSp>
        <p:nvGrpSpPr>
          <p:cNvPr id="14" name="组合 13">
            <a:extLst>
              <a:ext uri="{FF2B5EF4-FFF2-40B4-BE49-F238E27FC236}">
                <a16:creationId xmlns:a16="http://schemas.microsoft.com/office/drawing/2014/main" id="{479F8928-4428-40C0-A49B-AB2A0F3D4BC0}"/>
              </a:ext>
            </a:extLst>
          </p:cNvPr>
          <p:cNvGrpSpPr/>
          <p:nvPr userDrawn="1"/>
        </p:nvGrpSpPr>
        <p:grpSpPr>
          <a:xfrm>
            <a:off x="-19606" y="-15875"/>
            <a:ext cx="12259019" cy="6879906"/>
            <a:chOff x="-19606" y="-15875"/>
            <a:chExt cx="12259019" cy="6879906"/>
          </a:xfrm>
        </p:grpSpPr>
        <p:grpSp>
          <p:nvGrpSpPr>
            <p:cNvPr id="15" name="组合 14">
              <a:extLst>
                <a:ext uri="{FF2B5EF4-FFF2-40B4-BE49-F238E27FC236}">
                  <a16:creationId xmlns:a16="http://schemas.microsoft.com/office/drawing/2014/main" id="{939ABA4A-45D8-4EC4-9D26-873811C2E6FF}"/>
                </a:ext>
              </a:extLst>
            </p:cNvPr>
            <p:cNvGrpSpPr/>
            <p:nvPr userDrawn="1"/>
          </p:nvGrpSpPr>
          <p:grpSpPr>
            <a:xfrm>
              <a:off x="-19606" y="-15875"/>
              <a:ext cx="12259019" cy="1043781"/>
              <a:chOff x="-19606" y="-15875"/>
              <a:chExt cx="12259019" cy="1043781"/>
            </a:xfrm>
          </p:grpSpPr>
          <p:pic>
            <p:nvPicPr>
              <p:cNvPr id="19" name="图片 18">
                <a:extLst>
                  <a:ext uri="{FF2B5EF4-FFF2-40B4-BE49-F238E27FC236}">
                    <a16:creationId xmlns:a16="http://schemas.microsoft.com/office/drawing/2014/main" id="{17846ED7-861D-4C6D-B6F7-350B7BDD7F68}"/>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20" name="图片 19">
                <a:extLst>
                  <a:ext uri="{FF2B5EF4-FFF2-40B4-BE49-F238E27FC236}">
                    <a16:creationId xmlns:a16="http://schemas.microsoft.com/office/drawing/2014/main" id="{8848B32C-4D9D-4CF1-B9AF-FBEC194BDBFE}"/>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16" name="组合 15">
              <a:extLst>
                <a:ext uri="{FF2B5EF4-FFF2-40B4-BE49-F238E27FC236}">
                  <a16:creationId xmlns:a16="http://schemas.microsoft.com/office/drawing/2014/main" id="{0ADA8920-61CD-45D7-A262-3E6B41DC9C7C}"/>
                </a:ext>
              </a:extLst>
            </p:cNvPr>
            <p:cNvGrpSpPr/>
            <p:nvPr userDrawn="1"/>
          </p:nvGrpSpPr>
          <p:grpSpPr>
            <a:xfrm>
              <a:off x="-19605" y="6031120"/>
              <a:ext cx="12198206" cy="832911"/>
              <a:chOff x="-19605" y="6031120"/>
              <a:chExt cx="12198206" cy="832911"/>
            </a:xfrm>
          </p:grpSpPr>
          <p:pic>
            <p:nvPicPr>
              <p:cNvPr id="17" name="图片 16">
                <a:extLst>
                  <a:ext uri="{FF2B5EF4-FFF2-40B4-BE49-F238E27FC236}">
                    <a16:creationId xmlns:a16="http://schemas.microsoft.com/office/drawing/2014/main" id="{5C10C8C8-C22B-440F-BAA4-3E76A6CA1E22}"/>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8" name="图片 17">
                <a:extLst>
                  <a:ext uri="{FF2B5EF4-FFF2-40B4-BE49-F238E27FC236}">
                    <a16:creationId xmlns:a16="http://schemas.microsoft.com/office/drawing/2014/main" id="{97EFAA7D-26ED-46BF-A6B9-6B1BAE107BFB}"/>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Tree>
    <p:extLst>
      <p:ext uri="{BB962C8B-B14F-4D97-AF65-F5344CB8AC3E}">
        <p14:creationId xmlns:p14="http://schemas.microsoft.com/office/powerpoint/2010/main" val="424243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4A0FF-9B8A-FA26-EAB2-72A0BFB1A246}"/>
              </a:ext>
            </a:extLst>
          </p:cNvPr>
          <p:cNvSpPr>
            <a:spLocks noGrp="1"/>
          </p:cNvSpPr>
          <p:nvPr>
            <p:ph type="ctrTitle"/>
          </p:nvPr>
        </p:nvSpPr>
        <p:spPr>
          <a:xfrm>
            <a:off x="1524000" y="1980000"/>
            <a:ext cx="9144000" cy="1980000"/>
          </a:xfrm>
        </p:spPr>
        <p:txBody>
          <a:bodyPr>
            <a:noAutofit/>
          </a:bodyPr>
          <a:lstStyle/>
          <a:p>
            <a:pPr>
              <a:lnSpc>
                <a:spcPct val="150000"/>
              </a:lnSpc>
            </a:pPr>
            <a:r>
              <a:rPr lang="en-US" altLang="zh-CN" sz="5400" dirty="0">
                <a:latin typeface="黑体" panose="02010609060101010101" pitchFamily="49" charset="-122"/>
                <a:ea typeface="黑体" panose="02010609060101010101" pitchFamily="49" charset="-122"/>
              </a:rPr>
              <a:t/>
            </a:r>
            <a:br>
              <a:rPr lang="en-US" altLang="zh-CN" sz="5400" dirty="0">
                <a:latin typeface="黑体" panose="02010609060101010101" pitchFamily="49" charset="-122"/>
                <a:ea typeface="黑体" panose="02010609060101010101" pitchFamily="49" charset="-122"/>
              </a:rPr>
            </a:br>
            <a:r>
              <a:rPr lang="en-US" altLang="zh-CN" sz="5400" dirty="0">
                <a:latin typeface="黑体" panose="02010609060101010101" pitchFamily="49" charset="-122"/>
                <a:ea typeface="黑体" panose="02010609060101010101" pitchFamily="49" charset="-122"/>
              </a:rPr>
              <a:t>3.4 </a:t>
            </a:r>
            <a:r>
              <a:rPr lang="zh-CN" altLang="en-US" sz="5400" dirty="0">
                <a:latin typeface="黑体" panose="02010609060101010101" pitchFamily="49" charset="-122"/>
                <a:ea typeface="黑体" panose="02010609060101010101" pitchFamily="49" charset="-122"/>
              </a:rPr>
              <a:t>关系的规范化</a:t>
            </a:r>
            <a:r>
              <a:rPr lang="en-US" altLang="zh-CN" sz="5400" dirty="0">
                <a:latin typeface="黑体" panose="02010609060101010101" pitchFamily="49" charset="-122"/>
                <a:ea typeface="黑体" panose="02010609060101010101" pitchFamily="49" charset="-122"/>
              </a:rPr>
              <a:t/>
            </a:r>
            <a:br>
              <a:rPr lang="en-US" altLang="zh-CN" sz="5400" dirty="0">
                <a:latin typeface="黑体" panose="02010609060101010101" pitchFamily="49" charset="-122"/>
                <a:ea typeface="黑体" panose="02010609060101010101" pitchFamily="49" charset="-122"/>
              </a:rPr>
            </a:br>
            <a:r>
              <a:rPr lang="en-US" altLang="zh-CN" sz="4800" dirty="0">
                <a:latin typeface="黑体" panose="02010609060101010101" pitchFamily="49" charset="-122"/>
                <a:ea typeface="黑体" panose="02010609060101010101" pitchFamily="49" charset="-122"/>
              </a:rPr>
              <a:t>3.4.2 </a:t>
            </a:r>
            <a:r>
              <a:rPr lang="zh-CN" altLang="en-US" sz="4800" dirty="0">
                <a:latin typeface="黑体" panose="02010609060101010101" pitchFamily="49" charset="-122"/>
                <a:ea typeface="黑体" panose="02010609060101010101" pitchFamily="49" charset="-122"/>
              </a:rPr>
              <a:t>范式</a:t>
            </a:r>
          </a:p>
        </p:txBody>
      </p:sp>
    </p:spTree>
    <p:extLst>
      <p:ext uri="{BB962C8B-B14F-4D97-AF65-F5344CB8AC3E}">
        <p14:creationId xmlns:p14="http://schemas.microsoft.com/office/powerpoint/2010/main" val="7288956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7589" name="矩形 7">
                <a:extLst>
                  <a:ext uri="{FF2B5EF4-FFF2-40B4-BE49-F238E27FC236}">
                    <a16:creationId xmlns:a16="http://schemas.microsoft.com/office/drawing/2014/main" id="{8BE03B61-65E0-4881-B779-EF7E62C631AD}"/>
                  </a:ext>
                </a:extLst>
              </p:cNvPr>
              <p:cNvSpPr>
                <a:spLocks noChangeArrowheads="1"/>
              </p:cNvSpPr>
              <p:nvPr/>
            </p:nvSpPr>
            <p:spPr bwMode="auto">
              <a:xfrm>
                <a:off x="1080000" y="1418589"/>
                <a:ext cx="9701212" cy="1813702"/>
              </a:xfrm>
              <a:prstGeom prst="rect">
                <a:avLst/>
              </a:prstGeom>
              <a:solidFill>
                <a:schemeClr val="accent6">
                  <a:lumMod val="20000"/>
                  <a:lumOff val="80000"/>
                  <a:alpha val="30000"/>
                </a:schemeClr>
              </a:solidFill>
              <a:ln>
                <a:noFill/>
              </a:ln>
            </p:spPr>
            <p:txBody>
              <a:bodyPr wrap="square">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nSpc>
                    <a:spcPct val="150000"/>
                  </a:lnSpc>
                  <a:spcBef>
                    <a:spcPts val="1200"/>
                  </a:spcBef>
                  <a:buClrTx/>
                  <a:buSzTx/>
                  <a:buNone/>
                </a:pPr>
                <a:r>
                  <a:rPr lang="zh-CN" altLang="en-US" sz="2600" b="0" dirty="0">
                    <a:solidFill>
                      <a:srgbClr val="0000CC"/>
                    </a:solidFill>
                    <a:latin typeface="黑体" panose="02010609060101010101" pitchFamily="49" charset="-122"/>
                    <a:ea typeface="黑体" panose="02010609060101010101" pitchFamily="49" charset="-122"/>
                  </a:rPr>
                  <a:t>第三范式（</a:t>
                </a:r>
                <a:r>
                  <a:rPr lang="en-US" altLang="zh-CN" sz="2600" b="0" dirty="0">
                    <a:solidFill>
                      <a:srgbClr val="0000CC"/>
                    </a:solidFill>
                    <a:latin typeface="黑体" panose="02010609060101010101" pitchFamily="49" charset="-122"/>
                    <a:ea typeface="黑体" panose="02010609060101010101" pitchFamily="49" charset="-122"/>
                  </a:rPr>
                  <a:t>3NF</a:t>
                </a:r>
                <a:r>
                  <a:rPr lang="zh-CN" altLang="en-US" sz="2600" b="0" dirty="0">
                    <a:solidFill>
                      <a:srgbClr val="0000CC"/>
                    </a:solidFill>
                    <a:latin typeface="黑体" panose="02010609060101010101" pitchFamily="49" charset="-122"/>
                    <a:ea typeface="黑体" panose="02010609060101010101" pitchFamily="49" charset="-122"/>
                  </a:rPr>
                  <a:t>）的定义：</a:t>
                </a:r>
                <a:r>
                  <a:rPr lang="zh-CN" altLang="en-US" sz="2600" b="0" dirty="0">
                    <a:solidFill>
                      <a:schemeClr val="tx1"/>
                    </a:solidFill>
                    <a:latin typeface="黑体" panose="02010609060101010101" pitchFamily="49" charset="-122"/>
                    <a:ea typeface="黑体" panose="02010609060101010101" pitchFamily="49" charset="-122"/>
                  </a:rPr>
                  <a:t>设</a:t>
                </a:r>
                <a:r>
                  <a:rPr lang="en-US" altLang="zh-CN" sz="2600" b="0" dirty="0">
                    <a:solidFill>
                      <a:schemeClr val="tx1"/>
                    </a:solidFill>
                    <a:latin typeface="黑体" panose="02010609060101010101" pitchFamily="49" charset="-122"/>
                    <a:ea typeface="黑体" panose="02010609060101010101" pitchFamily="49" charset="-122"/>
                  </a:rPr>
                  <a:t>R</a:t>
                </a:r>
                <a:r>
                  <a:rPr lang="zh-CN" altLang="en-US" sz="2600" b="0" dirty="0">
                    <a:solidFill>
                      <a:schemeClr val="tx1"/>
                    </a:solidFill>
                    <a:latin typeface="黑体" panose="02010609060101010101" pitchFamily="49" charset="-122"/>
                    <a:ea typeface="黑体" panose="02010609060101010101" pitchFamily="49" charset="-122"/>
                  </a:rPr>
                  <a:t>是一个关系模式，如果</a:t>
                </a:r>
                <a:r>
                  <a:rPr lang="en-US" altLang="zh-CN" sz="2600" b="0" dirty="0">
                    <a:solidFill>
                      <a:schemeClr val="tx1"/>
                    </a:solidFill>
                    <a:latin typeface="黑体" panose="02010609060101010101" pitchFamily="49" charset="-122"/>
                    <a:ea typeface="黑体" panose="02010609060101010101" pitchFamily="49" charset="-122"/>
                  </a:rPr>
                  <a:t>R</a:t>
                </a:r>
                <a14:m>
                  <m:oMath xmlns:m="http://schemas.openxmlformats.org/officeDocument/2006/math">
                    <m:r>
                      <a:rPr lang="en-US" altLang="zh-CN" sz="2600" i="1">
                        <a:solidFill>
                          <a:prstClr val="black"/>
                        </a:solidFill>
                        <a:latin typeface="Cambria Math" panose="02040503050406030204" pitchFamily="18" charset="0"/>
                        <a:ea typeface="Cambria Math" panose="02040503050406030204" pitchFamily="18" charset="0"/>
                      </a:rPr>
                      <m:t>∈</m:t>
                    </m:r>
                  </m:oMath>
                </a14:m>
                <a:r>
                  <a:rPr lang="en-US" altLang="zh-CN" sz="2600" b="0" dirty="0">
                    <a:solidFill>
                      <a:schemeClr val="tx1"/>
                    </a:solidFill>
                    <a:latin typeface="黑体" panose="02010609060101010101" pitchFamily="49" charset="-122"/>
                    <a:ea typeface="黑体" panose="02010609060101010101" pitchFamily="49" charset="-122"/>
                  </a:rPr>
                  <a:t>2NF</a:t>
                </a:r>
                <a:r>
                  <a:rPr lang="zh-CN" altLang="en-US" sz="2600" b="0" dirty="0">
                    <a:solidFill>
                      <a:schemeClr val="tx1"/>
                    </a:solidFill>
                    <a:latin typeface="黑体" panose="02010609060101010101" pitchFamily="49" charset="-122"/>
                    <a:ea typeface="黑体" panose="02010609060101010101" pitchFamily="49" charset="-122"/>
                  </a:rPr>
                  <a:t>且每个非主属性都不传递函数依赖于任意候选码，则称</a:t>
                </a:r>
                <a:r>
                  <a:rPr lang="en-US" altLang="zh-CN" sz="2600" b="0" dirty="0">
                    <a:solidFill>
                      <a:schemeClr val="tx1"/>
                    </a:solidFill>
                    <a:latin typeface="黑体" panose="02010609060101010101" pitchFamily="49" charset="-122"/>
                    <a:ea typeface="黑体" panose="02010609060101010101" pitchFamily="49" charset="-122"/>
                  </a:rPr>
                  <a:t>R</a:t>
                </a:r>
                <a:r>
                  <a:rPr lang="zh-CN" altLang="en-US" sz="2600" b="0" dirty="0">
                    <a:solidFill>
                      <a:schemeClr val="tx1"/>
                    </a:solidFill>
                    <a:latin typeface="黑体" panose="02010609060101010101" pitchFamily="49" charset="-122"/>
                    <a:ea typeface="黑体" panose="02010609060101010101" pitchFamily="49" charset="-122"/>
                  </a:rPr>
                  <a:t>属于第三范式，记为</a:t>
                </a:r>
                <a:r>
                  <a:rPr lang="en-US" altLang="zh-CN" sz="2600" b="0" dirty="0">
                    <a:solidFill>
                      <a:schemeClr val="tx1"/>
                    </a:solidFill>
                    <a:latin typeface="黑体" panose="02010609060101010101" pitchFamily="49" charset="-122"/>
                    <a:ea typeface="黑体" panose="02010609060101010101" pitchFamily="49" charset="-122"/>
                  </a:rPr>
                  <a:t>R</a:t>
                </a:r>
                <a14:m>
                  <m:oMath xmlns:m="http://schemas.openxmlformats.org/officeDocument/2006/math">
                    <m:r>
                      <a:rPr lang="en-US" altLang="zh-CN" sz="2600" i="1">
                        <a:solidFill>
                          <a:prstClr val="black"/>
                        </a:solidFill>
                        <a:latin typeface="Cambria Math" panose="02040503050406030204" pitchFamily="18" charset="0"/>
                        <a:ea typeface="Cambria Math" panose="02040503050406030204" pitchFamily="18" charset="0"/>
                      </a:rPr>
                      <m:t>∈</m:t>
                    </m:r>
                  </m:oMath>
                </a14:m>
                <a:r>
                  <a:rPr lang="en-US" altLang="zh-CN" sz="2600" b="0" dirty="0">
                    <a:solidFill>
                      <a:schemeClr val="tx1"/>
                    </a:solidFill>
                    <a:latin typeface="黑体" panose="02010609060101010101" pitchFamily="49" charset="-122"/>
                    <a:ea typeface="黑体" panose="02010609060101010101" pitchFamily="49" charset="-122"/>
                  </a:rPr>
                  <a:t>3NF</a:t>
                </a:r>
                <a:r>
                  <a:rPr lang="zh-CN" altLang="en-US" sz="2600" b="0" dirty="0">
                    <a:solidFill>
                      <a:schemeClr val="tx1"/>
                    </a:solidFill>
                    <a:latin typeface="黑体" panose="02010609060101010101" pitchFamily="49" charset="-122"/>
                    <a:ea typeface="黑体" panose="02010609060101010101" pitchFamily="49" charset="-122"/>
                  </a:rPr>
                  <a:t>。</a:t>
                </a:r>
              </a:p>
            </p:txBody>
          </p:sp>
        </mc:Choice>
        <mc:Fallback xmlns="">
          <p:sp>
            <p:nvSpPr>
              <p:cNvPr id="67589" name="矩形 7">
                <a:extLst>
                  <a:ext uri="{FF2B5EF4-FFF2-40B4-BE49-F238E27FC236}">
                    <a16:creationId xmlns:a16="http://schemas.microsoft.com/office/drawing/2014/main" id="{8BE03B61-65E0-4881-B779-EF7E62C631AD}"/>
                  </a:ext>
                </a:extLst>
              </p:cNvPr>
              <p:cNvSpPr>
                <a:spLocks noRot="1" noChangeAspect="1" noMove="1" noResize="1" noEditPoints="1" noAdjustHandles="1" noChangeArrowheads="1" noChangeShapeType="1" noTextEdit="1"/>
              </p:cNvSpPr>
              <p:nvPr/>
            </p:nvSpPr>
            <p:spPr bwMode="auto">
              <a:xfrm>
                <a:off x="1080000" y="1418589"/>
                <a:ext cx="9701212" cy="1813702"/>
              </a:xfrm>
              <a:prstGeom prst="rect">
                <a:avLst/>
              </a:prstGeom>
              <a:blipFill>
                <a:blip r:embed="rId3"/>
                <a:stretch>
                  <a:fillRect l="-1131" r="-440" b="-7071"/>
                </a:stretch>
              </a:blipFill>
              <a:ln>
                <a:noFill/>
              </a:ln>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29DD754F-025C-F247-B101-C4ECE79E74A3}"/>
              </a:ext>
            </a:extLst>
          </p:cNvPr>
          <p:cNvSpPr/>
          <p:nvPr/>
        </p:nvSpPr>
        <p:spPr>
          <a:xfrm>
            <a:off x="360000" y="360000"/>
            <a:ext cx="8424863" cy="683264"/>
          </a:xfrm>
          <a:prstGeom prst="rect">
            <a:avLst/>
          </a:prstGeom>
        </p:spPr>
        <p:txBody>
          <a:bodyPr>
            <a:spAutoFit/>
          </a:bodyPr>
          <a:lstStyle/>
          <a:p>
            <a:pPr>
              <a:lnSpc>
                <a:spcPct val="120000"/>
              </a:lnSpc>
              <a:spcBef>
                <a:spcPts val="1200"/>
              </a:spcBef>
              <a:defRPr/>
            </a:pPr>
            <a:r>
              <a:rPr lang="en-US" altLang="zh-CN" sz="3200" dirty="0" smtClean="0">
                <a:solidFill>
                  <a:srgbClr val="C00000"/>
                </a:solidFill>
                <a:latin typeface="黑体" panose="02010609060101010101" pitchFamily="49" charset="-122"/>
                <a:ea typeface="黑体" panose="02010609060101010101" pitchFamily="49" charset="-122"/>
              </a:rPr>
              <a:t>4</a:t>
            </a:r>
            <a:r>
              <a:rPr lang="zh-CN" altLang="en-US" sz="3200" dirty="0" smtClean="0">
                <a:solidFill>
                  <a:srgbClr val="C00000"/>
                </a:solidFill>
                <a:latin typeface="黑体" panose="02010609060101010101" pitchFamily="49" charset="-122"/>
                <a:ea typeface="黑体" panose="02010609060101010101" pitchFamily="49" charset="-122"/>
              </a:rPr>
              <a:t>、</a:t>
            </a:r>
            <a:r>
              <a:rPr lang="zh-CN" altLang="en-US" sz="3200" b="0" dirty="0">
                <a:solidFill>
                  <a:srgbClr val="C00000"/>
                </a:solidFill>
                <a:latin typeface="黑体" panose="02010609060101010101" pitchFamily="49" charset="-122"/>
                <a:ea typeface="黑体" panose="02010609060101010101" pitchFamily="49" charset="-122"/>
              </a:rPr>
              <a:t>第三范式（</a:t>
            </a:r>
            <a:r>
              <a:rPr lang="en-US" altLang="zh-CN" sz="3200" b="0" dirty="0">
                <a:solidFill>
                  <a:srgbClr val="C00000"/>
                </a:solidFill>
                <a:latin typeface="黑体" panose="02010609060101010101" pitchFamily="49" charset="-122"/>
                <a:ea typeface="黑体" panose="02010609060101010101" pitchFamily="49" charset="-122"/>
              </a:rPr>
              <a:t>3NF</a:t>
            </a:r>
            <a:r>
              <a:rPr lang="zh-CN" altLang="en-US" sz="3200" b="0" dirty="0">
                <a:solidFill>
                  <a:srgbClr val="C00000"/>
                </a:solidFill>
                <a:latin typeface="黑体" panose="02010609060101010101" pitchFamily="49" charset="-122"/>
                <a:ea typeface="黑体" panose="02010609060101010101" pitchFamily="49" charset="-122"/>
              </a:rPr>
              <a:t>）</a:t>
            </a:r>
            <a:endParaRPr lang="en-US" altLang="zh-CN" sz="3200" b="0" dirty="0">
              <a:solidFill>
                <a:schemeClr val="tx1"/>
              </a:solidFill>
              <a:latin typeface="黑体" panose="02010609060101010101" pitchFamily="49" charset="-122"/>
              <a:ea typeface="黑体" panose="02010609060101010101" pitchFamily="49" charset="-122"/>
            </a:endParaRPr>
          </a:p>
        </p:txBody>
      </p:sp>
      <p:sp>
        <p:nvSpPr>
          <p:cNvPr id="3" name="矩形 7">
            <a:extLst>
              <a:ext uri="{FF2B5EF4-FFF2-40B4-BE49-F238E27FC236}">
                <a16:creationId xmlns:a16="http://schemas.microsoft.com/office/drawing/2014/main" id="{ED45D32B-86B5-8760-F40E-B0492E31B61C}"/>
              </a:ext>
            </a:extLst>
          </p:cNvPr>
          <p:cNvSpPr>
            <a:spLocks noChangeArrowheads="1"/>
          </p:cNvSpPr>
          <p:nvPr/>
        </p:nvSpPr>
        <p:spPr bwMode="auto">
          <a:xfrm>
            <a:off x="1079999" y="3750156"/>
            <a:ext cx="9701213" cy="1198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nSpc>
                <a:spcPct val="150000"/>
              </a:lnSpc>
              <a:spcBef>
                <a:spcPts val="1200"/>
              </a:spcBef>
              <a:buClrTx/>
              <a:buSzTx/>
              <a:buNone/>
            </a:pPr>
            <a:r>
              <a:rPr lang="en-US" altLang="zh-CN" sz="2600" b="0" dirty="0">
                <a:solidFill>
                  <a:schemeClr val="tx1"/>
                </a:solidFill>
                <a:latin typeface="黑体" panose="02010609060101010101" pitchFamily="49" charset="-122"/>
                <a:ea typeface="黑体" panose="02010609060101010101" pitchFamily="49" charset="-122"/>
              </a:rPr>
              <a:t>R</a:t>
            </a:r>
            <a:r>
              <a:rPr lang="zh-CN" altLang="en-US" sz="2600" b="0" dirty="0">
                <a:solidFill>
                  <a:schemeClr val="tx1"/>
                </a:solidFill>
                <a:latin typeface="黑体" panose="02010609060101010101" pitchFamily="49" charset="-122"/>
                <a:ea typeface="黑体" panose="02010609060101010101" pitchFamily="49" charset="-122"/>
              </a:rPr>
              <a:t>属于</a:t>
            </a:r>
            <a:r>
              <a:rPr lang="en-US" altLang="zh-CN" sz="2600" b="0" dirty="0">
                <a:solidFill>
                  <a:schemeClr val="tx1"/>
                </a:solidFill>
                <a:latin typeface="黑体" panose="02010609060101010101" pitchFamily="49" charset="-122"/>
                <a:ea typeface="黑体" panose="02010609060101010101" pitchFamily="49" charset="-122"/>
              </a:rPr>
              <a:t>3NF</a:t>
            </a:r>
            <a:r>
              <a:rPr lang="zh-CN" altLang="en-US" sz="2600" b="0" dirty="0">
                <a:solidFill>
                  <a:schemeClr val="tx1"/>
                </a:solidFill>
                <a:latin typeface="黑体" panose="02010609060101010101" pitchFamily="49" charset="-122"/>
                <a:ea typeface="黑体" panose="02010609060101010101" pitchFamily="49" charset="-122"/>
              </a:rPr>
              <a:t>可理解为</a:t>
            </a:r>
            <a:r>
              <a:rPr lang="en-US" altLang="zh-CN" sz="2600" b="0" dirty="0">
                <a:solidFill>
                  <a:schemeClr val="tx1"/>
                </a:solidFill>
                <a:latin typeface="黑体" panose="02010609060101010101" pitchFamily="49" charset="-122"/>
                <a:ea typeface="黑体" panose="02010609060101010101" pitchFamily="49" charset="-122"/>
              </a:rPr>
              <a:t>R</a:t>
            </a:r>
            <a:r>
              <a:rPr lang="zh-CN" altLang="en-US" sz="2600" b="0" dirty="0">
                <a:solidFill>
                  <a:schemeClr val="tx1"/>
                </a:solidFill>
                <a:latin typeface="黑体" panose="02010609060101010101" pitchFamily="49" charset="-122"/>
                <a:ea typeface="黑体" panose="02010609060101010101" pitchFamily="49" charset="-122"/>
              </a:rPr>
              <a:t>中的</a:t>
            </a:r>
            <a:r>
              <a:rPr lang="zh-CN" altLang="en-US" sz="2600" b="0" dirty="0">
                <a:solidFill>
                  <a:srgbClr val="0000CC"/>
                </a:solidFill>
                <a:latin typeface="黑体" panose="02010609060101010101" pitchFamily="49" charset="-122"/>
                <a:ea typeface="黑体" panose="02010609060101010101" pitchFamily="49" charset="-122"/>
              </a:rPr>
              <a:t>每一个非主属性既不部分依赖于码，也不传递依赖于码</a:t>
            </a:r>
            <a:r>
              <a:rPr lang="zh-CN" altLang="en-US" sz="2600" b="0" dirty="0">
                <a:solidFill>
                  <a:schemeClr val="tx1"/>
                </a:solidFill>
                <a:latin typeface="黑体" panose="02010609060101010101" pitchFamily="49" charset="-122"/>
                <a:ea typeface="黑体" panose="02010609060101010101" pitchFamily="49" charset="-122"/>
              </a:rPr>
              <a:t>。</a:t>
            </a:r>
            <a:endParaRPr lang="en-US" altLang="zh-CN" sz="26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animBg="1"/>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4E02BCE-476E-E76B-C02E-6ECF7444DEA9}"/>
              </a:ext>
            </a:extLst>
          </p:cNvPr>
          <p:cNvSpPr/>
          <p:nvPr/>
        </p:nvSpPr>
        <p:spPr>
          <a:xfrm>
            <a:off x="900000" y="561805"/>
            <a:ext cx="10508973" cy="1363065"/>
          </a:xfrm>
          <a:prstGeom prst="rect">
            <a:avLst/>
          </a:prstGeom>
        </p:spPr>
        <p:txBody>
          <a:bodyPr wrap="square">
            <a:spAutoFit/>
          </a:bodyPr>
          <a:lstStyle/>
          <a:p>
            <a:pPr>
              <a:lnSpc>
                <a:spcPct val="120000"/>
              </a:lnSpc>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分析下面两个关系模式</a:t>
            </a:r>
            <a:r>
              <a:rPr lang="en-US" altLang="zh-CN" sz="2400" dirty="0">
                <a:latin typeface="黑体" panose="02010609060101010101" pitchFamily="49" charset="-122"/>
                <a:ea typeface="黑体" panose="02010609060101010101" pitchFamily="49" charset="-122"/>
              </a:rPr>
              <a:t>SD</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SC</a:t>
            </a:r>
            <a:r>
              <a:rPr lang="zh-CN" altLang="en-US" sz="2400" dirty="0">
                <a:latin typeface="黑体" panose="02010609060101010101" pitchFamily="49" charset="-122"/>
                <a:ea typeface="黑体" panose="02010609060101010101" pitchFamily="49" charset="-122"/>
              </a:rPr>
              <a:t>是否属于</a:t>
            </a:r>
            <a:r>
              <a:rPr lang="en-US" altLang="zh-CN" sz="2400" dirty="0">
                <a:latin typeface="黑体" panose="02010609060101010101" pitchFamily="49" charset="-122"/>
                <a:ea typeface="黑体" panose="02010609060101010101" pitchFamily="49" charset="-122"/>
              </a:rPr>
              <a:t>3NF</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914400" lvl="4">
              <a:lnSpc>
                <a:spcPct val="120000"/>
              </a:lnSpc>
              <a:defRPr/>
            </a:pPr>
            <a:r>
              <a:rPr lang="en-US" altLang="zh-CN" sz="2400" dirty="0">
                <a:solidFill>
                  <a:srgbClr val="0000CC"/>
                </a:solidFill>
                <a:latin typeface="黑体" panose="02010609060101010101" pitchFamily="49" charset="-122"/>
                <a:ea typeface="黑体" panose="02010609060101010101" pitchFamily="49" charset="-122"/>
              </a:rPr>
              <a:t>SD(</a:t>
            </a:r>
            <a:r>
              <a:rPr lang="zh-CN" altLang="en-US" sz="2400" u="sng" dirty="0">
                <a:solidFill>
                  <a:srgbClr val="0000CC"/>
                </a:solidFill>
                <a:latin typeface="黑体" panose="02010609060101010101" pitchFamily="49" charset="-122"/>
                <a:ea typeface="黑体" panose="02010609060101010101" pitchFamily="49" charset="-122"/>
              </a:rPr>
              <a:t>学号</a:t>
            </a:r>
            <a:r>
              <a:rPr lang="zh-CN" altLang="en-US" sz="2400" dirty="0">
                <a:solidFill>
                  <a:srgbClr val="0000CC"/>
                </a:solidFill>
                <a:latin typeface="黑体" panose="02010609060101010101" pitchFamily="49" charset="-122"/>
                <a:ea typeface="黑体" panose="02010609060101010101" pitchFamily="49" charset="-122"/>
              </a:rPr>
              <a:t>，姓名，出生日期，系别，系主任</a:t>
            </a:r>
            <a:r>
              <a:rPr lang="en-US" altLang="zh-CN" sz="2400" dirty="0">
                <a:solidFill>
                  <a:srgbClr val="0000CC"/>
                </a:solidFill>
                <a:latin typeface="黑体" panose="02010609060101010101" pitchFamily="49" charset="-122"/>
                <a:ea typeface="黑体" panose="02010609060101010101" pitchFamily="49" charset="-122"/>
              </a:rPr>
              <a:t>)</a:t>
            </a:r>
          </a:p>
          <a:p>
            <a:pPr marL="914400" lvl="4">
              <a:lnSpc>
                <a:spcPct val="120000"/>
              </a:lnSpc>
              <a:defRPr/>
            </a:pPr>
            <a:r>
              <a:rPr lang="en-US" altLang="zh-CN" sz="2400" dirty="0">
                <a:solidFill>
                  <a:srgbClr val="0000CC"/>
                </a:solidFill>
                <a:latin typeface="黑体" panose="02010609060101010101" pitchFamily="49" charset="-122"/>
                <a:ea typeface="黑体" panose="02010609060101010101" pitchFamily="49" charset="-122"/>
              </a:rPr>
              <a:t>SC(</a:t>
            </a:r>
            <a:r>
              <a:rPr lang="zh-CN" altLang="en-US" sz="2400" u="sng" dirty="0">
                <a:solidFill>
                  <a:srgbClr val="0000CC"/>
                </a:solidFill>
                <a:latin typeface="黑体" panose="02010609060101010101" pitchFamily="49" charset="-122"/>
                <a:ea typeface="黑体" panose="02010609060101010101" pitchFamily="49" charset="-122"/>
              </a:rPr>
              <a:t>学号，课程号</a:t>
            </a:r>
            <a:r>
              <a:rPr lang="zh-CN" altLang="en-US" sz="2400" dirty="0">
                <a:solidFill>
                  <a:srgbClr val="0000CC"/>
                </a:solidFill>
                <a:latin typeface="黑体" panose="02010609060101010101" pitchFamily="49" charset="-122"/>
                <a:ea typeface="黑体" panose="02010609060101010101" pitchFamily="49" charset="-122"/>
              </a:rPr>
              <a:t>，成绩</a:t>
            </a:r>
            <a:r>
              <a:rPr lang="en-US" altLang="zh-CN" sz="2400" dirty="0">
                <a:solidFill>
                  <a:srgbClr val="0000CC"/>
                </a:solidFill>
                <a:latin typeface="黑体" panose="02010609060101010101" pitchFamily="49" charset="-122"/>
                <a:ea typeface="黑体" panose="02010609060101010101" pitchFamily="49" charset="-122"/>
              </a:rPr>
              <a:t>)    </a:t>
            </a:r>
            <a:endParaRPr kumimoji="0" lang="zh-CN" altLang="en-US" sz="230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E9E78C27-C1A3-C7E9-6D39-5D552C9A5682}"/>
                  </a:ext>
                </a:extLst>
              </p:cNvPr>
              <p:cNvSpPr/>
              <p:nvPr/>
            </p:nvSpPr>
            <p:spPr>
              <a:xfrm>
                <a:off x="1234271" y="2024665"/>
                <a:ext cx="9729821" cy="1973682"/>
              </a:xfrm>
              <a:prstGeom prst="rect">
                <a:avLst/>
              </a:prstGeom>
            </p:spPr>
            <p:txBody>
              <a:bodyPr wrap="square">
                <a:spAutoFit/>
              </a:bodyPr>
              <a:lstStyle/>
              <a:p>
                <a:pPr>
                  <a:lnSpc>
                    <a:spcPct val="120000"/>
                  </a:lnSpc>
                </a:pPr>
                <a:r>
                  <a:rPr lang="zh-CN" altLang="en-US" sz="2400" dirty="0">
                    <a:solidFill>
                      <a:srgbClr val="C00000"/>
                    </a:solidFill>
                    <a:latin typeface="黑体" panose="02010609060101010101" pitchFamily="49" charset="-122"/>
                    <a:ea typeface="黑体" panose="02010609060101010101" pitchFamily="49" charset="-122"/>
                  </a:rPr>
                  <a:t>分析：</a:t>
                </a:r>
                <a:r>
                  <a:rPr lang="zh-CN" altLang="en-US" sz="2400" dirty="0">
                    <a:latin typeface="黑体" panose="02010609060101010101" pitchFamily="49" charset="-122"/>
                    <a:ea typeface="黑体" panose="02010609060101010101" pitchFamily="49" charset="-122"/>
                  </a:rPr>
                  <a:t>①</a:t>
                </a:r>
                <a:r>
                  <a:rPr lang="zh-CN" altLang="en-US" sz="2400" dirty="0">
                    <a:solidFill>
                      <a:srgbClr val="0000CC"/>
                    </a:solidFill>
                    <a:latin typeface="等线" panose="02010600030101010101" pitchFamily="2" charset="-122"/>
                    <a:ea typeface="等线" panose="02010600030101010101" pitchFamily="2" charset="-122"/>
                  </a:rPr>
                  <a:t> </a:t>
                </a:r>
                <a:r>
                  <a:rPr lang="en-US" altLang="zh-CN" sz="2400" dirty="0">
                    <a:latin typeface="黑体" panose="02010609060101010101" pitchFamily="49" charset="-122"/>
                    <a:ea typeface="黑体" panose="02010609060101010101" pitchFamily="49" charset="-122"/>
                  </a:rPr>
                  <a:t>SD</a:t>
                </a:r>
                <a:r>
                  <a:rPr lang="zh-CN" altLang="en-US" sz="2400" dirty="0">
                    <a:latin typeface="黑体" panose="02010609060101010101" pitchFamily="49" charset="-122"/>
                    <a:ea typeface="黑体" panose="02010609060101010101" pitchFamily="49" charset="-122"/>
                  </a:rPr>
                  <a:t>关系模式存在下列函数依赖：</a:t>
                </a:r>
                <a:endParaRPr lang="en-US" altLang="zh-CN" sz="2400" dirty="0">
                  <a:latin typeface="黑体" panose="02010609060101010101" pitchFamily="49" charset="-122"/>
                  <a:ea typeface="黑体" panose="02010609060101010101" pitchFamily="49" charset="-122"/>
                </a:endParaRPr>
              </a:p>
              <a:p>
                <a:pPr marL="914400" lvl="4">
                  <a:lnSpc>
                    <a:spcPct val="120000"/>
                  </a:lnSpc>
                  <a:defRPr/>
                </a:pP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学号</a:t>
                </a:r>
                <a:r>
                  <a:rPr lang="en-US" altLang="zh-CN" sz="240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dirty="0">
                    <a:solidFill>
                      <a:srgbClr val="0000CC"/>
                    </a:solidFill>
                    <a:latin typeface="黑体" panose="02010609060101010101" pitchFamily="49" charset="-122"/>
                    <a:ea typeface="黑体" panose="02010609060101010101" pitchFamily="49" charset="-122"/>
                    <a:sym typeface="Symbol" pitchFamily="18" charset="2"/>
                  </a:rPr>
                  <a:t>系</a:t>
                </a:r>
                <a:r>
                  <a:rPr lang="zh-CN" altLang="en-US" sz="2400" dirty="0">
                    <a:solidFill>
                      <a:srgbClr val="0000CC"/>
                    </a:solidFill>
                    <a:latin typeface="黑体" panose="02010609060101010101" pitchFamily="49" charset="-122"/>
                    <a:ea typeface="黑体" panose="02010609060101010101" pitchFamily="49" charset="-122"/>
                  </a:rPr>
                  <a:t>别，系别</a:t>
                </a:r>
                <a:r>
                  <a:rPr lang="en-US" altLang="zh-CN" sz="240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dirty="0">
                    <a:solidFill>
                      <a:srgbClr val="0000CC"/>
                    </a:solidFill>
                    <a:latin typeface="黑体" panose="02010609060101010101" pitchFamily="49" charset="-122"/>
                    <a:ea typeface="黑体" panose="02010609060101010101" pitchFamily="49" charset="-122"/>
                  </a:rPr>
                  <a:t>系主任，学号</a:t>
                </a:r>
                <a:r>
                  <a:rPr lang="en-US" altLang="zh-CN" sz="240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dirty="0">
                    <a:solidFill>
                      <a:srgbClr val="0000CC"/>
                    </a:solidFill>
                    <a:latin typeface="黑体" panose="02010609060101010101" pitchFamily="49" charset="-122"/>
                    <a:ea typeface="黑体" panose="02010609060101010101" pitchFamily="49" charset="-122"/>
                  </a:rPr>
                  <a:t>系主任</a:t>
                </a:r>
                <a:r>
                  <a:rPr lang="en-US" altLang="zh-CN" sz="2400" dirty="0">
                    <a:solidFill>
                      <a:srgbClr val="0000CC"/>
                    </a:solidFill>
                    <a:latin typeface="黑体" panose="02010609060101010101" pitchFamily="49" charset="-122"/>
                    <a:ea typeface="黑体" panose="02010609060101010101" pitchFamily="49" charset="-122"/>
                  </a:rPr>
                  <a:t>}</a:t>
                </a:r>
              </a:p>
              <a:p>
                <a:pPr marL="457200" lvl="3">
                  <a:lnSpc>
                    <a:spcPct val="120000"/>
                  </a:lnSpc>
                  <a:spcBef>
                    <a:spcPts val="1200"/>
                  </a:spcBef>
                  <a:defRPr/>
                </a:pPr>
                <a:r>
                  <a:rPr lang="zh-CN" altLang="en-US" sz="2400" dirty="0">
                    <a:latin typeface="黑体" panose="02010609060101010101" pitchFamily="49" charset="-122"/>
                    <a:ea typeface="黑体" panose="02010609060101010101" pitchFamily="49" charset="-122"/>
                  </a:rPr>
                  <a:t>其中</a:t>
                </a:r>
                <a:r>
                  <a:rPr lang="zh-CN" altLang="en-US" sz="2400" dirty="0">
                    <a:solidFill>
                      <a:srgbClr val="0000CC"/>
                    </a:solidFill>
                    <a:latin typeface="黑体" panose="02010609060101010101" pitchFamily="49" charset="-122"/>
                    <a:ea typeface="黑体" panose="02010609060101010101" pitchFamily="49" charset="-122"/>
                  </a:rPr>
                  <a:t>学号</a:t>
                </a:r>
                <a:r>
                  <a:rPr lang="zh-CN" altLang="en-US" sz="2400" dirty="0">
                    <a:latin typeface="黑体" panose="02010609060101010101" pitchFamily="49" charset="-122"/>
                    <a:ea typeface="黑体" panose="02010609060101010101" pitchFamily="49" charset="-122"/>
                  </a:rPr>
                  <a:t>是唯一候选码，由于存在非主属性</a:t>
                </a:r>
                <a:r>
                  <a:rPr lang="zh-CN" altLang="en-US" sz="2400" dirty="0">
                    <a:solidFill>
                      <a:srgbClr val="0000CC"/>
                    </a:solidFill>
                    <a:latin typeface="黑体" panose="02010609060101010101" pitchFamily="49" charset="-122"/>
                    <a:ea typeface="黑体" panose="02010609060101010101" pitchFamily="49" charset="-122"/>
                  </a:rPr>
                  <a:t>系主任</a:t>
                </a:r>
                <a:r>
                  <a:rPr lang="zh-CN" altLang="en-US" sz="2400" dirty="0">
                    <a:latin typeface="黑体" panose="02010609060101010101" pitchFamily="49" charset="-122"/>
                    <a:ea typeface="黑体" panose="02010609060101010101" pitchFamily="49" charset="-122"/>
                  </a:rPr>
                  <a:t>对码</a:t>
                </a:r>
                <a:r>
                  <a:rPr lang="zh-CN" altLang="en-US" sz="2400" dirty="0">
                    <a:solidFill>
                      <a:srgbClr val="0000CC"/>
                    </a:solidFill>
                    <a:latin typeface="黑体" panose="02010609060101010101" pitchFamily="49" charset="-122"/>
                    <a:ea typeface="黑体" panose="02010609060101010101" pitchFamily="49" charset="-122"/>
                  </a:rPr>
                  <a:t>学号</a:t>
                </a:r>
                <a:r>
                  <a:rPr lang="zh-CN" altLang="en-US" sz="2400" dirty="0">
                    <a:latin typeface="黑体" panose="02010609060101010101" pitchFamily="49" charset="-122"/>
                    <a:ea typeface="黑体" panose="02010609060101010101" pitchFamily="49" charset="-122"/>
                  </a:rPr>
                  <a:t>的传递函数依赖，所以</a:t>
                </a:r>
                <a:r>
                  <a:rPr lang="en-US" altLang="zh-CN" sz="2400" dirty="0">
                    <a:solidFill>
                      <a:srgbClr val="C00000"/>
                    </a:solidFill>
                    <a:latin typeface="黑体" panose="02010609060101010101" pitchFamily="49" charset="-122"/>
                    <a:ea typeface="黑体" panose="02010609060101010101" pitchFamily="49" charset="-122"/>
                  </a:rPr>
                  <a:t>SD</a:t>
                </a:r>
                <a14:m>
                  <m:oMath xmlns:m="http://schemas.openxmlformats.org/officeDocument/2006/math">
                    <m:r>
                      <a:rPr lang="en-US" altLang="zh-CN" sz="2400">
                        <a:solidFill>
                          <a:srgbClr val="C00000"/>
                        </a:solidFill>
                        <a:latin typeface="Cambria Math" panose="02040503050406030204" pitchFamily="18" charset="0"/>
                        <a:ea typeface="黑体" panose="02010609060101010101" pitchFamily="49" charset="-122"/>
                      </a:rPr>
                      <m:t>∉</m:t>
                    </m:r>
                    <m:r>
                      <m:rPr>
                        <m:nor/>
                      </m:rPr>
                      <a:rPr lang="en-US" altLang="zh-CN" sz="2400" dirty="0">
                        <a:solidFill>
                          <a:srgbClr val="C00000"/>
                        </a:solidFill>
                        <a:latin typeface="黑体" panose="02010609060101010101" pitchFamily="49" charset="-122"/>
                        <a:ea typeface="黑体" panose="02010609060101010101" pitchFamily="49" charset="-122"/>
                      </a:rPr>
                      <m:t>3</m:t>
                    </m:r>
                  </m:oMath>
                </a14:m>
                <a:r>
                  <a:rPr lang="en-US" altLang="zh-CN" sz="2400" dirty="0">
                    <a:solidFill>
                      <a:srgbClr val="C00000"/>
                    </a:solidFill>
                    <a:latin typeface="黑体" panose="02010609060101010101" pitchFamily="49" charset="-122"/>
                    <a:ea typeface="黑体" panose="02010609060101010101" pitchFamily="49" charset="-122"/>
                  </a:rPr>
                  <a:t>NF</a:t>
                </a:r>
                <a:r>
                  <a:rPr lang="zh-CN" altLang="en-US" sz="2400" dirty="0">
                    <a:solidFill>
                      <a:srgbClr val="C00000"/>
                    </a:solidFill>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mc:Choice>
        <mc:Fallback xmlns="">
          <p:sp>
            <p:nvSpPr>
              <p:cNvPr id="3" name="矩形 2">
                <a:extLst>
                  <a:ext uri="{FF2B5EF4-FFF2-40B4-BE49-F238E27FC236}">
                    <a16:creationId xmlns:a16="http://schemas.microsoft.com/office/drawing/2014/main" id="{E9E78C27-C1A3-C7E9-6D39-5D552C9A5682}"/>
                  </a:ext>
                </a:extLst>
              </p:cNvPr>
              <p:cNvSpPr>
                <a:spLocks noRot="1" noChangeAspect="1" noMove="1" noResize="1" noEditPoints="1" noAdjustHandles="1" noChangeArrowheads="1" noChangeShapeType="1" noTextEdit="1"/>
              </p:cNvSpPr>
              <p:nvPr/>
            </p:nvSpPr>
            <p:spPr>
              <a:xfrm>
                <a:off x="1234271" y="2024665"/>
                <a:ext cx="9729821" cy="1973682"/>
              </a:xfrm>
              <a:prstGeom prst="rect">
                <a:avLst/>
              </a:prstGeom>
              <a:blipFill>
                <a:blip r:embed="rId3"/>
                <a:stretch>
                  <a:fillRect l="-939" t="-1852" b="-5247"/>
                </a:stretch>
              </a:blipFill>
            </p:spPr>
            <p:txBody>
              <a:bodyPr/>
              <a:lstStyle/>
              <a:p>
                <a:r>
                  <a:rPr lang="zh-CN" altLang="en-US">
                    <a:noFill/>
                  </a:rPr>
                  <a:t> </a:t>
                </a:r>
              </a:p>
            </p:txBody>
          </p:sp>
        </mc:Fallback>
      </mc:AlternateContent>
      <p:grpSp>
        <p:nvGrpSpPr>
          <p:cNvPr id="5" name="组合 4">
            <a:extLst>
              <a:ext uri="{FF2B5EF4-FFF2-40B4-BE49-F238E27FC236}">
                <a16:creationId xmlns:a16="http://schemas.microsoft.com/office/drawing/2014/main" id="{E3200DFD-855C-E179-F6C3-05D8E1062BFA}"/>
              </a:ext>
            </a:extLst>
          </p:cNvPr>
          <p:cNvGrpSpPr/>
          <p:nvPr/>
        </p:nvGrpSpPr>
        <p:grpSpPr>
          <a:xfrm>
            <a:off x="1764303" y="4031344"/>
            <a:ext cx="9854449" cy="981807"/>
            <a:chOff x="841513" y="496106"/>
            <a:chExt cx="9854449" cy="981807"/>
          </a:xfrm>
        </p:grpSpPr>
        <p:sp>
          <p:nvSpPr>
            <p:cNvPr id="8" name="矩形 7">
              <a:extLst>
                <a:ext uri="{FF2B5EF4-FFF2-40B4-BE49-F238E27FC236}">
                  <a16:creationId xmlns:a16="http://schemas.microsoft.com/office/drawing/2014/main" id="{03EA196A-040A-5A1D-183C-15109C495BB7}"/>
                </a:ext>
              </a:extLst>
            </p:cNvPr>
            <p:cNvSpPr/>
            <p:nvPr/>
          </p:nvSpPr>
          <p:spPr>
            <a:xfrm>
              <a:off x="841513" y="496106"/>
              <a:ext cx="9854449" cy="981807"/>
            </a:xfrm>
            <a:prstGeom prst="rect">
              <a:avLst/>
            </a:prstGeom>
          </p:spPr>
          <p:txBody>
            <a:bodyPr wrap="square">
              <a:spAutoFit/>
            </a:bodyPr>
            <a:lstStyle/>
            <a:p>
              <a:pPr marL="457200" lvl="3">
                <a:lnSpc>
                  <a:spcPct val="120000"/>
                </a:lnSpc>
                <a:spcBef>
                  <a:spcPts val="600"/>
                </a:spcBef>
                <a:defRPr/>
              </a:pPr>
              <a:r>
                <a:rPr lang="en-US" altLang="zh-CN" sz="2400" dirty="0">
                  <a:latin typeface="黑体" panose="02010609060101010101" pitchFamily="49" charset="-122"/>
                  <a:ea typeface="黑体" panose="02010609060101010101" pitchFamily="49" charset="-122"/>
                </a:rPr>
                <a:t>② SC</a:t>
              </a:r>
              <a:r>
                <a:rPr lang="zh-CN" altLang="en-US" sz="2400" dirty="0">
                  <a:latin typeface="黑体" panose="02010609060101010101" pitchFamily="49" charset="-122"/>
                  <a:ea typeface="黑体" panose="02010609060101010101" pitchFamily="49" charset="-122"/>
                </a:rPr>
                <a:t>关系模式存在下列函数依赖：</a:t>
              </a:r>
            </a:p>
            <a:p>
              <a:pPr marL="457200" lvl="3">
                <a:spcBef>
                  <a:spcPts val="600"/>
                </a:spcBef>
                <a:defRPr/>
              </a:pP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学号</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课程号</a:t>
              </a:r>
              <a:r>
                <a:rPr lang="en-US" altLang="zh-CN" sz="2400" dirty="0">
                  <a:solidFill>
                    <a:srgbClr val="0000CC"/>
                  </a:solidFill>
                  <a:latin typeface="黑体" panose="02010609060101010101" pitchFamily="49" charset="-122"/>
                  <a:ea typeface="黑体" panose="02010609060101010101" pitchFamily="49" charset="-122"/>
                </a:rPr>
                <a:t>)</a:t>
              </a:r>
              <a:r>
                <a:rPr lang="en-US" altLang="zh-CN" sz="240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dirty="0">
                  <a:solidFill>
                    <a:srgbClr val="0000CC"/>
                  </a:solidFill>
                  <a:latin typeface="黑体" panose="02010609060101010101" pitchFamily="49" charset="-122"/>
                  <a:ea typeface="黑体" panose="02010609060101010101" pitchFamily="49" charset="-122"/>
                </a:rPr>
                <a:t>成绩</a:t>
              </a:r>
              <a:r>
                <a:rPr lang="en-US" altLang="zh-CN" sz="2400" dirty="0">
                  <a:solidFill>
                    <a:srgbClr val="0000CC"/>
                  </a:solidFill>
                  <a:latin typeface="黑体" panose="02010609060101010101" pitchFamily="49" charset="-122"/>
                  <a:ea typeface="黑体" panose="02010609060101010101" pitchFamily="49" charset="-122"/>
                </a:rPr>
                <a:t>}</a:t>
              </a:r>
            </a:p>
          </p:txBody>
        </p:sp>
        <p:sp>
          <p:nvSpPr>
            <p:cNvPr id="9" name="文本框 8">
              <a:extLst>
                <a:ext uri="{FF2B5EF4-FFF2-40B4-BE49-F238E27FC236}">
                  <a16:creationId xmlns:a16="http://schemas.microsoft.com/office/drawing/2014/main" id="{B41B3B07-5C48-4760-66D6-89E39D3C356C}"/>
                </a:ext>
              </a:extLst>
            </p:cNvPr>
            <p:cNvSpPr txBox="1"/>
            <p:nvPr/>
          </p:nvSpPr>
          <p:spPr>
            <a:xfrm>
              <a:off x="3528744" y="964885"/>
              <a:ext cx="288016" cy="369332"/>
            </a:xfrm>
            <a:prstGeom prst="rect">
              <a:avLst/>
            </a:prstGeom>
            <a:noFill/>
          </p:spPr>
          <p:txBody>
            <a:bodyPr wrap="square" rtlCol="0">
              <a:spAutoFit/>
            </a:bodyPr>
            <a:lstStyle/>
            <a:p>
              <a:pPr>
                <a:spcBef>
                  <a:spcPts val="600"/>
                </a:spcBef>
              </a:pPr>
              <a:r>
                <a:rPr lang="en-US" altLang="zh-CN" b="1" dirty="0">
                  <a:solidFill>
                    <a:srgbClr val="0000CC"/>
                  </a:solidFill>
                </a:rPr>
                <a:t>f</a:t>
              </a:r>
              <a:endParaRPr lang="zh-CN" altLang="en-US" b="1" dirty="0">
                <a:solidFill>
                  <a:srgbClr val="0000CC"/>
                </a:solidFill>
              </a:endParaRPr>
            </a:p>
          </p:txBody>
        </p:sp>
      </p:gr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E88CEDBE-3B05-E6D3-36F2-F6D520213178}"/>
                  </a:ext>
                </a:extLst>
              </p:cNvPr>
              <p:cNvSpPr/>
              <p:nvPr/>
            </p:nvSpPr>
            <p:spPr>
              <a:xfrm>
                <a:off x="1761830" y="5055259"/>
                <a:ext cx="9202262" cy="830997"/>
              </a:xfrm>
              <a:prstGeom prst="rect">
                <a:avLst/>
              </a:prstGeom>
            </p:spPr>
            <p:txBody>
              <a:bodyPr wrap="square">
                <a:spAutoFit/>
              </a:bodyPr>
              <a:lstStyle/>
              <a:p>
                <a:pPr marL="0" lvl="2">
                  <a:spcBef>
                    <a:spcPts val="1200"/>
                  </a:spcBef>
                  <a:defRPr/>
                </a:pPr>
                <a:r>
                  <a:rPr lang="zh-CN" altLang="en-US" sz="2400" dirty="0">
                    <a:latin typeface="黑体" panose="02010609060101010101" pitchFamily="49" charset="-122"/>
                    <a:ea typeface="黑体" panose="02010609060101010101" pitchFamily="49" charset="-122"/>
                  </a:rPr>
                  <a:t>其中候选码是</a:t>
                </a:r>
                <a:r>
                  <a:rPr lang="zh-CN" altLang="en-US" sz="2400" dirty="0">
                    <a:solidFill>
                      <a:srgbClr val="0000CC"/>
                    </a:solidFill>
                    <a:latin typeface="黑体" panose="02010609060101010101" pitchFamily="49" charset="-122"/>
                    <a:ea typeface="黑体" panose="02010609060101010101" pitchFamily="49" charset="-122"/>
                  </a:rPr>
                  <a:t>（学号</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课程号），</a:t>
                </a:r>
                <a:r>
                  <a:rPr lang="zh-CN" altLang="en-US" sz="2400" dirty="0">
                    <a:latin typeface="黑体" panose="02010609060101010101" pitchFamily="49" charset="-122"/>
                    <a:ea typeface="黑体" panose="02010609060101010101" pitchFamily="49" charset="-122"/>
                  </a:rPr>
                  <a:t>因为非主属性</a:t>
                </a:r>
                <a:r>
                  <a:rPr lang="zh-CN" altLang="en-US" sz="2400" dirty="0">
                    <a:solidFill>
                      <a:srgbClr val="0000CC"/>
                    </a:solidFill>
                    <a:latin typeface="黑体" panose="02010609060101010101" pitchFamily="49" charset="-122"/>
                    <a:ea typeface="黑体" panose="02010609060101010101" pitchFamily="49" charset="-122"/>
                  </a:rPr>
                  <a:t>成绩</a:t>
                </a:r>
                <a:r>
                  <a:rPr lang="zh-CN" altLang="en-US" sz="2400" dirty="0">
                    <a:latin typeface="黑体" panose="02010609060101010101" pitchFamily="49" charset="-122"/>
                    <a:ea typeface="黑体" panose="02010609060101010101" pitchFamily="49" charset="-122"/>
                  </a:rPr>
                  <a:t>不存在对码的部分函数依赖也不存在对码的传递函数依赖，所以</a:t>
                </a:r>
                <a:r>
                  <a:rPr lang="en-US" altLang="zh-CN" sz="2400" dirty="0">
                    <a:solidFill>
                      <a:srgbClr val="C00000"/>
                    </a:solidFill>
                    <a:latin typeface="黑体" panose="02010609060101010101" pitchFamily="49" charset="-122"/>
                    <a:ea typeface="黑体" panose="02010609060101010101" pitchFamily="49" charset="-122"/>
                  </a:rPr>
                  <a:t>SC</a:t>
                </a:r>
                <a14:m>
                  <m:oMath xmlns:m="http://schemas.openxmlformats.org/officeDocument/2006/math">
                    <m:r>
                      <a:rPr lang="en-US" altLang="zh-CN" sz="2400" b="1" i="1">
                        <a:solidFill>
                          <a:srgbClr val="C00000"/>
                        </a:solidFill>
                        <a:latin typeface="Cambria Math" panose="02040503050406030204" pitchFamily="18" charset="0"/>
                        <a:ea typeface="Cambria Math" panose="02040503050406030204" pitchFamily="18" charset="0"/>
                      </a:rPr>
                      <m:t>∈</m:t>
                    </m:r>
                  </m:oMath>
                </a14:m>
                <a:r>
                  <a:rPr lang="en-US" altLang="zh-CN" sz="2400" dirty="0">
                    <a:solidFill>
                      <a:srgbClr val="C00000"/>
                    </a:solidFill>
                    <a:latin typeface="黑体" panose="02010609060101010101" pitchFamily="49" charset="-122"/>
                    <a:ea typeface="黑体" panose="02010609060101010101" pitchFamily="49" charset="-122"/>
                  </a:rPr>
                  <a:t>3NF</a:t>
                </a:r>
                <a:r>
                  <a:rPr lang="zh-CN" altLang="en-US" sz="2400" dirty="0">
                    <a:latin typeface="黑体" panose="02010609060101010101" pitchFamily="49" charset="-122"/>
                    <a:ea typeface="黑体" panose="02010609060101010101" pitchFamily="49" charset="-122"/>
                  </a:rPr>
                  <a:t>。</a:t>
                </a:r>
                <a:endParaRPr lang="en-US" altLang="zh-CN" sz="2400" dirty="0">
                  <a:solidFill>
                    <a:srgbClr val="0000CC"/>
                  </a:solidFill>
                  <a:latin typeface="黑体" panose="02010609060101010101" pitchFamily="49" charset="-122"/>
                  <a:ea typeface="黑体" panose="02010609060101010101" pitchFamily="49" charset="-122"/>
                </a:endParaRPr>
              </a:p>
            </p:txBody>
          </p:sp>
        </mc:Choice>
        <mc:Fallback xmlns="">
          <p:sp>
            <p:nvSpPr>
              <p:cNvPr id="6" name="矩形 5">
                <a:extLst>
                  <a:ext uri="{FF2B5EF4-FFF2-40B4-BE49-F238E27FC236}">
                    <a16:creationId xmlns:a16="http://schemas.microsoft.com/office/drawing/2014/main" id="{E88CEDBE-3B05-E6D3-36F2-F6D520213178}"/>
                  </a:ext>
                </a:extLst>
              </p:cNvPr>
              <p:cNvSpPr>
                <a:spLocks noRot="1" noChangeAspect="1" noMove="1" noResize="1" noEditPoints="1" noAdjustHandles="1" noChangeArrowheads="1" noChangeShapeType="1" noTextEdit="1"/>
              </p:cNvSpPr>
              <p:nvPr/>
            </p:nvSpPr>
            <p:spPr>
              <a:xfrm>
                <a:off x="1761830" y="5055259"/>
                <a:ext cx="9202262" cy="830997"/>
              </a:xfrm>
              <a:prstGeom prst="rect">
                <a:avLst/>
              </a:prstGeom>
              <a:blipFill>
                <a:blip r:embed="rId4"/>
                <a:stretch>
                  <a:fillRect l="-993" t="-5839" r="-728" b="-13139"/>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6308F5DB-4298-8DE0-954A-6712E1DB1D71}"/>
              </a:ext>
            </a:extLst>
          </p:cNvPr>
          <p:cNvSpPr txBox="1"/>
          <p:nvPr/>
        </p:nvSpPr>
        <p:spPr>
          <a:xfrm>
            <a:off x="6927488" y="2462953"/>
            <a:ext cx="288016" cy="369332"/>
          </a:xfrm>
          <a:prstGeom prst="rect">
            <a:avLst/>
          </a:prstGeom>
          <a:noFill/>
        </p:spPr>
        <p:txBody>
          <a:bodyPr wrap="square" rtlCol="0">
            <a:spAutoFit/>
          </a:bodyPr>
          <a:lstStyle/>
          <a:p>
            <a:pPr>
              <a:spcBef>
                <a:spcPts val="600"/>
              </a:spcBef>
            </a:pPr>
            <a:r>
              <a:rPr lang="en-US" altLang="zh-CN" b="1" dirty="0">
                <a:solidFill>
                  <a:srgbClr val="0000CC"/>
                </a:solidFill>
              </a:rPr>
              <a:t>t</a:t>
            </a:r>
            <a:endParaRPr lang="zh-CN" altLang="en-US" b="1" dirty="0">
              <a:solidFill>
                <a:srgbClr val="0000CC"/>
              </a:solidFill>
            </a:endParaRPr>
          </a:p>
        </p:txBody>
      </p:sp>
    </p:spTree>
    <p:extLst>
      <p:ext uri="{BB962C8B-B14F-4D97-AF65-F5344CB8AC3E}">
        <p14:creationId xmlns:p14="http://schemas.microsoft.com/office/powerpoint/2010/main" val="767950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bldLvl="4"/>
      <p:bldP spid="6"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A3DBD2D-8B90-168E-7DD0-94EEC1F68550}"/>
              </a:ext>
            </a:extLst>
          </p:cNvPr>
          <p:cNvSpPr/>
          <p:nvPr/>
        </p:nvSpPr>
        <p:spPr>
          <a:xfrm>
            <a:off x="900001" y="727276"/>
            <a:ext cx="10290514" cy="1960152"/>
          </a:xfrm>
          <a:prstGeom prst="rect">
            <a:avLst/>
          </a:prstGeom>
        </p:spPr>
        <p:txBody>
          <a:bodyPr wrap="square">
            <a:spAutoFit/>
          </a:bodyPr>
          <a:lstStyle/>
          <a:p>
            <a:pPr>
              <a:lnSpc>
                <a:spcPct val="120000"/>
              </a:lnSpc>
              <a:spcBef>
                <a:spcPts val="600"/>
              </a:spcBef>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将关系模式</a:t>
            </a:r>
            <a:r>
              <a:rPr lang="en-US" altLang="zh-CN" sz="2400" dirty="0">
                <a:latin typeface="黑体" panose="02010609060101010101" pitchFamily="49" charset="-122"/>
                <a:ea typeface="黑体" panose="02010609060101010101" pitchFamily="49" charset="-122"/>
              </a:rPr>
              <a:t>SD</a:t>
            </a:r>
            <a:r>
              <a:rPr lang="zh-CN" altLang="en-US" sz="2400" dirty="0">
                <a:latin typeface="黑体" panose="02010609060101010101" pitchFamily="49" charset="-122"/>
                <a:ea typeface="黑体" panose="02010609060101010101" pitchFamily="49" charset="-122"/>
              </a:rPr>
              <a:t>进行投影分解成如下两个关系模式</a:t>
            </a:r>
            <a:r>
              <a:rPr lang="en-US" altLang="zh-CN" sz="2400" dirty="0">
                <a:latin typeface="黑体" panose="02010609060101010101" pitchFamily="49" charset="-122"/>
                <a:ea typeface="黑体" panose="02010609060101010101" pitchFamily="49" charset="-122"/>
              </a:rPr>
              <a:t>S</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，分析</a:t>
            </a:r>
            <a:r>
              <a:rPr lang="en-US" altLang="zh-CN" sz="2400" dirty="0">
                <a:latin typeface="黑体" panose="02010609060101010101" pitchFamily="49" charset="-122"/>
                <a:ea typeface="黑体" panose="02010609060101010101" pitchFamily="49" charset="-122"/>
              </a:rPr>
              <a:t>S</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是否属于</a:t>
            </a:r>
            <a:r>
              <a:rPr lang="en-US" altLang="zh-CN" sz="2400" dirty="0">
                <a:latin typeface="黑体" panose="02010609060101010101" pitchFamily="49" charset="-122"/>
                <a:ea typeface="黑体" panose="02010609060101010101" pitchFamily="49" charset="-122"/>
              </a:rPr>
              <a:t>3NF</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914400" lvl="4">
              <a:lnSpc>
                <a:spcPct val="120000"/>
              </a:lnSpc>
              <a:spcBef>
                <a:spcPts val="600"/>
              </a:spcBef>
              <a:defRPr/>
            </a:pPr>
            <a:r>
              <a:rPr lang="en-US" altLang="zh-CN" sz="2400" dirty="0">
                <a:solidFill>
                  <a:srgbClr val="0000CC"/>
                </a:solidFill>
                <a:latin typeface="黑体" panose="02010609060101010101" pitchFamily="49" charset="-122"/>
                <a:ea typeface="黑体" panose="02010609060101010101" pitchFamily="49" charset="-122"/>
              </a:rPr>
              <a:t>S(</a:t>
            </a:r>
            <a:r>
              <a:rPr lang="zh-CN" altLang="en-US" sz="2400" u="sng" dirty="0">
                <a:solidFill>
                  <a:srgbClr val="0000CC"/>
                </a:solidFill>
                <a:latin typeface="黑体" panose="02010609060101010101" pitchFamily="49" charset="-122"/>
                <a:ea typeface="黑体" panose="02010609060101010101" pitchFamily="49" charset="-122"/>
              </a:rPr>
              <a:t>学号</a:t>
            </a:r>
            <a:r>
              <a:rPr lang="zh-CN" altLang="en-US" sz="2400" dirty="0">
                <a:solidFill>
                  <a:srgbClr val="0000CC"/>
                </a:solidFill>
                <a:latin typeface="黑体" panose="02010609060101010101" pitchFamily="49" charset="-122"/>
                <a:ea typeface="黑体" panose="02010609060101010101" pitchFamily="49" charset="-122"/>
              </a:rPr>
              <a:t>，姓名，出生日期，系别</a:t>
            </a:r>
            <a:r>
              <a:rPr lang="en-US" altLang="zh-CN" sz="2400" dirty="0">
                <a:solidFill>
                  <a:srgbClr val="0000CC"/>
                </a:solidFill>
                <a:latin typeface="黑体" panose="02010609060101010101" pitchFamily="49" charset="-122"/>
                <a:ea typeface="黑体" panose="02010609060101010101" pitchFamily="49" charset="-122"/>
              </a:rPr>
              <a:t>)</a:t>
            </a:r>
          </a:p>
          <a:p>
            <a:pPr marL="914400" lvl="4">
              <a:lnSpc>
                <a:spcPct val="120000"/>
              </a:lnSpc>
              <a:spcBef>
                <a:spcPts val="600"/>
              </a:spcBef>
              <a:defRPr/>
            </a:pPr>
            <a:r>
              <a:rPr lang="en-US" altLang="zh-CN" sz="2400" dirty="0">
                <a:solidFill>
                  <a:srgbClr val="0000CC"/>
                </a:solidFill>
                <a:latin typeface="黑体" panose="02010609060101010101" pitchFamily="49" charset="-122"/>
                <a:ea typeface="黑体" panose="02010609060101010101" pitchFamily="49" charset="-122"/>
              </a:rPr>
              <a:t>D(</a:t>
            </a:r>
            <a:r>
              <a:rPr lang="zh-CN" altLang="en-US" sz="2400" u="sng" dirty="0">
                <a:solidFill>
                  <a:srgbClr val="0000CC"/>
                </a:solidFill>
                <a:latin typeface="黑体" panose="02010609060101010101" pitchFamily="49" charset="-122"/>
                <a:ea typeface="黑体" panose="02010609060101010101" pitchFamily="49" charset="-122"/>
              </a:rPr>
              <a:t>系别</a:t>
            </a:r>
            <a:r>
              <a:rPr lang="zh-CN" altLang="en-US" sz="2400" dirty="0">
                <a:solidFill>
                  <a:srgbClr val="0000CC"/>
                </a:solidFill>
                <a:latin typeface="黑体" panose="02010609060101010101" pitchFamily="49" charset="-122"/>
                <a:ea typeface="黑体" panose="02010609060101010101" pitchFamily="49" charset="-122"/>
              </a:rPr>
              <a:t>，系主任</a:t>
            </a:r>
            <a:r>
              <a:rPr lang="en-US" altLang="zh-CN" sz="2400" dirty="0">
                <a:solidFill>
                  <a:srgbClr val="0000CC"/>
                </a:solidFill>
                <a:latin typeface="黑体" panose="02010609060101010101" pitchFamily="49" charset="-122"/>
                <a:ea typeface="黑体" panose="02010609060101010101" pitchFamily="49" charset="-122"/>
              </a:rPr>
              <a:t>)</a:t>
            </a: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E1ED0248-1C09-D535-BEE9-7B0C002D0558}"/>
                  </a:ext>
                </a:extLst>
              </p:cNvPr>
              <p:cNvSpPr/>
              <p:nvPr/>
            </p:nvSpPr>
            <p:spPr>
              <a:xfrm>
                <a:off x="1360137" y="3094124"/>
                <a:ext cx="9370242" cy="2557239"/>
              </a:xfrm>
              <a:prstGeom prst="rect">
                <a:avLst/>
              </a:prstGeom>
            </p:spPr>
            <p:txBody>
              <a:bodyPr wrap="square">
                <a:spAutoFit/>
              </a:bodyPr>
              <a:lstStyle/>
              <a:p>
                <a:pPr>
                  <a:lnSpc>
                    <a:spcPct val="120000"/>
                  </a:lnSpc>
                  <a:spcBef>
                    <a:spcPts val="600"/>
                  </a:spcBef>
                  <a:defRPr/>
                </a:pPr>
                <a:r>
                  <a:rPr lang="zh-CN" altLang="en-US" sz="2400" noProof="0" dirty="0">
                    <a:solidFill>
                      <a:srgbClr val="C00000"/>
                    </a:solidFill>
                    <a:latin typeface="黑体" panose="02010609060101010101" pitchFamily="49" charset="-122"/>
                    <a:ea typeface="黑体" panose="02010609060101010101" pitchFamily="49" charset="-122"/>
                  </a:rPr>
                  <a:t>分析</a:t>
                </a:r>
                <a:r>
                  <a:rPr lang="zh-CN" altLang="en-US" sz="2400" noProof="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① 关系模式</a:t>
                </a:r>
                <a:r>
                  <a:rPr lang="en-US" altLang="zh-CN" sz="2400" dirty="0">
                    <a:latin typeface="黑体" panose="02010609060101010101" pitchFamily="49" charset="-122"/>
                    <a:ea typeface="黑体" panose="02010609060101010101" pitchFamily="49" charset="-122"/>
                  </a:rPr>
                  <a:t>S</a:t>
                </a:r>
                <a:r>
                  <a:rPr lang="zh-CN" altLang="en-US" sz="2400" dirty="0">
                    <a:latin typeface="黑体" panose="02010609060101010101" pitchFamily="49" charset="-122"/>
                    <a:ea typeface="黑体" panose="02010609060101010101" pitchFamily="49" charset="-122"/>
                  </a:rPr>
                  <a:t>只有一个码</a:t>
                </a:r>
                <a:r>
                  <a:rPr lang="zh-CN" altLang="en-US" sz="2400" dirty="0">
                    <a:solidFill>
                      <a:srgbClr val="0000CC"/>
                    </a:solidFill>
                    <a:latin typeface="黑体" panose="02010609060101010101" pitchFamily="49" charset="-122"/>
                    <a:ea typeface="黑体" panose="02010609060101010101" pitchFamily="49" charset="-122"/>
                  </a:rPr>
                  <a:t>学号，</a:t>
                </a:r>
                <a:r>
                  <a:rPr lang="zh-CN" altLang="en-US" sz="2400" dirty="0">
                    <a:latin typeface="黑体" panose="02010609060101010101" pitchFamily="49" charset="-122"/>
                    <a:ea typeface="黑体" panose="02010609060101010101" pitchFamily="49" charset="-122"/>
                  </a:rPr>
                  <a:t>而其他的非主属性对码</a:t>
                </a:r>
                <a:r>
                  <a:rPr lang="zh-CN" altLang="en-US" sz="2400" dirty="0">
                    <a:solidFill>
                      <a:srgbClr val="0000CC"/>
                    </a:solidFill>
                    <a:latin typeface="黑体" panose="02010609060101010101" pitchFamily="49" charset="-122"/>
                    <a:ea typeface="黑体" panose="02010609060101010101" pitchFamily="49" charset="-122"/>
                  </a:rPr>
                  <a:t>学号</a:t>
                </a:r>
                <a:r>
                  <a:rPr lang="zh-CN" altLang="en-US" sz="2400" dirty="0">
                    <a:latin typeface="黑体" panose="02010609060101010101" pitchFamily="49" charset="-122"/>
                    <a:ea typeface="黑体" panose="02010609060101010101" pitchFamily="49" charset="-122"/>
                  </a:rPr>
                  <a:t>都不存在部分函数依赖和传递函数依赖，所以</a:t>
                </a:r>
                <a:r>
                  <a:rPr lang="en-US" altLang="zh-CN" sz="2400" dirty="0">
                    <a:solidFill>
                      <a:srgbClr val="C00000"/>
                    </a:solidFill>
                    <a:latin typeface="黑体" panose="02010609060101010101" pitchFamily="49" charset="-122"/>
                    <a:ea typeface="黑体" panose="02010609060101010101" pitchFamily="49" charset="-122"/>
                  </a:rPr>
                  <a:t>S</a:t>
                </a:r>
                <a14:m>
                  <m:oMath xmlns:m="http://schemas.openxmlformats.org/officeDocument/2006/math">
                    <m:r>
                      <a:rPr lang="en-US" altLang="zh-CN" sz="2400" b="1" i="1">
                        <a:solidFill>
                          <a:srgbClr val="C00000"/>
                        </a:solidFill>
                        <a:latin typeface="Cambria Math" panose="02040503050406030204" pitchFamily="18" charset="0"/>
                        <a:ea typeface="Cambria Math" panose="02040503050406030204" pitchFamily="18" charset="0"/>
                      </a:rPr>
                      <m:t>∈</m:t>
                    </m:r>
                  </m:oMath>
                </a14:m>
                <a:r>
                  <a:rPr lang="en-US" altLang="zh-CN" sz="2400" dirty="0">
                    <a:solidFill>
                      <a:srgbClr val="C00000"/>
                    </a:solidFill>
                    <a:latin typeface="黑体" panose="02010609060101010101" pitchFamily="49" charset="-122"/>
                    <a:ea typeface="黑体" panose="02010609060101010101" pitchFamily="49" charset="-122"/>
                  </a:rPr>
                  <a:t>3NF</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a:lnSpc>
                    <a:spcPct val="120000"/>
                  </a:lnSpc>
                  <a:spcBef>
                    <a:spcPts val="1800"/>
                  </a:spcBef>
                  <a:defRPr/>
                </a:pPr>
                <a:r>
                  <a:rPr lang="zh-CN" altLang="en-US" sz="2400" dirty="0">
                    <a:latin typeface="黑体" panose="02010609060101010101" pitchFamily="49" charset="-122"/>
                    <a:ea typeface="黑体" panose="02010609060101010101" pitchFamily="49" charset="-122"/>
                  </a:rPr>
                  <a:t>      ② 关系模式</a:t>
                </a:r>
                <a:r>
                  <a:rPr lang="en-US" altLang="zh-CN" sz="2400" dirty="0">
                    <a:latin typeface="黑体" panose="02010609060101010101" pitchFamily="49" charset="-122"/>
                    <a:ea typeface="黑体" panose="02010609060101010101" pitchFamily="49" charset="-122"/>
                  </a:rPr>
                  <a:t>D</a:t>
                </a:r>
                <a:r>
                  <a:rPr lang="zh-CN" altLang="en-US" sz="2400" dirty="0">
                    <a:latin typeface="黑体" panose="02010609060101010101" pitchFamily="49" charset="-122"/>
                    <a:ea typeface="黑体" panose="02010609060101010101" pitchFamily="49" charset="-122"/>
                  </a:rPr>
                  <a:t>的码是</a:t>
                </a:r>
                <a:r>
                  <a:rPr lang="zh-CN" altLang="en-US" sz="2400" dirty="0">
                    <a:solidFill>
                      <a:srgbClr val="0000CC"/>
                    </a:solidFill>
                    <a:latin typeface="黑体" panose="02010609060101010101" pitchFamily="49" charset="-122"/>
                    <a:ea typeface="黑体" panose="02010609060101010101" pitchFamily="49" charset="-122"/>
                  </a:rPr>
                  <a:t>系别，</a:t>
                </a:r>
                <a:r>
                  <a:rPr lang="zh-CN" altLang="en-US" sz="2400" dirty="0">
                    <a:latin typeface="黑体" panose="02010609060101010101" pitchFamily="49" charset="-122"/>
                    <a:ea typeface="黑体" panose="02010609060101010101" pitchFamily="49" charset="-122"/>
                  </a:rPr>
                  <a:t>非主属性</a:t>
                </a:r>
                <a:r>
                  <a:rPr lang="zh-CN" altLang="en-US" sz="2400" dirty="0">
                    <a:solidFill>
                      <a:srgbClr val="0000CC"/>
                    </a:solidFill>
                    <a:latin typeface="黑体" panose="02010609060101010101" pitchFamily="49" charset="-122"/>
                    <a:ea typeface="黑体" panose="02010609060101010101" pitchFamily="49" charset="-122"/>
                  </a:rPr>
                  <a:t>系主任</a:t>
                </a:r>
                <a:r>
                  <a:rPr lang="zh-CN" altLang="en-US" sz="2400" dirty="0">
                    <a:latin typeface="黑体" panose="02010609060101010101" pitchFamily="49" charset="-122"/>
                    <a:ea typeface="黑体" panose="02010609060101010101" pitchFamily="49" charset="-122"/>
                  </a:rPr>
                  <a:t>对码</a:t>
                </a:r>
                <a:r>
                  <a:rPr lang="zh-CN" altLang="en-US" sz="2400" dirty="0">
                    <a:solidFill>
                      <a:srgbClr val="0000CC"/>
                    </a:solidFill>
                    <a:latin typeface="黑体" panose="02010609060101010101" pitchFamily="49" charset="-122"/>
                    <a:ea typeface="黑体" panose="02010609060101010101" pitchFamily="49" charset="-122"/>
                  </a:rPr>
                  <a:t>系别</a:t>
                </a:r>
                <a:r>
                  <a:rPr lang="zh-CN" altLang="en-US" sz="2400" dirty="0">
                    <a:latin typeface="黑体" panose="02010609060101010101" pitchFamily="49" charset="-122"/>
                    <a:ea typeface="黑体" panose="02010609060101010101" pitchFamily="49" charset="-122"/>
                  </a:rPr>
                  <a:t>不存在部分函数依赖和传递函数依赖，所以</a:t>
                </a:r>
                <a:r>
                  <a:rPr lang="en-US" altLang="zh-CN" sz="2400" dirty="0">
                    <a:solidFill>
                      <a:srgbClr val="C00000"/>
                    </a:solidFill>
                    <a:latin typeface="黑体" panose="02010609060101010101" pitchFamily="49" charset="-122"/>
                    <a:ea typeface="黑体" panose="02010609060101010101" pitchFamily="49" charset="-122"/>
                  </a:rPr>
                  <a:t>D</a:t>
                </a:r>
                <a14:m>
                  <m:oMath xmlns:m="http://schemas.openxmlformats.org/officeDocument/2006/math">
                    <m:r>
                      <a:rPr lang="en-US" altLang="zh-CN" sz="2400" b="1" i="1">
                        <a:solidFill>
                          <a:srgbClr val="C00000"/>
                        </a:solidFill>
                        <a:latin typeface="Cambria Math" panose="02040503050406030204" pitchFamily="18" charset="0"/>
                        <a:ea typeface="Cambria Math" panose="02040503050406030204" pitchFamily="18" charset="0"/>
                      </a:rPr>
                      <m:t>∈</m:t>
                    </m:r>
                  </m:oMath>
                </a14:m>
                <a:r>
                  <a:rPr lang="en-US" altLang="zh-CN" sz="2400" dirty="0">
                    <a:solidFill>
                      <a:srgbClr val="C00000"/>
                    </a:solidFill>
                    <a:latin typeface="黑体" panose="02010609060101010101" pitchFamily="49" charset="-122"/>
                    <a:ea typeface="黑体" panose="02010609060101010101" pitchFamily="49" charset="-122"/>
                  </a:rPr>
                  <a:t>3NF</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a:lnSpc>
                    <a:spcPct val="120000"/>
                  </a:lnSpc>
                  <a:spcBef>
                    <a:spcPts val="600"/>
                  </a:spcBef>
                  <a:defRPr/>
                </a:pPr>
                <a:endParaRPr lang="en-US" altLang="zh-CN" sz="2400" noProof="0" dirty="0">
                  <a:latin typeface="黑体" panose="02010609060101010101" pitchFamily="49" charset="-122"/>
                  <a:ea typeface="黑体" panose="02010609060101010101" pitchFamily="49" charset="-122"/>
                </a:endParaRPr>
              </a:p>
            </p:txBody>
          </p:sp>
        </mc:Choice>
        <mc:Fallback xmlns="">
          <p:sp>
            <p:nvSpPr>
              <p:cNvPr id="5" name="矩形 4">
                <a:extLst>
                  <a:ext uri="{FF2B5EF4-FFF2-40B4-BE49-F238E27FC236}">
                    <a16:creationId xmlns:a16="http://schemas.microsoft.com/office/drawing/2014/main" id="{E1ED0248-1C09-D535-BEE9-7B0C002D0558}"/>
                  </a:ext>
                </a:extLst>
              </p:cNvPr>
              <p:cNvSpPr>
                <a:spLocks noRot="1" noChangeAspect="1" noMove="1" noResize="1" noEditPoints="1" noAdjustHandles="1" noChangeArrowheads="1" noChangeShapeType="1" noTextEdit="1"/>
              </p:cNvSpPr>
              <p:nvPr/>
            </p:nvSpPr>
            <p:spPr>
              <a:xfrm>
                <a:off x="1360137" y="3094124"/>
                <a:ext cx="9370242" cy="2557239"/>
              </a:xfrm>
              <a:prstGeom prst="rect">
                <a:avLst/>
              </a:prstGeom>
              <a:blipFill>
                <a:blip r:embed="rId3"/>
                <a:stretch>
                  <a:fillRect l="-976" t="-1432" r="-5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124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bldLvl="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4244C40-57A7-4288-BBCC-31EA45C2286B}"/>
                  </a:ext>
                </a:extLst>
              </p:cNvPr>
              <p:cNvSpPr/>
              <p:nvPr/>
            </p:nvSpPr>
            <p:spPr>
              <a:xfrm>
                <a:off x="1080000" y="1129238"/>
                <a:ext cx="9771719" cy="1224951"/>
              </a:xfrm>
              <a:prstGeom prst="rect">
                <a:avLst/>
              </a:prstGeom>
              <a:solidFill>
                <a:schemeClr val="accent6">
                  <a:lumMod val="20000"/>
                  <a:lumOff val="80000"/>
                  <a:alpha val="30000"/>
                </a:schemeClr>
              </a:solidFill>
            </p:spPr>
            <p:txBody>
              <a:bodyPr wrap="square">
                <a:spAutoFit/>
              </a:bodyPr>
              <a:lstStyle/>
              <a:p>
                <a:pPr>
                  <a:lnSpc>
                    <a:spcPct val="150000"/>
                  </a:lnSpc>
                  <a:spcBef>
                    <a:spcPts val="1200"/>
                  </a:spcBef>
                  <a:defRPr/>
                </a:pPr>
                <a:r>
                  <a:rPr lang="en-US" altLang="zh-CN" sz="2600" kern="0" dirty="0">
                    <a:solidFill>
                      <a:srgbClr val="0000CC"/>
                    </a:solidFill>
                    <a:latin typeface="黑体" panose="02010609060101010101" pitchFamily="49" charset="-122"/>
                    <a:ea typeface="黑体" panose="02010609060101010101" pitchFamily="49" charset="-122"/>
                  </a:rPr>
                  <a:t>BC</a:t>
                </a:r>
                <a:r>
                  <a:rPr lang="zh-CN" altLang="en-US" sz="2600" kern="0" dirty="0">
                    <a:solidFill>
                      <a:srgbClr val="0000CC"/>
                    </a:solidFill>
                    <a:latin typeface="黑体" panose="02010609060101010101" pitchFamily="49" charset="-122"/>
                    <a:ea typeface="黑体" panose="02010609060101010101" pitchFamily="49" charset="-122"/>
                  </a:rPr>
                  <a:t>范式的定义：</a:t>
                </a:r>
                <a:r>
                  <a:rPr lang="zh-CN" altLang="en-US" sz="2600" kern="0" dirty="0">
                    <a:latin typeface="黑体" panose="02010609060101010101" pitchFamily="49" charset="-122"/>
                    <a:ea typeface="黑体" panose="02010609060101010101" pitchFamily="49" charset="-122"/>
                  </a:rPr>
                  <a:t>关系模式</a:t>
                </a:r>
                <a:r>
                  <a:rPr lang="en-US" altLang="zh-CN" sz="2600" kern="0" dirty="0">
                    <a:latin typeface="黑体" panose="02010609060101010101" pitchFamily="49" charset="-122"/>
                    <a:ea typeface="黑体" panose="02010609060101010101" pitchFamily="49" charset="-122"/>
                  </a:rPr>
                  <a:t>R</a:t>
                </a:r>
                <a14:m>
                  <m:oMath xmlns:m="http://schemas.openxmlformats.org/officeDocument/2006/math">
                    <m:r>
                      <a:rPr kumimoji="0" lang="en-US" altLang="zh-CN" sz="260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oMath>
                </a14:m>
                <a:r>
                  <a:rPr lang="en-US" altLang="zh-CN" sz="2600" kern="0" dirty="0">
                    <a:latin typeface="黑体" panose="02010609060101010101" pitchFamily="49" charset="-122"/>
                    <a:ea typeface="黑体" panose="02010609060101010101" pitchFamily="49" charset="-122"/>
                  </a:rPr>
                  <a:t>1NF</a:t>
                </a:r>
                <a:r>
                  <a:rPr lang="zh-CN" altLang="en-US" sz="2600" kern="0" dirty="0">
                    <a:latin typeface="黑体" panose="02010609060101010101" pitchFamily="49" charset="-122"/>
                    <a:ea typeface="黑体" panose="02010609060101010101" pitchFamily="49" charset="-122"/>
                  </a:rPr>
                  <a:t>，对任何非平凡的函数依赖</a:t>
                </a:r>
                <a:r>
                  <a:rPr lang="en-US" altLang="zh-CN" sz="2600" kern="0" dirty="0">
                    <a:latin typeface="黑体" panose="02010609060101010101" pitchFamily="49" charset="-122"/>
                    <a:ea typeface="黑体" panose="02010609060101010101" pitchFamily="49" charset="-122"/>
                  </a:rPr>
                  <a:t>X</a:t>
                </a:r>
                <a:r>
                  <a:rPr lang="en-US" altLang="zh-CN" sz="2600" b="1" kern="0" dirty="0">
                    <a:latin typeface="黑体" panose="02010609060101010101" pitchFamily="49" charset="-122"/>
                    <a:ea typeface="黑体" panose="02010609060101010101" pitchFamily="49" charset="-122"/>
                    <a:sym typeface="Symbol" pitchFamily="18" charset="2"/>
                  </a:rPr>
                  <a:t></a:t>
                </a:r>
                <a:r>
                  <a:rPr lang="en-US" altLang="zh-CN" sz="2600" kern="0" dirty="0">
                    <a:latin typeface="黑体" panose="02010609060101010101" pitchFamily="49" charset="-122"/>
                    <a:ea typeface="黑体" panose="02010609060101010101" pitchFamily="49" charset="-122"/>
                  </a:rPr>
                  <a:t>Y</a:t>
                </a:r>
                <a:r>
                  <a:rPr lang="zh-CN" altLang="en-US" sz="2600" kern="0" dirty="0">
                    <a:latin typeface="黑体" panose="02010609060101010101" pitchFamily="49" charset="-122"/>
                    <a:ea typeface="黑体" panose="02010609060101010101" pitchFamily="49" charset="-122"/>
                  </a:rPr>
                  <a:t>，</a:t>
                </a:r>
                <a:r>
                  <a:rPr lang="en-US" altLang="zh-CN" sz="2600" kern="0" dirty="0">
                    <a:latin typeface="黑体" panose="02010609060101010101" pitchFamily="49" charset="-122"/>
                    <a:ea typeface="黑体" panose="02010609060101010101" pitchFamily="49" charset="-122"/>
                  </a:rPr>
                  <a:t>X</a:t>
                </a:r>
                <a:r>
                  <a:rPr lang="zh-CN" altLang="en-US" sz="2600" kern="0" dirty="0">
                    <a:latin typeface="黑体" panose="02010609060101010101" pitchFamily="49" charset="-122"/>
                    <a:ea typeface="黑体" panose="02010609060101010101" pitchFamily="49" charset="-122"/>
                  </a:rPr>
                  <a:t>均含码，则称</a:t>
                </a:r>
                <a:r>
                  <a:rPr lang="en-US" altLang="zh-CN" sz="2600" kern="0" dirty="0">
                    <a:latin typeface="黑体" panose="02010609060101010101" pitchFamily="49" charset="-122"/>
                    <a:ea typeface="黑体" panose="02010609060101010101" pitchFamily="49" charset="-122"/>
                  </a:rPr>
                  <a:t>R</a:t>
                </a:r>
                <a:r>
                  <a:rPr lang="zh-CN" altLang="en-US" sz="2600" kern="0" dirty="0">
                    <a:latin typeface="黑体" panose="02010609060101010101" pitchFamily="49" charset="-122"/>
                    <a:ea typeface="黑体" panose="02010609060101010101" pitchFamily="49" charset="-122"/>
                  </a:rPr>
                  <a:t>属于</a:t>
                </a:r>
                <a:r>
                  <a:rPr lang="en-US" altLang="zh-CN" sz="2600" kern="0" dirty="0">
                    <a:latin typeface="黑体" panose="02010609060101010101" pitchFamily="49" charset="-122"/>
                    <a:ea typeface="黑体" panose="02010609060101010101" pitchFamily="49" charset="-122"/>
                  </a:rPr>
                  <a:t>BC</a:t>
                </a:r>
                <a:r>
                  <a:rPr lang="zh-CN" altLang="en-US" sz="2600" kern="0" dirty="0">
                    <a:latin typeface="黑体" panose="02010609060101010101" pitchFamily="49" charset="-122"/>
                    <a:ea typeface="黑体" panose="02010609060101010101" pitchFamily="49" charset="-122"/>
                  </a:rPr>
                  <a:t>范式</a:t>
                </a:r>
                <a:r>
                  <a:rPr lang="en-US" altLang="zh-CN" sz="2600" kern="0" dirty="0">
                    <a:latin typeface="黑体" panose="02010609060101010101" pitchFamily="49" charset="-122"/>
                    <a:ea typeface="黑体" panose="02010609060101010101" pitchFamily="49" charset="-122"/>
                  </a:rPr>
                  <a:t>,</a:t>
                </a:r>
                <a:r>
                  <a:rPr lang="zh-CN" altLang="en-US" sz="2600" kern="0" dirty="0">
                    <a:latin typeface="黑体" panose="02010609060101010101" pitchFamily="49" charset="-122"/>
                    <a:ea typeface="黑体" panose="02010609060101010101" pitchFamily="49" charset="-122"/>
                  </a:rPr>
                  <a:t>记为</a:t>
                </a:r>
                <a:r>
                  <a:rPr lang="en-US" altLang="zh-CN" sz="2600" kern="0" dirty="0">
                    <a:latin typeface="黑体" panose="02010609060101010101" pitchFamily="49" charset="-122"/>
                    <a:ea typeface="黑体" panose="02010609060101010101" pitchFamily="49" charset="-122"/>
                  </a:rPr>
                  <a:t>R</a:t>
                </a:r>
                <a14:m>
                  <m:oMath xmlns:m="http://schemas.openxmlformats.org/officeDocument/2006/math">
                    <m:r>
                      <a:rPr lang="en-US" altLang="zh-CN" sz="2600" i="1">
                        <a:solidFill>
                          <a:prstClr val="black"/>
                        </a:solidFill>
                        <a:latin typeface="Cambria Math" panose="02040503050406030204" pitchFamily="18" charset="0"/>
                        <a:ea typeface="Cambria Math" panose="02040503050406030204" pitchFamily="18" charset="0"/>
                      </a:rPr>
                      <m:t>∈</m:t>
                    </m:r>
                  </m:oMath>
                </a14:m>
                <a:r>
                  <a:rPr lang="en-US" altLang="zh-CN" sz="2600" kern="0" dirty="0">
                    <a:latin typeface="黑体" panose="02010609060101010101" pitchFamily="49" charset="-122"/>
                    <a:ea typeface="黑体" panose="02010609060101010101" pitchFamily="49" charset="-122"/>
                  </a:rPr>
                  <a:t>BCNF</a:t>
                </a:r>
                <a:r>
                  <a:rPr lang="zh-CN" altLang="en-US" sz="2600" kern="0" dirty="0">
                    <a:latin typeface="黑体" panose="02010609060101010101" pitchFamily="49" charset="-122"/>
                    <a:ea typeface="黑体" panose="02010609060101010101" pitchFamily="49" charset="-122"/>
                  </a:rPr>
                  <a:t>。</a:t>
                </a:r>
                <a:endParaRPr lang="en-US" altLang="zh-CN" sz="2600" kern="0" dirty="0">
                  <a:latin typeface="黑体" panose="02010609060101010101" pitchFamily="49" charset="-122"/>
                  <a:ea typeface="黑体" panose="02010609060101010101" pitchFamily="49" charset="-122"/>
                </a:endParaRPr>
              </a:p>
            </p:txBody>
          </p:sp>
        </mc:Choice>
        <mc:Fallback xmlns="">
          <p:sp>
            <p:nvSpPr>
              <p:cNvPr id="8" name="矩形 7">
                <a:extLst>
                  <a:ext uri="{FF2B5EF4-FFF2-40B4-BE49-F238E27FC236}">
                    <a16:creationId xmlns:a16="http://schemas.microsoft.com/office/drawing/2014/main" id="{44244C40-57A7-4288-BBCC-31EA45C2286B}"/>
                  </a:ext>
                </a:extLst>
              </p:cNvPr>
              <p:cNvSpPr>
                <a:spLocks noRot="1" noChangeAspect="1" noMove="1" noResize="1" noEditPoints="1" noAdjustHandles="1" noChangeArrowheads="1" noChangeShapeType="1" noTextEdit="1"/>
              </p:cNvSpPr>
              <p:nvPr/>
            </p:nvSpPr>
            <p:spPr>
              <a:xfrm>
                <a:off x="1080000" y="1129238"/>
                <a:ext cx="9771719" cy="1224951"/>
              </a:xfrm>
              <a:prstGeom prst="rect">
                <a:avLst/>
              </a:prstGeom>
              <a:blipFill>
                <a:blip r:embed="rId3"/>
                <a:stretch>
                  <a:fillRect l="-1123" b="-10448"/>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116D8B6C-3620-DCF1-1F0C-5AFD13D73FD9}"/>
              </a:ext>
            </a:extLst>
          </p:cNvPr>
          <p:cNvSpPr/>
          <p:nvPr/>
        </p:nvSpPr>
        <p:spPr>
          <a:xfrm>
            <a:off x="360000" y="360000"/>
            <a:ext cx="8424863" cy="683264"/>
          </a:xfrm>
          <a:prstGeom prst="rect">
            <a:avLst/>
          </a:prstGeom>
        </p:spPr>
        <p:txBody>
          <a:bodyPr>
            <a:spAutoFit/>
          </a:bodyPr>
          <a:lstStyle/>
          <a:p>
            <a:pPr>
              <a:lnSpc>
                <a:spcPct val="120000"/>
              </a:lnSpc>
              <a:spcBef>
                <a:spcPts val="1200"/>
              </a:spcBef>
              <a:defRPr/>
            </a:pPr>
            <a:r>
              <a:rPr lang="en-US" altLang="zh-CN" sz="3200" dirty="0" smtClean="0">
                <a:solidFill>
                  <a:srgbClr val="C00000"/>
                </a:solidFill>
                <a:latin typeface="黑体" panose="02010609060101010101" pitchFamily="49" charset="-122"/>
                <a:ea typeface="黑体" panose="02010609060101010101" pitchFamily="49" charset="-122"/>
              </a:rPr>
              <a:t>5</a:t>
            </a:r>
            <a:r>
              <a:rPr lang="zh-CN" altLang="en-US" sz="3200" dirty="0" smtClean="0">
                <a:solidFill>
                  <a:srgbClr val="C00000"/>
                </a:solidFill>
                <a:latin typeface="黑体" panose="02010609060101010101" pitchFamily="49" charset="-122"/>
                <a:ea typeface="黑体" panose="02010609060101010101" pitchFamily="49" charset="-122"/>
              </a:rPr>
              <a:t>、</a:t>
            </a:r>
            <a:r>
              <a:rPr lang="en-US" altLang="zh-CN" sz="3200" dirty="0">
                <a:solidFill>
                  <a:srgbClr val="C00000"/>
                </a:solidFill>
                <a:latin typeface="黑体" panose="02010609060101010101" pitchFamily="49" charset="-122"/>
                <a:ea typeface="黑体" panose="02010609060101010101" pitchFamily="49" charset="-122"/>
              </a:rPr>
              <a:t>BC</a:t>
            </a:r>
            <a:r>
              <a:rPr lang="zh-CN" altLang="en-US" sz="3200" b="0" dirty="0">
                <a:solidFill>
                  <a:srgbClr val="C00000"/>
                </a:solidFill>
                <a:latin typeface="黑体" panose="02010609060101010101" pitchFamily="49" charset="-122"/>
                <a:ea typeface="黑体" panose="02010609060101010101" pitchFamily="49" charset="-122"/>
              </a:rPr>
              <a:t>范式</a:t>
            </a:r>
            <a:endParaRPr lang="en-US" altLang="zh-CN" sz="3200" b="0" dirty="0">
              <a:solidFill>
                <a:schemeClr val="tx1"/>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7E566971-0A4A-11A7-1B1C-AB3EB2EEAD3B}"/>
                  </a:ext>
                </a:extLst>
              </p:cNvPr>
              <p:cNvSpPr/>
              <p:nvPr/>
            </p:nvSpPr>
            <p:spPr>
              <a:xfrm>
                <a:off x="1210140" y="2587525"/>
                <a:ext cx="9771719" cy="3615990"/>
              </a:xfrm>
              <a:prstGeom prst="rect">
                <a:avLst/>
              </a:prstGeom>
            </p:spPr>
            <p:txBody>
              <a:bodyPr wrap="square">
                <a:spAutoFit/>
              </a:bodyPr>
              <a:lstStyle/>
              <a:p>
                <a:pPr marL="342900" indent="-439200">
                  <a:lnSpc>
                    <a:spcPct val="120000"/>
                  </a:lnSpc>
                  <a:spcBef>
                    <a:spcPts val="1800"/>
                  </a:spcBef>
                  <a:buFont typeface="Wingdings" panose="05000000000000000000" pitchFamily="2" charset="2"/>
                  <a:buChar char="Ø"/>
                  <a:defRPr/>
                </a:pPr>
                <a:r>
                  <a:rPr lang="en-US" altLang="zh-CN" sz="2400" kern="0" dirty="0">
                    <a:solidFill>
                      <a:schemeClr val="tx1"/>
                    </a:solidFill>
                    <a:latin typeface="黑体" panose="02010609060101010101" pitchFamily="49" charset="-122"/>
                    <a:ea typeface="黑体" panose="02010609060101010101" pitchFamily="49" charset="-122"/>
                  </a:rPr>
                  <a:t>BCNF</a:t>
                </a:r>
                <a:r>
                  <a:rPr lang="zh-CN" altLang="en-US" sz="2400" kern="0" dirty="0">
                    <a:solidFill>
                      <a:schemeClr val="tx1"/>
                    </a:solidFill>
                    <a:latin typeface="黑体" panose="02010609060101010101" pitchFamily="49" charset="-122"/>
                    <a:ea typeface="黑体" panose="02010609060101010101" pitchFamily="49" charset="-122"/>
                  </a:rPr>
                  <a:t>排除了</a:t>
                </a:r>
                <a:r>
                  <a:rPr lang="zh-CN" altLang="en-US" sz="2400" kern="0" dirty="0">
                    <a:solidFill>
                      <a:srgbClr val="0000CC"/>
                    </a:solidFill>
                    <a:latin typeface="黑体" panose="02010609060101010101" pitchFamily="49" charset="-122"/>
                    <a:ea typeface="黑体" panose="02010609060101010101" pitchFamily="49" charset="-122"/>
                  </a:rPr>
                  <a:t>任何属性</a:t>
                </a:r>
                <a:r>
                  <a:rPr lang="zh-CN" altLang="en-US" sz="2400" kern="0" dirty="0">
                    <a:solidFill>
                      <a:schemeClr val="tx1"/>
                    </a:solidFill>
                    <a:latin typeface="黑体" panose="02010609060101010101" pitchFamily="49" charset="-122"/>
                    <a:ea typeface="黑体" panose="02010609060101010101" pitchFamily="49" charset="-122"/>
                  </a:rPr>
                  <a:t>对码的部份函数依赖和传递函数依赖。即</a:t>
                </a:r>
                <a:r>
                  <a:rPr lang="en-US" altLang="zh-CN" sz="2400" dirty="0">
                    <a:latin typeface="黑体" panose="02010609060101010101" pitchFamily="49" charset="-122"/>
                    <a:ea typeface="黑体" panose="02010609060101010101" pitchFamily="49" charset="-122"/>
                  </a:rPr>
                  <a:t>BCNF</a:t>
                </a:r>
                <a:r>
                  <a:rPr lang="zh-CN" altLang="en-US" sz="2400" dirty="0">
                    <a:latin typeface="黑体" panose="02010609060101010101" pitchFamily="49" charset="-122"/>
                    <a:ea typeface="黑体" panose="02010609060101010101" pitchFamily="49" charset="-122"/>
                  </a:rPr>
                  <a:t>比</a:t>
                </a:r>
                <a:r>
                  <a:rPr lang="en-US" altLang="zh-CN" sz="2400" dirty="0">
                    <a:latin typeface="黑体" panose="02010609060101010101" pitchFamily="49" charset="-122"/>
                    <a:ea typeface="黑体" panose="02010609060101010101" pitchFamily="49" charset="-122"/>
                  </a:rPr>
                  <a:t>3NF</a:t>
                </a:r>
                <a:r>
                  <a:rPr lang="zh-CN" altLang="en-US" sz="2400" dirty="0">
                    <a:latin typeface="黑体" panose="02010609060101010101" pitchFamily="49" charset="-122"/>
                    <a:ea typeface="黑体" panose="02010609060101010101" pitchFamily="49" charset="-122"/>
                  </a:rPr>
                  <a:t>要求更严格。</a:t>
                </a:r>
                <a:endParaRPr lang="en-US" altLang="zh-CN" sz="2400" kern="0" dirty="0">
                  <a:solidFill>
                    <a:schemeClr val="tx1"/>
                  </a:solidFill>
                  <a:latin typeface="黑体" panose="02010609060101010101" pitchFamily="49" charset="-122"/>
                  <a:ea typeface="黑体" panose="02010609060101010101" pitchFamily="49" charset="-122"/>
                </a:endParaRPr>
              </a:p>
              <a:p>
                <a:pPr marL="342900" indent="-439200">
                  <a:lnSpc>
                    <a:spcPct val="120000"/>
                  </a:lnSpc>
                  <a:spcBef>
                    <a:spcPts val="1800"/>
                  </a:spcBef>
                  <a:buFont typeface="Wingdings" panose="05000000000000000000" pitchFamily="2" charset="2"/>
                  <a:buChar char="Ø"/>
                  <a:defRPr/>
                </a:pPr>
                <a:r>
                  <a:rPr lang="zh-CN" altLang="en-US" sz="2400" kern="0" dirty="0">
                    <a:solidFill>
                      <a:schemeClr val="tx1"/>
                    </a:solidFill>
                    <a:latin typeface="黑体" panose="02010609060101010101" pitchFamily="49" charset="-122"/>
                    <a:ea typeface="黑体" panose="02010609060101010101" pitchFamily="49" charset="-122"/>
                  </a:rPr>
                  <a:t>如果</a:t>
                </a:r>
                <a:r>
                  <a:rPr lang="en-US" altLang="zh-CN" sz="2400" kern="0" dirty="0">
                    <a:solidFill>
                      <a:schemeClr val="tx1"/>
                    </a:solidFill>
                    <a:latin typeface="黑体" panose="02010609060101010101" pitchFamily="49" charset="-122"/>
                    <a:ea typeface="黑体" panose="02010609060101010101" pitchFamily="49" charset="-122"/>
                  </a:rPr>
                  <a:t>R</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r>
                  <a:rPr lang="en-US" altLang="zh-CN" sz="2400" kern="0" dirty="0">
                    <a:solidFill>
                      <a:schemeClr val="tx1"/>
                    </a:solidFill>
                    <a:latin typeface="黑体" panose="02010609060101010101" pitchFamily="49" charset="-122"/>
                    <a:ea typeface="黑体" panose="02010609060101010101" pitchFamily="49" charset="-122"/>
                  </a:rPr>
                  <a:t>BCNF</a:t>
                </a:r>
                <a:r>
                  <a:rPr lang="zh-CN" altLang="en-US" sz="2400" kern="0" dirty="0">
                    <a:solidFill>
                      <a:schemeClr val="tx1"/>
                    </a:solidFill>
                    <a:latin typeface="黑体" panose="02010609060101010101" pitchFamily="49" charset="-122"/>
                    <a:ea typeface="黑体" panose="02010609060101010101" pitchFamily="49" charset="-122"/>
                  </a:rPr>
                  <a:t>，则必有</a:t>
                </a:r>
                <a:r>
                  <a:rPr lang="en-US" altLang="zh-CN" sz="2400" kern="0" dirty="0">
                    <a:solidFill>
                      <a:schemeClr val="tx1"/>
                    </a:solidFill>
                    <a:latin typeface="黑体" panose="02010609060101010101" pitchFamily="49" charset="-122"/>
                    <a:ea typeface="黑体" panose="02010609060101010101" pitchFamily="49" charset="-122"/>
                  </a:rPr>
                  <a:t>R</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r>
                  <a:rPr lang="en-US" altLang="zh-CN" sz="2400" kern="0" dirty="0">
                    <a:solidFill>
                      <a:schemeClr val="tx1"/>
                    </a:solidFill>
                    <a:latin typeface="黑体" panose="02010609060101010101" pitchFamily="49" charset="-122"/>
                    <a:ea typeface="黑体" panose="02010609060101010101" pitchFamily="49" charset="-122"/>
                  </a:rPr>
                  <a:t>3NF</a:t>
                </a:r>
                <a:r>
                  <a:rPr lang="zh-CN" altLang="en-US" sz="2400" kern="0" dirty="0">
                    <a:solidFill>
                      <a:schemeClr val="tx1"/>
                    </a:solidFill>
                    <a:latin typeface="黑体" panose="02010609060101010101" pitchFamily="49" charset="-122"/>
                    <a:ea typeface="黑体" panose="02010609060101010101" pitchFamily="49" charset="-122"/>
                  </a:rPr>
                  <a:t>。</a:t>
                </a:r>
                <a:endParaRPr lang="en-US" altLang="zh-CN" sz="2400" kern="0" dirty="0">
                  <a:solidFill>
                    <a:schemeClr val="tx1"/>
                  </a:solidFill>
                  <a:latin typeface="黑体" panose="02010609060101010101" pitchFamily="49" charset="-122"/>
                  <a:ea typeface="黑体" panose="02010609060101010101" pitchFamily="49" charset="-122"/>
                </a:endParaRPr>
              </a:p>
              <a:p>
                <a:pPr marL="342900" indent="-439200">
                  <a:lnSpc>
                    <a:spcPct val="120000"/>
                  </a:lnSpc>
                  <a:spcBef>
                    <a:spcPts val="1800"/>
                  </a:spcBef>
                  <a:buFont typeface="Wingdings" panose="05000000000000000000" pitchFamily="2" charset="2"/>
                  <a:buChar char="Ø"/>
                  <a:defRPr/>
                </a:pPr>
                <a:r>
                  <a:rPr lang="zh-CN" altLang="en-US" sz="2400" kern="0" dirty="0">
                    <a:solidFill>
                      <a:schemeClr val="tx1"/>
                    </a:solidFill>
                    <a:latin typeface="黑体" panose="02010609060101010101" pitchFamily="49" charset="-122"/>
                    <a:ea typeface="黑体" panose="02010609060101010101" pitchFamily="49" charset="-122"/>
                  </a:rPr>
                  <a:t>如果</a:t>
                </a:r>
                <a:r>
                  <a:rPr lang="en-US" altLang="zh-CN" sz="2400" kern="0" dirty="0">
                    <a:solidFill>
                      <a:schemeClr val="tx1"/>
                    </a:solidFill>
                    <a:latin typeface="黑体" panose="02010609060101010101" pitchFamily="49" charset="-122"/>
                    <a:ea typeface="黑体" panose="02010609060101010101" pitchFamily="49" charset="-122"/>
                  </a:rPr>
                  <a:t>R</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r>
                  <a:rPr lang="en-US" altLang="zh-CN" sz="2400" kern="0" dirty="0">
                    <a:solidFill>
                      <a:schemeClr val="tx1"/>
                    </a:solidFill>
                    <a:latin typeface="黑体" panose="02010609060101010101" pitchFamily="49" charset="-122"/>
                    <a:ea typeface="黑体" panose="02010609060101010101" pitchFamily="49" charset="-122"/>
                  </a:rPr>
                  <a:t>3NF</a:t>
                </a:r>
                <a:r>
                  <a:rPr lang="zh-CN" altLang="en-US" sz="2400" kern="0" dirty="0">
                    <a:solidFill>
                      <a:schemeClr val="tx1"/>
                    </a:solidFill>
                    <a:latin typeface="黑体" panose="02010609060101010101" pitchFamily="49" charset="-122"/>
                    <a:ea typeface="黑体" panose="02010609060101010101" pitchFamily="49" charset="-122"/>
                  </a:rPr>
                  <a:t>，不一定有</a:t>
                </a:r>
                <a:r>
                  <a:rPr lang="en-US" altLang="zh-CN" sz="2400" kern="0" dirty="0">
                    <a:solidFill>
                      <a:schemeClr val="tx1"/>
                    </a:solidFill>
                    <a:latin typeface="黑体" panose="02010609060101010101" pitchFamily="49" charset="-122"/>
                    <a:ea typeface="黑体" panose="02010609060101010101" pitchFamily="49" charset="-122"/>
                  </a:rPr>
                  <a:t>R</a:t>
                </a:r>
                <a14:m>
                  <m:oMath xmlns:m="http://schemas.openxmlformats.org/officeDocument/2006/math">
                    <m:r>
                      <a:rPr lang="en-US" altLang="zh-CN" sz="2400" i="1">
                        <a:solidFill>
                          <a:schemeClr val="tx1"/>
                        </a:solidFill>
                        <a:latin typeface="Cambria Math" panose="02040503050406030204" pitchFamily="18" charset="0"/>
                        <a:ea typeface="Cambria Math" panose="02040503050406030204" pitchFamily="18" charset="0"/>
                      </a:rPr>
                      <m:t>∈</m:t>
                    </m:r>
                  </m:oMath>
                </a14:m>
                <a:r>
                  <a:rPr lang="en-US" altLang="zh-CN" sz="2400" kern="0" dirty="0">
                    <a:solidFill>
                      <a:schemeClr val="tx1"/>
                    </a:solidFill>
                    <a:latin typeface="黑体" panose="02010609060101010101" pitchFamily="49" charset="-122"/>
                    <a:ea typeface="黑体" panose="02010609060101010101" pitchFamily="49" charset="-122"/>
                  </a:rPr>
                  <a:t>BCNF</a:t>
                </a:r>
                <a:r>
                  <a:rPr lang="zh-CN" altLang="en-US" sz="2400" kern="0" dirty="0">
                    <a:solidFill>
                      <a:schemeClr val="tx1"/>
                    </a:solidFill>
                    <a:latin typeface="黑体" panose="02010609060101010101" pitchFamily="49" charset="-122"/>
                    <a:ea typeface="黑体" panose="02010609060101010101" pitchFamily="49" charset="-122"/>
                  </a:rPr>
                  <a:t>。</a:t>
                </a:r>
                <a:endParaRPr lang="en-US" altLang="zh-CN" sz="2400" kern="0" dirty="0">
                  <a:solidFill>
                    <a:schemeClr val="tx1"/>
                  </a:solidFill>
                  <a:latin typeface="黑体" panose="02010609060101010101" pitchFamily="49" charset="-122"/>
                  <a:ea typeface="黑体" panose="02010609060101010101" pitchFamily="49" charset="-122"/>
                </a:endParaRPr>
              </a:p>
              <a:p>
                <a:pPr marL="342900" indent="-439200">
                  <a:lnSpc>
                    <a:spcPct val="120000"/>
                  </a:lnSpc>
                  <a:spcBef>
                    <a:spcPts val="1800"/>
                  </a:spcBef>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如果</a:t>
                </a:r>
                <a:r>
                  <a:rPr lang="en-US" altLang="zh-CN" sz="2400" dirty="0">
                    <a:latin typeface="黑体" panose="02010609060101010101" pitchFamily="49" charset="-122"/>
                    <a:ea typeface="黑体" panose="02010609060101010101" pitchFamily="49" charset="-122"/>
                  </a:rPr>
                  <a:t>R</a:t>
                </a:r>
                <a14:m>
                  <m:oMath xmlns:m="http://schemas.openxmlformats.org/officeDocument/2006/math">
                    <m:r>
                      <a:rPr lang="en-US" altLang="zh-CN" sz="2400" i="1">
                        <a:solidFill>
                          <a:prstClr val="black"/>
                        </a:solidFill>
                        <a:latin typeface="Cambria Math" panose="02040503050406030204" pitchFamily="18" charset="0"/>
                        <a:ea typeface="Cambria Math" panose="02040503050406030204" pitchFamily="18" charset="0"/>
                      </a:rPr>
                      <m:t>∈</m:t>
                    </m:r>
                  </m:oMath>
                </a14:m>
                <a:r>
                  <a:rPr lang="en-US" altLang="zh-CN" sz="2400" dirty="0">
                    <a:latin typeface="黑体" panose="02010609060101010101" pitchFamily="49" charset="-122"/>
                    <a:ea typeface="黑体" panose="02010609060101010101" pitchFamily="49" charset="-122"/>
                  </a:rPr>
                  <a:t>3NF</a:t>
                </a:r>
                <a:r>
                  <a:rPr lang="zh-CN" altLang="en-US" sz="2400" dirty="0">
                    <a:latin typeface="黑体" panose="02010609060101010101" pitchFamily="49" charset="-122"/>
                    <a:ea typeface="黑体" panose="02010609060101010101" pitchFamily="49" charset="-122"/>
                  </a:rPr>
                  <a:t>，且</a:t>
                </a:r>
                <a:r>
                  <a:rPr lang="en-US" altLang="zh-CN" sz="2400" dirty="0">
                    <a:latin typeface="黑体" panose="02010609060101010101" pitchFamily="49" charset="-122"/>
                    <a:ea typeface="黑体" panose="02010609060101010101" pitchFamily="49" charset="-122"/>
                  </a:rPr>
                  <a:t>R</a:t>
                </a:r>
                <a:r>
                  <a:rPr lang="zh-CN" altLang="en-US" sz="2400" dirty="0">
                    <a:latin typeface="黑体" panose="02010609060101010101" pitchFamily="49" charset="-122"/>
                    <a:ea typeface="黑体" panose="02010609060101010101" pitchFamily="49" charset="-122"/>
                  </a:rPr>
                  <a:t>只有一个候选码，则</a:t>
                </a:r>
                <a:r>
                  <a:rPr lang="en-US" altLang="zh-CN" sz="2400" dirty="0">
                    <a:latin typeface="黑体" panose="02010609060101010101" pitchFamily="49" charset="-122"/>
                    <a:ea typeface="黑体" panose="02010609060101010101" pitchFamily="49" charset="-122"/>
                  </a:rPr>
                  <a:t>R</a:t>
                </a:r>
                <a14:m>
                  <m:oMath xmlns:m="http://schemas.openxmlformats.org/officeDocument/2006/math">
                    <m:r>
                      <a:rPr lang="en-US" altLang="zh-CN" sz="2400" i="1">
                        <a:solidFill>
                          <a:prstClr val="black"/>
                        </a:solidFill>
                        <a:latin typeface="Cambria Math" panose="02040503050406030204" pitchFamily="18" charset="0"/>
                        <a:ea typeface="Cambria Math" panose="02040503050406030204" pitchFamily="18" charset="0"/>
                      </a:rPr>
                      <m:t>∈</m:t>
                    </m:r>
                  </m:oMath>
                </a14:m>
                <a:r>
                  <a:rPr lang="en-US" altLang="zh-CN" sz="2400" dirty="0">
                    <a:latin typeface="黑体" panose="02010609060101010101" pitchFamily="49" charset="-122"/>
                    <a:ea typeface="黑体" panose="02010609060101010101" pitchFamily="49" charset="-122"/>
                  </a:rPr>
                  <a:t>BCNF</a:t>
                </a:r>
                <a:r>
                  <a:rPr lang="zh-CN" altLang="en-US" sz="2400" dirty="0">
                    <a:latin typeface="黑体" panose="02010609060101010101" pitchFamily="49" charset="-122"/>
                    <a:ea typeface="黑体" panose="02010609060101010101" pitchFamily="49" charset="-122"/>
                  </a:rPr>
                  <a:t>。</a:t>
                </a:r>
              </a:p>
              <a:p>
                <a:pPr>
                  <a:lnSpc>
                    <a:spcPct val="120000"/>
                  </a:lnSpc>
                  <a:spcBef>
                    <a:spcPts val="1800"/>
                  </a:spcBef>
                  <a:defRPr/>
                </a:pPr>
                <a:endParaRPr lang="en-US" altLang="zh-CN" sz="2400" kern="0" dirty="0">
                  <a:solidFill>
                    <a:schemeClr val="tx1"/>
                  </a:solidFill>
                  <a:latin typeface="黑体" panose="02010609060101010101" pitchFamily="49" charset="-122"/>
                  <a:ea typeface="黑体" panose="02010609060101010101" pitchFamily="49" charset="-122"/>
                </a:endParaRPr>
              </a:p>
            </p:txBody>
          </p:sp>
        </mc:Choice>
        <mc:Fallback xmlns="">
          <p:sp>
            <p:nvSpPr>
              <p:cNvPr id="3" name="矩形 2">
                <a:extLst>
                  <a:ext uri="{FF2B5EF4-FFF2-40B4-BE49-F238E27FC236}">
                    <a16:creationId xmlns:a16="http://schemas.microsoft.com/office/drawing/2014/main" id="{7E566971-0A4A-11A7-1B1C-AB3EB2EEAD3B}"/>
                  </a:ext>
                </a:extLst>
              </p:cNvPr>
              <p:cNvSpPr>
                <a:spLocks noRot="1" noChangeAspect="1" noMove="1" noResize="1" noEditPoints="1" noAdjustHandles="1" noChangeArrowheads="1" noChangeShapeType="1" noTextEdit="1"/>
              </p:cNvSpPr>
              <p:nvPr/>
            </p:nvSpPr>
            <p:spPr>
              <a:xfrm>
                <a:off x="1210140" y="2587525"/>
                <a:ext cx="9771719" cy="3615990"/>
              </a:xfrm>
              <a:prstGeom prst="rect">
                <a:avLst/>
              </a:prstGeom>
              <a:blipFill>
                <a:blip r:embed="rId4"/>
                <a:stretch>
                  <a:fillRect l="-874" t="-1010" r="-93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p:bldP spid="3" grpId="0" build="p" bldLvl="4"/>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DE1D8748-46EE-41B6-9C35-0453582877ED}"/>
              </a:ext>
            </a:extLst>
          </p:cNvPr>
          <p:cNvSpPr txBox="1">
            <a:spLocks noChangeArrowheads="1"/>
          </p:cNvSpPr>
          <p:nvPr/>
        </p:nvSpPr>
        <p:spPr bwMode="auto">
          <a:xfrm>
            <a:off x="990077" y="2836150"/>
            <a:ext cx="10243930"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10000"/>
              </a:lnSpc>
              <a:spcBef>
                <a:spcPts val="600"/>
              </a:spcBef>
              <a:buNone/>
              <a:defRPr/>
            </a:pPr>
            <a:r>
              <a:rPr lang="zh-CN" altLang="en-US" sz="2400" dirty="0">
                <a:solidFill>
                  <a:srgbClr val="C00000"/>
                </a:solidFill>
                <a:latin typeface="黑体" panose="02010609060101010101" pitchFamily="49" charset="-122"/>
                <a:ea typeface="黑体" panose="02010609060101010101" pitchFamily="49" charset="-122"/>
              </a:rPr>
              <a:t>分析：</a:t>
            </a:r>
            <a:r>
              <a:rPr lang="zh-CN" altLang="en-US" sz="2400" dirty="0">
                <a:latin typeface="黑体" panose="02010609060101010101" pitchFamily="49" charset="-122"/>
                <a:ea typeface="黑体" panose="02010609060101010101" pitchFamily="49" charset="-122"/>
              </a:rPr>
              <a:t>由语义可写出下列函数依赖： </a:t>
            </a:r>
          </a:p>
          <a:p>
            <a:pPr>
              <a:lnSpc>
                <a:spcPct val="110000"/>
              </a:lnSpc>
              <a:spcBef>
                <a:spcPts val="600"/>
              </a:spcBef>
              <a:buNone/>
              <a:defRPr/>
            </a:pPr>
            <a:r>
              <a:rPr lang="zh-CN" altLang="en-US" sz="2400" b="1" dirty="0">
                <a:latin typeface="黑体" panose="02010609060101010101" pitchFamily="49" charset="-122"/>
                <a:ea typeface="黑体" panose="02010609060101010101" pitchFamily="49" charset="-122"/>
              </a:rPr>
              <a:t>         </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（学号</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课程号）</a:t>
            </a:r>
            <a:r>
              <a:rPr lang="en-US" altLang="zh-CN" sz="240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dirty="0">
                <a:solidFill>
                  <a:srgbClr val="0000CC"/>
                </a:solidFill>
                <a:latin typeface="黑体" panose="02010609060101010101" pitchFamily="49" charset="-122"/>
                <a:ea typeface="黑体" panose="02010609060101010101" pitchFamily="49" charset="-122"/>
                <a:sym typeface="Symbol" pitchFamily="18" charset="2"/>
              </a:rPr>
              <a:t>名次</a:t>
            </a:r>
            <a:r>
              <a:rPr lang="zh-CN" altLang="en-US" sz="2400" dirty="0">
                <a:solidFill>
                  <a:srgbClr val="0000CC"/>
                </a:solidFill>
                <a:latin typeface="黑体" panose="02010609060101010101" pitchFamily="49" charset="-122"/>
                <a:ea typeface="黑体" panose="02010609060101010101" pitchFamily="49" charset="-122"/>
              </a:rPr>
              <a:t>，（课程号</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名次）</a:t>
            </a:r>
            <a:r>
              <a:rPr lang="en-US" altLang="zh-CN" sz="2400" kern="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dirty="0">
                <a:solidFill>
                  <a:srgbClr val="0000CC"/>
                </a:solidFill>
                <a:latin typeface="黑体" panose="02010609060101010101" pitchFamily="49" charset="-122"/>
                <a:ea typeface="黑体" panose="02010609060101010101" pitchFamily="49" charset="-122"/>
                <a:sym typeface="Symbol" pitchFamily="18" charset="2"/>
              </a:rPr>
              <a:t>学号 </a:t>
            </a:r>
            <a:r>
              <a:rPr lang="en-US" altLang="zh-CN" sz="2400" dirty="0">
                <a:solidFill>
                  <a:srgbClr val="0000CC"/>
                </a:solidFill>
                <a:latin typeface="黑体" panose="02010609060101010101" pitchFamily="49" charset="-122"/>
                <a:ea typeface="黑体" panose="02010609060101010101" pitchFamily="49" charset="-122"/>
              </a:rPr>
              <a:t>}  </a:t>
            </a:r>
          </a:p>
          <a:p>
            <a:pPr>
              <a:lnSpc>
                <a:spcPct val="110000"/>
              </a:lnSpc>
              <a:spcBef>
                <a:spcPts val="1200"/>
              </a:spcBef>
              <a:buNone/>
              <a:defRPr/>
            </a:pPr>
            <a:r>
              <a:rPr lang="zh-CN" altLang="en-US" sz="2400" dirty="0">
                <a:latin typeface="黑体" panose="02010609060101010101" pitchFamily="49" charset="-122"/>
                <a:ea typeface="黑体" panose="02010609060101010101" pitchFamily="49" charset="-122"/>
              </a:rPr>
              <a:t>  由函数依赖可知</a:t>
            </a:r>
            <a:r>
              <a:rPr lang="zh-CN" altLang="en-US" sz="2400" dirty="0">
                <a:solidFill>
                  <a:srgbClr val="0000CC"/>
                </a:solidFill>
                <a:latin typeface="黑体" panose="02010609060101010101" pitchFamily="49" charset="-122"/>
                <a:ea typeface="黑体" panose="02010609060101010101" pitchFamily="49" charset="-122"/>
              </a:rPr>
              <a:t>（学号</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课程号）</a:t>
            </a:r>
            <a:r>
              <a:rPr lang="zh-CN" altLang="en-US" sz="2400" dirty="0">
                <a:latin typeface="黑体" panose="02010609060101010101" pitchFamily="49" charset="-122"/>
                <a:ea typeface="黑体" panose="02010609060101010101" pitchFamily="49" charset="-122"/>
              </a:rPr>
              <a:t>与</a:t>
            </a:r>
            <a:r>
              <a:rPr lang="zh-CN" altLang="en-US" sz="2400" dirty="0">
                <a:solidFill>
                  <a:srgbClr val="0000CC"/>
                </a:solidFill>
                <a:latin typeface="黑体" panose="02010609060101010101" pitchFamily="49" charset="-122"/>
                <a:ea typeface="黑体" panose="02010609060101010101" pitchFamily="49" charset="-122"/>
              </a:rPr>
              <a:t>（课程号</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名次）</a:t>
            </a:r>
            <a:r>
              <a:rPr lang="zh-CN" altLang="en-US" sz="2400" dirty="0">
                <a:solidFill>
                  <a:srgbClr val="C00000"/>
                </a:solidFill>
                <a:latin typeface="黑体" panose="02010609060101010101" pitchFamily="49" charset="-122"/>
                <a:ea typeface="黑体" panose="02010609060101010101" pitchFamily="49" charset="-122"/>
              </a:rPr>
              <a:t>都是码</a:t>
            </a:r>
            <a:r>
              <a:rPr lang="zh-CN" altLang="en-US" sz="2400" dirty="0">
                <a:latin typeface="黑体" panose="02010609060101010101" pitchFamily="49" charset="-122"/>
                <a:ea typeface="黑体" panose="02010609060101010101" pitchFamily="49" charset="-122"/>
              </a:rPr>
              <a:t>，则所有属性都是主属性，即不存在非主属性对码的部分依赖或传递依赖，由</a:t>
            </a:r>
            <a:r>
              <a:rPr lang="en-US" altLang="zh-CN" sz="2400" dirty="0">
                <a:latin typeface="黑体" panose="02010609060101010101" pitchFamily="49" charset="-122"/>
                <a:ea typeface="黑体" panose="02010609060101010101" pitchFamily="49" charset="-122"/>
              </a:rPr>
              <a:t>3NF</a:t>
            </a:r>
            <a:r>
              <a:rPr lang="zh-CN" altLang="en-US" sz="2400" dirty="0">
                <a:latin typeface="黑体" panose="02010609060101010101" pitchFamily="49" charset="-122"/>
                <a:ea typeface="黑体" panose="02010609060101010101" pitchFamily="49" charset="-122"/>
              </a:rPr>
              <a:t>的定义，</a:t>
            </a:r>
            <a:r>
              <a:rPr lang="en-US" altLang="zh-CN" sz="2400" dirty="0">
                <a:solidFill>
                  <a:srgbClr val="C00000"/>
                </a:solidFill>
                <a:latin typeface="黑体" panose="02010609060101010101" pitchFamily="49" charset="-122"/>
                <a:ea typeface="黑体" panose="02010609060101010101" pitchFamily="49" charset="-122"/>
              </a:rPr>
              <a:t>SJP∈3NF</a:t>
            </a:r>
            <a:r>
              <a:rPr lang="zh-CN" altLang="en-US" sz="2400" dirty="0">
                <a:latin typeface="黑体" panose="02010609060101010101" pitchFamily="49" charset="-122"/>
                <a:ea typeface="黑体" panose="02010609060101010101" pitchFamily="49" charset="-122"/>
              </a:rPr>
              <a:t>。</a:t>
            </a:r>
          </a:p>
          <a:p>
            <a:pPr>
              <a:lnSpc>
                <a:spcPct val="110000"/>
              </a:lnSpc>
              <a:spcBef>
                <a:spcPts val="1200"/>
              </a:spcBef>
              <a:buNone/>
              <a:defRPr/>
            </a:pPr>
            <a:r>
              <a:rPr lang="zh-CN" altLang="en-US" sz="2400" dirty="0">
                <a:latin typeface="黑体" panose="02010609060101010101" pitchFamily="49" charset="-122"/>
                <a:ea typeface="黑体" panose="02010609060101010101" pitchFamily="49" charset="-122"/>
              </a:rPr>
              <a:t>  又因为除</a:t>
            </a:r>
            <a:r>
              <a:rPr lang="zh-CN" altLang="en-US" sz="2400" dirty="0">
                <a:solidFill>
                  <a:srgbClr val="0000CC"/>
                </a:solidFill>
                <a:latin typeface="黑体" panose="02010609060101010101" pitchFamily="49" charset="-122"/>
                <a:ea typeface="黑体" panose="02010609060101010101" pitchFamily="49" charset="-122"/>
              </a:rPr>
              <a:t>（学号</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课程号）</a:t>
            </a:r>
            <a:r>
              <a:rPr lang="zh-CN" altLang="en-US" sz="2400" dirty="0">
                <a:latin typeface="黑体" panose="02010609060101010101" pitchFamily="49" charset="-122"/>
                <a:ea typeface="黑体" panose="02010609060101010101" pitchFamily="49" charset="-122"/>
              </a:rPr>
              <a:t>和</a:t>
            </a:r>
            <a:r>
              <a:rPr lang="zh-CN" altLang="en-US" sz="2400" dirty="0">
                <a:solidFill>
                  <a:srgbClr val="0000CC"/>
                </a:solidFill>
                <a:latin typeface="黑体" panose="02010609060101010101" pitchFamily="49" charset="-122"/>
                <a:ea typeface="黑体" panose="02010609060101010101" pitchFamily="49" charset="-122"/>
              </a:rPr>
              <a:t>（课程号</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名次）</a:t>
            </a:r>
            <a:r>
              <a:rPr lang="zh-CN" altLang="en-US" sz="2400" dirty="0">
                <a:latin typeface="黑体" panose="02010609060101010101" pitchFamily="49" charset="-122"/>
                <a:ea typeface="黑体" panose="02010609060101010101" pitchFamily="49" charset="-122"/>
              </a:rPr>
              <a:t>以外没有其它决定因素，即所有决定因素都含码，由</a:t>
            </a:r>
            <a:r>
              <a:rPr lang="en-US" altLang="zh-CN" sz="2400" dirty="0">
                <a:latin typeface="黑体" panose="02010609060101010101" pitchFamily="49" charset="-122"/>
                <a:ea typeface="黑体" panose="02010609060101010101" pitchFamily="49" charset="-122"/>
              </a:rPr>
              <a:t>BCNF</a:t>
            </a:r>
            <a:r>
              <a:rPr lang="zh-CN" altLang="en-US" sz="2400" dirty="0">
                <a:latin typeface="黑体" panose="02010609060101010101" pitchFamily="49" charset="-122"/>
                <a:ea typeface="黑体" panose="02010609060101010101" pitchFamily="49" charset="-122"/>
              </a:rPr>
              <a:t>的定义，</a:t>
            </a:r>
            <a:r>
              <a:rPr lang="en-US" altLang="zh-CN" sz="2400" dirty="0">
                <a:solidFill>
                  <a:srgbClr val="C00000"/>
                </a:solidFill>
                <a:latin typeface="黑体" panose="02010609060101010101" pitchFamily="49" charset="-122"/>
                <a:ea typeface="黑体" panose="02010609060101010101" pitchFamily="49" charset="-122"/>
              </a:rPr>
              <a:t>SJP∈BCNF</a:t>
            </a:r>
            <a:r>
              <a:rPr lang="zh-CN" altLang="en-US" sz="2400" dirty="0">
                <a:solidFill>
                  <a:srgbClr val="0000CC"/>
                </a:solidFill>
                <a:latin typeface="黑体" panose="02010609060101010101" pitchFamily="49" charset="-122"/>
                <a:ea typeface="黑体" panose="02010609060101010101" pitchFamily="49" charset="-122"/>
              </a:rPr>
              <a:t>。</a:t>
            </a:r>
            <a:endParaRPr lang="zh-CN" altLang="en-US" sz="2400" dirty="0">
              <a:solidFill>
                <a:srgbClr val="FFFF00"/>
              </a:solidFill>
              <a:latin typeface="黑体" panose="02010609060101010101" pitchFamily="49" charset="-122"/>
              <a:ea typeface="黑体" panose="02010609060101010101" pitchFamily="49" charset="-122"/>
            </a:endParaRPr>
          </a:p>
        </p:txBody>
      </p:sp>
      <p:sp>
        <p:nvSpPr>
          <p:cNvPr id="2" name="Rectangle 3">
            <a:extLst>
              <a:ext uri="{FF2B5EF4-FFF2-40B4-BE49-F238E27FC236}">
                <a16:creationId xmlns:a16="http://schemas.microsoft.com/office/drawing/2014/main" id="{37165223-7E93-6D75-459C-CEFD2CDED2F7}"/>
              </a:ext>
            </a:extLst>
          </p:cNvPr>
          <p:cNvSpPr txBox="1">
            <a:spLocks noChangeArrowheads="1"/>
          </p:cNvSpPr>
          <p:nvPr/>
        </p:nvSpPr>
        <p:spPr>
          <a:xfrm>
            <a:off x="782053" y="385011"/>
            <a:ext cx="10659979" cy="23428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600"/>
              </a:spcBef>
              <a:buFont typeface="Arial" panose="020B0604020202020204" pitchFamily="34" charset="0"/>
              <a:buNone/>
              <a:defRPr/>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有如下关系模式</a:t>
            </a:r>
            <a:r>
              <a:rPr lang="en-US" altLang="zh-CN" sz="2400" dirty="0" smtClean="0">
                <a:latin typeface="黑体" panose="02010609060101010101" pitchFamily="49" charset="-122"/>
                <a:ea typeface="黑体" panose="02010609060101010101" pitchFamily="49" charset="-122"/>
              </a:rPr>
              <a:t>SJP</a:t>
            </a:r>
            <a:r>
              <a:rPr lang="zh-CN" altLang="en-US" sz="2400" dirty="0" smtClean="0">
                <a:latin typeface="黑体" panose="02010609060101010101" pitchFamily="49" charset="-122"/>
                <a:ea typeface="黑体" panose="02010609060101010101" pitchFamily="49" charset="-122"/>
              </a:rPr>
              <a:t>：</a:t>
            </a:r>
            <a:endParaRPr lang="en-US" altLang="zh-CN" sz="2400" dirty="0" smtClean="0">
              <a:latin typeface="黑体" panose="02010609060101010101" pitchFamily="49" charset="-122"/>
              <a:ea typeface="黑体" panose="02010609060101010101" pitchFamily="49" charset="-122"/>
            </a:endParaRPr>
          </a:p>
          <a:p>
            <a:pPr>
              <a:lnSpc>
                <a:spcPct val="110000"/>
              </a:lnSpc>
              <a:spcBef>
                <a:spcPts val="600"/>
              </a:spcBef>
              <a:buNone/>
              <a:defRPr/>
            </a:pPr>
            <a:r>
              <a:rPr lang="en-US" altLang="zh-CN" sz="2400" dirty="0">
                <a:solidFill>
                  <a:srgbClr val="0000CC"/>
                </a:solidFill>
                <a:latin typeface="黑体" panose="02010609060101010101" pitchFamily="49" charset="-122"/>
                <a:ea typeface="黑体" panose="02010609060101010101" pitchFamily="49" charset="-122"/>
              </a:rPr>
              <a:t> </a:t>
            </a:r>
            <a:r>
              <a:rPr lang="en-US" altLang="zh-CN" sz="2400" dirty="0" smtClean="0">
                <a:solidFill>
                  <a:srgbClr val="0000CC"/>
                </a:solidFill>
                <a:latin typeface="黑体" panose="02010609060101010101" pitchFamily="49" charset="-122"/>
                <a:ea typeface="黑体" panose="02010609060101010101" pitchFamily="49" charset="-122"/>
              </a:rPr>
              <a:t>    SJP</a:t>
            </a:r>
            <a:r>
              <a:rPr lang="zh-CN" altLang="en-US" sz="2400" dirty="0">
                <a:solidFill>
                  <a:srgbClr val="0000CC"/>
                </a:solidFill>
                <a:latin typeface="黑体" panose="02010609060101010101" pitchFamily="49" charset="-122"/>
                <a:ea typeface="黑体" panose="02010609060101010101" pitchFamily="49" charset="-122"/>
              </a:rPr>
              <a:t>（学号，课程号，名次</a:t>
            </a:r>
            <a:r>
              <a:rPr lang="zh-CN" altLang="en-US" sz="2400" dirty="0" smtClean="0">
                <a:solidFill>
                  <a:srgbClr val="0000CC"/>
                </a:solidFill>
                <a:latin typeface="黑体" panose="02010609060101010101" pitchFamily="49" charset="-122"/>
                <a:ea typeface="黑体" panose="02010609060101010101" pitchFamily="49" charset="-122"/>
              </a:rPr>
              <a:t>）</a:t>
            </a:r>
            <a:endParaRPr lang="en-US" altLang="zh-CN" sz="2400" dirty="0" smtClean="0">
              <a:solidFill>
                <a:srgbClr val="0000CC"/>
              </a:solidFill>
              <a:latin typeface="黑体" panose="02010609060101010101" pitchFamily="49" charset="-122"/>
              <a:ea typeface="黑体" panose="02010609060101010101" pitchFamily="49" charset="-122"/>
            </a:endParaRPr>
          </a:p>
          <a:p>
            <a:pPr>
              <a:lnSpc>
                <a:spcPct val="110000"/>
              </a:lnSpc>
              <a:spcBef>
                <a:spcPts val="600"/>
              </a:spcBef>
              <a:buNone/>
              <a:defRPr/>
            </a:pPr>
            <a:r>
              <a:rPr lang="zh-CN" altLang="en-US" sz="2400" dirty="0" smtClean="0">
                <a:latin typeface="黑体" panose="02010609060101010101" pitchFamily="49" charset="-122"/>
                <a:ea typeface="黑体" panose="02010609060101010101" pitchFamily="49" charset="-122"/>
              </a:rPr>
              <a:t>  设</a:t>
            </a:r>
            <a:r>
              <a:rPr lang="zh-CN" altLang="en-US" sz="2400" dirty="0">
                <a:latin typeface="黑体" panose="02010609060101010101" pitchFamily="49" charset="-122"/>
                <a:ea typeface="黑体" panose="02010609060101010101" pitchFamily="49" charset="-122"/>
              </a:rPr>
              <a:t>一个学生选修一门课程只有一个名次，一门课程中一个名次只有一个学生（即没有并列名次）。</a:t>
            </a:r>
            <a:endParaRPr lang="en-US" altLang="zh-CN" sz="2400" dirty="0">
              <a:latin typeface="黑体" panose="02010609060101010101" pitchFamily="49" charset="-122"/>
              <a:ea typeface="黑体" panose="02010609060101010101" pitchFamily="49" charset="-122"/>
            </a:endParaRPr>
          </a:p>
          <a:p>
            <a:pPr>
              <a:lnSpc>
                <a:spcPct val="110000"/>
              </a:lnSpc>
              <a:spcBef>
                <a:spcPts val="600"/>
              </a:spcBef>
              <a:buFont typeface="Arial" panose="020B0604020202020204" pitchFamily="34" charset="0"/>
              <a:buNone/>
              <a:defRPr/>
            </a:pPr>
            <a:r>
              <a:rPr lang="en-US" altLang="zh-CN" sz="2400" dirty="0">
                <a:latin typeface="Times New Roman" pitchFamily="18" charset="0"/>
                <a:ea typeface="楷体_GB2312" pitchFamily="49" charset="-122"/>
              </a:rPr>
              <a:t>   </a:t>
            </a:r>
            <a:r>
              <a:rPr lang="zh-CN" altLang="en-US" sz="2400" dirty="0">
                <a:latin typeface="黑体" panose="02010609060101010101" pitchFamily="49" charset="-122"/>
                <a:ea typeface="黑体" panose="02010609060101010101" pitchFamily="49" charset="-122"/>
              </a:rPr>
              <a:t>分析判断该关系模式是否属于</a:t>
            </a:r>
            <a:r>
              <a:rPr lang="en-US" altLang="zh-CN" sz="2400" dirty="0">
                <a:latin typeface="黑体" panose="02010609060101010101" pitchFamily="49" charset="-122"/>
                <a:ea typeface="黑体" panose="02010609060101010101" pitchFamily="49" charset="-122"/>
              </a:rPr>
              <a:t>3NF</a:t>
            </a:r>
            <a:r>
              <a:rPr lang="zh-CN" altLang="en-US" sz="2400" dirty="0">
                <a:latin typeface="黑体" panose="02010609060101010101" pitchFamily="49" charset="-122"/>
                <a:ea typeface="黑体" panose="02010609060101010101" pitchFamily="49" charset="-122"/>
              </a:rPr>
              <a:t>？如果属于</a:t>
            </a:r>
            <a:r>
              <a:rPr lang="en-US" altLang="zh-CN" sz="2400" dirty="0">
                <a:latin typeface="黑体" panose="02010609060101010101" pitchFamily="49" charset="-122"/>
                <a:ea typeface="黑体" panose="02010609060101010101" pitchFamily="49" charset="-122"/>
              </a:rPr>
              <a:t>3NF</a:t>
            </a:r>
            <a:r>
              <a:rPr lang="zh-CN" altLang="en-US" sz="2400" dirty="0">
                <a:latin typeface="黑体" panose="02010609060101010101" pitchFamily="49" charset="-122"/>
                <a:ea typeface="黑体" panose="02010609060101010101" pitchFamily="49" charset="-122"/>
              </a:rPr>
              <a:t>那么是否也属于</a:t>
            </a:r>
            <a:r>
              <a:rPr lang="en-US" altLang="zh-CN" sz="2400" dirty="0">
                <a:latin typeface="黑体" panose="02010609060101010101" pitchFamily="49" charset="-122"/>
                <a:ea typeface="黑体" panose="02010609060101010101" pitchFamily="49" charset="-122"/>
              </a:rPr>
              <a:t>BCNF</a:t>
            </a:r>
            <a:r>
              <a:rPr lang="en-US" altLang="zh-CN" sz="2400" dirty="0" smtClean="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5E7F6A3E-690D-49E0-BE7F-3878B45B3986}"/>
              </a:ext>
            </a:extLst>
          </p:cNvPr>
          <p:cNvSpPr txBox="1">
            <a:spLocks noChangeArrowheads="1"/>
          </p:cNvSpPr>
          <p:nvPr/>
        </p:nvSpPr>
        <p:spPr>
          <a:xfrm>
            <a:off x="594430" y="621947"/>
            <a:ext cx="10714381" cy="18926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600"/>
              </a:spcBef>
              <a:buNone/>
              <a:defRPr/>
            </a:pPr>
            <a:r>
              <a:rPr lang="en-US" altLang="zh-CN" sz="2400" dirty="0" smtClean="0">
                <a:solidFill>
                  <a:srgbClr val="006666"/>
                </a:solidFill>
                <a:latin typeface="黑体" panose="02010609060101010101" pitchFamily="49" charset="-122"/>
                <a:ea typeface="黑体" panose="02010609060101010101" pitchFamily="49" charset="-122"/>
              </a:rPr>
              <a:t>【</a:t>
            </a:r>
            <a:r>
              <a:rPr lang="zh-CN" altLang="en-US" sz="2400" dirty="0" smtClean="0">
                <a:solidFill>
                  <a:srgbClr val="006666"/>
                </a:solidFill>
                <a:latin typeface="黑体" panose="02010609060101010101" pitchFamily="49" charset="-122"/>
                <a:ea typeface="黑体" panose="02010609060101010101" pitchFamily="49" charset="-122"/>
              </a:rPr>
              <a:t>例</a:t>
            </a:r>
            <a:r>
              <a:rPr lang="en-US" altLang="zh-CN" sz="2400" dirty="0" smtClean="0">
                <a:solidFill>
                  <a:srgbClr val="006666"/>
                </a:solidFill>
                <a:latin typeface="黑体" panose="02010609060101010101" pitchFamily="49" charset="-122"/>
                <a:ea typeface="黑体" panose="02010609060101010101" pitchFamily="49" charset="-122"/>
              </a:rPr>
              <a:t>8】</a:t>
            </a:r>
            <a:r>
              <a:rPr lang="zh-CN" altLang="en-US" sz="2400" dirty="0" smtClean="0">
                <a:latin typeface="黑体" panose="02010609060101010101" pitchFamily="49" charset="-122"/>
                <a:ea typeface="黑体" panose="02010609060101010101" pitchFamily="49" charset="-122"/>
              </a:rPr>
              <a:t>有如下关系模式：</a:t>
            </a:r>
            <a:endParaRPr lang="en-US" altLang="zh-CN" sz="2400" dirty="0" smtClean="0">
              <a:latin typeface="黑体" panose="02010609060101010101" pitchFamily="49" charset="-122"/>
              <a:ea typeface="黑体" panose="02010609060101010101" pitchFamily="49" charset="-122"/>
            </a:endParaRPr>
          </a:p>
          <a:p>
            <a:pPr>
              <a:lnSpc>
                <a:spcPct val="110000"/>
              </a:lnSpc>
              <a:spcBef>
                <a:spcPts val="600"/>
              </a:spcBef>
              <a:buNone/>
              <a:defRPr/>
            </a:pPr>
            <a:r>
              <a:rPr lang="en-US" altLang="zh-CN" sz="2400" dirty="0">
                <a:latin typeface="黑体" panose="02010609060101010101" pitchFamily="49" charset="-122"/>
                <a:ea typeface="黑体" panose="02010609060101010101" pitchFamily="49" charset="-122"/>
              </a:rPr>
              <a:t> </a:t>
            </a:r>
            <a:r>
              <a:rPr lang="en-US" altLang="zh-CN" sz="2400" dirty="0" smtClean="0">
                <a:latin typeface="黑体" panose="02010609060101010101" pitchFamily="49" charset="-122"/>
                <a:ea typeface="黑体" panose="02010609060101010101" pitchFamily="49" charset="-122"/>
              </a:rPr>
              <a:t>     </a:t>
            </a:r>
            <a:r>
              <a:rPr lang="en-US" altLang="zh-CN" sz="2400" dirty="0" smtClean="0">
                <a:solidFill>
                  <a:srgbClr val="0000CC"/>
                </a:solidFill>
                <a:latin typeface="黑体" panose="02010609060101010101" pitchFamily="49" charset="-122"/>
                <a:ea typeface="黑体" panose="02010609060101010101" pitchFamily="49" charset="-122"/>
              </a:rPr>
              <a:t>STJ</a:t>
            </a:r>
            <a:r>
              <a:rPr lang="zh-CN" altLang="en-US" sz="2400" dirty="0" smtClean="0">
                <a:solidFill>
                  <a:srgbClr val="0000CC"/>
                </a:solidFill>
                <a:latin typeface="黑体" panose="02010609060101010101" pitchFamily="49" charset="-122"/>
                <a:ea typeface="黑体" panose="02010609060101010101" pitchFamily="49" charset="-122"/>
              </a:rPr>
              <a:t>（学生，教师，课程）</a:t>
            </a:r>
            <a:endParaRPr lang="en-US" altLang="zh-CN" sz="2400" dirty="0" smtClean="0">
              <a:solidFill>
                <a:srgbClr val="0000CC"/>
              </a:solidFill>
              <a:latin typeface="黑体" panose="02010609060101010101" pitchFamily="49" charset="-122"/>
              <a:ea typeface="黑体" panose="02010609060101010101" pitchFamily="49" charset="-122"/>
            </a:endParaRPr>
          </a:p>
          <a:p>
            <a:pPr>
              <a:lnSpc>
                <a:spcPct val="110000"/>
              </a:lnSpc>
              <a:spcBef>
                <a:spcPts val="600"/>
              </a:spcBef>
              <a:buNone/>
              <a:defRPr/>
            </a:pPr>
            <a:r>
              <a:rPr lang="zh-CN" altLang="en-US" sz="2400" dirty="0" smtClean="0">
                <a:latin typeface="黑体" panose="02010609060101010101" pitchFamily="49" charset="-122"/>
                <a:ea typeface="黑体" panose="02010609060101010101" pitchFamily="49" charset="-122"/>
              </a:rPr>
              <a:t>  设</a:t>
            </a:r>
            <a:r>
              <a:rPr lang="zh-CN" altLang="en-US" sz="2400" dirty="0">
                <a:latin typeface="黑体" panose="02010609060101010101" pitchFamily="49" charset="-122"/>
                <a:ea typeface="黑体" panose="02010609060101010101" pitchFamily="49" charset="-122"/>
              </a:rPr>
              <a:t>一名教师只教一门课。一门课由若干教师教，某一学生选定某门课，就确定了一个固定的教师。某个学生选修某个教师的课就确定了所选课的</a:t>
            </a:r>
            <a:r>
              <a:rPr lang="zh-CN" altLang="en-US" sz="2400" dirty="0" smtClean="0">
                <a:latin typeface="黑体" panose="02010609060101010101" pitchFamily="49" charset="-122"/>
                <a:ea typeface="黑体" panose="02010609060101010101" pitchFamily="49" charset="-122"/>
              </a:rPr>
              <a:t>名称。</a:t>
            </a:r>
            <a:endParaRPr lang="en-US" altLang="zh-CN" sz="2400" dirty="0">
              <a:latin typeface="黑体" panose="02010609060101010101" pitchFamily="49" charset="-122"/>
              <a:ea typeface="黑体" panose="02010609060101010101" pitchFamily="49" charset="-122"/>
            </a:endParaRPr>
          </a:p>
          <a:p>
            <a:pPr>
              <a:lnSpc>
                <a:spcPct val="110000"/>
              </a:lnSpc>
              <a:spcBef>
                <a:spcPts val="600"/>
              </a:spcBef>
              <a:buNone/>
              <a:defRPr/>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分析判断该关系模式是否属于</a:t>
            </a:r>
            <a:r>
              <a:rPr lang="en-US" altLang="zh-CN" sz="2400" dirty="0">
                <a:latin typeface="黑体" panose="02010609060101010101" pitchFamily="49" charset="-122"/>
                <a:ea typeface="黑体" panose="02010609060101010101" pitchFamily="49" charset="-122"/>
              </a:rPr>
              <a:t>3NF</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如果属于</a:t>
            </a:r>
            <a:r>
              <a:rPr lang="en-US" altLang="zh-CN" sz="2400" dirty="0" smtClean="0">
                <a:latin typeface="黑体" panose="02010609060101010101" pitchFamily="49" charset="-122"/>
                <a:ea typeface="黑体" panose="02010609060101010101" pitchFamily="49" charset="-122"/>
              </a:rPr>
              <a:t>3NF</a:t>
            </a:r>
            <a:r>
              <a:rPr lang="zh-CN" altLang="en-US" sz="2400" dirty="0" smtClean="0">
                <a:latin typeface="黑体" panose="02010609060101010101" pitchFamily="49" charset="-122"/>
                <a:ea typeface="黑体" panose="02010609060101010101" pitchFamily="49" charset="-122"/>
              </a:rPr>
              <a:t>，那么</a:t>
            </a:r>
            <a:r>
              <a:rPr lang="zh-CN" altLang="en-US" sz="2400" dirty="0">
                <a:latin typeface="黑体" panose="02010609060101010101" pitchFamily="49" charset="-122"/>
                <a:ea typeface="黑体" panose="02010609060101010101" pitchFamily="49" charset="-122"/>
              </a:rPr>
              <a:t>是否属于</a:t>
            </a:r>
            <a:r>
              <a:rPr lang="en-US" altLang="zh-CN" sz="2400" dirty="0">
                <a:latin typeface="黑体" panose="02010609060101010101" pitchFamily="49" charset="-122"/>
                <a:ea typeface="黑体" panose="02010609060101010101" pitchFamily="49" charset="-122"/>
              </a:rPr>
              <a:t>BCNF?</a:t>
            </a:r>
            <a:endParaRPr lang="zh-CN" altLang="en-US" sz="2400" dirty="0">
              <a:latin typeface="黑体" panose="02010609060101010101" pitchFamily="49" charset="-122"/>
              <a:ea typeface="黑体" panose="02010609060101010101" pitchFamily="49" charset="-122"/>
            </a:endParaRPr>
          </a:p>
          <a:p>
            <a:pPr>
              <a:lnSpc>
                <a:spcPct val="150000"/>
              </a:lnSpc>
              <a:spcBef>
                <a:spcPts val="600"/>
              </a:spcBef>
              <a:buFont typeface="Arial" panose="020B0604020202020204" pitchFamily="34" charset="0"/>
              <a:buNone/>
              <a:defRPr/>
            </a:pPr>
            <a:r>
              <a:rPr lang="zh-CN" altLang="en-US" sz="2400" dirty="0" smtClean="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p:txBody>
      </p:sp>
      <p:sp>
        <p:nvSpPr>
          <p:cNvPr id="3" name="Rectangle 3">
            <a:extLst>
              <a:ext uri="{FF2B5EF4-FFF2-40B4-BE49-F238E27FC236}">
                <a16:creationId xmlns:a16="http://schemas.microsoft.com/office/drawing/2014/main" id="{A4CDC628-0C30-4B31-8ADA-6E1EB52C23D1}"/>
              </a:ext>
            </a:extLst>
          </p:cNvPr>
          <p:cNvSpPr txBox="1">
            <a:spLocks noChangeArrowheads="1"/>
          </p:cNvSpPr>
          <p:nvPr/>
        </p:nvSpPr>
        <p:spPr bwMode="auto">
          <a:xfrm>
            <a:off x="877434" y="3139982"/>
            <a:ext cx="10515598" cy="351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50000"/>
              </a:lnSpc>
              <a:spcBef>
                <a:spcPts val="600"/>
              </a:spcBef>
              <a:buNone/>
              <a:defRPr/>
            </a:pPr>
            <a:r>
              <a:rPr lang="zh-CN" altLang="en-US" sz="2400" dirty="0">
                <a:solidFill>
                  <a:srgbClr val="0000CC"/>
                </a:solidFill>
                <a:latin typeface="黑体" panose="02010609060101010101" pitchFamily="49" charset="-122"/>
                <a:ea typeface="黑体" panose="02010609060101010101" pitchFamily="49" charset="-122"/>
              </a:rPr>
              <a:t>分析：</a:t>
            </a:r>
            <a:r>
              <a:rPr lang="zh-CN" altLang="en-US" sz="2400" dirty="0">
                <a:latin typeface="黑体" panose="02010609060101010101" pitchFamily="49" charset="-122"/>
                <a:ea typeface="黑体" panose="02010609060101010101" pitchFamily="49" charset="-122"/>
              </a:rPr>
              <a:t>由语义</a:t>
            </a:r>
            <a:r>
              <a:rPr lang="zh-CN" altLang="en-US" sz="2400" dirty="0" smtClean="0">
                <a:latin typeface="黑体" panose="02010609060101010101" pitchFamily="49" charset="-122"/>
                <a:ea typeface="黑体" panose="02010609060101010101" pitchFamily="49" charset="-122"/>
              </a:rPr>
              <a:t>可</a:t>
            </a:r>
            <a:r>
              <a:rPr lang="zh-CN" altLang="en-US" sz="2400" dirty="0" smtClean="0">
                <a:latin typeface="黑体" panose="02010609060101010101" pitchFamily="49" charset="-122"/>
                <a:ea typeface="黑体" panose="02010609060101010101" pitchFamily="49" charset="-122"/>
              </a:rPr>
              <a:t>写出</a:t>
            </a:r>
            <a:r>
              <a:rPr lang="zh-CN" altLang="en-US" sz="2400" dirty="0" smtClean="0">
                <a:latin typeface="黑体" panose="02010609060101010101" pitchFamily="49" charset="-122"/>
                <a:ea typeface="黑体" panose="02010609060101010101" pitchFamily="49" charset="-122"/>
              </a:rPr>
              <a:t>如下</a:t>
            </a:r>
            <a:r>
              <a:rPr lang="zh-CN" altLang="en-US" sz="2400" dirty="0">
                <a:latin typeface="黑体" panose="02010609060101010101" pitchFamily="49" charset="-122"/>
                <a:ea typeface="黑体" panose="02010609060101010101" pitchFamily="49" charset="-122"/>
              </a:rPr>
              <a:t>函数依赖：</a:t>
            </a:r>
          </a:p>
          <a:p>
            <a:pPr>
              <a:lnSpc>
                <a:spcPct val="110000"/>
              </a:lnSpc>
              <a:spcBef>
                <a:spcPts val="600"/>
              </a:spcBef>
              <a:buNone/>
              <a:defRPr/>
            </a:pPr>
            <a:r>
              <a:rPr lang="zh-CN" altLang="en-US" sz="2400" b="1" dirty="0">
                <a:solidFill>
                  <a:srgbClr val="0000CC"/>
                </a:solidFill>
                <a:latin typeface="黑体" panose="02010609060101010101" pitchFamily="49" charset="-122"/>
                <a:ea typeface="黑体" panose="02010609060101010101" pitchFamily="49" charset="-122"/>
              </a:rPr>
              <a:t>           </a:t>
            </a:r>
            <a:r>
              <a:rPr lang="en-US" altLang="zh-CN" sz="2400" dirty="0" smtClean="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教师</a:t>
            </a:r>
            <a:r>
              <a:rPr lang="en-US" altLang="zh-CN" sz="2400" dirty="0" smtClean="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课程</a:t>
            </a:r>
            <a:r>
              <a:rPr lang="zh-CN" altLang="en-US" sz="2400" dirty="0" smtClean="0">
                <a:solidFill>
                  <a:srgbClr val="0000CC"/>
                </a:solidFill>
                <a:latin typeface="黑体" panose="02010609060101010101" pitchFamily="49" charset="-122"/>
                <a:ea typeface="黑体" panose="02010609060101010101" pitchFamily="49" charset="-122"/>
              </a:rPr>
              <a:t>， </a:t>
            </a:r>
            <a:r>
              <a:rPr lang="en-US" altLang="zh-CN" sz="2400" dirty="0" smtClean="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学生</a:t>
            </a:r>
            <a:r>
              <a:rPr lang="en-US" altLang="zh-CN" sz="2400" dirty="0" smtClean="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课程</a:t>
            </a:r>
            <a:r>
              <a:rPr lang="en-US" altLang="zh-CN" sz="2400" dirty="0" smtClean="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教师</a:t>
            </a:r>
            <a:r>
              <a:rPr lang="zh-CN" altLang="en-US" sz="2400" dirty="0" smtClean="0">
                <a:solidFill>
                  <a:srgbClr val="0000CC"/>
                </a:solidFill>
                <a:latin typeface="黑体" panose="02010609060101010101" pitchFamily="49" charset="-122"/>
                <a:ea typeface="黑体" panose="02010609060101010101" pitchFamily="49" charset="-122"/>
              </a:rPr>
              <a:t>， </a:t>
            </a:r>
            <a:r>
              <a:rPr lang="en-US" altLang="zh-CN" sz="2400" dirty="0" smtClean="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学生</a:t>
            </a:r>
            <a:r>
              <a:rPr lang="en-US" altLang="zh-CN" sz="2400" dirty="0" smtClean="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教师</a:t>
            </a:r>
            <a:r>
              <a:rPr lang="en-US" altLang="zh-CN" sz="2400" dirty="0" smtClean="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课程</a:t>
            </a:r>
            <a:r>
              <a:rPr lang="en-US" altLang="zh-CN" sz="2400" dirty="0" smtClean="0">
                <a:solidFill>
                  <a:srgbClr val="0000CC"/>
                </a:solidFill>
                <a:latin typeface="黑体" panose="02010609060101010101" pitchFamily="49" charset="-122"/>
                <a:ea typeface="黑体" panose="02010609060101010101" pitchFamily="49" charset="-122"/>
              </a:rPr>
              <a:t>}</a:t>
            </a:r>
            <a:endParaRPr lang="en-US" altLang="zh-CN" sz="2400" dirty="0">
              <a:solidFill>
                <a:srgbClr val="0000CC"/>
              </a:solidFill>
              <a:latin typeface="黑体" panose="02010609060101010101" pitchFamily="49" charset="-122"/>
              <a:ea typeface="黑体" panose="02010609060101010101" pitchFamily="49" charset="-122"/>
            </a:endParaRPr>
          </a:p>
          <a:p>
            <a:pPr algn="just">
              <a:lnSpc>
                <a:spcPct val="150000"/>
              </a:lnSpc>
              <a:spcBef>
                <a:spcPts val="600"/>
              </a:spcBef>
              <a:buNone/>
              <a:defRPr/>
            </a:pPr>
            <a:r>
              <a:rPr lang="zh-CN" altLang="en-US" sz="2400" b="1" dirty="0">
                <a:latin typeface="黑体" panose="02010609060101010101" pitchFamily="49" charset="-122"/>
                <a:ea typeface="黑体" panose="02010609060101010101" pitchFamily="49" charset="-122"/>
              </a:rPr>
              <a:t>  </a:t>
            </a:r>
            <a:r>
              <a:rPr lang="en-US" altLang="zh-CN" sz="2400" dirty="0">
                <a:solidFill>
                  <a:srgbClr val="0000CC"/>
                </a:solidFill>
                <a:latin typeface="黑体" panose="02010609060101010101" pitchFamily="49" charset="-122"/>
                <a:ea typeface="黑体" panose="02010609060101010101" pitchFamily="49" charset="-122"/>
              </a:rPr>
              <a:t>STJ∈3NF</a:t>
            </a:r>
            <a:r>
              <a:rPr lang="zh-CN" altLang="en-US" sz="2400" dirty="0">
                <a:latin typeface="黑体" panose="02010609060101010101" pitchFamily="49" charset="-122"/>
                <a:ea typeface="黑体" panose="02010609060101010101" pitchFamily="49" charset="-122"/>
              </a:rPr>
              <a:t>，因为</a:t>
            </a:r>
            <a:r>
              <a:rPr lang="en-US" altLang="zh-CN" sz="2400" dirty="0" smtClean="0">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学生</a:t>
            </a:r>
            <a:r>
              <a:rPr lang="zh-CN" altLang="en-US" sz="2400" dirty="0" smtClean="0">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课程</a:t>
            </a:r>
            <a:r>
              <a:rPr lang="en-US" altLang="zh-CN"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和</a:t>
            </a:r>
            <a:r>
              <a:rPr lang="en-US" altLang="zh-CN" sz="2400" dirty="0" smtClean="0">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学生</a:t>
            </a:r>
            <a:r>
              <a:rPr lang="zh-CN" altLang="en-US" sz="2400" dirty="0" smtClean="0">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教师</a:t>
            </a:r>
            <a:r>
              <a:rPr lang="en-US" altLang="zh-CN" sz="2400" dirty="0" smtClean="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都是码，</a:t>
            </a:r>
            <a:r>
              <a:rPr lang="zh-CN" altLang="en-US" sz="2400" dirty="0" smtClean="0">
                <a:latin typeface="黑体" panose="02010609060101010101" pitchFamily="49" charset="-122"/>
                <a:ea typeface="黑体" panose="02010609060101010101" pitchFamily="49" charset="-122"/>
              </a:rPr>
              <a:t>所以</a:t>
            </a:r>
            <a:r>
              <a:rPr lang="zh-CN" altLang="en-US" sz="2400" dirty="0">
                <a:solidFill>
                  <a:srgbClr val="0000CC"/>
                </a:solidFill>
                <a:latin typeface="黑体" panose="02010609060101010101" pitchFamily="49" charset="-122"/>
                <a:ea typeface="黑体" panose="02010609060101010101" pitchFamily="49" charset="-122"/>
              </a:rPr>
              <a:t>学生</a:t>
            </a:r>
            <a:r>
              <a:rPr lang="zh-CN" altLang="en-US" sz="2400" dirty="0" smtClean="0">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教师</a:t>
            </a:r>
            <a:r>
              <a:rPr lang="zh-CN" altLang="en-US" sz="2400" dirty="0" smtClean="0">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课程</a:t>
            </a:r>
            <a:r>
              <a:rPr lang="zh-CN" altLang="en-US" sz="2400" dirty="0" smtClean="0">
                <a:latin typeface="黑体" panose="02010609060101010101" pitchFamily="49" charset="-122"/>
                <a:ea typeface="黑体" panose="02010609060101010101" pitchFamily="49" charset="-122"/>
              </a:rPr>
              <a:t>都是</a:t>
            </a:r>
            <a:r>
              <a:rPr lang="zh-CN" altLang="en-US" sz="2400" dirty="0">
                <a:latin typeface="黑体" panose="02010609060101010101" pitchFamily="49" charset="-122"/>
                <a:ea typeface="黑体" panose="02010609060101010101" pitchFamily="49" charset="-122"/>
              </a:rPr>
              <a:t>主属性，即没有非主属性。</a:t>
            </a:r>
          </a:p>
          <a:p>
            <a:pPr algn="just">
              <a:lnSpc>
                <a:spcPct val="150000"/>
              </a:lnSpc>
              <a:spcBef>
                <a:spcPts val="600"/>
              </a:spcBef>
              <a:buNone/>
              <a:defRPr/>
            </a:pPr>
            <a:r>
              <a:rPr lang="zh-CN" altLang="en-US" sz="2400" dirty="0">
                <a:latin typeface="黑体" panose="02010609060101010101" pitchFamily="49" charset="-122"/>
                <a:ea typeface="黑体" panose="02010609060101010101" pitchFamily="49" charset="-122"/>
              </a:rPr>
              <a:t>  </a:t>
            </a:r>
            <a:r>
              <a:rPr lang="en-US" altLang="zh-CN" sz="2400" dirty="0">
                <a:solidFill>
                  <a:srgbClr val="0000CC"/>
                </a:solidFill>
                <a:latin typeface="黑体" panose="02010609060101010101" pitchFamily="49" charset="-122"/>
                <a:ea typeface="黑体" panose="02010609060101010101" pitchFamily="49" charset="-122"/>
              </a:rPr>
              <a:t>STJ</a:t>
            </a:r>
            <a:r>
              <a:rPr lang="zh-CN" altLang="en-US" sz="1400" dirty="0"/>
              <a:t> </a:t>
            </a:r>
            <a:r>
              <a:rPr lang="zh-CN" altLang="en-US" sz="2400" b="1" dirty="0">
                <a:solidFill>
                  <a:srgbClr val="0000CC"/>
                </a:solidFill>
                <a:latin typeface="黑体" panose="02010609060101010101" pitchFamily="49" charset="-122"/>
                <a:ea typeface="黑体" panose="02010609060101010101" pitchFamily="49" charset="-122"/>
              </a:rPr>
              <a:t>∉ </a:t>
            </a:r>
            <a:r>
              <a:rPr lang="en-US" altLang="zh-CN" sz="2400" dirty="0">
                <a:solidFill>
                  <a:srgbClr val="0000CC"/>
                </a:solidFill>
                <a:latin typeface="黑体" panose="02010609060101010101" pitchFamily="49" charset="-122"/>
                <a:ea typeface="黑体" panose="02010609060101010101" pitchFamily="49" charset="-122"/>
              </a:rPr>
              <a:t>BCNF</a:t>
            </a:r>
            <a:r>
              <a:rPr lang="zh-CN" altLang="en-US" sz="2400" dirty="0">
                <a:latin typeface="黑体" panose="02010609060101010101" pitchFamily="49" charset="-122"/>
                <a:ea typeface="黑体" panose="02010609060101010101" pitchFamily="49" charset="-122"/>
              </a:rPr>
              <a:t>，因为</a:t>
            </a:r>
            <a:r>
              <a:rPr lang="en-US" altLang="zh-CN" sz="2400" dirty="0">
                <a:latin typeface="黑体" panose="02010609060101010101" pitchFamily="49" charset="-122"/>
                <a:ea typeface="黑体" panose="02010609060101010101" pitchFamily="49" charset="-122"/>
              </a:rPr>
              <a:t>T→J</a:t>
            </a:r>
            <a:r>
              <a:rPr lang="zh-CN" altLang="en-US" sz="2400" dirty="0">
                <a:latin typeface="黑体" panose="02010609060101010101" pitchFamily="49" charset="-122"/>
                <a:ea typeface="黑体" panose="02010609060101010101" pitchFamily="49" charset="-122"/>
              </a:rPr>
              <a:t>，即</a:t>
            </a:r>
            <a:r>
              <a:rPr lang="en-US" altLang="zh-CN" sz="2400" dirty="0">
                <a:latin typeface="黑体" panose="02010609060101010101" pitchFamily="49" charset="-122"/>
                <a:ea typeface="黑体" panose="02010609060101010101" pitchFamily="49" charset="-122"/>
              </a:rPr>
              <a:t>T</a:t>
            </a:r>
            <a:r>
              <a:rPr lang="zh-CN" altLang="en-US" sz="2400" dirty="0">
                <a:latin typeface="黑体" panose="02010609060101010101" pitchFamily="49" charset="-122"/>
                <a:ea typeface="黑体" panose="02010609060101010101" pitchFamily="49" charset="-122"/>
              </a:rPr>
              <a:t>是</a:t>
            </a:r>
            <a:r>
              <a:rPr lang="zh-CN" altLang="en-US" sz="2400" dirty="0" smtClean="0">
                <a:latin typeface="黑体" panose="02010609060101010101" pitchFamily="49" charset="-122"/>
                <a:ea typeface="黑体" panose="02010609060101010101" pitchFamily="49" charset="-122"/>
              </a:rPr>
              <a:t>决定因素，</a:t>
            </a:r>
            <a:r>
              <a:rPr lang="zh-CN" altLang="en-US" sz="2400" dirty="0">
                <a:latin typeface="黑体" panose="02010609060101010101" pitchFamily="49" charset="-122"/>
                <a:ea typeface="黑体" panose="02010609060101010101" pitchFamily="49" charset="-122"/>
              </a:rPr>
              <a:t>但</a:t>
            </a:r>
            <a:r>
              <a:rPr lang="en-US" altLang="zh-CN" sz="2400" dirty="0">
                <a:latin typeface="黑体" panose="02010609060101010101" pitchFamily="49" charset="-122"/>
                <a:ea typeface="黑体" panose="02010609060101010101" pitchFamily="49" charset="-122"/>
              </a:rPr>
              <a:t>T</a:t>
            </a:r>
            <a:r>
              <a:rPr lang="zh-CN" altLang="en-US" sz="2400" dirty="0">
                <a:latin typeface="黑体" panose="02010609060101010101" pitchFamily="49" charset="-122"/>
                <a:ea typeface="黑体" panose="02010609060101010101" pitchFamily="49" charset="-122"/>
              </a:rPr>
              <a:t>不是码。</a:t>
            </a:r>
            <a:endParaRPr lang="zh-CN" altLang="en-US" sz="2400" kern="0" dirty="0"/>
          </a:p>
        </p:txBody>
      </p:sp>
    </p:spTree>
    <p:extLst>
      <p:ext uri="{BB962C8B-B14F-4D97-AF65-F5344CB8AC3E}">
        <p14:creationId xmlns:p14="http://schemas.microsoft.com/office/powerpoint/2010/main" val="3006817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0A0F4C8-D74E-4B3C-BBC5-3170FDF0A7B1}"/>
              </a:ext>
            </a:extLst>
          </p:cNvPr>
          <p:cNvSpPr/>
          <p:nvPr/>
        </p:nvSpPr>
        <p:spPr>
          <a:xfrm>
            <a:off x="926125" y="1282959"/>
            <a:ext cx="9919252" cy="3483646"/>
          </a:xfrm>
          <a:prstGeom prst="rect">
            <a:avLst/>
          </a:prstGeom>
        </p:spPr>
        <p:txBody>
          <a:bodyPr wrap="square">
            <a:spAutoFit/>
          </a:bodyPr>
          <a:lstStyle/>
          <a:p>
            <a:pPr marL="342900" indent="-439200">
              <a:lnSpc>
                <a:spcPct val="150000"/>
              </a:lnSpc>
              <a:spcBef>
                <a:spcPts val="1200"/>
              </a:spcBef>
              <a:buFont typeface="Wingdings" panose="05000000000000000000" pitchFamily="2" charset="2"/>
              <a:buChar char="Ø"/>
              <a:defRPr/>
            </a:pPr>
            <a:r>
              <a:rPr lang="zh-CN" altLang="en-US" sz="2600" kern="0" dirty="0">
                <a:solidFill>
                  <a:srgbClr val="0000CC"/>
                </a:solidFill>
                <a:latin typeface="黑体" panose="02010609060101010101" pitchFamily="49" charset="-122"/>
                <a:ea typeface="黑体" panose="02010609060101010101" pitchFamily="49" charset="-122"/>
              </a:rPr>
              <a:t>在函数依赖范畴内分析关系模式所属范式的步骤：</a:t>
            </a:r>
            <a:endParaRPr lang="en-US" altLang="zh-CN" sz="2600" kern="0" dirty="0">
              <a:solidFill>
                <a:srgbClr val="0000CC"/>
              </a:solidFill>
              <a:latin typeface="黑体" panose="02010609060101010101" pitchFamily="49" charset="-122"/>
              <a:ea typeface="黑体" panose="02010609060101010101" pitchFamily="49" charset="-122"/>
            </a:endParaRPr>
          </a:p>
          <a:p>
            <a:pPr marL="360900" lvl="1">
              <a:lnSpc>
                <a:spcPct val="150000"/>
              </a:lnSpc>
              <a:spcBef>
                <a:spcPts val="1200"/>
              </a:spcBef>
              <a:defRPr/>
            </a:pPr>
            <a:r>
              <a:rPr lang="en-US" altLang="zh-CN" sz="2400" kern="0" dirty="0">
                <a:solidFill>
                  <a:srgbClr val="0000CC"/>
                </a:solidFill>
                <a:latin typeface="黑体" panose="02010609060101010101" pitchFamily="49" charset="-122"/>
                <a:ea typeface="黑体" panose="02010609060101010101" pitchFamily="49" charset="-122"/>
              </a:rPr>
              <a:t>Step1</a:t>
            </a:r>
            <a:r>
              <a:rPr lang="en-US" altLang="zh-CN" sz="2400" kern="0" dirty="0">
                <a:latin typeface="黑体" panose="02010609060101010101" pitchFamily="49" charset="-122"/>
                <a:ea typeface="黑体" panose="02010609060101010101" pitchFamily="49" charset="-122"/>
              </a:rPr>
              <a:t> </a:t>
            </a:r>
            <a:r>
              <a:rPr lang="zh-CN" altLang="en-US" sz="2400" kern="0" dirty="0">
                <a:latin typeface="黑体" panose="02010609060101010101" pitchFamily="49" charset="-122"/>
                <a:ea typeface="黑体" panose="02010609060101010101" pitchFamily="49" charset="-122"/>
              </a:rPr>
              <a:t>根据语义写出函数依赖集；</a:t>
            </a:r>
            <a:endParaRPr lang="en-US" altLang="zh-CN" sz="2400" kern="0" dirty="0">
              <a:latin typeface="黑体" panose="02010609060101010101" pitchFamily="49" charset="-122"/>
              <a:ea typeface="黑体" panose="02010609060101010101" pitchFamily="49" charset="-122"/>
            </a:endParaRPr>
          </a:p>
          <a:p>
            <a:pPr marL="360900" lvl="1">
              <a:lnSpc>
                <a:spcPct val="150000"/>
              </a:lnSpc>
              <a:spcBef>
                <a:spcPts val="1200"/>
              </a:spcBef>
              <a:defRPr/>
            </a:pPr>
            <a:r>
              <a:rPr lang="en-US" altLang="zh-CN" sz="2400" kern="0" dirty="0">
                <a:solidFill>
                  <a:srgbClr val="0000CC"/>
                </a:solidFill>
                <a:latin typeface="黑体" panose="02010609060101010101" pitchFamily="49" charset="-122"/>
                <a:ea typeface="黑体" panose="02010609060101010101" pitchFamily="49" charset="-122"/>
              </a:rPr>
              <a:t>Step2</a:t>
            </a:r>
            <a:r>
              <a:rPr lang="en-US" altLang="zh-CN" sz="2400" kern="0" dirty="0">
                <a:latin typeface="黑体" panose="02010609060101010101" pitchFamily="49" charset="-122"/>
                <a:ea typeface="黑体" panose="02010609060101010101" pitchFamily="49" charset="-122"/>
              </a:rPr>
              <a:t> </a:t>
            </a:r>
            <a:r>
              <a:rPr lang="zh-CN" altLang="en-US" sz="2400" kern="0" dirty="0">
                <a:latin typeface="黑体" panose="02010609060101010101" pitchFamily="49" charset="-122"/>
                <a:ea typeface="黑体" panose="02010609060101010101" pitchFamily="49" charset="-122"/>
              </a:rPr>
              <a:t>根据函数依赖找出所有的候选码；</a:t>
            </a:r>
            <a:endParaRPr lang="en-US" altLang="zh-CN" sz="2400" kern="0" dirty="0">
              <a:latin typeface="黑体" panose="02010609060101010101" pitchFamily="49" charset="-122"/>
              <a:ea typeface="黑体" panose="02010609060101010101" pitchFamily="49" charset="-122"/>
            </a:endParaRPr>
          </a:p>
          <a:p>
            <a:pPr marL="360900" lvl="1">
              <a:lnSpc>
                <a:spcPct val="150000"/>
              </a:lnSpc>
              <a:spcBef>
                <a:spcPts val="1200"/>
              </a:spcBef>
              <a:defRPr/>
            </a:pPr>
            <a:r>
              <a:rPr lang="en-US" altLang="zh-CN" sz="2400" kern="0" dirty="0">
                <a:solidFill>
                  <a:srgbClr val="0000CC"/>
                </a:solidFill>
                <a:latin typeface="黑体" panose="02010609060101010101" pitchFamily="49" charset="-122"/>
                <a:ea typeface="黑体" panose="02010609060101010101" pitchFamily="49" charset="-122"/>
              </a:rPr>
              <a:t>Step3</a:t>
            </a:r>
            <a:r>
              <a:rPr lang="en-US" altLang="zh-CN" sz="2400" kern="0" dirty="0">
                <a:latin typeface="黑体" panose="02010609060101010101" pitchFamily="49" charset="-122"/>
                <a:ea typeface="黑体" panose="02010609060101010101" pitchFamily="49" charset="-122"/>
              </a:rPr>
              <a:t> </a:t>
            </a:r>
            <a:r>
              <a:rPr lang="zh-CN" altLang="en-US" sz="2400" kern="0" dirty="0">
                <a:latin typeface="黑体" panose="02010609060101010101" pitchFamily="49" charset="-122"/>
                <a:ea typeface="黑体" panose="02010609060101010101" pitchFamily="49" charset="-122"/>
              </a:rPr>
              <a:t>根据候选码找出所有的主属性和非主属性；</a:t>
            </a:r>
            <a:endParaRPr lang="en-US" altLang="zh-CN" sz="2400" kern="0" dirty="0">
              <a:latin typeface="黑体" panose="02010609060101010101" pitchFamily="49" charset="-122"/>
              <a:ea typeface="黑体" panose="02010609060101010101" pitchFamily="49" charset="-122"/>
            </a:endParaRPr>
          </a:p>
          <a:p>
            <a:pPr marL="360900" lvl="1">
              <a:lnSpc>
                <a:spcPct val="150000"/>
              </a:lnSpc>
              <a:spcBef>
                <a:spcPts val="1200"/>
              </a:spcBef>
              <a:defRPr/>
            </a:pPr>
            <a:r>
              <a:rPr lang="en-US" altLang="zh-CN" sz="2400" kern="0" dirty="0">
                <a:solidFill>
                  <a:srgbClr val="0000CC"/>
                </a:solidFill>
                <a:latin typeface="黑体" panose="02010609060101010101" pitchFamily="49" charset="-122"/>
                <a:ea typeface="黑体" panose="02010609060101010101" pitchFamily="49" charset="-122"/>
              </a:rPr>
              <a:t>Step4</a:t>
            </a:r>
            <a:r>
              <a:rPr lang="en-US" altLang="zh-CN" sz="2400" kern="0" dirty="0">
                <a:latin typeface="黑体" panose="02010609060101010101" pitchFamily="49" charset="-122"/>
                <a:ea typeface="黑体" panose="02010609060101010101" pitchFamily="49" charset="-122"/>
              </a:rPr>
              <a:t> </a:t>
            </a:r>
            <a:r>
              <a:rPr lang="zh-CN" altLang="en-US" sz="2400" kern="0" dirty="0">
                <a:latin typeface="黑体" panose="02010609060101010101" pitchFamily="49" charset="-122"/>
                <a:ea typeface="黑体" panose="02010609060101010101" pitchFamily="49" charset="-122"/>
              </a:rPr>
              <a:t>根据各级范式的定义判断该关系模式所属的范式级别。</a:t>
            </a:r>
            <a:endParaRPr lang="en-US" altLang="zh-CN" sz="2400" kern="0"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1BE9D533-A677-FA02-A8C9-7646ABDFB82C}"/>
              </a:ext>
            </a:extLst>
          </p:cNvPr>
          <p:cNvSpPr/>
          <p:nvPr/>
        </p:nvSpPr>
        <p:spPr>
          <a:xfrm>
            <a:off x="360000" y="360000"/>
            <a:ext cx="8424863" cy="683264"/>
          </a:xfrm>
          <a:prstGeom prst="rect">
            <a:avLst/>
          </a:prstGeom>
        </p:spPr>
        <p:txBody>
          <a:bodyPr>
            <a:spAutoFit/>
          </a:bodyPr>
          <a:lstStyle/>
          <a:p>
            <a:pPr>
              <a:lnSpc>
                <a:spcPct val="120000"/>
              </a:lnSpc>
              <a:spcBef>
                <a:spcPts val="1200"/>
              </a:spcBef>
              <a:defRPr/>
            </a:pPr>
            <a:r>
              <a:rPr lang="en-US" altLang="zh-CN" sz="3200" dirty="0" smtClean="0">
                <a:solidFill>
                  <a:srgbClr val="C00000"/>
                </a:solidFill>
                <a:latin typeface="黑体" panose="02010609060101010101" pitchFamily="49" charset="-122"/>
                <a:ea typeface="黑体" panose="02010609060101010101" pitchFamily="49" charset="-122"/>
              </a:rPr>
              <a:t>6</a:t>
            </a:r>
            <a:r>
              <a:rPr lang="zh-CN" altLang="en-US" sz="3200" dirty="0" smtClean="0">
                <a:solidFill>
                  <a:srgbClr val="C00000"/>
                </a:solidFill>
                <a:latin typeface="黑体" panose="02010609060101010101" pitchFamily="49" charset="-122"/>
                <a:ea typeface="黑体" panose="02010609060101010101" pitchFamily="49" charset="-122"/>
              </a:rPr>
              <a:t>、</a:t>
            </a:r>
            <a:r>
              <a:rPr lang="zh-CN" altLang="en-US" sz="3200" dirty="0">
                <a:solidFill>
                  <a:srgbClr val="C00000"/>
                </a:solidFill>
                <a:latin typeface="黑体" panose="02010609060101010101" pitchFamily="49" charset="-122"/>
                <a:ea typeface="黑体" panose="02010609060101010101" pitchFamily="49" charset="-122"/>
              </a:rPr>
              <a:t>关系规范化总结</a:t>
            </a:r>
            <a:endParaRPr lang="en-US" altLang="zh-CN" sz="3200" b="0" dirty="0">
              <a:solidFill>
                <a:schemeClr val="tx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3"/>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0A0F4C8-D74E-4B3C-BBC5-3170FDF0A7B1}"/>
              </a:ext>
            </a:extLst>
          </p:cNvPr>
          <p:cNvSpPr/>
          <p:nvPr/>
        </p:nvSpPr>
        <p:spPr>
          <a:xfrm>
            <a:off x="899999" y="928045"/>
            <a:ext cx="10080000" cy="3382080"/>
          </a:xfrm>
          <a:prstGeom prst="rect">
            <a:avLst/>
          </a:prstGeom>
        </p:spPr>
        <p:txBody>
          <a:bodyPr wrap="square">
            <a:spAutoFit/>
          </a:bodyPr>
          <a:lstStyle/>
          <a:p>
            <a:pPr marL="342900" indent="-439200">
              <a:lnSpc>
                <a:spcPct val="110000"/>
              </a:lnSpc>
              <a:spcBef>
                <a:spcPts val="1200"/>
              </a:spcBef>
              <a:buFont typeface="Wingdings" panose="05000000000000000000" pitchFamily="2" charset="2"/>
              <a:buChar char="Ø"/>
              <a:defRPr/>
            </a:pPr>
            <a:r>
              <a:rPr lang="zh-CN" altLang="en-US" sz="2600" kern="0" dirty="0">
                <a:solidFill>
                  <a:srgbClr val="0000CC"/>
                </a:solidFill>
                <a:latin typeface="黑体" panose="02010609060101010101" pitchFamily="49" charset="-122"/>
                <a:ea typeface="黑体" panose="02010609060101010101" pitchFamily="49" charset="-122"/>
              </a:rPr>
              <a:t>通过关系模式分解可将低级关系模式转换成高一级的关系模式</a:t>
            </a:r>
            <a:endParaRPr lang="en-US" altLang="zh-CN" sz="2600" kern="0" dirty="0">
              <a:solidFill>
                <a:srgbClr val="0000CC"/>
              </a:solidFill>
              <a:latin typeface="黑体" panose="02010609060101010101" pitchFamily="49" charset="-122"/>
              <a:ea typeface="黑体" panose="02010609060101010101" pitchFamily="49" charset="-122"/>
            </a:endParaRPr>
          </a:p>
          <a:p>
            <a:pPr marL="800100" lvl="1" indent="-342900">
              <a:lnSpc>
                <a:spcPct val="110000"/>
              </a:lnSpc>
              <a:spcBef>
                <a:spcPts val="1200"/>
              </a:spcBef>
              <a:buFont typeface="Arial" panose="020B0604020202020204" pitchFamily="34" charset="0"/>
              <a:buChar char="•"/>
              <a:defRPr/>
            </a:pPr>
            <a:r>
              <a:rPr lang="zh-CN" altLang="en-US" sz="2400" kern="0" dirty="0">
                <a:latin typeface="黑体" panose="02010609060101010101" pitchFamily="49" charset="-122"/>
                <a:ea typeface="黑体" panose="02010609060101010101" pitchFamily="49" charset="-122"/>
              </a:rPr>
              <a:t>对</a:t>
            </a:r>
            <a:r>
              <a:rPr lang="en-US" altLang="zh-CN" sz="2400" kern="0" dirty="0">
                <a:latin typeface="黑体" panose="02010609060101010101" pitchFamily="49" charset="-122"/>
                <a:ea typeface="黑体" panose="02010609060101010101" pitchFamily="49" charset="-122"/>
              </a:rPr>
              <a:t>1NF</a:t>
            </a:r>
            <a:r>
              <a:rPr lang="zh-CN" altLang="en-US" sz="2400" kern="0" dirty="0">
                <a:latin typeface="黑体" panose="02010609060101010101" pitchFamily="49" charset="-122"/>
                <a:ea typeface="黑体" panose="02010609060101010101" pitchFamily="49" charset="-122"/>
              </a:rPr>
              <a:t>关系模式进行投影分解，消除原关系模式中非主属性对码的部分函数依赖，从而产生若干个</a:t>
            </a:r>
            <a:r>
              <a:rPr lang="en-US" altLang="zh-CN" sz="2400" kern="0" dirty="0">
                <a:latin typeface="黑体" panose="02010609060101010101" pitchFamily="49" charset="-122"/>
                <a:ea typeface="黑体" panose="02010609060101010101" pitchFamily="49" charset="-122"/>
              </a:rPr>
              <a:t>2NF</a:t>
            </a:r>
            <a:r>
              <a:rPr lang="zh-CN" altLang="en-US" sz="2400" kern="0" dirty="0">
                <a:latin typeface="黑体" panose="02010609060101010101" pitchFamily="49" charset="-122"/>
                <a:ea typeface="黑体" panose="02010609060101010101" pitchFamily="49" charset="-122"/>
              </a:rPr>
              <a:t>关系模式。</a:t>
            </a:r>
            <a:endParaRPr lang="en-US" altLang="zh-CN" sz="2400" kern="0" dirty="0">
              <a:latin typeface="黑体" panose="02010609060101010101" pitchFamily="49" charset="-122"/>
              <a:ea typeface="黑体" panose="02010609060101010101" pitchFamily="49" charset="-122"/>
            </a:endParaRPr>
          </a:p>
          <a:p>
            <a:pPr marL="800100" lvl="1" indent="-342900">
              <a:lnSpc>
                <a:spcPct val="110000"/>
              </a:lnSpc>
              <a:spcBef>
                <a:spcPts val="1200"/>
              </a:spcBef>
              <a:buFont typeface="Arial" panose="020B0604020202020204" pitchFamily="34" charset="0"/>
              <a:buChar char="•"/>
              <a:defRPr/>
            </a:pPr>
            <a:r>
              <a:rPr lang="zh-CN" altLang="en-US" sz="2400" kern="0" dirty="0">
                <a:latin typeface="黑体" panose="02010609060101010101" pitchFamily="49" charset="-122"/>
                <a:ea typeface="黑体" panose="02010609060101010101" pitchFamily="49" charset="-122"/>
              </a:rPr>
              <a:t>对</a:t>
            </a:r>
            <a:r>
              <a:rPr lang="en-US" altLang="zh-CN" sz="2400" kern="0" dirty="0">
                <a:latin typeface="黑体" panose="02010609060101010101" pitchFamily="49" charset="-122"/>
                <a:ea typeface="黑体" panose="02010609060101010101" pitchFamily="49" charset="-122"/>
              </a:rPr>
              <a:t>2NF</a:t>
            </a:r>
            <a:r>
              <a:rPr lang="zh-CN" altLang="en-US" sz="2400" kern="0" dirty="0">
                <a:latin typeface="黑体" panose="02010609060101010101" pitchFamily="49" charset="-122"/>
                <a:ea typeface="黑体" panose="02010609060101010101" pitchFamily="49" charset="-122"/>
              </a:rPr>
              <a:t>关系模式进行投影分解，消除原关系模式中非主属性对码的传递函数依赖，从而产生若干个</a:t>
            </a:r>
            <a:r>
              <a:rPr lang="en-US" altLang="zh-CN" sz="2400" kern="0" dirty="0">
                <a:latin typeface="黑体" panose="02010609060101010101" pitchFamily="49" charset="-122"/>
                <a:ea typeface="黑体" panose="02010609060101010101" pitchFamily="49" charset="-122"/>
              </a:rPr>
              <a:t>3NF</a:t>
            </a:r>
            <a:r>
              <a:rPr lang="zh-CN" altLang="en-US" sz="2400" kern="0" dirty="0">
                <a:latin typeface="黑体" panose="02010609060101010101" pitchFamily="49" charset="-122"/>
                <a:ea typeface="黑体" panose="02010609060101010101" pitchFamily="49" charset="-122"/>
              </a:rPr>
              <a:t>的关系模式；</a:t>
            </a:r>
            <a:endParaRPr lang="en-US" altLang="zh-CN" sz="2400" kern="0" dirty="0">
              <a:latin typeface="黑体" panose="02010609060101010101" pitchFamily="49" charset="-122"/>
              <a:ea typeface="黑体" panose="02010609060101010101" pitchFamily="49" charset="-122"/>
            </a:endParaRPr>
          </a:p>
          <a:p>
            <a:pPr marL="800100" lvl="1" indent="-342900">
              <a:lnSpc>
                <a:spcPct val="110000"/>
              </a:lnSpc>
              <a:spcBef>
                <a:spcPts val="1200"/>
              </a:spcBef>
              <a:buFont typeface="Arial" panose="020B0604020202020204" pitchFamily="34" charset="0"/>
              <a:buChar char="•"/>
              <a:defRPr/>
            </a:pPr>
            <a:r>
              <a:rPr lang="zh-CN" altLang="en-US" sz="2400" kern="0" dirty="0">
                <a:latin typeface="黑体" panose="02010609060101010101" pitchFamily="49" charset="-122"/>
                <a:ea typeface="黑体" panose="02010609060101010101" pitchFamily="49" charset="-122"/>
              </a:rPr>
              <a:t>对</a:t>
            </a:r>
            <a:r>
              <a:rPr lang="en-US" altLang="zh-CN" sz="2400" kern="0" dirty="0">
                <a:latin typeface="黑体" panose="02010609060101010101" pitchFamily="49" charset="-122"/>
                <a:ea typeface="黑体" panose="02010609060101010101" pitchFamily="49" charset="-122"/>
              </a:rPr>
              <a:t>3NF</a:t>
            </a:r>
            <a:r>
              <a:rPr lang="zh-CN" altLang="en-US" sz="2400" kern="0" dirty="0">
                <a:latin typeface="黑体" panose="02010609060101010101" pitchFamily="49" charset="-122"/>
                <a:ea typeface="黑体" panose="02010609060101010101" pitchFamily="49" charset="-122"/>
              </a:rPr>
              <a:t>关系模式进行投影分解，消除原关系模式中主属性对码的部分函数依赖和传递函数依赖，得到一组</a:t>
            </a:r>
            <a:r>
              <a:rPr lang="en-US" altLang="zh-CN" sz="2400" kern="0" dirty="0">
                <a:latin typeface="黑体" panose="02010609060101010101" pitchFamily="49" charset="-122"/>
                <a:ea typeface="黑体" panose="02010609060101010101" pitchFamily="49" charset="-122"/>
              </a:rPr>
              <a:t>BCNF</a:t>
            </a:r>
            <a:r>
              <a:rPr lang="zh-CN" altLang="en-US" sz="2400" kern="0" dirty="0">
                <a:latin typeface="黑体" panose="02010609060101010101" pitchFamily="49" charset="-122"/>
                <a:ea typeface="黑体" panose="02010609060101010101" pitchFamily="49" charset="-122"/>
              </a:rPr>
              <a:t>的关系模式。</a:t>
            </a:r>
            <a:endParaRPr lang="en-US" altLang="zh-CN" sz="2400" kern="0" dirty="0">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A035C113-4935-8A0F-16EA-F90B953314A9}"/>
              </a:ext>
            </a:extLst>
          </p:cNvPr>
          <p:cNvSpPr/>
          <p:nvPr/>
        </p:nvSpPr>
        <p:spPr>
          <a:xfrm>
            <a:off x="899999" y="4457731"/>
            <a:ext cx="10395018" cy="918778"/>
          </a:xfrm>
          <a:prstGeom prst="rect">
            <a:avLst/>
          </a:prstGeom>
        </p:spPr>
        <p:txBody>
          <a:bodyPr wrap="square">
            <a:spAutoFit/>
          </a:bodyPr>
          <a:lstStyle/>
          <a:p>
            <a:pPr marL="342900" indent="-439200">
              <a:lnSpc>
                <a:spcPct val="110000"/>
              </a:lnSpc>
              <a:spcBef>
                <a:spcPts val="1200"/>
              </a:spcBef>
              <a:buFont typeface="Wingdings" panose="05000000000000000000" pitchFamily="2" charset="2"/>
              <a:buChar char="Ø"/>
              <a:defRPr/>
            </a:pPr>
            <a:r>
              <a:rPr lang="zh-CN" altLang="en-US" sz="2600" kern="0" dirty="0">
                <a:solidFill>
                  <a:srgbClr val="0000CC"/>
                </a:solidFill>
                <a:latin typeface="黑体" panose="02010609060101010101" pitchFamily="49" charset="-122"/>
                <a:ea typeface="黑体" panose="02010609060101010101" pitchFamily="49" charset="-122"/>
              </a:rPr>
              <a:t>一般需要根据应用需求，考察关系模式是否合乎要求，从而确定是否要对其进行合并或分解</a:t>
            </a:r>
            <a:endParaRPr lang="en-US" altLang="zh-CN" sz="2600" kern="0" dirty="0">
              <a:solidFill>
                <a:srgbClr val="0000CC"/>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1491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P spid="5"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17C9D32-9AE0-4851-A2D5-C22A66302686}"/>
              </a:ext>
            </a:extLst>
          </p:cNvPr>
          <p:cNvSpPr/>
          <p:nvPr/>
        </p:nvSpPr>
        <p:spPr>
          <a:xfrm>
            <a:off x="720000" y="947928"/>
            <a:ext cx="10080000" cy="4275081"/>
          </a:xfrm>
          <a:prstGeom prst="rect">
            <a:avLst/>
          </a:prstGeom>
        </p:spPr>
        <p:txBody>
          <a:bodyPr wrap="square">
            <a:spAutoFit/>
          </a:bodyPr>
          <a:lstStyle/>
          <a:p>
            <a:pPr marL="896400" indent="-439200">
              <a:lnSpc>
                <a:spcPct val="130000"/>
              </a:lnSpc>
              <a:spcBef>
                <a:spcPts val="2400"/>
              </a:spcBef>
              <a:buFont typeface="Wingdings" panose="05000000000000000000" pitchFamily="2" charset="2"/>
              <a:buChar char="Ø"/>
              <a:defRPr/>
            </a:pPr>
            <a:r>
              <a:rPr lang="zh-CN" altLang="en-US" sz="2600" kern="0" dirty="0">
                <a:latin typeface="黑体" panose="02010609060101010101" pitchFamily="49" charset="-122"/>
                <a:ea typeface="黑体" panose="02010609060101010101" pitchFamily="49" charset="-122"/>
              </a:rPr>
              <a:t>在信息系统的设计中，普遍采用“</a:t>
            </a:r>
            <a:r>
              <a:rPr lang="zh-CN" altLang="en-US" sz="2600" kern="0" dirty="0">
                <a:solidFill>
                  <a:srgbClr val="0000CC"/>
                </a:solidFill>
                <a:latin typeface="黑体" panose="02010609060101010101" pitchFamily="49" charset="-122"/>
                <a:ea typeface="黑体" panose="02010609060101010101" pitchFamily="49" charset="-122"/>
              </a:rPr>
              <a:t>基于</a:t>
            </a:r>
            <a:r>
              <a:rPr lang="en-US" altLang="zh-CN" sz="2600" kern="0" dirty="0">
                <a:solidFill>
                  <a:srgbClr val="0000CC"/>
                </a:solidFill>
                <a:latin typeface="黑体" panose="02010609060101010101" pitchFamily="49" charset="-122"/>
                <a:ea typeface="黑体" panose="02010609060101010101" pitchFamily="49" charset="-122"/>
              </a:rPr>
              <a:t>3NF</a:t>
            </a:r>
            <a:r>
              <a:rPr lang="zh-CN" altLang="en-US" sz="2600" kern="0" dirty="0">
                <a:solidFill>
                  <a:srgbClr val="0000CC"/>
                </a:solidFill>
                <a:latin typeface="黑体" panose="02010609060101010101" pitchFamily="49" charset="-122"/>
                <a:ea typeface="黑体" panose="02010609060101010101" pitchFamily="49" charset="-122"/>
              </a:rPr>
              <a:t>的系统设计</a:t>
            </a:r>
            <a:r>
              <a:rPr lang="zh-CN" altLang="en-US" sz="2600" kern="0" dirty="0">
                <a:latin typeface="黑体" panose="02010609060101010101" pitchFamily="49" charset="-122"/>
                <a:ea typeface="黑体" panose="02010609060101010101" pitchFamily="49" charset="-122"/>
              </a:rPr>
              <a:t>”方法，基本就能解决异常问题。</a:t>
            </a:r>
            <a:endParaRPr lang="en-US" altLang="zh-CN" sz="2600" kern="0" dirty="0">
              <a:latin typeface="黑体" panose="02010609060101010101" pitchFamily="49" charset="-122"/>
              <a:ea typeface="黑体" panose="02010609060101010101" pitchFamily="49" charset="-122"/>
            </a:endParaRPr>
          </a:p>
          <a:p>
            <a:pPr marL="896400" indent="-439200">
              <a:lnSpc>
                <a:spcPct val="130000"/>
              </a:lnSpc>
              <a:spcBef>
                <a:spcPts val="2400"/>
              </a:spcBef>
              <a:buFont typeface="Wingdings" panose="05000000000000000000" pitchFamily="2" charset="2"/>
              <a:buChar char="Ø"/>
              <a:defRPr/>
            </a:pPr>
            <a:r>
              <a:rPr lang="zh-CN" altLang="en-US" sz="2600" kern="0" dirty="0">
                <a:latin typeface="黑体" panose="02010609060101010101" pitchFamily="49" charset="-122"/>
                <a:ea typeface="黑体" panose="02010609060101010101" pitchFamily="49" charset="-122"/>
              </a:rPr>
              <a:t>如果仅考虑</a:t>
            </a:r>
            <a:r>
              <a:rPr lang="zh-CN" altLang="en-US" sz="2600" kern="0" dirty="0">
                <a:solidFill>
                  <a:srgbClr val="0000CC"/>
                </a:solidFill>
                <a:latin typeface="黑体" panose="02010609060101010101" pitchFamily="49" charset="-122"/>
                <a:ea typeface="黑体" panose="02010609060101010101" pitchFamily="49" charset="-122"/>
              </a:rPr>
              <a:t>函数依赖</a:t>
            </a:r>
            <a:r>
              <a:rPr lang="zh-CN" altLang="en-US" sz="2600" kern="0" dirty="0">
                <a:latin typeface="黑体" panose="02010609060101010101" pitchFamily="49" charset="-122"/>
                <a:ea typeface="黑体" panose="02010609060101010101" pitchFamily="49" charset="-122"/>
              </a:rPr>
              <a:t>这种数据依赖，</a:t>
            </a:r>
            <a:r>
              <a:rPr lang="en-US" altLang="zh-CN" sz="2600" kern="0" dirty="0">
                <a:solidFill>
                  <a:srgbClr val="0000CC"/>
                </a:solidFill>
                <a:latin typeface="黑体" panose="02010609060101010101" pitchFamily="49" charset="-122"/>
                <a:ea typeface="黑体" panose="02010609060101010101" pitchFamily="49" charset="-122"/>
              </a:rPr>
              <a:t>BCNF</a:t>
            </a:r>
            <a:r>
              <a:rPr lang="zh-CN" altLang="en-US" sz="2600" kern="0" dirty="0">
                <a:latin typeface="黑体" panose="02010609060101010101" pitchFamily="49" charset="-122"/>
                <a:ea typeface="黑体" panose="02010609060101010101" pitchFamily="49" charset="-122"/>
              </a:rPr>
              <a:t>已达到了最高的规范化程度，消除了插入异常和删除异常。</a:t>
            </a:r>
            <a:endParaRPr lang="en-US" altLang="zh-CN" sz="2600" kern="0" dirty="0">
              <a:latin typeface="黑体" panose="02010609060101010101" pitchFamily="49" charset="-122"/>
              <a:ea typeface="黑体" panose="02010609060101010101" pitchFamily="49" charset="-122"/>
            </a:endParaRPr>
          </a:p>
          <a:p>
            <a:pPr marL="896400" indent="-439200">
              <a:lnSpc>
                <a:spcPct val="130000"/>
              </a:lnSpc>
              <a:spcBef>
                <a:spcPts val="2400"/>
              </a:spcBef>
              <a:buFont typeface="Wingdings" panose="05000000000000000000" pitchFamily="2" charset="2"/>
              <a:buChar char="Ø"/>
              <a:defRPr/>
            </a:pPr>
            <a:r>
              <a:rPr lang="zh-CN" altLang="en-US" sz="2600" kern="0" dirty="0">
                <a:latin typeface="黑体" panose="02010609060101010101" pitchFamily="49" charset="-122"/>
                <a:ea typeface="黑体" panose="02010609060101010101" pitchFamily="49" charset="-122"/>
              </a:rPr>
              <a:t>如果考虑其他的数据依赖，如多值依赖，属于</a:t>
            </a:r>
            <a:r>
              <a:rPr lang="en-US" altLang="zh-CN" sz="2600" kern="0" dirty="0">
                <a:latin typeface="黑体" panose="02010609060101010101" pitchFamily="49" charset="-122"/>
                <a:ea typeface="黑体" panose="02010609060101010101" pitchFamily="49" charset="-122"/>
              </a:rPr>
              <a:t>BCNF</a:t>
            </a:r>
            <a:r>
              <a:rPr lang="zh-CN" altLang="en-US" sz="2600" kern="0" dirty="0">
                <a:latin typeface="黑体" panose="02010609060101010101" pitchFamily="49" charset="-122"/>
                <a:ea typeface="黑体" panose="02010609060101010101" pitchFamily="49" charset="-122"/>
              </a:rPr>
              <a:t>的关系模式仍存在问题。</a:t>
            </a:r>
            <a:r>
              <a:rPr lang="en-US" altLang="zh-CN" sz="2600" kern="0" dirty="0">
                <a:latin typeface="黑体" panose="02010609060101010101" pitchFamily="49" charset="-122"/>
                <a:ea typeface="黑体" panose="02010609060101010101" pitchFamily="49" charset="-122"/>
              </a:rPr>
              <a:t>4NF</a:t>
            </a:r>
            <a:r>
              <a:rPr lang="zh-CN" altLang="en-US" sz="2600" kern="0" dirty="0">
                <a:latin typeface="黑体" panose="02010609060101010101" pitchFamily="49" charset="-122"/>
                <a:ea typeface="黑体" panose="02010609060101010101" pitchFamily="49" charset="-122"/>
              </a:rPr>
              <a:t>研究的是关系模式中多值依赖的问题，</a:t>
            </a:r>
            <a:r>
              <a:rPr lang="en-US" altLang="zh-CN" sz="2600" kern="0" dirty="0">
                <a:latin typeface="黑体" panose="02010609060101010101" pitchFamily="49" charset="-122"/>
                <a:ea typeface="黑体" panose="02010609060101010101" pitchFamily="49" charset="-122"/>
              </a:rPr>
              <a:t>5NF</a:t>
            </a:r>
            <a:r>
              <a:rPr lang="zh-CN" altLang="en-US" sz="2600" kern="0" dirty="0">
                <a:latin typeface="黑体" panose="02010609060101010101" pitchFamily="49" charset="-122"/>
                <a:ea typeface="黑体" panose="02010609060101010101" pitchFamily="49" charset="-122"/>
              </a:rPr>
              <a:t>研究的是关系模式中连接依赖的问题。</a:t>
            </a:r>
            <a:endParaRPr lang="en-US" altLang="zh-CN" sz="2600" kern="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DC81FC4-146C-B319-999D-B2D85DD4C2C2}"/>
              </a:ext>
            </a:extLst>
          </p:cNvPr>
          <p:cNvSpPr/>
          <p:nvPr/>
        </p:nvSpPr>
        <p:spPr>
          <a:xfrm>
            <a:off x="360000" y="360000"/>
            <a:ext cx="8424863" cy="683264"/>
          </a:xfrm>
          <a:prstGeom prst="rect">
            <a:avLst/>
          </a:prstGeom>
        </p:spPr>
        <p:txBody>
          <a:bodyPr>
            <a:spAutoFit/>
          </a:bodyPr>
          <a:lstStyle/>
          <a:p>
            <a:pPr>
              <a:lnSpc>
                <a:spcPct val="120000"/>
              </a:lnSpc>
              <a:spcBef>
                <a:spcPts val="1200"/>
              </a:spcBef>
              <a:defRPr/>
            </a:pPr>
            <a:r>
              <a:rPr lang="en-US" altLang="zh-CN" sz="3200" dirty="0" smtClean="0">
                <a:solidFill>
                  <a:srgbClr val="C00000"/>
                </a:solidFill>
                <a:latin typeface="黑体" panose="02010609060101010101" pitchFamily="49" charset="-122"/>
                <a:ea typeface="黑体" panose="02010609060101010101" pitchFamily="49" charset="-122"/>
              </a:rPr>
              <a:t>1</a:t>
            </a:r>
            <a:r>
              <a:rPr lang="zh-CN" altLang="en-US" sz="3200" dirty="0" smtClean="0">
                <a:solidFill>
                  <a:srgbClr val="C00000"/>
                </a:solidFill>
                <a:latin typeface="黑体" panose="02010609060101010101" pitchFamily="49" charset="-122"/>
                <a:ea typeface="黑体" panose="02010609060101010101" pitchFamily="49" charset="-122"/>
              </a:rPr>
              <a:t>、</a:t>
            </a:r>
            <a:r>
              <a:rPr lang="zh-CN" altLang="en-US" sz="3200" dirty="0">
                <a:solidFill>
                  <a:srgbClr val="C00000"/>
                </a:solidFill>
                <a:latin typeface="黑体" panose="02010609060101010101" pitchFamily="49" charset="-122"/>
                <a:ea typeface="黑体" panose="02010609060101010101" pitchFamily="49" charset="-122"/>
              </a:rPr>
              <a:t>关系模式规范化的目的及范式的概念    </a:t>
            </a:r>
          </a:p>
        </p:txBody>
      </p:sp>
      <p:sp>
        <p:nvSpPr>
          <p:cNvPr id="3" name="矩形 2">
            <a:extLst>
              <a:ext uri="{FF2B5EF4-FFF2-40B4-BE49-F238E27FC236}">
                <a16:creationId xmlns:a16="http://schemas.microsoft.com/office/drawing/2014/main" id="{D853ED6D-767C-E4EB-EB7B-C8859DD73873}"/>
              </a:ext>
            </a:extLst>
          </p:cNvPr>
          <p:cNvSpPr/>
          <p:nvPr/>
        </p:nvSpPr>
        <p:spPr>
          <a:xfrm>
            <a:off x="900000" y="1172842"/>
            <a:ext cx="10270435" cy="196015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ts val="1200"/>
              </a:spcBef>
              <a:defRPr/>
            </a:pPr>
            <a:r>
              <a:rPr lang="en-US" altLang="zh-CN" sz="2400" kern="0" dirty="0">
                <a:solidFill>
                  <a:srgbClr val="006666"/>
                </a:solidFill>
                <a:latin typeface="黑体" panose="02010609060101010101" pitchFamily="49" charset="-122"/>
                <a:ea typeface="黑体" panose="02010609060101010101" pitchFamily="49" charset="-122"/>
              </a:rPr>
              <a:t>【</a:t>
            </a:r>
            <a:r>
              <a:rPr lang="zh-CN" altLang="en-US" sz="2400" kern="0" dirty="0">
                <a:solidFill>
                  <a:srgbClr val="006666"/>
                </a:solidFill>
                <a:latin typeface="黑体" panose="02010609060101010101" pitchFamily="49" charset="-122"/>
                <a:ea typeface="黑体" panose="02010609060101010101" pitchFamily="49" charset="-122"/>
              </a:rPr>
              <a:t>引例</a:t>
            </a:r>
            <a:r>
              <a:rPr lang="en-US" altLang="zh-CN" sz="2400" kern="0" dirty="0">
                <a:solidFill>
                  <a:srgbClr val="006666"/>
                </a:solidFill>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设一个系有多名学生，一个学生只属于一个系；一个系只有一位系主任，一个学生可以选修多门课，一门课有多个学生选修，一个学生选修的一门课只有一个成绩，设计有如下关系模式</a:t>
            </a:r>
            <a:r>
              <a:rPr lang="en-US" altLang="zh-CN" sz="2400" kern="0" dirty="0">
                <a:latin typeface="黑体" panose="02010609060101010101" pitchFamily="49" charset="-122"/>
                <a:ea typeface="黑体" panose="02010609060101010101" pitchFamily="49" charset="-122"/>
              </a:rPr>
              <a:t>SDC</a:t>
            </a:r>
            <a:r>
              <a:rPr lang="zh-CN" altLang="en-US" sz="2400" kern="0" dirty="0">
                <a:latin typeface="黑体" panose="02010609060101010101" pitchFamily="49" charset="-122"/>
                <a:ea typeface="黑体" panose="02010609060101010101" pitchFamily="49" charset="-122"/>
              </a:rPr>
              <a:t>：</a:t>
            </a:r>
            <a:endParaRPr lang="en-US" altLang="zh-CN" sz="2400" kern="0" dirty="0">
              <a:latin typeface="黑体" panose="02010609060101010101" pitchFamily="49" charset="-122"/>
              <a:ea typeface="黑体" panose="02010609060101010101" pitchFamily="49" charset="-122"/>
            </a:endParaRPr>
          </a:p>
          <a:p>
            <a:pPr>
              <a:lnSpc>
                <a:spcPct val="120000"/>
              </a:lnSpc>
              <a:spcBef>
                <a:spcPts val="1200"/>
              </a:spcBef>
              <a:defRPr/>
            </a:pPr>
            <a:r>
              <a:rPr lang="zh-CN" altLang="en-US" sz="2400" kern="0" dirty="0">
                <a:solidFill>
                  <a:srgbClr val="0000CC"/>
                </a:solidFill>
                <a:latin typeface="黑体" panose="02010609060101010101" pitchFamily="49" charset="-122"/>
                <a:ea typeface="黑体" panose="02010609060101010101" pitchFamily="49" charset="-122"/>
              </a:rPr>
              <a:t>     </a:t>
            </a:r>
            <a:r>
              <a:rPr lang="en-US" altLang="zh-CN" sz="2400" kern="0" dirty="0">
                <a:solidFill>
                  <a:srgbClr val="0000CC"/>
                </a:solidFill>
                <a:latin typeface="黑体" panose="02010609060101010101" pitchFamily="49" charset="-122"/>
                <a:ea typeface="黑体" panose="02010609060101010101" pitchFamily="49" charset="-122"/>
              </a:rPr>
              <a:t>SDC</a:t>
            </a:r>
            <a:r>
              <a:rPr lang="zh-CN" altLang="en-US" sz="2400" kern="0" dirty="0">
                <a:solidFill>
                  <a:srgbClr val="0000CC"/>
                </a:solidFill>
                <a:latin typeface="黑体" panose="02010609060101010101" pitchFamily="49" charset="-122"/>
                <a:ea typeface="黑体" panose="02010609060101010101" pitchFamily="49" charset="-122"/>
              </a:rPr>
              <a:t>（学号，姓名，出生日期，系别，系主任，课程号，成绩）</a:t>
            </a:r>
            <a:r>
              <a:rPr lang="zh-CN" altLang="en-US" sz="2400" kern="0" dirty="0">
                <a:latin typeface="黑体" panose="02010609060101010101" pitchFamily="49" charset="-122"/>
                <a:ea typeface="黑体" panose="02010609060101010101" pitchFamily="49" charset="-122"/>
              </a:rPr>
              <a:t>  </a:t>
            </a:r>
          </a:p>
        </p:txBody>
      </p:sp>
      <p:sp>
        <p:nvSpPr>
          <p:cNvPr id="4" name="矩形 3">
            <a:extLst>
              <a:ext uri="{FF2B5EF4-FFF2-40B4-BE49-F238E27FC236}">
                <a16:creationId xmlns:a16="http://schemas.microsoft.com/office/drawing/2014/main" id="{A1C72571-FEC7-3E5C-41BE-4FD543B492CF}"/>
              </a:ext>
            </a:extLst>
          </p:cNvPr>
          <p:cNvSpPr/>
          <p:nvPr/>
        </p:nvSpPr>
        <p:spPr>
          <a:xfrm>
            <a:off x="1080000" y="3452089"/>
            <a:ext cx="10270435" cy="159389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Bef>
                <a:spcPts val="1200"/>
              </a:spcBef>
              <a:defRPr/>
            </a:pPr>
            <a:r>
              <a:rPr lang="zh-CN" altLang="en-US" sz="2400" kern="0" dirty="0">
                <a:latin typeface="黑体" panose="02010609060101010101" pitchFamily="49" charset="-122"/>
                <a:ea typeface="黑体" panose="02010609060101010101" pitchFamily="49" charset="-122"/>
              </a:rPr>
              <a:t>其中</a:t>
            </a:r>
            <a:r>
              <a:rPr lang="zh-CN" altLang="en-US" sz="2400" kern="0" dirty="0">
                <a:solidFill>
                  <a:srgbClr val="C00000"/>
                </a:solidFill>
                <a:latin typeface="黑体" panose="02010609060101010101" pitchFamily="49" charset="-122"/>
                <a:ea typeface="黑体" panose="02010609060101010101" pitchFamily="49" charset="-122"/>
              </a:rPr>
              <a:t>（学号</a:t>
            </a:r>
            <a:r>
              <a:rPr lang="en-US" altLang="zh-CN" sz="2400" kern="0" dirty="0">
                <a:solidFill>
                  <a:srgbClr val="C00000"/>
                </a:solidFill>
                <a:latin typeface="黑体" panose="02010609060101010101" pitchFamily="49" charset="-122"/>
                <a:ea typeface="黑体" panose="02010609060101010101" pitchFamily="49" charset="-122"/>
              </a:rPr>
              <a:t>,</a:t>
            </a:r>
            <a:r>
              <a:rPr lang="zh-CN" altLang="en-US" sz="2400" kern="0" dirty="0">
                <a:solidFill>
                  <a:srgbClr val="C00000"/>
                </a:solidFill>
                <a:latin typeface="黑体" panose="02010609060101010101" pitchFamily="49" charset="-122"/>
                <a:ea typeface="黑体" panose="02010609060101010101" pitchFamily="49" charset="-122"/>
              </a:rPr>
              <a:t>课程号）</a:t>
            </a:r>
            <a:r>
              <a:rPr lang="zh-CN" altLang="en-US" sz="2400" kern="0" dirty="0">
                <a:latin typeface="黑体" panose="02010609060101010101" pitchFamily="49" charset="-122"/>
                <a:ea typeface="黑体" panose="02010609060101010101" pitchFamily="49" charset="-122"/>
              </a:rPr>
              <a:t>是码唯一标识一行，即函数决定所有属性。</a:t>
            </a:r>
            <a:endParaRPr lang="en-US" altLang="zh-CN" sz="2400" kern="0" dirty="0">
              <a:latin typeface="黑体" panose="02010609060101010101" pitchFamily="49" charset="-122"/>
              <a:ea typeface="黑体" panose="02010609060101010101" pitchFamily="49" charset="-122"/>
            </a:endParaRPr>
          </a:p>
          <a:p>
            <a:pPr>
              <a:lnSpc>
                <a:spcPct val="120000"/>
              </a:lnSpc>
              <a:spcBef>
                <a:spcPts val="1200"/>
              </a:spcBef>
              <a:defRPr/>
            </a:pPr>
            <a:r>
              <a:rPr lang="zh-CN" altLang="en-US" sz="2400" kern="0" dirty="0">
                <a:latin typeface="黑体" panose="02010609060101010101" pitchFamily="49" charset="-122"/>
                <a:ea typeface="黑体" panose="02010609060101010101" pitchFamily="49" charset="-122"/>
              </a:rPr>
              <a:t>分析上述关系模式发现存在如下问题：</a:t>
            </a:r>
            <a:endParaRPr lang="en-US" altLang="zh-CN" sz="2400" kern="0" dirty="0">
              <a:latin typeface="黑体" panose="02010609060101010101" pitchFamily="49" charset="-122"/>
              <a:ea typeface="黑体" panose="02010609060101010101" pitchFamily="49" charset="-122"/>
            </a:endParaRPr>
          </a:p>
          <a:p>
            <a:pPr>
              <a:lnSpc>
                <a:spcPct val="120000"/>
              </a:lnSpc>
              <a:spcBef>
                <a:spcPts val="600"/>
              </a:spcBef>
              <a:defRPr/>
            </a:pPr>
            <a:r>
              <a:rPr lang="en-US" altLang="zh-CN" sz="2400" kern="0" dirty="0">
                <a:latin typeface="黑体" panose="02010609060101010101" pitchFamily="49" charset="-122"/>
                <a:ea typeface="黑体" panose="02010609060101010101" pitchFamily="49" charset="-122"/>
              </a:rPr>
              <a:t>       </a:t>
            </a:r>
            <a:r>
              <a:rPr lang="zh-CN" altLang="en-US" sz="2400" kern="0" dirty="0">
                <a:solidFill>
                  <a:srgbClr val="0000CC"/>
                </a:solidFill>
                <a:latin typeface="黑体" panose="02010609060101010101" pitchFamily="49" charset="-122"/>
                <a:ea typeface="黑体" panose="02010609060101010101" pitchFamily="49" charset="-122"/>
              </a:rPr>
              <a:t>数据冗余，更新复杂，插入异常，删除异常。</a:t>
            </a:r>
          </a:p>
        </p:txBody>
      </p:sp>
    </p:spTree>
    <p:extLst>
      <p:ext uri="{BB962C8B-B14F-4D97-AF65-F5344CB8AC3E}">
        <p14:creationId xmlns:p14="http://schemas.microsoft.com/office/powerpoint/2010/main" val="7988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9B9A5E87-FFE6-45E6-AA78-E31E84C4E73D}"/>
              </a:ext>
            </a:extLst>
          </p:cNvPr>
          <p:cNvSpPr/>
          <p:nvPr/>
        </p:nvSpPr>
        <p:spPr>
          <a:xfrm>
            <a:off x="1080000" y="960973"/>
            <a:ext cx="9918926" cy="3967305"/>
          </a:xfrm>
          <a:prstGeom prst="rect">
            <a:avLst/>
          </a:prstGeom>
        </p:spPr>
        <p:txBody>
          <a:bodyPr wrap="square">
            <a:spAutoFit/>
          </a:bodyPr>
          <a:lstStyle/>
          <a:p>
            <a:pPr marL="342900" indent="-342900">
              <a:lnSpc>
                <a:spcPct val="130000"/>
              </a:lnSpc>
              <a:spcBef>
                <a:spcPts val="2400"/>
              </a:spcBef>
              <a:buFont typeface="Wingdings" panose="05000000000000000000" pitchFamily="2" charset="2"/>
              <a:buChar char="Ø"/>
              <a:defRPr/>
            </a:pPr>
            <a:r>
              <a:rPr lang="zh-CN" altLang="en-US" sz="2600" kern="0" dirty="0">
                <a:solidFill>
                  <a:srgbClr val="0000CC"/>
                </a:solidFill>
                <a:latin typeface="黑体" panose="02010609060101010101" pitchFamily="49" charset="-122"/>
                <a:ea typeface="黑体" panose="02010609060101010101" pitchFamily="49" charset="-122"/>
              </a:rPr>
              <a:t>关系模式规范化的目的</a:t>
            </a:r>
            <a:r>
              <a:rPr lang="zh-CN" altLang="en-US" sz="2600" kern="0" dirty="0">
                <a:latin typeface="黑体" panose="02010609060101010101" pitchFamily="49" charset="-122"/>
                <a:ea typeface="黑体" panose="02010609060101010101" pitchFamily="49" charset="-122"/>
              </a:rPr>
              <a:t>是解决关系模式中存在的数据冗余，插入异常和删除异常等问题。其基本思想是消除函数依赖中的不合适部分，使各关系模式达到某种程度的分离，使一个关系描述一种实体或实体间的一种联系。</a:t>
            </a:r>
            <a:endParaRPr lang="en-US" altLang="zh-CN" sz="2600" kern="0" dirty="0">
              <a:latin typeface="黑体" panose="02010609060101010101" pitchFamily="49" charset="-122"/>
              <a:ea typeface="黑体" panose="02010609060101010101" pitchFamily="49" charset="-122"/>
            </a:endParaRPr>
          </a:p>
          <a:p>
            <a:pPr marL="342900" indent="-342900">
              <a:lnSpc>
                <a:spcPct val="130000"/>
              </a:lnSpc>
              <a:spcBef>
                <a:spcPts val="2400"/>
              </a:spcBef>
              <a:buFont typeface="Wingdings" panose="05000000000000000000" pitchFamily="2" charset="2"/>
              <a:buChar char="Ø"/>
              <a:defRPr/>
            </a:pPr>
            <a:r>
              <a:rPr lang="zh-CN" altLang="en-US" sz="2600" kern="0" dirty="0">
                <a:solidFill>
                  <a:srgbClr val="0000CC"/>
                </a:solidFill>
                <a:latin typeface="黑体" panose="02010609060101010101" pitchFamily="49" charset="-122"/>
                <a:ea typeface="黑体" panose="02010609060101010101" pitchFamily="49" charset="-122"/>
              </a:rPr>
              <a:t>范式：</a:t>
            </a:r>
            <a:r>
              <a:rPr lang="zh-CN" altLang="en-US" sz="2600" kern="0" dirty="0">
                <a:solidFill>
                  <a:srgbClr val="C00000"/>
                </a:solidFill>
                <a:latin typeface="黑体" panose="02010609060101010101" pitchFamily="49" charset="-122"/>
                <a:ea typeface="黑体" panose="02010609060101010101" pitchFamily="49" charset="-122"/>
              </a:rPr>
              <a:t>范式是符合某一种级别要求的关系模式的集合</a:t>
            </a:r>
            <a:r>
              <a:rPr lang="zh-CN" altLang="en-US" sz="2600" kern="0" dirty="0">
                <a:latin typeface="黑体" panose="02010609060101010101" pitchFamily="49" charset="-122"/>
                <a:ea typeface="黑体" panose="02010609060101010101" pitchFamily="49" charset="-122"/>
              </a:rPr>
              <a:t>。关系数据库中的关系必须满足一定的规范化要求，</a:t>
            </a:r>
            <a:r>
              <a:rPr lang="zh-CN" altLang="en-US" sz="2600" kern="0" dirty="0">
                <a:solidFill>
                  <a:srgbClr val="C00000"/>
                </a:solidFill>
                <a:latin typeface="黑体" panose="02010609060101010101" pitchFamily="49" charset="-122"/>
                <a:ea typeface="黑体" panose="02010609060101010101" pitchFamily="49" charset="-122"/>
              </a:rPr>
              <a:t>范式</a:t>
            </a:r>
            <a:r>
              <a:rPr lang="zh-CN" altLang="en-US" sz="2600" kern="0" dirty="0">
                <a:latin typeface="黑体" panose="02010609060101010101" pitchFamily="49" charset="-122"/>
                <a:ea typeface="黑体" panose="02010609060101010101" pitchFamily="49" charset="-122"/>
              </a:rPr>
              <a:t>是衡量关系模式规范化程度的标准。满足不同级别要求的关系模式属于不同范式。</a:t>
            </a:r>
            <a:endParaRPr lang="en-US" altLang="zh-CN" sz="2600" kern="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9777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357C1108-80C4-4423-9576-452AAC6EC677}"/>
              </a:ext>
            </a:extLst>
          </p:cNvPr>
          <p:cNvSpPr/>
          <p:nvPr/>
        </p:nvSpPr>
        <p:spPr>
          <a:xfrm>
            <a:off x="900000" y="603039"/>
            <a:ext cx="10118034" cy="919867"/>
          </a:xfrm>
          <a:prstGeom prst="rect">
            <a:avLst/>
          </a:prstGeom>
        </p:spPr>
        <p:txBody>
          <a:bodyPr wrap="square">
            <a:spAutoFit/>
          </a:bodyPr>
          <a:lstStyle/>
          <a:p>
            <a:pPr marL="342900" indent="-342900">
              <a:lnSpc>
                <a:spcPct val="120000"/>
              </a:lnSpc>
              <a:spcBef>
                <a:spcPts val="1200"/>
              </a:spcBef>
              <a:buFont typeface="Wingdings" panose="05000000000000000000" pitchFamily="2" charset="2"/>
              <a:buChar char="Ø"/>
              <a:defRPr/>
            </a:pPr>
            <a:r>
              <a:rPr lang="zh-CN" altLang="en-US" sz="2400" kern="0" dirty="0">
                <a:solidFill>
                  <a:srgbClr val="0000CC"/>
                </a:solidFill>
                <a:latin typeface="黑体" panose="02010609060101010101" pitchFamily="49" charset="-122"/>
                <a:ea typeface="黑体" panose="02010609060101010101" pitchFamily="49" charset="-122"/>
              </a:rPr>
              <a:t>范式分为六个等级，由低到高为</a:t>
            </a:r>
            <a:r>
              <a:rPr lang="zh-CN" altLang="en-US" sz="2400" kern="0" dirty="0">
                <a:latin typeface="黑体" panose="02010609060101010101" pitchFamily="49" charset="-122"/>
                <a:ea typeface="黑体" panose="02010609060101010101" pitchFamily="49" charset="-122"/>
              </a:rPr>
              <a:t>：第一范式</a:t>
            </a:r>
            <a:r>
              <a:rPr lang="en-US" altLang="zh-CN" sz="2400" kern="0" dirty="0">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1NF</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、第二范式</a:t>
            </a:r>
            <a:r>
              <a:rPr lang="en-US" altLang="zh-CN" sz="2400" kern="0" dirty="0">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2NF</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、第三范式</a:t>
            </a:r>
            <a:r>
              <a:rPr lang="en-US" altLang="zh-CN" sz="2400" kern="0" dirty="0">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3NF</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BC</a:t>
            </a:r>
            <a:r>
              <a:rPr lang="zh-CN" altLang="en-US" sz="2400" kern="0" dirty="0">
                <a:latin typeface="黑体" panose="02010609060101010101" pitchFamily="49" charset="-122"/>
                <a:ea typeface="黑体" panose="02010609060101010101" pitchFamily="49" charset="-122"/>
              </a:rPr>
              <a:t>范式</a:t>
            </a:r>
            <a:r>
              <a:rPr lang="en-US" altLang="zh-CN" sz="2400" kern="0" dirty="0">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BCNF</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、第四范式</a:t>
            </a:r>
            <a:r>
              <a:rPr lang="en-US" altLang="zh-CN" sz="2400" kern="0" dirty="0">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4NF</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、第五范式</a:t>
            </a:r>
            <a:r>
              <a:rPr lang="en-US" altLang="zh-CN" sz="2400" kern="0" dirty="0">
                <a:latin typeface="黑体" panose="02010609060101010101" pitchFamily="49" charset="-122"/>
                <a:ea typeface="黑体" panose="02010609060101010101" pitchFamily="49" charset="-122"/>
              </a:rPr>
              <a:t>(</a:t>
            </a:r>
            <a:r>
              <a:rPr lang="en-US" altLang="zh-CN" sz="2400" kern="0" dirty="0">
                <a:solidFill>
                  <a:srgbClr val="C00000"/>
                </a:solidFill>
                <a:latin typeface="黑体" panose="02010609060101010101" pitchFamily="49" charset="-122"/>
                <a:ea typeface="黑体" panose="02010609060101010101" pitchFamily="49" charset="-122"/>
              </a:rPr>
              <a:t>5NF</a:t>
            </a:r>
            <a:r>
              <a:rPr lang="en-US" altLang="zh-CN" sz="2400" kern="0" dirty="0">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 </a:t>
            </a:r>
            <a:endParaRPr lang="en-US" altLang="zh-CN" sz="2400" kern="0"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60EE77A9-8B9F-C22A-5F27-82407AB5B4EC}"/>
              </a:ext>
            </a:extLst>
          </p:cNvPr>
          <p:cNvSpPr/>
          <p:nvPr/>
        </p:nvSpPr>
        <p:spPr>
          <a:xfrm>
            <a:off x="900000" y="1699191"/>
            <a:ext cx="10118034" cy="1011559"/>
          </a:xfrm>
          <a:prstGeom prst="rect">
            <a:avLst/>
          </a:prstGeom>
        </p:spPr>
        <p:txBody>
          <a:bodyPr wrap="square">
            <a:spAutoFit/>
          </a:bodyPr>
          <a:lstStyle/>
          <a:p>
            <a:pPr marL="342900" indent="-342900">
              <a:lnSpc>
                <a:spcPct val="120000"/>
              </a:lnSpc>
              <a:spcBef>
                <a:spcPts val="1200"/>
              </a:spcBef>
              <a:buFont typeface="Wingdings" panose="05000000000000000000" pitchFamily="2" charset="2"/>
              <a:buChar char="Ø"/>
              <a:defRPr/>
            </a:pPr>
            <a:r>
              <a:rPr lang="zh-CN" altLang="en-US" sz="2400" kern="0" dirty="0">
                <a:solidFill>
                  <a:srgbClr val="0000CC"/>
                </a:solidFill>
                <a:latin typeface="黑体" panose="02010609060101010101" pitchFamily="49" charset="-122"/>
                <a:ea typeface="黑体" panose="02010609060101010101" pitchFamily="49" charset="-122"/>
              </a:rPr>
              <a:t>各种范式之间存在如下包含关系：</a:t>
            </a:r>
          </a:p>
          <a:p>
            <a:pPr eaLnBrk="1" hangingPunct="1">
              <a:lnSpc>
                <a:spcPct val="120000"/>
              </a:lnSpc>
              <a:spcBef>
                <a:spcPts val="600"/>
              </a:spcBef>
              <a:defRPr/>
            </a:pPr>
            <a:r>
              <a:rPr lang="en-US" altLang="zh-CN" sz="2400" kern="0" dirty="0">
                <a:latin typeface="黑体" panose="02010609060101010101" pitchFamily="49" charset="-122"/>
                <a:ea typeface="黑体" panose="02010609060101010101" pitchFamily="49" charset="-122"/>
              </a:rPr>
              <a:t>	</a:t>
            </a:r>
            <a:r>
              <a:rPr lang="en-US" altLang="zh-CN" sz="2400" kern="0" dirty="0">
                <a:solidFill>
                  <a:srgbClr val="C00000"/>
                </a:solidFill>
                <a:latin typeface="黑体" panose="02010609060101010101" pitchFamily="49" charset="-122"/>
                <a:ea typeface="黑体" panose="02010609060101010101" pitchFamily="49" charset="-122"/>
              </a:rPr>
              <a:t>1NF</a:t>
            </a:r>
            <a:r>
              <a:rPr lang="zh-CN" altLang="zh-CN" sz="2400" dirty="0"/>
              <a:t>⊃</a:t>
            </a:r>
            <a:r>
              <a:rPr lang="en-US" altLang="zh-CN" sz="2400" kern="0" dirty="0">
                <a:solidFill>
                  <a:srgbClr val="C00000"/>
                </a:solidFill>
                <a:latin typeface="黑体" panose="02010609060101010101" pitchFamily="49" charset="-122"/>
                <a:ea typeface="黑体" panose="02010609060101010101" pitchFamily="49" charset="-122"/>
              </a:rPr>
              <a:t> 2NF</a:t>
            </a:r>
            <a:r>
              <a:rPr lang="zh-CN" altLang="zh-CN" sz="2400" dirty="0"/>
              <a:t>⊃</a:t>
            </a:r>
            <a:r>
              <a:rPr lang="en-US" altLang="zh-CN" sz="2400" kern="0" dirty="0">
                <a:solidFill>
                  <a:srgbClr val="C00000"/>
                </a:solidFill>
                <a:latin typeface="黑体" panose="02010609060101010101" pitchFamily="49" charset="-122"/>
                <a:ea typeface="黑体" panose="02010609060101010101" pitchFamily="49" charset="-122"/>
              </a:rPr>
              <a:t> 3NF</a:t>
            </a:r>
            <a:r>
              <a:rPr lang="zh-CN" altLang="zh-CN" sz="2400" dirty="0"/>
              <a:t>⊃</a:t>
            </a:r>
            <a:r>
              <a:rPr lang="en-US" altLang="zh-CN" sz="2400" kern="0" dirty="0">
                <a:solidFill>
                  <a:srgbClr val="C00000"/>
                </a:solidFill>
                <a:latin typeface="黑体" panose="02010609060101010101" pitchFamily="49" charset="-122"/>
                <a:ea typeface="黑体" panose="02010609060101010101" pitchFamily="49" charset="-122"/>
              </a:rPr>
              <a:t> BCNF</a:t>
            </a:r>
            <a:r>
              <a:rPr lang="zh-CN" altLang="zh-CN" sz="2400" dirty="0"/>
              <a:t>⊃</a:t>
            </a:r>
            <a:r>
              <a:rPr lang="en-US" altLang="zh-CN" sz="2400" kern="0" dirty="0">
                <a:solidFill>
                  <a:srgbClr val="C00000"/>
                </a:solidFill>
                <a:latin typeface="黑体" panose="02010609060101010101" pitchFamily="49" charset="-122"/>
                <a:ea typeface="黑体" panose="02010609060101010101" pitchFamily="49" charset="-122"/>
              </a:rPr>
              <a:t> 4NF</a:t>
            </a:r>
            <a:r>
              <a:rPr lang="zh-CN" altLang="zh-CN" sz="2400" dirty="0"/>
              <a:t>⊃</a:t>
            </a:r>
            <a:r>
              <a:rPr lang="en-US" altLang="zh-CN" sz="2400" kern="0" dirty="0">
                <a:solidFill>
                  <a:srgbClr val="C00000"/>
                </a:solidFill>
                <a:latin typeface="黑体" panose="02010609060101010101" pitchFamily="49" charset="-122"/>
                <a:ea typeface="黑体" panose="02010609060101010101" pitchFamily="49" charset="-122"/>
              </a:rPr>
              <a:t> 5NF</a:t>
            </a:r>
            <a:endParaRPr lang="zh-CN" altLang="en-US" sz="2400" kern="0" dirty="0">
              <a:solidFill>
                <a:srgbClr val="C00000"/>
              </a:solidFill>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09483B88-4C54-3318-F577-10F7807E0744}"/>
              </a:ext>
            </a:extLst>
          </p:cNvPr>
          <p:cNvSpPr/>
          <p:nvPr/>
        </p:nvSpPr>
        <p:spPr>
          <a:xfrm>
            <a:off x="900000" y="2865421"/>
            <a:ext cx="10118034" cy="932178"/>
          </a:xfrm>
          <a:prstGeom prst="rect">
            <a:avLst/>
          </a:prstGeom>
        </p:spPr>
        <p:txBody>
          <a:bodyPr wrap="square">
            <a:spAutoFit/>
          </a:bodyPr>
          <a:lstStyle/>
          <a:p>
            <a:pPr marL="342900" indent="-342900">
              <a:lnSpc>
                <a:spcPct val="110000"/>
              </a:lnSpc>
              <a:spcBef>
                <a:spcPts val="1200"/>
              </a:spcBef>
              <a:buFont typeface="Wingdings" panose="05000000000000000000" pitchFamily="2" charset="2"/>
              <a:buChar char="Ø"/>
              <a:defRPr/>
            </a:pPr>
            <a:r>
              <a:rPr lang="zh-CN" altLang="en-US" sz="2400" kern="0" dirty="0">
                <a:latin typeface="黑体" panose="02010609060101010101" pitchFamily="49" charset="-122"/>
                <a:ea typeface="黑体" panose="02010609060101010101" pitchFamily="49" charset="-122"/>
              </a:rPr>
              <a:t>某一关系模式</a:t>
            </a:r>
            <a:r>
              <a:rPr lang="en-US" altLang="zh-CN" sz="2400" kern="0" dirty="0">
                <a:latin typeface="黑体" panose="02010609060101010101" pitchFamily="49" charset="-122"/>
                <a:ea typeface="黑体" panose="02010609060101010101" pitchFamily="49" charset="-122"/>
              </a:rPr>
              <a:t>R</a:t>
            </a:r>
            <a:r>
              <a:rPr lang="zh-CN" altLang="en-US" sz="2400" kern="0" dirty="0">
                <a:latin typeface="黑体" panose="02010609060101010101" pitchFamily="49" charset="-122"/>
                <a:ea typeface="黑体" panose="02010609060101010101" pitchFamily="49" charset="-122"/>
              </a:rPr>
              <a:t>为第</a:t>
            </a:r>
            <a:r>
              <a:rPr lang="en-US" altLang="zh-CN" sz="2400" kern="0" dirty="0">
                <a:latin typeface="黑体" panose="02010609060101010101" pitchFamily="49" charset="-122"/>
                <a:ea typeface="黑体" panose="02010609060101010101" pitchFamily="49" charset="-122"/>
              </a:rPr>
              <a:t>n</a:t>
            </a:r>
            <a:r>
              <a:rPr lang="zh-CN" altLang="en-US" sz="2400" kern="0" dirty="0">
                <a:latin typeface="黑体" panose="02010609060101010101" pitchFamily="49" charset="-122"/>
                <a:ea typeface="黑体" panose="02010609060101010101" pitchFamily="49" charset="-122"/>
              </a:rPr>
              <a:t>范式，可简记为</a:t>
            </a:r>
            <a:r>
              <a:rPr lang="en-US" altLang="zh-CN" sz="2400" kern="0" dirty="0" err="1">
                <a:solidFill>
                  <a:srgbClr val="0000CC"/>
                </a:solidFill>
                <a:latin typeface="黑体" panose="02010609060101010101" pitchFamily="49" charset="-122"/>
                <a:ea typeface="黑体" panose="02010609060101010101" pitchFamily="49" charset="-122"/>
              </a:rPr>
              <a:t>R∈nNF</a:t>
            </a:r>
            <a:r>
              <a:rPr lang="zh-CN" altLang="en-US" sz="2400" kern="0" dirty="0">
                <a:latin typeface="黑体" panose="02010609060101010101" pitchFamily="49" charset="-122"/>
                <a:ea typeface="黑体" panose="02010609060101010101" pitchFamily="49" charset="-122"/>
              </a:rPr>
              <a:t>。</a:t>
            </a:r>
            <a:endParaRPr lang="en-US" altLang="zh-CN" sz="2400" kern="0" dirty="0">
              <a:latin typeface="黑体" panose="02010609060101010101" pitchFamily="49" charset="-122"/>
              <a:ea typeface="黑体" panose="02010609060101010101" pitchFamily="49" charset="-122"/>
            </a:endParaRPr>
          </a:p>
          <a:p>
            <a:pPr eaLnBrk="1" hangingPunct="1">
              <a:lnSpc>
                <a:spcPct val="110000"/>
              </a:lnSpc>
              <a:spcBef>
                <a:spcPts val="600"/>
              </a:spcBef>
              <a:defRPr/>
            </a:pPr>
            <a:r>
              <a:rPr lang="zh-CN" altLang="en-US" sz="2400" kern="0" dirty="0">
                <a:solidFill>
                  <a:srgbClr val="006666"/>
                </a:solidFill>
                <a:latin typeface="黑体" panose="02010609060101010101" pitchFamily="49" charset="-122"/>
                <a:ea typeface="黑体" panose="02010609060101010101" pitchFamily="49" charset="-122"/>
              </a:rPr>
              <a:t>   例如，</a:t>
            </a:r>
            <a:r>
              <a:rPr lang="zh-CN" altLang="en-US" sz="2400" kern="0" dirty="0">
                <a:latin typeface="黑体" panose="02010609060101010101" pitchFamily="49" charset="-122"/>
                <a:ea typeface="黑体" panose="02010609060101010101" pitchFamily="49" charset="-122"/>
              </a:rPr>
              <a:t>关系模式</a:t>
            </a:r>
            <a:r>
              <a:rPr lang="en-US" altLang="zh-CN" sz="2400" kern="0" dirty="0">
                <a:latin typeface="黑体" panose="02010609060101010101" pitchFamily="49" charset="-122"/>
                <a:ea typeface="黑体" panose="02010609060101010101" pitchFamily="49" charset="-122"/>
              </a:rPr>
              <a:t>R</a:t>
            </a:r>
            <a:r>
              <a:rPr lang="zh-CN" altLang="en-US" sz="2400" kern="0" dirty="0">
                <a:latin typeface="黑体" panose="02010609060101010101" pitchFamily="49" charset="-122"/>
                <a:ea typeface="黑体" panose="02010609060101010101" pitchFamily="49" charset="-122"/>
              </a:rPr>
              <a:t>属于第</a:t>
            </a:r>
            <a:r>
              <a:rPr lang="en-US" altLang="zh-CN" sz="2400" kern="0" dirty="0">
                <a:latin typeface="黑体" panose="02010609060101010101" pitchFamily="49" charset="-122"/>
                <a:ea typeface="黑体" panose="02010609060101010101" pitchFamily="49" charset="-122"/>
              </a:rPr>
              <a:t>2</a:t>
            </a:r>
            <a:r>
              <a:rPr lang="zh-CN" altLang="en-US" sz="2400" kern="0" dirty="0">
                <a:latin typeface="黑体" panose="02010609060101010101" pitchFamily="49" charset="-122"/>
                <a:ea typeface="黑体" panose="02010609060101010101" pitchFamily="49" charset="-122"/>
              </a:rPr>
              <a:t>范式，记为</a:t>
            </a:r>
            <a:r>
              <a:rPr lang="en-US" altLang="zh-CN" sz="2400" kern="0" dirty="0">
                <a:latin typeface="黑体" panose="02010609060101010101" pitchFamily="49" charset="-122"/>
                <a:ea typeface="黑体" panose="02010609060101010101" pitchFamily="49" charset="-122"/>
              </a:rPr>
              <a:t>R∈2NF</a:t>
            </a:r>
            <a:r>
              <a:rPr lang="zh-CN" altLang="en-US" sz="2400" kern="0" dirty="0">
                <a:latin typeface="黑体" panose="02010609060101010101" pitchFamily="49" charset="-122"/>
                <a:ea typeface="黑体" panose="02010609060101010101" pitchFamily="49" charset="-122"/>
              </a:rPr>
              <a:t>。</a:t>
            </a:r>
            <a:endParaRPr lang="en-US" altLang="zh-CN" sz="2400" kern="0" dirty="0">
              <a:latin typeface="黑体" panose="02010609060101010101" pitchFamily="49" charset="-122"/>
              <a:ea typeface="黑体" panose="02010609060101010101" pitchFamily="49" charset="-122"/>
            </a:endParaRPr>
          </a:p>
        </p:txBody>
      </p:sp>
      <p:sp>
        <p:nvSpPr>
          <p:cNvPr id="7" name="矩形 6">
            <a:extLst>
              <a:ext uri="{FF2B5EF4-FFF2-40B4-BE49-F238E27FC236}">
                <a16:creationId xmlns:a16="http://schemas.microsoft.com/office/drawing/2014/main" id="{9B4F5F35-1C4A-7A69-EFE9-B8279472264B}"/>
              </a:ext>
            </a:extLst>
          </p:cNvPr>
          <p:cNvSpPr/>
          <p:nvPr/>
        </p:nvSpPr>
        <p:spPr>
          <a:xfrm>
            <a:off x="900000" y="4003677"/>
            <a:ext cx="10118034" cy="1363065"/>
          </a:xfrm>
          <a:prstGeom prst="rect">
            <a:avLst/>
          </a:prstGeom>
        </p:spPr>
        <p:txBody>
          <a:bodyPr wrap="square">
            <a:spAutoFit/>
          </a:bodyPr>
          <a:lstStyle/>
          <a:p>
            <a:pPr marL="342900" indent="-342900">
              <a:lnSpc>
                <a:spcPct val="120000"/>
              </a:lnSpc>
              <a:spcBef>
                <a:spcPts val="1200"/>
              </a:spcBef>
              <a:buFont typeface="Wingdings" panose="05000000000000000000" pitchFamily="2" charset="2"/>
              <a:buChar char="Ø"/>
              <a:defRPr/>
            </a:pPr>
            <a:r>
              <a:rPr lang="zh-CN" altLang="en-US" sz="2400" kern="0" dirty="0">
                <a:solidFill>
                  <a:srgbClr val="0000CC"/>
                </a:solidFill>
                <a:latin typeface="黑体" panose="02010609060101010101" pitchFamily="49" charset="-122"/>
                <a:ea typeface="黑体" panose="02010609060101010101" pitchFamily="49" charset="-122"/>
              </a:rPr>
              <a:t>规范化</a:t>
            </a:r>
            <a:r>
              <a:rPr lang="zh-CN" altLang="en-US" sz="2400" kern="0" dirty="0">
                <a:latin typeface="黑体" panose="02010609060101010101" pitchFamily="49" charset="-122"/>
                <a:ea typeface="黑体" panose="02010609060101010101" pitchFamily="49" charset="-122"/>
              </a:rPr>
              <a:t>是将关系模式设计为满足既定范式的过程，规范化主要通过模式分解的方法来完成，即一个低级范式的关系模式通过模式分解可以转换为若干个高一级范式的关系模式的集合。</a:t>
            </a:r>
          </a:p>
        </p:txBody>
      </p:sp>
      <p:sp>
        <p:nvSpPr>
          <p:cNvPr id="2" name="矩形 1">
            <a:extLst>
              <a:ext uri="{FF2B5EF4-FFF2-40B4-BE49-F238E27FC236}">
                <a16:creationId xmlns:a16="http://schemas.microsoft.com/office/drawing/2014/main" id="{93AD2BC1-843B-E245-2600-76832123BB61}"/>
              </a:ext>
            </a:extLst>
          </p:cNvPr>
          <p:cNvSpPr/>
          <p:nvPr/>
        </p:nvSpPr>
        <p:spPr>
          <a:xfrm>
            <a:off x="900000" y="5545121"/>
            <a:ext cx="10118034" cy="476669"/>
          </a:xfrm>
          <a:prstGeom prst="rect">
            <a:avLst/>
          </a:prstGeom>
        </p:spPr>
        <p:txBody>
          <a:bodyPr wrap="square">
            <a:spAutoFit/>
          </a:bodyPr>
          <a:lstStyle/>
          <a:p>
            <a:pPr marL="342900" indent="-342900">
              <a:lnSpc>
                <a:spcPct val="120000"/>
              </a:lnSpc>
              <a:spcBef>
                <a:spcPts val="1200"/>
              </a:spcBef>
              <a:buFont typeface="Wingdings" panose="05000000000000000000" pitchFamily="2" charset="2"/>
              <a:buChar char="Ø"/>
              <a:defRPr/>
            </a:pPr>
            <a:r>
              <a:rPr lang="zh-CN" altLang="en-US" sz="2400" kern="0" dirty="0">
                <a:solidFill>
                  <a:srgbClr val="0000CC"/>
                </a:solidFill>
                <a:latin typeface="黑体" panose="02010609060101010101" pitchFamily="49" charset="-122"/>
                <a:ea typeface="黑体" panose="02010609060101010101" pitchFamily="49" charset="-122"/>
              </a:rPr>
              <a:t>规范化理论</a:t>
            </a:r>
            <a:r>
              <a:rPr lang="zh-CN" altLang="en-US" sz="2400" kern="0" dirty="0">
                <a:latin typeface="黑体" panose="02010609060101010101" pitchFamily="49" charset="-122"/>
                <a:ea typeface="黑体" panose="02010609060101010101" pitchFamily="49" charset="-122"/>
              </a:rPr>
              <a:t>是数据库设计的基本指导理论。</a:t>
            </a:r>
            <a:endParaRPr lang="en-US" altLang="zh-CN" sz="2400" kern="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4" grpId="0"/>
      <p:bldP spid="7"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0739B5B4-04A9-452B-9508-AD2565AEEE18}"/>
                  </a:ext>
                </a:extLst>
              </p:cNvPr>
              <p:cNvSpPr/>
              <p:nvPr/>
            </p:nvSpPr>
            <p:spPr>
              <a:xfrm>
                <a:off x="900000" y="1261892"/>
                <a:ext cx="10112005" cy="988797"/>
              </a:xfrm>
              <a:prstGeom prst="rect">
                <a:avLst/>
              </a:prstGeom>
              <a:solidFill>
                <a:schemeClr val="accent6">
                  <a:lumMod val="20000"/>
                  <a:lumOff val="80000"/>
                  <a:alpha val="30000"/>
                </a:schemeClr>
              </a:solidFill>
            </p:spPr>
            <p:txBody>
              <a:bodyPr wrap="square">
                <a:spAutoFit/>
              </a:bodyPr>
              <a:lstStyle/>
              <a:p>
                <a:pPr>
                  <a:lnSpc>
                    <a:spcPct val="120000"/>
                  </a:lnSpc>
                  <a:spcBef>
                    <a:spcPts val="1200"/>
                  </a:spcBef>
                  <a:defRPr/>
                </a:pPr>
                <a:r>
                  <a:rPr lang="zh-CN" altLang="en-US" sz="2600" kern="0" dirty="0">
                    <a:solidFill>
                      <a:srgbClr val="0000CC"/>
                    </a:solidFill>
                    <a:latin typeface="黑体" panose="02010609060101010101" pitchFamily="49" charset="-122"/>
                    <a:ea typeface="黑体" panose="02010609060101010101" pitchFamily="49" charset="-122"/>
                  </a:rPr>
                  <a:t>第一范式（</a:t>
                </a:r>
                <a:r>
                  <a:rPr lang="en-US" altLang="zh-CN" sz="2600" kern="0" dirty="0">
                    <a:solidFill>
                      <a:srgbClr val="0000CC"/>
                    </a:solidFill>
                    <a:latin typeface="黑体" panose="02010609060101010101" pitchFamily="49" charset="-122"/>
                    <a:ea typeface="黑体" panose="02010609060101010101" pitchFamily="49" charset="-122"/>
                  </a:rPr>
                  <a:t>1NF</a:t>
                </a:r>
                <a:r>
                  <a:rPr lang="zh-CN" altLang="en-US" sz="2600" kern="0" dirty="0">
                    <a:solidFill>
                      <a:srgbClr val="0000CC"/>
                    </a:solidFill>
                    <a:latin typeface="黑体" panose="02010609060101010101" pitchFamily="49" charset="-122"/>
                    <a:ea typeface="黑体" panose="02010609060101010101" pitchFamily="49" charset="-122"/>
                  </a:rPr>
                  <a:t>）的定义：</a:t>
                </a:r>
                <a:r>
                  <a:rPr lang="zh-CN" altLang="en-US" sz="2600" kern="0" dirty="0">
                    <a:latin typeface="黑体" panose="02010609060101010101" pitchFamily="49" charset="-122"/>
                    <a:ea typeface="黑体" panose="02010609060101010101" pitchFamily="49" charset="-122"/>
                  </a:rPr>
                  <a:t>设</a:t>
                </a:r>
                <a:r>
                  <a:rPr lang="en-US" altLang="zh-CN" sz="2600" kern="0" dirty="0">
                    <a:latin typeface="黑体" panose="02010609060101010101" pitchFamily="49" charset="-122"/>
                    <a:ea typeface="黑体" panose="02010609060101010101" pitchFamily="49" charset="-122"/>
                  </a:rPr>
                  <a:t>R</a:t>
                </a:r>
                <a:r>
                  <a:rPr lang="zh-CN" altLang="en-US" sz="2600" kern="0" dirty="0">
                    <a:latin typeface="黑体" panose="02010609060101010101" pitchFamily="49" charset="-122"/>
                    <a:ea typeface="黑体" panose="02010609060101010101" pitchFamily="49" charset="-122"/>
                  </a:rPr>
                  <a:t>是一个关系模式，</a:t>
                </a:r>
                <a:r>
                  <a:rPr lang="en-US" altLang="zh-CN" sz="2600" kern="0" dirty="0">
                    <a:latin typeface="黑体" panose="02010609060101010101" pitchFamily="49" charset="-122"/>
                    <a:ea typeface="黑体" panose="02010609060101010101" pitchFamily="49" charset="-122"/>
                  </a:rPr>
                  <a:t>R</a:t>
                </a:r>
                <a14:m>
                  <m:oMath xmlns:m="http://schemas.openxmlformats.org/officeDocument/2006/math">
                    <m:r>
                      <a:rPr kumimoji="0" lang="en-US" altLang="zh-CN" sz="260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oMath>
                </a14:m>
                <a:r>
                  <a:rPr lang="en-US" altLang="zh-CN" sz="2600" kern="0" dirty="0">
                    <a:latin typeface="黑体" panose="02010609060101010101" pitchFamily="49" charset="-122"/>
                    <a:ea typeface="黑体" panose="02010609060101010101" pitchFamily="49" charset="-122"/>
                  </a:rPr>
                  <a:t>1NF</a:t>
                </a:r>
                <a:r>
                  <a:rPr lang="zh-CN" altLang="en-US" sz="2600" kern="0" dirty="0">
                    <a:latin typeface="黑体" panose="02010609060101010101" pitchFamily="49" charset="-122"/>
                    <a:ea typeface="黑体" panose="02010609060101010101" pitchFamily="49" charset="-122"/>
                  </a:rPr>
                  <a:t>当且仅当</a:t>
                </a:r>
                <a:r>
                  <a:rPr lang="en-US" altLang="zh-CN" sz="2600" kern="0" dirty="0">
                    <a:latin typeface="黑体" panose="02010609060101010101" pitchFamily="49" charset="-122"/>
                    <a:ea typeface="黑体" panose="02010609060101010101" pitchFamily="49" charset="-122"/>
                  </a:rPr>
                  <a:t>R</a:t>
                </a:r>
                <a:r>
                  <a:rPr lang="zh-CN" altLang="en-US" sz="2600" kern="0" dirty="0">
                    <a:latin typeface="黑体" panose="02010609060101010101" pitchFamily="49" charset="-122"/>
                    <a:ea typeface="黑体" panose="02010609060101010101" pitchFamily="49" charset="-122"/>
                  </a:rPr>
                  <a:t>中每一个属性</a:t>
                </a:r>
                <a:r>
                  <a:rPr lang="en-US" altLang="zh-CN" sz="2600" kern="0" dirty="0">
                    <a:latin typeface="黑体" panose="02010609060101010101" pitchFamily="49" charset="-122"/>
                    <a:ea typeface="黑体" panose="02010609060101010101" pitchFamily="49" charset="-122"/>
                  </a:rPr>
                  <a:t>A</a:t>
                </a:r>
                <a:r>
                  <a:rPr lang="zh-CN" altLang="en-US" sz="2600" kern="0" dirty="0">
                    <a:latin typeface="黑体" panose="02010609060101010101" pitchFamily="49" charset="-122"/>
                    <a:ea typeface="黑体" panose="02010609060101010101" pitchFamily="49" charset="-122"/>
                  </a:rPr>
                  <a:t>的值域只包含原子项，即属性不可分割。</a:t>
                </a:r>
                <a:endParaRPr lang="en-US" altLang="zh-CN" sz="2600" kern="0" dirty="0">
                  <a:latin typeface="黑体" panose="02010609060101010101" pitchFamily="49" charset="-122"/>
                  <a:ea typeface="黑体" panose="02010609060101010101" pitchFamily="49" charset="-122"/>
                </a:endParaRPr>
              </a:p>
            </p:txBody>
          </p:sp>
        </mc:Choice>
        <mc:Fallback xmlns="">
          <p:sp>
            <p:nvSpPr>
              <p:cNvPr id="8" name="矩形 7">
                <a:extLst>
                  <a:ext uri="{FF2B5EF4-FFF2-40B4-BE49-F238E27FC236}">
                    <a16:creationId xmlns:a16="http://schemas.microsoft.com/office/drawing/2014/main" id="{0739B5B4-04A9-452B-9508-AD2565AEEE18}"/>
                  </a:ext>
                </a:extLst>
              </p:cNvPr>
              <p:cNvSpPr>
                <a:spLocks noRot="1" noChangeAspect="1" noMove="1" noResize="1" noEditPoints="1" noAdjustHandles="1" noChangeArrowheads="1" noChangeShapeType="1" noTextEdit="1"/>
              </p:cNvSpPr>
              <p:nvPr/>
            </p:nvSpPr>
            <p:spPr>
              <a:xfrm>
                <a:off x="900000" y="1261892"/>
                <a:ext cx="10112005" cy="988797"/>
              </a:xfrm>
              <a:prstGeom prst="rect">
                <a:avLst/>
              </a:prstGeom>
              <a:blipFill>
                <a:blip r:embed="rId3"/>
                <a:stretch>
                  <a:fillRect l="-1086" t="-3086" b="-16049"/>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0A9F46D4-CFCA-4562-8266-23646A0D4D3E}"/>
              </a:ext>
            </a:extLst>
          </p:cNvPr>
          <p:cNvSpPr/>
          <p:nvPr/>
        </p:nvSpPr>
        <p:spPr>
          <a:xfrm>
            <a:off x="360000" y="360000"/>
            <a:ext cx="8424863" cy="683264"/>
          </a:xfrm>
          <a:prstGeom prst="rect">
            <a:avLst/>
          </a:prstGeom>
        </p:spPr>
        <p:txBody>
          <a:bodyPr>
            <a:spAutoFit/>
          </a:bodyPr>
          <a:lstStyle/>
          <a:p>
            <a:pPr>
              <a:lnSpc>
                <a:spcPct val="120000"/>
              </a:lnSpc>
              <a:spcBef>
                <a:spcPts val="1200"/>
              </a:spcBef>
            </a:pPr>
            <a:r>
              <a:rPr lang="en-US" altLang="zh-CN" sz="3200" dirty="0" smtClean="0">
                <a:solidFill>
                  <a:srgbClr val="C00000"/>
                </a:solidFill>
                <a:latin typeface="黑体" panose="02010609060101010101" pitchFamily="49" charset="-122"/>
                <a:ea typeface="黑体" panose="02010609060101010101" pitchFamily="49" charset="-122"/>
              </a:rPr>
              <a:t>2</a:t>
            </a:r>
            <a:r>
              <a:rPr lang="zh-CN" altLang="en-US" sz="3200" dirty="0" smtClean="0">
                <a:solidFill>
                  <a:srgbClr val="C00000"/>
                </a:solidFill>
                <a:latin typeface="黑体" panose="02010609060101010101" pitchFamily="49" charset="-122"/>
                <a:ea typeface="黑体" panose="02010609060101010101" pitchFamily="49" charset="-122"/>
              </a:rPr>
              <a:t>、</a:t>
            </a:r>
            <a:r>
              <a:rPr lang="zh-CN" altLang="en-US" sz="3200" dirty="0">
                <a:solidFill>
                  <a:srgbClr val="C00000"/>
                </a:solidFill>
                <a:latin typeface="黑体" panose="02010609060101010101" pitchFamily="49" charset="-122"/>
                <a:ea typeface="黑体" panose="02010609060101010101" pitchFamily="49" charset="-122"/>
              </a:rPr>
              <a:t>第一范式（</a:t>
            </a:r>
            <a:r>
              <a:rPr lang="en-US" altLang="zh-CN" sz="3200" dirty="0">
                <a:solidFill>
                  <a:srgbClr val="C00000"/>
                </a:solidFill>
                <a:latin typeface="黑体" panose="02010609060101010101" pitchFamily="49" charset="-122"/>
                <a:ea typeface="黑体" panose="02010609060101010101" pitchFamily="49" charset="-122"/>
              </a:rPr>
              <a:t>1NF</a:t>
            </a:r>
            <a:r>
              <a:rPr lang="zh-CN" altLang="en-US" sz="3200" dirty="0">
                <a:solidFill>
                  <a:srgbClr val="C00000"/>
                </a:solidFill>
                <a:latin typeface="黑体" panose="02010609060101010101" pitchFamily="49" charset="-122"/>
                <a:ea typeface="黑体" panose="02010609060101010101" pitchFamily="49" charset="-122"/>
              </a:rPr>
              <a:t>）    </a:t>
            </a:r>
          </a:p>
        </p:txBody>
      </p:sp>
      <p:graphicFrame>
        <p:nvGraphicFramePr>
          <p:cNvPr id="2" name="表格 5">
            <a:extLst>
              <a:ext uri="{FF2B5EF4-FFF2-40B4-BE49-F238E27FC236}">
                <a16:creationId xmlns:a16="http://schemas.microsoft.com/office/drawing/2014/main" id="{A114766F-E5C3-3F49-9C75-FC4DD2B6D291}"/>
              </a:ext>
            </a:extLst>
          </p:cNvPr>
          <p:cNvGraphicFramePr>
            <a:graphicFrameLocks noGrp="1"/>
          </p:cNvGraphicFramePr>
          <p:nvPr>
            <p:extLst>
              <p:ext uri="{D42A27DB-BD31-4B8C-83A1-F6EECF244321}">
                <p14:modId xmlns:p14="http://schemas.microsoft.com/office/powerpoint/2010/main" val="2254808296"/>
              </p:ext>
            </p:extLst>
          </p:nvPr>
        </p:nvGraphicFramePr>
        <p:xfrm>
          <a:off x="6508426" y="2671512"/>
          <a:ext cx="4379844" cy="134112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1112549">
                  <a:extLst>
                    <a:ext uri="{9D8B030D-6E8A-4147-A177-3AD203B41FA5}">
                      <a16:colId xmlns:a16="http://schemas.microsoft.com/office/drawing/2014/main" val="3580961581"/>
                    </a:ext>
                  </a:extLst>
                </a:gridCol>
                <a:gridCol w="1112549">
                  <a:extLst>
                    <a:ext uri="{9D8B030D-6E8A-4147-A177-3AD203B41FA5}">
                      <a16:colId xmlns:a16="http://schemas.microsoft.com/office/drawing/2014/main" val="278165897"/>
                    </a:ext>
                  </a:extLst>
                </a:gridCol>
                <a:gridCol w="1051810">
                  <a:extLst>
                    <a:ext uri="{9D8B030D-6E8A-4147-A177-3AD203B41FA5}">
                      <a16:colId xmlns:a16="http://schemas.microsoft.com/office/drawing/2014/main" val="712254836"/>
                    </a:ext>
                  </a:extLst>
                </a:gridCol>
                <a:gridCol w="1102936">
                  <a:extLst>
                    <a:ext uri="{9D8B030D-6E8A-4147-A177-3AD203B41FA5}">
                      <a16:colId xmlns:a16="http://schemas.microsoft.com/office/drawing/2014/main" val="1485195847"/>
                    </a:ext>
                  </a:extLst>
                </a:gridCol>
              </a:tblGrid>
              <a:tr h="240596">
                <a:tc>
                  <a:txBody>
                    <a:bodyPr/>
                    <a:lstStyle/>
                    <a:p>
                      <a:pPr algn="ctr"/>
                      <a:r>
                        <a:rPr lang="zh-CN" altLang="en-US" sz="1600" b="1" dirty="0">
                          <a:latin typeface="黑体" panose="02010609060101010101" pitchFamily="49" charset="-122"/>
                          <a:ea typeface="黑体" panose="02010609060101010101" pitchFamily="49" charset="-122"/>
                        </a:rPr>
                        <a:t>班级</a:t>
                      </a:r>
                    </a:p>
                  </a:txBody>
                  <a:tcPr>
                    <a:solidFill>
                      <a:schemeClr val="bg1">
                        <a:lumMod val="95000"/>
                      </a:schemeClr>
                    </a:solidFill>
                  </a:tcPr>
                </a:tc>
                <a:tc>
                  <a:txBody>
                    <a:bodyPr/>
                    <a:lstStyle/>
                    <a:p>
                      <a:pPr algn="ctr"/>
                      <a:r>
                        <a:rPr lang="zh-CN" altLang="en-US" sz="1600" b="1" dirty="0">
                          <a:latin typeface="黑体" panose="02010609060101010101" pitchFamily="49" charset="-122"/>
                          <a:ea typeface="黑体" panose="02010609060101010101" pitchFamily="49" charset="-122"/>
                        </a:rPr>
                        <a:t>男生人数</a:t>
                      </a:r>
                    </a:p>
                  </a:txBody>
                  <a:tcPr>
                    <a:solidFill>
                      <a:schemeClr val="bg1">
                        <a:lumMod val="95000"/>
                      </a:schemeClr>
                    </a:solidFill>
                  </a:tcPr>
                </a:tc>
                <a:tc>
                  <a:txBody>
                    <a:bodyPr/>
                    <a:lstStyle/>
                    <a:p>
                      <a:pPr algn="ctr"/>
                      <a:r>
                        <a:rPr lang="zh-CN" altLang="en-US" sz="1600" b="1" dirty="0">
                          <a:latin typeface="黑体" panose="02010609060101010101" pitchFamily="49" charset="-122"/>
                          <a:ea typeface="黑体" panose="02010609060101010101" pitchFamily="49" charset="-122"/>
                        </a:rPr>
                        <a:t>女生人数</a:t>
                      </a:r>
                    </a:p>
                  </a:txBody>
                  <a:tcPr>
                    <a:solidFill>
                      <a:schemeClr val="bg1">
                        <a:lumMod val="95000"/>
                      </a:schemeClr>
                    </a:solidFill>
                  </a:tcPr>
                </a:tc>
                <a:tc>
                  <a:txBody>
                    <a:bodyPr/>
                    <a:lstStyle/>
                    <a:p>
                      <a:pPr algn="ctr"/>
                      <a:r>
                        <a:rPr lang="zh-CN" altLang="en-US" sz="1600" b="1" dirty="0">
                          <a:latin typeface="黑体" panose="02010609060101010101" pitchFamily="49" charset="-122"/>
                          <a:ea typeface="黑体" panose="02010609060101010101" pitchFamily="49" charset="-122"/>
                        </a:rPr>
                        <a:t>平均成绩</a:t>
                      </a:r>
                    </a:p>
                  </a:txBody>
                  <a:tcPr>
                    <a:solidFill>
                      <a:schemeClr val="bg1">
                        <a:lumMod val="95000"/>
                      </a:schemeClr>
                    </a:solidFill>
                  </a:tcPr>
                </a:tc>
                <a:extLst>
                  <a:ext uri="{0D108BD9-81ED-4DB2-BD59-A6C34878D82A}">
                    <a16:rowId xmlns:a16="http://schemas.microsoft.com/office/drawing/2014/main" val="2077750609"/>
                  </a:ext>
                </a:extLst>
              </a:tr>
              <a:tr h="240596">
                <a:tc>
                  <a:txBody>
                    <a:bodyPr/>
                    <a:lstStyle/>
                    <a:p>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班</a:t>
                      </a:r>
                    </a:p>
                  </a:txBody>
                  <a:tcPr/>
                </a:tc>
                <a:tc>
                  <a:txBody>
                    <a:bodyPr/>
                    <a:lstStyle/>
                    <a:p>
                      <a:r>
                        <a:rPr lang="en-US" altLang="zh-CN" sz="1600" dirty="0">
                          <a:latin typeface="黑体" panose="02010609060101010101" pitchFamily="49" charset="-122"/>
                          <a:ea typeface="黑体" panose="02010609060101010101" pitchFamily="49" charset="-122"/>
                        </a:rPr>
                        <a:t>25</a:t>
                      </a:r>
                      <a:endParaRPr lang="zh-CN" altLang="en-US" sz="1600" dirty="0">
                        <a:latin typeface="黑体" panose="02010609060101010101" pitchFamily="49" charset="-122"/>
                        <a:ea typeface="黑体" panose="02010609060101010101" pitchFamily="49" charset="-122"/>
                      </a:endParaRPr>
                    </a:p>
                  </a:txBody>
                  <a:tcPr/>
                </a:tc>
                <a:tc>
                  <a:txBody>
                    <a:bodyPr/>
                    <a:lstStyle/>
                    <a:p>
                      <a:r>
                        <a:rPr lang="en-US" altLang="zh-CN" sz="1600" dirty="0">
                          <a:latin typeface="黑体" panose="02010609060101010101" pitchFamily="49" charset="-122"/>
                          <a:ea typeface="黑体" panose="02010609060101010101" pitchFamily="49" charset="-122"/>
                        </a:rPr>
                        <a:t>30</a:t>
                      </a:r>
                      <a:endParaRPr lang="zh-CN" altLang="en-US" sz="1600" dirty="0">
                        <a:latin typeface="黑体" panose="02010609060101010101" pitchFamily="49" charset="-122"/>
                        <a:ea typeface="黑体" panose="02010609060101010101" pitchFamily="49" charset="-122"/>
                      </a:endParaRPr>
                    </a:p>
                  </a:txBody>
                  <a:tcPr/>
                </a:tc>
                <a:tc>
                  <a:txBody>
                    <a:bodyPr/>
                    <a:lstStyle/>
                    <a:p>
                      <a:r>
                        <a:rPr lang="en-US" altLang="zh-CN" sz="1600" dirty="0">
                          <a:latin typeface="黑体" panose="02010609060101010101" pitchFamily="49" charset="-122"/>
                          <a:ea typeface="黑体" panose="02010609060101010101" pitchFamily="49" charset="-122"/>
                        </a:rPr>
                        <a:t>81.5</a:t>
                      </a: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909637662"/>
                  </a:ext>
                </a:extLst>
              </a:tr>
              <a:tr h="240596">
                <a:tc>
                  <a:txBody>
                    <a:bodyPr/>
                    <a:lstStyle/>
                    <a:p>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班</a:t>
                      </a:r>
                    </a:p>
                  </a:txBody>
                  <a:tcPr/>
                </a:tc>
                <a:tc>
                  <a:txBody>
                    <a:bodyPr/>
                    <a:lstStyle/>
                    <a:p>
                      <a:r>
                        <a:rPr lang="en-US" altLang="zh-CN" sz="1600" dirty="0">
                          <a:latin typeface="黑体" panose="02010609060101010101" pitchFamily="49" charset="-122"/>
                          <a:ea typeface="黑体" panose="02010609060101010101" pitchFamily="49" charset="-122"/>
                        </a:rPr>
                        <a:t>20</a:t>
                      </a:r>
                      <a:endParaRPr lang="zh-CN" altLang="en-US" sz="1600" dirty="0">
                        <a:latin typeface="黑体" panose="02010609060101010101" pitchFamily="49" charset="-122"/>
                        <a:ea typeface="黑体" panose="02010609060101010101" pitchFamily="49" charset="-122"/>
                      </a:endParaRPr>
                    </a:p>
                  </a:txBody>
                  <a:tcPr/>
                </a:tc>
                <a:tc>
                  <a:txBody>
                    <a:bodyPr/>
                    <a:lstStyle/>
                    <a:p>
                      <a:r>
                        <a:rPr lang="en-US" altLang="zh-CN" sz="1600" dirty="0">
                          <a:latin typeface="黑体" panose="02010609060101010101" pitchFamily="49" charset="-122"/>
                          <a:ea typeface="黑体" panose="02010609060101010101" pitchFamily="49" charset="-122"/>
                        </a:rPr>
                        <a:t>25</a:t>
                      </a:r>
                      <a:endParaRPr lang="zh-CN" altLang="en-US" sz="16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黑体" panose="02010609060101010101" pitchFamily="49" charset="-122"/>
                          <a:ea typeface="黑体" panose="02010609060101010101" pitchFamily="49" charset="-122"/>
                        </a:rPr>
                        <a:t>82.1</a:t>
                      </a: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777047648"/>
                  </a:ext>
                </a:extLst>
              </a:tr>
              <a:tr h="240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班</a:t>
                      </a:r>
                    </a:p>
                  </a:txBody>
                  <a:tcPr/>
                </a:tc>
                <a:tc>
                  <a:txBody>
                    <a:bodyPr/>
                    <a:lstStyle/>
                    <a:p>
                      <a:r>
                        <a:rPr lang="en-US" altLang="zh-CN" sz="1600" dirty="0">
                          <a:latin typeface="黑体" panose="02010609060101010101" pitchFamily="49" charset="-122"/>
                          <a:ea typeface="黑体" panose="02010609060101010101" pitchFamily="49" charset="-122"/>
                        </a:rPr>
                        <a:t>22</a:t>
                      </a:r>
                      <a:endParaRPr lang="zh-CN" altLang="en-US" sz="1600" dirty="0">
                        <a:latin typeface="黑体" panose="02010609060101010101" pitchFamily="49" charset="-122"/>
                        <a:ea typeface="黑体" panose="02010609060101010101" pitchFamily="49" charset="-122"/>
                      </a:endParaRPr>
                    </a:p>
                  </a:txBody>
                  <a:tcPr/>
                </a:tc>
                <a:tc>
                  <a:txBody>
                    <a:bodyPr/>
                    <a:lstStyle/>
                    <a:p>
                      <a:r>
                        <a:rPr lang="en-US" altLang="zh-CN" sz="1600" dirty="0">
                          <a:latin typeface="黑体" panose="02010609060101010101" pitchFamily="49" charset="-122"/>
                          <a:ea typeface="黑体" panose="02010609060101010101" pitchFamily="49" charset="-122"/>
                        </a:rPr>
                        <a:t>24</a:t>
                      </a:r>
                      <a:endParaRPr lang="zh-CN" altLang="en-US" sz="1600" dirty="0">
                        <a:latin typeface="黑体" panose="02010609060101010101" pitchFamily="49" charset="-122"/>
                        <a:ea typeface="黑体" panose="02010609060101010101" pitchFamily="49" charset="-122"/>
                      </a:endParaRPr>
                    </a:p>
                  </a:txBody>
                  <a:tcPr/>
                </a:tc>
                <a:tc>
                  <a:txBody>
                    <a:bodyPr/>
                    <a:lstStyle/>
                    <a:p>
                      <a:r>
                        <a:rPr lang="en-US" altLang="zh-CN" sz="1600" dirty="0">
                          <a:latin typeface="黑体" panose="02010609060101010101" pitchFamily="49" charset="-122"/>
                          <a:ea typeface="黑体" panose="02010609060101010101" pitchFamily="49" charset="-122"/>
                        </a:rPr>
                        <a:t>79.8</a:t>
                      </a: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63307737"/>
                  </a:ext>
                </a:extLst>
              </a:tr>
            </a:tbl>
          </a:graphicData>
        </a:graphic>
      </p:graphicFrame>
      <p:graphicFrame>
        <p:nvGraphicFramePr>
          <p:cNvPr id="3" name="表格 5">
            <a:extLst>
              <a:ext uri="{FF2B5EF4-FFF2-40B4-BE49-F238E27FC236}">
                <a16:creationId xmlns:a16="http://schemas.microsoft.com/office/drawing/2014/main" id="{BE199D77-AC70-FDE1-602D-E844F1CA176C}"/>
              </a:ext>
            </a:extLst>
          </p:cNvPr>
          <p:cNvGraphicFramePr>
            <a:graphicFrameLocks noGrp="1"/>
          </p:cNvGraphicFramePr>
          <p:nvPr>
            <p:extLst>
              <p:ext uri="{D42A27DB-BD31-4B8C-83A1-F6EECF244321}">
                <p14:modId xmlns:p14="http://schemas.microsoft.com/office/powerpoint/2010/main" val="890298529"/>
              </p:ext>
            </p:extLst>
          </p:nvPr>
        </p:nvGraphicFramePr>
        <p:xfrm>
          <a:off x="1466419" y="2671512"/>
          <a:ext cx="4379844" cy="1676400"/>
        </p:xfrm>
        <a:graphic>
          <a:graphicData uri="http://schemas.openxmlformats.org/drawingml/2006/table">
            <a:tbl>
              <a:tblPr firstRow="1" bandRow="1">
                <a:effectLst>
                  <a:outerShdw blurRad="50800" dist="38100" dir="2700000" algn="tl" rotWithShape="0">
                    <a:prstClr val="black">
                      <a:alpha val="40000"/>
                    </a:prstClr>
                  </a:outerShdw>
                </a:effectLst>
                <a:tableStyleId>{5940675A-B579-460E-94D1-54222C63F5DA}</a:tableStyleId>
              </a:tblPr>
              <a:tblGrid>
                <a:gridCol w="1112549">
                  <a:extLst>
                    <a:ext uri="{9D8B030D-6E8A-4147-A177-3AD203B41FA5}">
                      <a16:colId xmlns:a16="http://schemas.microsoft.com/office/drawing/2014/main" val="3580961581"/>
                    </a:ext>
                  </a:extLst>
                </a:gridCol>
                <a:gridCol w="1112549">
                  <a:extLst>
                    <a:ext uri="{9D8B030D-6E8A-4147-A177-3AD203B41FA5}">
                      <a16:colId xmlns:a16="http://schemas.microsoft.com/office/drawing/2014/main" val="278165897"/>
                    </a:ext>
                  </a:extLst>
                </a:gridCol>
                <a:gridCol w="1051810">
                  <a:extLst>
                    <a:ext uri="{9D8B030D-6E8A-4147-A177-3AD203B41FA5}">
                      <a16:colId xmlns:a16="http://schemas.microsoft.com/office/drawing/2014/main" val="712254836"/>
                    </a:ext>
                  </a:extLst>
                </a:gridCol>
                <a:gridCol w="1102936">
                  <a:extLst>
                    <a:ext uri="{9D8B030D-6E8A-4147-A177-3AD203B41FA5}">
                      <a16:colId xmlns:a16="http://schemas.microsoft.com/office/drawing/2014/main" val="1485195847"/>
                    </a:ext>
                  </a:extLst>
                </a:gridCol>
              </a:tblGrid>
              <a:tr h="240596">
                <a:tc rowSpan="2">
                  <a:txBody>
                    <a:bodyPr/>
                    <a:lstStyle/>
                    <a:p>
                      <a:pPr algn="ctr"/>
                      <a:endParaRPr lang="en-US" altLang="zh-CN" sz="1600" b="1" dirty="0">
                        <a:latin typeface="黑体" panose="02010609060101010101" pitchFamily="49" charset="-122"/>
                        <a:ea typeface="黑体" panose="02010609060101010101" pitchFamily="49" charset="-122"/>
                      </a:endParaRPr>
                    </a:p>
                    <a:p>
                      <a:pPr algn="ctr"/>
                      <a:r>
                        <a:rPr lang="zh-CN" altLang="en-US" sz="1600" b="1" dirty="0">
                          <a:latin typeface="黑体" panose="02010609060101010101" pitchFamily="49" charset="-122"/>
                          <a:ea typeface="黑体" panose="02010609060101010101" pitchFamily="49" charset="-122"/>
                        </a:rPr>
                        <a:t>班级</a:t>
                      </a:r>
                    </a:p>
                  </a:txBody>
                  <a:tcPr>
                    <a:solidFill>
                      <a:schemeClr val="bg1">
                        <a:lumMod val="95000"/>
                      </a:schemeClr>
                    </a:solidFill>
                  </a:tcPr>
                </a:tc>
                <a:tc gridSpan="2">
                  <a:txBody>
                    <a:bodyPr/>
                    <a:lstStyle/>
                    <a:p>
                      <a:pPr algn="ctr"/>
                      <a:r>
                        <a:rPr lang="zh-CN" altLang="en-US" sz="1600" b="1" dirty="0">
                          <a:latin typeface="黑体" panose="02010609060101010101" pitchFamily="49" charset="-122"/>
                          <a:ea typeface="黑体" panose="02010609060101010101" pitchFamily="49" charset="-122"/>
                        </a:rPr>
                        <a:t>学生人数</a:t>
                      </a:r>
                    </a:p>
                  </a:txBody>
                  <a:tcPr>
                    <a:solidFill>
                      <a:schemeClr val="bg1">
                        <a:lumMod val="95000"/>
                      </a:schemeClr>
                    </a:solidFill>
                  </a:tcPr>
                </a:tc>
                <a:tc hMerge="1">
                  <a:txBody>
                    <a:bodyPr/>
                    <a:lstStyle/>
                    <a:p>
                      <a:pPr algn="ctr"/>
                      <a:endParaRPr lang="zh-CN" altLang="en-US" sz="1600" b="1" dirty="0"/>
                    </a:p>
                  </a:txBody>
                  <a:tcPr>
                    <a:solidFill>
                      <a:schemeClr val="bg1">
                        <a:lumMod val="95000"/>
                      </a:schemeClr>
                    </a:solidFill>
                  </a:tcPr>
                </a:tc>
                <a:tc rowSpan="2">
                  <a:txBody>
                    <a:bodyPr/>
                    <a:lstStyle/>
                    <a:p>
                      <a:pPr algn="ctr"/>
                      <a:endParaRPr lang="en-US" altLang="zh-CN" sz="1600" b="1" dirty="0">
                        <a:latin typeface="黑体" panose="02010609060101010101" pitchFamily="49" charset="-122"/>
                        <a:ea typeface="黑体" panose="02010609060101010101" pitchFamily="49" charset="-122"/>
                      </a:endParaRPr>
                    </a:p>
                    <a:p>
                      <a:pPr algn="ctr"/>
                      <a:r>
                        <a:rPr lang="zh-CN" altLang="en-US" sz="1600" b="1" dirty="0">
                          <a:latin typeface="黑体" panose="02010609060101010101" pitchFamily="49" charset="-122"/>
                          <a:ea typeface="黑体" panose="02010609060101010101" pitchFamily="49" charset="-122"/>
                        </a:rPr>
                        <a:t>平均成绩</a:t>
                      </a:r>
                    </a:p>
                  </a:txBody>
                  <a:tcPr>
                    <a:solidFill>
                      <a:schemeClr val="bg1">
                        <a:lumMod val="95000"/>
                      </a:schemeClr>
                    </a:solidFill>
                  </a:tcPr>
                </a:tc>
                <a:extLst>
                  <a:ext uri="{0D108BD9-81ED-4DB2-BD59-A6C34878D82A}">
                    <a16:rowId xmlns:a16="http://schemas.microsoft.com/office/drawing/2014/main" val="2077750609"/>
                  </a:ext>
                </a:extLst>
              </a:tr>
              <a:tr h="240596">
                <a:tc vMerge="1">
                  <a:txBody>
                    <a:bodyPr/>
                    <a:lstStyle/>
                    <a:p>
                      <a:endParaRPr lang="zh-CN" altLang="en-US" sz="1600" dirty="0"/>
                    </a:p>
                  </a:txBody>
                  <a:tcPr/>
                </a:tc>
                <a:tc>
                  <a:txBody>
                    <a:bodyPr/>
                    <a:lstStyle/>
                    <a:p>
                      <a:pPr algn="ctr"/>
                      <a:r>
                        <a:rPr lang="zh-CN" altLang="en-US" sz="1600" b="1" dirty="0">
                          <a:latin typeface="黑体" panose="02010609060101010101" pitchFamily="49" charset="-122"/>
                          <a:ea typeface="黑体" panose="02010609060101010101" pitchFamily="49" charset="-122"/>
                        </a:rPr>
                        <a:t>男生人数</a:t>
                      </a:r>
                    </a:p>
                  </a:txBody>
                  <a:tcPr>
                    <a:solidFill>
                      <a:schemeClr val="bg1">
                        <a:lumMod val="95000"/>
                      </a:schemeClr>
                    </a:solidFill>
                  </a:tcPr>
                </a:tc>
                <a:tc>
                  <a:txBody>
                    <a:bodyPr/>
                    <a:lstStyle/>
                    <a:p>
                      <a:pPr algn="ctr"/>
                      <a:r>
                        <a:rPr lang="zh-CN" altLang="en-US" sz="1600" b="1" dirty="0">
                          <a:latin typeface="黑体" panose="02010609060101010101" pitchFamily="49" charset="-122"/>
                          <a:ea typeface="黑体" panose="02010609060101010101" pitchFamily="49" charset="-122"/>
                        </a:rPr>
                        <a:t>女生人数</a:t>
                      </a:r>
                    </a:p>
                  </a:txBody>
                  <a:tcPr>
                    <a:solidFill>
                      <a:schemeClr val="bg1">
                        <a:lumMod val="95000"/>
                      </a:schemeClr>
                    </a:solidFill>
                  </a:tcPr>
                </a:tc>
                <a:tc vMerge="1">
                  <a:txBody>
                    <a:bodyPr/>
                    <a:lstStyle/>
                    <a:p>
                      <a:endParaRPr lang="zh-CN" altLang="en-US" sz="1600" dirty="0"/>
                    </a:p>
                  </a:txBody>
                  <a:tcPr/>
                </a:tc>
                <a:extLst>
                  <a:ext uri="{0D108BD9-81ED-4DB2-BD59-A6C34878D82A}">
                    <a16:rowId xmlns:a16="http://schemas.microsoft.com/office/drawing/2014/main" val="526995672"/>
                  </a:ext>
                </a:extLst>
              </a:tr>
              <a:tr h="240596">
                <a:tc>
                  <a:txBody>
                    <a:bodyPr/>
                    <a:lstStyle/>
                    <a:p>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班</a:t>
                      </a:r>
                    </a:p>
                  </a:txBody>
                  <a:tcPr/>
                </a:tc>
                <a:tc>
                  <a:txBody>
                    <a:bodyPr/>
                    <a:lstStyle/>
                    <a:p>
                      <a:r>
                        <a:rPr lang="en-US" altLang="zh-CN" sz="1600" dirty="0">
                          <a:latin typeface="黑体" panose="02010609060101010101" pitchFamily="49" charset="-122"/>
                          <a:ea typeface="黑体" panose="02010609060101010101" pitchFamily="49" charset="-122"/>
                        </a:rPr>
                        <a:t>25</a:t>
                      </a:r>
                      <a:endParaRPr lang="zh-CN" altLang="en-US" sz="1600" dirty="0">
                        <a:latin typeface="黑体" panose="02010609060101010101" pitchFamily="49" charset="-122"/>
                        <a:ea typeface="黑体" panose="02010609060101010101" pitchFamily="49" charset="-122"/>
                      </a:endParaRPr>
                    </a:p>
                  </a:txBody>
                  <a:tcPr/>
                </a:tc>
                <a:tc>
                  <a:txBody>
                    <a:bodyPr/>
                    <a:lstStyle/>
                    <a:p>
                      <a:r>
                        <a:rPr lang="en-US" altLang="zh-CN" sz="1600" dirty="0">
                          <a:latin typeface="黑体" panose="02010609060101010101" pitchFamily="49" charset="-122"/>
                          <a:ea typeface="黑体" panose="02010609060101010101" pitchFamily="49" charset="-122"/>
                        </a:rPr>
                        <a:t>30</a:t>
                      </a:r>
                      <a:endParaRPr lang="zh-CN" altLang="en-US" sz="1600" dirty="0">
                        <a:latin typeface="黑体" panose="02010609060101010101" pitchFamily="49" charset="-122"/>
                        <a:ea typeface="黑体" panose="02010609060101010101" pitchFamily="49" charset="-122"/>
                      </a:endParaRPr>
                    </a:p>
                  </a:txBody>
                  <a:tcPr/>
                </a:tc>
                <a:tc>
                  <a:txBody>
                    <a:bodyPr/>
                    <a:lstStyle/>
                    <a:p>
                      <a:r>
                        <a:rPr lang="en-US" altLang="zh-CN" sz="1600" dirty="0">
                          <a:latin typeface="黑体" panose="02010609060101010101" pitchFamily="49" charset="-122"/>
                          <a:ea typeface="黑体" panose="02010609060101010101" pitchFamily="49" charset="-122"/>
                        </a:rPr>
                        <a:t>81.5</a:t>
                      </a: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3909637662"/>
                  </a:ext>
                </a:extLst>
              </a:tr>
              <a:tr h="240596">
                <a:tc>
                  <a:txBody>
                    <a:bodyPr/>
                    <a:lstStyle/>
                    <a:p>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班</a:t>
                      </a:r>
                    </a:p>
                  </a:txBody>
                  <a:tcPr/>
                </a:tc>
                <a:tc>
                  <a:txBody>
                    <a:bodyPr/>
                    <a:lstStyle/>
                    <a:p>
                      <a:r>
                        <a:rPr lang="en-US" altLang="zh-CN" sz="1600" dirty="0">
                          <a:latin typeface="黑体" panose="02010609060101010101" pitchFamily="49" charset="-122"/>
                          <a:ea typeface="黑体" panose="02010609060101010101" pitchFamily="49" charset="-122"/>
                        </a:rPr>
                        <a:t>20</a:t>
                      </a:r>
                      <a:endParaRPr lang="zh-CN" altLang="en-US" sz="1600" dirty="0">
                        <a:latin typeface="黑体" panose="02010609060101010101" pitchFamily="49" charset="-122"/>
                        <a:ea typeface="黑体" panose="02010609060101010101" pitchFamily="49" charset="-122"/>
                      </a:endParaRPr>
                    </a:p>
                  </a:txBody>
                  <a:tcPr/>
                </a:tc>
                <a:tc>
                  <a:txBody>
                    <a:bodyPr/>
                    <a:lstStyle/>
                    <a:p>
                      <a:r>
                        <a:rPr lang="en-US" altLang="zh-CN" sz="1600" dirty="0">
                          <a:latin typeface="黑体" panose="02010609060101010101" pitchFamily="49" charset="-122"/>
                          <a:ea typeface="黑体" panose="02010609060101010101" pitchFamily="49" charset="-122"/>
                        </a:rPr>
                        <a:t>25</a:t>
                      </a:r>
                      <a:endParaRPr lang="zh-CN" altLang="en-US" sz="1600" dirty="0">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黑体" panose="02010609060101010101" pitchFamily="49" charset="-122"/>
                          <a:ea typeface="黑体" panose="02010609060101010101" pitchFamily="49" charset="-122"/>
                        </a:rPr>
                        <a:t>82.1</a:t>
                      </a: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777047648"/>
                  </a:ext>
                </a:extLst>
              </a:tr>
              <a:tr h="2405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黑体" panose="02010609060101010101" pitchFamily="49" charset="-122"/>
                          <a:ea typeface="黑体" panose="02010609060101010101" pitchFamily="49" charset="-122"/>
                        </a:rPr>
                        <a:t>3</a:t>
                      </a:r>
                      <a:r>
                        <a:rPr lang="zh-CN" altLang="en-US" sz="1600" dirty="0">
                          <a:latin typeface="黑体" panose="02010609060101010101" pitchFamily="49" charset="-122"/>
                          <a:ea typeface="黑体" panose="02010609060101010101" pitchFamily="49" charset="-122"/>
                        </a:rPr>
                        <a:t>班</a:t>
                      </a:r>
                    </a:p>
                  </a:txBody>
                  <a:tcPr/>
                </a:tc>
                <a:tc>
                  <a:txBody>
                    <a:bodyPr/>
                    <a:lstStyle/>
                    <a:p>
                      <a:r>
                        <a:rPr lang="en-US" altLang="zh-CN" sz="1600" dirty="0">
                          <a:latin typeface="黑体" panose="02010609060101010101" pitchFamily="49" charset="-122"/>
                          <a:ea typeface="黑体" panose="02010609060101010101" pitchFamily="49" charset="-122"/>
                        </a:rPr>
                        <a:t>22</a:t>
                      </a:r>
                      <a:endParaRPr lang="zh-CN" altLang="en-US" sz="1600" dirty="0">
                        <a:latin typeface="黑体" panose="02010609060101010101" pitchFamily="49" charset="-122"/>
                        <a:ea typeface="黑体" panose="02010609060101010101" pitchFamily="49" charset="-122"/>
                      </a:endParaRPr>
                    </a:p>
                  </a:txBody>
                  <a:tcPr/>
                </a:tc>
                <a:tc>
                  <a:txBody>
                    <a:bodyPr/>
                    <a:lstStyle/>
                    <a:p>
                      <a:r>
                        <a:rPr lang="en-US" altLang="zh-CN" sz="1600" dirty="0">
                          <a:latin typeface="黑体" panose="02010609060101010101" pitchFamily="49" charset="-122"/>
                          <a:ea typeface="黑体" panose="02010609060101010101" pitchFamily="49" charset="-122"/>
                        </a:rPr>
                        <a:t>24</a:t>
                      </a:r>
                      <a:endParaRPr lang="zh-CN" altLang="en-US" sz="1600" dirty="0">
                        <a:latin typeface="黑体" panose="02010609060101010101" pitchFamily="49" charset="-122"/>
                        <a:ea typeface="黑体" panose="02010609060101010101" pitchFamily="49" charset="-122"/>
                      </a:endParaRPr>
                    </a:p>
                  </a:txBody>
                  <a:tcPr/>
                </a:tc>
                <a:tc>
                  <a:txBody>
                    <a:bodyPr/>
                    <a:lstStyle/>
                    <a:p>
                      <a:r>
                        <a:rPr lang="en-US" altLang="zh-CN" sz="1600" dirty="0">
                          <a:latin typeface="黑体" panose="02010609060101010101" pitchFamily="49" charset="-122"/>
                          <a:ea typeface="黑体" panose="02010609060101010101" pitchFamily="49" charset="-122"/>
                        </a:rPr>
                        <a:t>79.8</a:t>
                      </a:r>
                      <a:endParaRPr lang="zh-CN" altLang="en-US" sz="1600" dirty="0">
                        <a:latin typeface="黑体" panose="02010609060101010101" pitchFamily="49" charset="-122"/>
                        <a:ea typeface="黑体" panose="02010609060101010101" pitchFamily="49" charset="-122"/>
                      </a:endParaRPr>
                    </a:p>
                  </a:txBody>
                  <a:tcPr/>
                </a:tc>
                <a:extLst>
                  <a:ext uri="{0D108BD9-81ED-4DB2-BD59-A6C34878D82A}">
                    <a16:rowId xmlns:a16="http://schemas.microsoft.com/office/drawing/2014/main" val="263307737"/>
                  </a:ext>
                </a:extLst>
              </a:tr>
            </a:tbl>
          </a:graphicData>
        </a:graphic>
      </p:graphicFrame>
      <p:sp>
        <p:nvSpPr>
          <p:cNvPr id="5" name="文本框 4">
            <a:extLst>
              <a:ext uri="{FF2B5EF4-FFF2-40B4-BE49-F238E27FC236}">
                <a16:creationId xmlns:a16="http://schemas.microsoft.com/office/drawing/2014/main" id="{B5EBF3A0-6975-53E8-5BDD-ED0B7A90627F}"/>
              </a:ext>
            </a:extLst>
          </p:cNvPr>
          <p:cNvSpPr txBox="1"/>
          <p:nvPr/>
        </p:nvSpPr>
        <p:spPr>
          <a:xfrm>
            <a:off x="2560880" y="2332958"/>
            <a:ext cx="2366128" cy="338554"/>
          </a:xfrm>
          <a:prstGeom prst="rect">
            <a:avLst/>
          </a:prstGeom>
          <a:noFill/>
        </p:spPr>
        <p:txBody>
          <a:bodyPr wrap="square" rtlCol="0">
            <a:spAutoFit/>
          </a:bodyPr>
          <a:lstStyle/>
          <a:p>
            <a:r>
              <a:rPr lang="zh-CN" altLang="en-US" sz="1600" b="1" dirty="0"/>
              <a:t>非</a:t>
            </a:r>
            <a:r>
              <a:rPr lang="en-US" altLang="zh-CN" sz="1600" b="1" dirty="0"/>
              <a:t>1NF</a:t>
            </a:r>
            <a:r>
              <a:rPr lang="zh-CN" altLang="en-US" sz="1600" b="1" dirty="0"/>
              <a:t>的学生表</a:t>
            </a:r>
          </a:p>
        </p:txBody>
      </p:sp>
      <p:sp>
        <p:nvSpPr>
          <p:cNvPr id="6" name="文本框 5">
            <a:extLst>
              <a:ext uri="{FF2B5EF4-FFF2-40B4-BE49-F238E27FC236}">
                <a16:creationId xmlns:a16="http://schemas.microsoft.com/office/drawing/2014/main" id="{C317AD92-5B0E-6BEC-1177-048EB4E7FA5D}"/>
              </a:ext>
            </a:extLst>
          </p:cNvPr>
          <p:cNvSpPr txBox="1"/>
          <p:nvPr/>
        </p:nvSpPr>
        <p:spPr>
          <a:xfrm>
            <a:off x="8153257" y="2332958"/>
            <a:ext cx="1591489" cy="338554"/>
          </a:xfrm>
          <a:prstGeom prst="rect">
            <a:avLst/>
          </a:prstGeom>
          <a:noFill/>
        </p:spPr>
        <p:txBody>
          <a:bodyPr wrap="square" rtlCol="0">
            <a:spAutoFit/>
          </a:bodyPr>
          <a:lstStyle/>
          <a:p>
            <a:r>
              <a:rPr lang="en-US" altLang="zh-CN" sz="1600" b="1" dirty="0"/>
              <a:t>1NF</a:t>
            </a:r>
            <a:r>
              <a:rPr lang="zh-CN" altLang="en-US" sz="1600" b="1" dirty="0"/>
              <a:t>的学生表</a:t>
            </a:r>
          </a:p>
        </p:txBody>
      </p:sp>
      <p:sp>
        <p:nvSpPr>
          <p:cNvPr id="7" name="矩形 6">
            <a:extLst>
              <a:ext uri="{FF2B5EF4-FFF2-40B4-BE49-F238E27FC236}">
                <a16:creationId xmlns:a16="http://schemas.microsoft.com/office/drawing/2014/main" id="{04C2F4A6-D8A3-8186-702E-A2487138178C}"/>
              </a:ext>
            </a:extLst>
          </p:cNvPr>
          <p:cNvSpPr/>
          <p:nvPr/>
        </p:nvSpPr>
        <p:spPr>
          <a:xfrm>
            <a:off x="900000" y="4686466"/>
            <a:ext cx="10112005" cy="1363065"/>
          </a:xfrm>
          <a:prstGeom prst="rect">
            <a:avLst/>
          </a:prstGeom>
        </p:spPr>
        <p:txBody>
          <a:bodyPr wrap="square">
            <a:spAutoFit/>
          </a:bodyPr>
          <a:lstStyle/>
          <a:p>
            <a:pPr marL="0" lvl="1">
              <a:lnSpc>
                <a:spcPct val="120000"/>
              </a:lnSpc>
              <a:spcBef>
                <a:spcPts val="1200"/>
              </a:spcBef>
              <a:defRPr/>
            </a:pPr>
            <a:r>
              <a:rPr lang="zh-CN" altLang="en-US" sz="2400" kern="0" dirty="0">
                <a:solidFill>
                  <a:srgbClr val="0000CC"/>
                </a:solidFill>
                <a:latin typeface="黑体" panose="02010609060101010101" pitchFamily="49" charset="-122"/>
                <a:ea typeface="黑体" panose="02010609060101010101" pitchFamily="49" charset="-122"/>
              </a:rPr>
              <a:t>第一范式是对关系模式的最起码的要求。</a:t>
            </a:r>
            <a:r>
              <a:rPr lang="zh-CN" altLang="en-US" sz="2400" kern="0" dirty="0">
                <a:latin typeface="黑体" panose="02010609060101010101" pitchFamily="49" charset="-122"/>
                <a:ea typeface="黑体" panose="02010609060101010101" pitchFamily="49" charset="-122"/>
              </a:rPr>
              <a:t>不满足第一范式的数据库模式不能称为关系数据库，但是只满足第一范式的关系模式并不一定是一个好的关系模式，如</a:t>
            </a:r>
            <a:r>
              <a:rPr lang="zh-CN" altLang="en-US" sz="2400" kern="0" dirty="0">
                <a:solidFill>
                  <a:srgbClr val="006666"/>
                </a:solidFill>
                <a:latin typeface="黑体" panose="02010609060101010101" pitchFamily="49" charset="-122"/>
                <a:ea typeface="黑体" panose="02010609060101010101" pitchFamily="49" charset="-122"/>
              </a:rPr>
              <a:t>引例</a:t>
            </a:r>
            <a:r>
              <a:rPr lang="zh-CN" altLang="en-US" sz="2400" kern="0" dirty="0">
                <a:latin typeface="黑体" panose="02010609060101010101" pitchFamily="49" charset="-122"/>
                <a:ea typeface="黑体" panose="02010609060101010101" pitchFamily="49" charset="-122"/>
              </a:rPr>
              <a:t>中的关系模式</a:t>
            </a:r>
            <a:r>
              <a:rPr lang="en-US" altLang="zh-CN" sz="2400" kern="0" dirty="0">
                <a:latin typeface="黑体" panose="02010609060101010101" pitchFamily="49" charset="-122"/>
                <a:ea typeface="黑体" panose="02010609060101010101" pitchFamily="49" charset="-122"/>
              </a:rPr>
              <a:t>SDC</a:t>
            </a:r>
            <a:r>
              <a:rPr lang="zh-CN" altLang="en-US" sz="2400" kern="0" dirty="0">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p:bldP spid="5" grpId="0"/>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5541" name="矩形 7">
                <a:extLst>
                  <a:ext uri="{FF2B5EF4-FFF2-40B4-BE49-F238E27FC236}">
                    <a16:creationId xmlns:a16="http://schemas.microsoft.com/office/drawing/2014/main" id="{6705CB15-EAC1-40F5-95F2-CAF9C4B5D6B1}"/>
                  </a:ext>
                </a:extLst>
              </p:cNvPr>
              <p:cNvSpPr>
                <a:spLocks noChangeArrowheads="1"/>
              </p:cNvSpPr>
              <p:nvPr/>
            </p:nvSpPr>
            <p:spPr bwMode="auto">
              <a:xfrm>
                <a:off x="900000" y="1466303"/>
                <a:ext cx="10341355" cy="1058816"/>
              </a:xfrm>
              <a:prstGeom prst="rect">
                <a:avLst/>
              </a:prstGeom>
              <a:solidFill>
                <a:schemeClr val="accent6">
                  <a:lumMod val="20000"/>
                  <a:lumOff val="80000"/>
                  <a:alpha val="30000"/>
                </a:schemeClr>
              </a:solidFill>
              <a:ln>
                <a:noFill/>
              </a:ln>
            </p:spPr>
            <p:txBody>
              <a:bodyPr wrap="square">
                <a:spAutoFit/>
              </a:bodyPr>
              <a:lstStyle>
                <a:lvl1pPr>
                  <a:spcBef>
                    <a:spcPct val="20000"/>
                  </a:spcBef>
                  <a:buClr>
                    <a:srgbClr val="FFCC00"/>
                  </a:buClr>
                  <a:buSzPct val="80000"/>
                  <a:buFont typeface="Wingdings" panose="05000000000000000000" pitchFamily="2" charset="2"/>
                  <a:buChar char="n"/>
                  <a:defRPr sz="2800" b="1">
                    <a:solidFill>
                      <a:srgbClr val="FFCC00"/>
                    </a:solidFill>
                    <a:latin typeface="Tahoma" panose="020B0604030504040204" pitchFamily="34" charset="0"/>
                    <a:ea typeface="宋体" panose="02010600030101010101" pitchFamily="2" charset="-122"/>
                  </a:defRPr>
                </a:lvl1pPr>
                <a:lvl2pPr marL="742950" indent="-285750">
                  <a:spcBef>
                    <a:spcPct val="20000"/>
                  </a:spcBef>
                  <a:buClr>
                    <a:schemeClr val="tx1"/>
                  </a:buClr>
                  <a:buSzPct val="80000"/>
                  <a:buFont typeface="Wingdings" panose="05000000000000000000" pitchFamily="2" charset="2"/>
                  <a:buChar char="u"/>
                  <a:defRPr sz="24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rgbClr val="66FF66"/>
                  </a:buClr>
                  <a:buSzPct val="80000"/>
                  <a:buFont typeface="Wingdings" panose="05000000000000000000" pitchFamily="2" charset="2"/>
                  <a:buChar char="l"/>
                  <a:defRPr sz="2000" b="1">
                    <a:solidFill>
                      <a:srgbClr val="66FF66"/>
                    </a:solidFill>
                    <a:latin typeface="Tahoma" panose="020B0604030504040204" pitchFamily="34" charset="0"/>
                    <a:ea typeface="宋体" panose="02010600030101010101" pitchFamily="2" charset="-122"/>
                  </a:defRPr>
                </a:lvl3pPr>
                <a:lvl4pPr marL="1600200" indent="-228600">
                  <a:spcBef>
                    <a:spcPct val="20000"/>
                  </a:spcBef>
                  <a:buClr>
                    <a:srgbClr val="FFFF66"/>
                  </a:buClr>
                  <a:buSzPct val="80000"/>
                  <a:buFont typeface="Wingdings" panose="05000000000000000000" pitchFamily="2" charset="2"/>
                  <a:buChar char="Ø"/>
                  <a:defRPr sz="1600" b="1">
                    <a:solidFill>
                      <a:srgbClr val="FFFF66"/>
                    </a:solidFill>
                    <a:latin typeface="Tahoma" panose="020B0604030504040204" pitchFamily="34" charset="0"/>
                    <a:ea typeface="宋体" panose="02010600030101010101" pitchFamily="2" charset="-122"/>
                  </a:defRPr>
                </a:lvl4pPr>
                <a:lvl5pPr marL="2057400" indent="-228600">
                  <a:spcBef>
                    <a:spcPct val="20000"/>
                  </a:spcBef>
                  <a:buClr>
                    <a:schemeClr val="hlink"/>
                  </a:buClr>
                  <a:buSzPct val="80000"/>
                  <a:buChar char="•"/>
                  <a:defRPr sz="14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0000"/>
                  <a:buChar char="•"/>
                  <a:defRPr sz="1400" b="1">
                    <a:solidFill>
                      <a:schemeClr val="tx1"/>
                    </a:solidFill>
                    <a:latin typeface="Tahoma" panose="020B0604030504040204" pitchFamily="34" charset="0"/>
                    <a:ea typeface="宋体" panose="02010600030101010101" pitchFamily="2" charset="-122"/>
                  </a:defRPr>
                </a:lvl9pPr>
              </a:lstStyle>
              <a:p>
                <a:pPr>
                  <a:lnSpc>
                    <a:spcPct val="130000"/>
                  </a:lnSpc>
                  <a:spcBef>
                    <a:spcPts val="600"/>
                  </a:spcBef>
                  <a:buClrTx/>
                  <a:buSzTx/>
                  <a:buNone/>
                </a:pPr>
                <a:r>
                  <a:rPr lang="zh-CN" altLang="en-US" sz="2600" b="0" dirty="0">
                    <a:solidFill>
                      <a:srgbClr val="0000CC"/>
                    </a:solidFill>
                    <a:latin typeface="黑体" panose="02010609060101010101" pitchFamily="49" charset="-122"/>
                    <a:ea typeface="黑体" panose="02010609060101010101" pitchFamily="49" charset="-122"/>
                  </a:rPr>
                  <a:t>第二范式（</a:t>
                </a:r>
                <a:r>
                  <a:rPr lang="en-US" altLang="zh-CN" sz="2600" b="0" dirty="0">
                    <a:solidFill>
                      <a:srgbClr val="0000CC"/>
                    </a:solidFill>
                    <a:latin typeface="黑体" panose="02010609060101010101" pitchFamily="49" charset="-122"/>
                    <a:ea typeface="黑体" panose="02010609060101010101" pitchFamily="49" charset="-122"/>
                  </a:rPr>
                  <a:t>2NF</a:t>
                </a:r>
                <a:r>
                  <a:rPr lang="zh-CN" altLang="en-US" sz="2600" b="0" dirty="0">
                    <a:solidFill>
                      <a:srgbClr val="0000CC"/>
                    </a:solidFill>
                    <a:latin typeface="黑体" panose="02010609060101010101" pitchFamily="49" charset="-122"/>
                    <a:ea typeface="黑体" panose="02010609060101010101" pitchFamily="49" charset="-122"/>
                  </a:rPr>
                  <a:t>）的定义：</a:t>
                </a:r>
                <a:r>
                  <a:rPr lang="zh-CN" altLang="en-US" sz="2600" b="0" dirty="0">
                    <a:solidFill>
                      <a:schemeClr val="tx1"/>
                    </a:solidFill>
                    <a:latin typeface="黑体" panose="02010609060101010101" pitchFamily="49" charset="-122"/>
                    <a:ea typeface="黑体" panose="02010609060101010101" pitchFamily="49" charset="-122"/>
                  </a:rPr>
                  <a:t>设</a:t>
                </a:r>
                <a:r>
                  <a:rPr lang="en-US" altLang="zh-CN" sz="2600" b="0" dirty="0">
                    <a:solidFill>
                      <a:schemeClr val="tx1"/>
                    </a:solidFill>
                    <a:latin typeface="黑体" panose="02010609060101010101" pitchFamily="49" charset="-122"/>
                    <a:ea typeface="黑体" panose="02010609060101010101" pitchFamily="49" charset="-122"/>
                  </a:rPr>
                  <a:t>R</a:t>
                </a:r>
                <a:r>
                  <a:rPr lang="zh-CN" altLang="en-US" sz="2600" b="0" dirty="0">
                    <a:solidFill>
                      <a:schemeClr val="tx1"/>
                    </a:solidFill>
                    <a:latin typeface="黑体" panose="02010609060101010101" pitchFamily="49" charset="-122"/>
                    <a:ea typeface="黑体" panose="02010609060101010101" pitchFamily="49" charset="-122"/>
                  </a:rPr>
                  <a:t>是一个关系模式，</a:t>
                </a:r>
                <a:r>
                  <a:rPr lang="en-US" altLang="zh-CN" sz="2600" b="0" dirty="0">
                    <a:solidFill>
                      <a:schemeClr val="tx1"/>
                    </a:solidFill>
                    <a:latin typeface="黑体" panose="02010609060101010101" pitchFamily="49" charset="-122"/>
                    <a:ea typeface="黑体" panose="02010609060101010101" pitchFamily="49" charset="-122"/>
                  </a:rPr>
                  <a:t>R</a:t>
                </a:r>
                <a14:m>
                  <m:oMath xmlns:m="http://schemas.openxmlformats.org/officeDocument/2006/math">
                    <m:r>
                      <a:rPr kumimoji="0" lang="en-US" altLang="zh-CN" sz="260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oMath>
                </a14:m>
                <a:r>
                  <a:rPr lang="en-US" altLang="zh-CN" sz="2600" b="0" dirty="0">
                    <a:solidFill>
                      <a:schemeClr val="tx1"/>
                    </a:solidFill>
                    <a:latin typeface="黑体" panose="02010609060101010101" pitchFamily="49" charset="-122"/>
                    <a:ea typeface="黑体" panose="02010609060101010101" pitchFamily="49" charset="-122"/>
                  </a:rPr>
                  <a:t>2NF</a:t>
                </a:r>
                <a:r>
                  <a:rPr lang="zh-CN" altLang="en-US" sz="2600" b="0" dirty="0">
                    <a:solidFill>
                      <a:schemeClr val="tx1"/>
                    </a:solidFill>
                    <a:latin typeface="黑体" panose="02010609060101010101" pitchFamily="49" charset="-122"/>
                    <a:ea typeface="黑体" panose="02010609060101010101" pitchFamily="49" charset="-122"/>
                  </a:rPr>
                  <a:t>当且仅当</a:t>
                </a:r>
                <a:r>
                  <a:rPr lang="en-US" altLang="zh-CN" sz="2600" b="0" dirty="0">
                    <a:solidFill>
                      <a:schemeClr val="tx1"/>
                    </a:solidFill>
                    <a:latin typeface="黑体" panose="02010609060101010101" pitchFamily="49" charset="-122"/>
                    <a:ea typeface="黑体" panose="02010609060101010101" pitchFamily="49" charset="-122"/>
                  </a:rPr>
                  <a:t>R</a:t>
                </a:r>
                <a14:m>
                  <m:oMath xmlns:m="http://schemas.openxmlformats.org/officeDocument/2006/math">
                    <m:r>
                      <a:rPr lang="en-US" altLang="zh-CN" sz="2600" i="1">
                        <a:solidFill>
                          <a:prstClr val="black"/>
                        </a:solidFill>
                        <a:latin typeface="Cambria Math" panose="02040503050406030204" pitchFamily="18" charset="0"/>
                        <a:ea typeface="Cambria Math" panose="02040503050406030204" pitchFamily="18" charset="0"/>
                      </a:rPr>
                      <m:t>∈</m:t>
                    </m:r>
                  </m:oMath>
                </a14:m>
                <a:r>
                  <a:rPr lang="en-US" altLang="zh-CN" sz="2600" b="0" dirty="0">
                    <a:solidFill>
                      <a:schemeClr val="tx1"/>
                    </a:solidFill>
                    <a:latin typeface="黑体" panose="02010609060101010101" pitchFamily="49" charset="-122"/>
                    <a:ea typeface="黑体" panose="02010609060101010101" pitchFamily="49" charset="-122"/>
                  </a:rPr>
                  <a:t>1NF</a:t>
                </a:r>
                <a:r>
                  <a:rPr lang="zh-CN" altLang="en-US" sz="2600" b="0" dirty="0">
                    <a:solidFill>
                      <a:schemeClr val="tx1"/>
                    </a:solidFill>
                    <a:latin typeface="黑体" panose="02010609060101010101" pitchFamily="49" charset="-122"/>
                    <a:ea typeface="黑体" panose="02010609060101010101" pitchFamily="49" charset="-122"/>
                  </a:rPr>
                  <a:t>，且每个非主属性都完全函数依赖于任一候选码。</a:t>
                </a:r>
                <a:endParaRPr lang="en-US" altLang="zh-CN" sz="2600" b="0" dirty="0">
                  <a:solidFill>
                    <a:schemeClr val="tx1"/>
                  </a:solidFill>
                  <a:latin typeface="黑体" panose="02010609060101010101" pitchFamily="49" charset="-122"/>
                  <a:ea typeface="黑体" panose="02010609060101010101" pitchFamily="49" charset="-122"/>
                </a:endParaRPr>
              </a:p>
            </p:txBody>
          </p:sp>
        </mc:Choice>
        <mc:Fallback xmlns="">
          <p:sp>
            <p:nvSpPr>
              <p:cNvPr id="65541" name="矩形 7">
                <a:extLst>
                  <a:ext uri="{FF2B5EF4-FFF2-40B4-BE49-F238E27FC236}">
                    <a16:creationId xmlns:a16="http://schemas.microsoft.com/office/drawing/2014/main" id="{6705CB15-EAC1-40F5-95F2-CAF9C4B5D6B1}"/>
                  </a:ext>
                </a:extLst>
              </p:cNvPr>
              <p:cNvSpPr>
                <a:spLocks noRot="1" noChangeAspect="1" noMove="1" noResize="1" noEditPoints="1" noAdjustHandles="1" noChangeArrowheads="1" noChangeShapeType="1" noTextEdit="1"/>
              </p:cNvSpPr>
              <p:nvPr/>
            </p:nvSpPr>
            <p:spPr bwMode="auto">
              <a:xfrm>
                <a:off x="900000" y="1466303"/>
                <a:ext cx="10341355" cy="1058816"/>
              </a:xfrm>
              <a:prstGeom prst="rect">
                <a:avLst/>
              </a:prstGeom>
              <a:blipFill>
                <a:blip r:embed="rId3"/>
                <a:stretch>
                  <a:fillRect l="-1061" t="-1156" r="-4245" b="-14451"/>
                </a:stretch>
              </a:blipFill>
              <a:ln>
                <a:noFill/>
              </a:ln>
            </p:spPr>
            <p:txBody>
              <a:bodyPr/>
              <a:lstStyle/>
              <a:p>
                <a:r>
                  <a:rPr lang="zh-CN" altLang="en-US">
                    <a:noFill/>
                  </a:rPr>
                  <a:t> </a:t>
                </a:r>
              </a:p>
            </p:txBody>
          </p:sp>
        </mc:Fallback>
      </mc:AlternateContent>
      <p:sp>
        <p:nvSpPr>
          <p:cNvPr id="5" name="矩形 4">
            <a:extLst>
              <a:ext uri="{FF2B5EF4-FFF2-40B4-BE49-F238E27FC236}">
                <a16:creationId xmlns:a16="http://schemas.microsoft.com/office/drawing/2014/main" id="{B3B99342-9E5C-47EC-AA68-108418B11B5F}"/>
              </a:ext>
            </a:extLst>
          </p:cNvPr>
          <p:cNvSpPr/>
          <p:nvPr/>
        </p:nvSpPr>
        <p:spPr>
          <a:xfrm>
            <a:off x="360000" y="360000"/>
            <a:ext cx="8424863" cy="683264"/>
          </a:xfrm>
          <a:prstGeom prst="rect">
            <a:avLst/>
          </a:prstGeom>
        </p:spPr>
        <p:txBody>
          <a:bodyPr>
            <a:spAutoFit/>
          </a:bodyPr>
          <a:lstStyle/>
          <a:p>
            <a:pPr>
              <a:lnSpc>
                <a:spcPct val="120000"/>
              </a:lnSpc>
              <a:spcBef>
                <a:spcPts val="1200"/>
              </a:spcBef>
            </a:pPr>
            <a:r>
              <a:rPr lang="en-US" altLang="zh-CN" sz="3200" dirty="0" smtClean="0">
                <a:solidFill>
                  <a:srgbClr val="C00000"/>
                </a:solidFill>
                <a:latin typeface="黑体" panose="02010609060101010101" pitchFamily="49" charset="-122"/>
                <a:ea typeface="黑体" panose="02010609060101010101" pitchFamily="49" charset="-122"/>
              </a:rPr>
              <a:t>3</a:t>
            </a:r>
            <a:r>
              <a:rPr lang="zh-CN" altLang="en-US" sz="3200" dirty="0" smtClean="0">
                <a:solidFill>
                  <a:srgbClr val="C00000"/>
                </a:solidFill>
                <a:latin typeface="黑体" panose="02010609060101010101" pitchFamily="49" charset="-122"/>
                <a:ea typeface="黑体" panose="02010609060101010101" pitchFamily="49" charset="-122"/>
              </a:rPr>
              <a:t>、</a:t>
            </a:r>
            <a:r>
              <a:rPr lang="zh-CN" altLang="en-US" sz="3200" dirty="0">
                <a:solidFill>
                  <a:srgbClr val="C00000"/>
                </a:solidFill>
                <a:latin typeface="黑体" panose="02010609060101010101" pitchFamily="49" charset="-122"/>
                <a:ea typeface="黑体" panose="02010609060101010101" pitchFamily="49" charset="-122"/>
              </a:rPr>
              <a:t>第二范式（</a:t>
            </a:r>
            <a:r>
              <a:rPr lang="en-US" altLang="zh-CN" sz="3200" dirty="0">
                <a:solidFill>
                  <a:srgbClr val="C00000"/>
                </a:solidFill>
                <a:latin typeface="黑体" panose="02010609060101010101" pitchFamily="49" charset="-122"/>
                <a:ea typeface="黑体" panose="02010609060101010101" pitchFamily="49" charset="-122"/>
              </a:rPr>
              <a:t>2NF</a:t>
            </a:r>
            <a:r>
              <a:rPr lang="zh-CN" altLang="en-US" sz="3200" dirty="0">
                <a:solidFill>
                  <a:srgbClr val="C00000"/>
                </a:solidFill>
                <a:latin typeface="黑体" panose="02010609060101010101" pitchFamily="49" charset="-122"/>
                <a:ea typeface="黑体" panose="02010609060101010101" pitchFamily="49" charset="-122"/>
              </a:rPr>
              <a:t>）    </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1B4258CF-BA44-8C9C-AFFA-86EDA3EE7612}"/>
                  </a:ext>
                </a:extLst>
              </p:cNvPr>
              <p:cNvSpPr/>
              <p:nvPr/>
            </p:nvSpPr>
            <p:spPr>
              <a:xfrm>
                <a:off x="900001" y="2937375"/>
                <a:ext cx="10341354" cy="2772682"/>
              </a:xfrm>
              <a:prstGeom prst="rect">
                <a:avLst/>
              </a:prstGeom>
            </p:spPr>
            <p:txBody>
              <a:bodyPr wrap="square">
                <a:spAutoFit/>
              </a:bodyPr>
              <a:lstStyle/>
              <a:p>
                <a:pPr marL="342900" indent="-439200">
                  <a:lnSpc>
                    <a:spcPct val="130000"/>
                  </a:lnSpc>
                  <a:spcBef>
                    <a:spcPts val="1200"/>
                  </a:spcBef>
                  <a:buFont typeface="Wingdings" panose="05000000000000000000" pitchFamily="2" charset="2"/>
                  <a:buChar char="Ø"/>
                  <a:defRPr/>
                </a:pPr>
                <a:r>
                  <a:rPr lang="en-US" altLang="zh-CN" sz="2600" kern="0" dirty="0">
                    <a:solidFill>
                      <a:srgbClr val="0000CC"/>
                    </a:solidFill>
                    <a:latin typeface="黑体" panose="02010609060101010101" pitchFamily="49" charset="-122"/>
                    <a:ea typeface="黑体" panose="02010609060101010101" pitchFamily="49" charset="-122"/>
                  </a:rPr>
                  <a:t>2NF</a:t>
                </a:r>
                <a:r>
                  <a:rPr lang="zh-CN" altLang="en-US" sz="2600" kern="0" dirty="0">
                    <a:solidFill>
                      <a:srgbClr val="0000CC"/>
                    </a:solidFill>
                    <a:latin typeface="黑体" panose="02010609060101010101" pitchFamily="49" charset="-122"/>
                    <a:ea typeface="黑体" panose="02010609060101010101" pitchFamily="49" charset="-122"/>
                  </a:rPr>
                  <a:t>的两个推论：</a:t>
                </a:r>
                <a:endParaRPr lang="en-US" altLang="zh-CN" sz="2600" kern="0" dirty="0">
                  <a:solidFill>
                    <a:srgbClr val="0000CC"/>
                  </a:solidFill>
                  <a:latin typeface="黑体" panose="02010609060101010101" pitchFamily="49" charset="-122"/>
                  <a:ea typeface="黑体" panose="02010609060101010101" pitchFamily="49" charset="-122"/>
                </a:endParaRPr>
              </a:p>
              <a:p>
                <a:pPr marL="800100" lvl="1" indent="-342900">
                  <a:lnSpc>
                    <a:spcPct val="130000"/>
                  </a:lnSpc>
                  <a:spcBef>
                    <a:spcPts val="1200"/>
                  </a:spcBef>
                  <a:buFont typeface="Arial" panose="020B0604020202020204" pitchFamily="34" charset="0"/>
                  <a:buChar char="•"/>
                  <a:defRPr/>
                </a:pPr>
                <a:r>
                  <a:rPr lang="zh-CN" altLang="en-US" sz="2400" kern="0" dirty="0">
                    <a:solidFill>
                      <a:srgbClr val="0000CC"/>
                    </a:solidFill>
                    <a:latin typeface="黑体" panose="02010609060101010101" pitchFamily="49" charset="-122"/>
                    <a:ea typeface="黑体" panose="02010609060101010101" pitchFamily="49" charset="-122"/>
                  </a:rPr>
                  <a:t>推论</a:t>
                </a:r>
                <a:r>
                  <a:rPr lang="en-US" altLang="zh-CN" sz="2400" kern="0" dirty="0">
                    <a:solidFill>
                      <a:srgbClr val="0000CC"/>
                    </a:solidFill>
                    <a:latin typeface="黑体" panose="02010609060101010101" pitchFamily="49" charset="-122"/>
                    <a:ea typeface="黑体" panose="02010609060101010101" pitchFamily="49" charset="-122"/>
                  </a:rPr>
                  <a:t>1</a:t>
                </a:r>
                <a:r>
                  <a:rPr lang="zh-CN" altLang="en-US" sz="2400" kern="0" dirty="0">
                    <a:solidFill>
                      <a:srgbClr val="0000CC"/>
                    </a:solidFill>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若关系模式</a:t>
                </a:r>
                <a:r>
                  <a:rPr lang="en-US" altLang="zh-CN" sz="2400" kern="0" dirty="0">
                    <a:latin typeface="黑体" panose="02010609060101010101" pitchFamily="49" charset="-122"/>
                    <a:ea typeface="黑体" panose="02010609060101010101" pitchFamily="49" charset="-122"/>
                  </a:rPr>
                  <a:t>R</a:t>
                </a:r>
                <a14:m>
                  <m:oMath xmlns:m="http://schemas.openxmlformats.org/officeDocument/2006/math">
                    <m:r>
                      <a:rPr lang="en-US" altLang="zh-CN" sz="2400" b="1" i="1">
                        <a:solidFill>
                          <a:prstClr val="black"/>
                        </a:solidFill>
                        <a:latin typeface="Cambria Math" panose="02040503050406030204" pitchFamily="18" charset="0"/>
                        <a:ea typeface="Cambria Math" panose="02040503050406030204" pitchFamily="18" charset="0"/>
                      </a:rPr>
                      <m:t>∈</m:t>
                    </m:r>
                  </m:oMath>
                </a14:m>
                <a:r>
                  <a:rPr lang="en-US" altLang="zh-CN" sz="2400" kern="0" dirty="0">
                    <a:latin typeface="黑体" panose="02010609060101010101" pitchFamily="49" charset="-122"/>
                    <a:ea typeface="黑体" panose="02010609060101010101" pitchFamily="49" charset="-122"/>
                  </a:rPr>
                  <a:t>1NF</a:t>
                </a:r>
                <a:r>
                  <a:rPr lang="zh-CN" altLang="en-US" sz="2400" kern="0" dirty="0">
                    <a:latin typeface="黑体" panose="02010609060101010101" pitchFamily="49" charset="-122"/>
                    <a:ea typeface="黑体" panose="02010609060101010101" pitchFamily="49" charset="-122"/>
                  </a:rPr>
                  <a:t>，且</a:t>
                </a:r>
                <a:r>
                  <a:rPr lang="en-US" altLang="zh-CN" sz="2400" kern="0" dirty="0">
                    <a:latin typeface="黑体" panose="02010609060101010101" pitchFamily="49" charset="-122"/>
                    <a:ea typeface="黑体" panose="02010609060101010101" pitchFamily="49" charset="-122"/>
                  </a:rPr>
                  <a:t>R</a:t>
                </a:r>
                <a:r>
                  <a:rPr lang="zh-CN" altLang="en-US" sz="2400" kern="0" dirty="0">
                    <a:latin typeface="黑体" panose="02010609060101010101" pitchFamily="49" charset="-122"/>
                    <a:ea typeface="黑体" panose="02010609060101010101" pitchFamily="49" charset="-122"/>
                  </a:rPr>
                  <a:t>的候选码都是由一个属性构成，则该关系模式一定属于</a:t>
                </a:r>
                <a:r>
                  <a:rPr lang="en-US" altLang="zh-CN" sz="2400" kern="0" dirty="0">
                    <a:latin typeface="黑体" panose="02010609060101010101" pitchFamily="49" charset="-122"/>
                    <a:ea typeface="黑体" panose="02010609060101010101" pitchFamily="49" charset="-122"/>
                  </a:rPr>
                  <a:t>2NF</a:t>
                </a:r>
                <a:r>
                  <a:rPr lang="zh-CN" altLang="en-US" sz="2400" kern="0" dirty="0">
                    <a:latin typeface="黑体" panose="02010609060101010101" pitchFamily="49" charset="-122"/>
                    <a:ea typeface="黑体" panose="02010609060101010101" pitchFamily="49" charset="-122"/>
                  </a:rPr>
                  <a:t>。</a:t>
                </a:r>
                <a:endParaRPr lang="en-US" altLang="zh-CN" sz="2400" kern="0" dirty="0">
                  <a:latin typeface="黑体" panose="02010609060101010101" pitchFamily="49" charset="-122"/>
                  <a:ea typeface="黑体" panose="02010609060101010101" pitchFamily="49" charset="-122"/>
                </a:endParaRPr>
              </a:p>
              <a:p>
                <a:pPr marL="800100" lvl="1" indent="-342900">
                  <a:lnSpc>
                    <a:spcPct val="130000"/>
                  </a:lnSpc>
                  <a:spcBef>
                    <a:spcPts val="1200"/>
                  </a:spcBef>
                  <a:buFont typeface="Arial" panose="020B0604020202020204" pitchFamily="34" charset="0"/>
                  <a:buChar char="•"/>
                  <a:defRPr/>
                </a:pPr>
                <a:r>
                  <a:rPr lang="zh-CN" altLang="en-US" sz="2400" kern="0" dirty="0">
                    <a:solidFill>
                      <a:srgbClr val="0000CC"/>
                    </a:solidFill>
                    <a:latin typeface="黑体" panose="02010609060101010101" pitchFamily="49" charset="-122"/>
                    <a:ea typeface="黑体" panose="02010609060101010101" pitchFamily="49" charset="-122"/>
                  </a:rPr>
                  <a:t>推论</a:t>
                </a:r>
                <a:r>
                  <a:rPr lang="en-US" altLang="zh-CN" sz="2400" kern="0" dirty="0">
                    <a:solidFill>
                      <a:srgbClr val="0000CC"/>
                    </a:solidFill>
                    <a:latin typeface="黑体" panose="02010609060101010101" pitchFamily="49" charset="-122"/>
                    <a:ea typeface="黑体" panose="02010609060101010101" pitchFamily="49" charset="-122"/>
                  </a:rPr>
                  <a:t>2</a:t>
                </a:r>
                <a:r>
                  <a:rPr lang="zh-CN" altLang="en-US" sz="2400" kern="0" dirty="0">
                    <a:solidFill>
                      <a:srgbClr val="0000CC"/>
                    </a:solidFill>
                    <a:latin typeface="黑体" panose="02010609060101010101" pitchFamily="49" charset="-122"/>
                    <a:ea typeface="黑体" panose="02010609060101010101" pitchFamily="49" charset="-122"/>
                  </a:rPr>
                  <a:t>：</a:t>
                </a:r>
                <a:r>
                  <a:rPr lang="zh-CN" altLang="en-US" sz="2400" kern="0" dirty="0">
                    <a:latin typeface="黑体" panose="02010609060101010101" pitchFamily="49" charset="-122"/>
                    <a:ea typeface="黑体" panose="02010609060101010101" pitchFamily="49" charset="-122"/>
                  </a:rPr>
                  <a:t>若关系模式</a:t>
                </a:r>
                <a:r>
                  <a:rPr lang="en-US" altLang="zh-CN" sz="2400" kern="0" dirty="0">
                    <a:latin typeface="黑体" panose="02010609060101010101" pitchFamily="49" charset="-122"/>
                    <a:ea typeface="黑体" panose="02010609060101010101" pitchFamily="49" charset="-122"/>
                  </a:rPr>
                  <a:t>R</a:t>
                </a:r>
                <a14:m>
                  <m:oMath xmlns:m="http://schemas.openxmlformats.org/officeDocument/2006/math">
                    <m:r>
                      <a:rPr lang="en-US" altLang="zh-CN" sz="2400" b="1" i="1">
                        <a:solidFill>
                          <a:prstClr val="black"/>
                        </a:solidFill>
                        <a:latin typeface="Cambria Math" panose="02040503050406030204" pitchFamily="18" charset="0"/>
                        <a:ea typeface="Cambria Math" panose="02040503050406030204" pitchFamily="18" charset="0"/>
                      </a:rPr>
                      <m:t>∈</m:t>
                    </m:r>
                  </m:oMath>
                </a14:m>
                <a:r>
                  <a:rPr lang="en-US" altLang="zh-CN" sz="2400" kern="0" dirty="0">
                    <a:latin typeface="黑体" panose="02010609060101010101" pitchFamily="49" charset="-122"/>
                    <a:ea typeface="黑体" panose="02010609060101010101" pitchFamily="49" charset="-122"/>
                  </a:rPr>
                  <a:t>1NF</a:t>
                </a:r>
                <a:r>
                  <a:rPr lang="zh-CN" altLang="en-US" sz="2400" kern="0" dirty="0">
                    <a:latin typeface="黑体" panose="02010609060101010101" pitchFamily="49" charset="-122"/>
                    <a:ea typeface="黑体" panose="02010609060101010101" pitchFamily="49" charset="-122"/>
                  </a:rPr>
                  <a:t>，且</a:t>
                </a:r>
                <a:r>
                  <a:rPr lang="en-US" altLang="zh-CN" sz="2400" kern="0" dirty="0">
                    <a:latin typeface="黑体" panose="02010609060101010101" pitchFamily="49" charset="-122"/>
                    <a:ea typeface="黑体" panose="02010609060101010101" pitchFamily="49" charset="-122"/>
                  </a:rPr>
                  <a:t>R</a:t>
                </a:r>
                <a:r>
                  <a:rPr lang="zh-CN" altLang="en-US" sz="2400" kern="0" dirty="0">
                    <a:latin typeface="黑体" panose="02010609060101010101" pitchFamily="49" charset="-122"/>
                    <a:ea typeface="黑体" panose="02010609060101010101" pitchFamily="49" charset="-122"/>
                  </a:rPr>
                  <a:t>的属性都是主属性，则该关系模式一定属于</a:t>
                </a:r>
                <a:r>
                  <a:rPr lang="en-US" altLang="zh-CN" sz="2400" kern="0" dirty="0">
                    <a:latin typeface="黑体" panose="02010609060101010101" pitchFamily="49" charset="-122"/>
                    <a:ea typeface="黑体" panose="02010609060101010101" pitchFamily="49" charset="-122"/>
                  </a:rPr>
                  <a:t>2NF</a:t>
                </a:r>
                <a:r>
                  <a:rPr lang="zh-CN" altLang="en-US" sz="2400" kern="0" dirty="0">
                    <a:latin typeface="黑体" panose="02010609060101010101" pitchFamily="49" charset="-122"/>
                    <a:ea typeface="黑体" panose="02010609060101010101" pitchFamily="49" charset="-122"/>
                  </a:rPr>
                  <a:t>。</a:t>
                </a:r>
                <a:endParaRPr lang="en-US" altLang="zh-CN" sz="2400" kern="0" dirty="0">
                  <a:latin typeface="黑体" panose="02010609060101010101" pitchFamily="49" charset="-122"/>
                  <a:ea typeface="黑体" panose="02010609060101010101" pitchFamily="49" charset="-122"/>
                </a:endParaRPr>
              </a:p>
            </p:txBody>
          </p:sp>
        </mc:Choice>
        <mc:Fallback xmlns="">
          <p:sp>
            <p:nvSpPr>
              <p:cNvPr id="2" name="矩形 1">
                <a:extLst>
                  <a:ext uri="{FF2B5EF4-FFF2-40B4-BE49-F238E27FC236}">
                    <a16:creationId xmlns:a16="http://schemas.microsoft.com/office/drawing/2014/main" id="{1B4258CF-BA44-8C9C-AFFA-86EDA3EE7612}"/>
                  </a:ext>
                </a:extLst>
              </p:cNvPr>
              <p:cNvSpPr>
                <a:spLocks noRot="1" noChangeAspect="1" noMove="1" noResize="1" noEditPoints="1" noAdjustHandles="1" noChangeArrowheads="1" noChangeShapeType="1" noTextEdit="1"/>
              </p:cNvSpPr>
              <p:nvPr/>
            </p:nvSpPr>
            <p:spPr>
              <a:xfrm>
                <a:off x="900001" y="2937375"/>
                <a:ext cx="10341354" cy="2772682"/>
              </a:xfrm>
              <a:prstGeom prst="rect">
                <a:avLst/>
              </a:prstGeom>
              <a:blipFill>
                <a:blip r:embed="rId4"/>
                <a:stretch>
                  <a:fillRect l="-943" t="-220" r="-649" b="-395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p:bldP spid="5" grpId="0"/>
      <p:bldP spid="2" grpId="0" build="p" bldLvl="3"/>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4258CF-BA44-8C9C-AFFA-86EDA3EE7612}"/>
              </a:ext>
            </a:extLst>
          </p:cNvPr>
          <p:cNvSpPr/>
          <p:nvPr/>
        </p:nvSpPr>
        <p:spPr>
          <a:xfrm>
            <a:off x="900000" y="604158"/>
            <a:ext cx="10806319" cy="996811"/>
          </a:xfrm>
          <a:prstGeom prst="rect">
            <a:avLst/>
          </a:prstGeom>
        </p:spPr>
        <p:txBody>
          <a:bodyPr wrap="square">
            <a:spAutoFit/>
          </a:bodyPr>
          <a:lstStyle/>
          <a:p>
            <a:pPr>
              <a:lnSpc>
                <a:spcPct val="120000"/>
              </a:lnSpc>
              <a:spcBef>
                <a:spcPts val="1200"/>
              </a:spcBef>
              <a:defRPr/>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分析如下关系模式</a:t>
            </a:r>
            <a:r>
              <a:rPr lang="en-US" altLang="zh-CN" sz="2400" dirty="0">
                <a:latin typeface="黑体" panose="02010609060101010101" pitchFamily="49" charset="-122"/>
                <a:ea typeface="黑体" panose="02010609060101010101" pitchFamily="49" charset="-122"/>
              </a:rPr>
              <a:t>R</a:t>
            </a:r>
            <a:r>
              <a:rPr lang="zh-CN" altLang="en-US" sz="2400" dirty="0">
                <a:latin typeface="黑体" panose="02010609060101010101" pitchFamily="49" charset="-122"/>
                <a:ea typeface="黑体" panose="02010609060101010101" pitchFamily="49" charset="-122"/>
              </a:rPr>
              <a:t>是否属于</a:t>
            </a:r>
            <a:r>
              <a:rPr lang="en-US" altLang="zh-CN" sz="2400" dirty="0">
                <a:latin typeface="黑体" panose="02010609060101010101" pitchFamily="49" charset="-122"/>
                <a:ea typeface="黑体" panose="02010609060101010101" pitchFamily="49" charset="-122"/>
              </a:rPr>
              <a:t>2NF</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a:lnSpc>
                <a:spcPct val="120000"/>
              </a:lnSpc>
              <a:spcBef>
                <a:spcPts val="600"/>
              </a:spcBef>
              <a:defRPr/>
            </a:pPr>
            <a:r>
              <a:rPr lang="en-US" altLang="zh-CN" sz="2400" dirty="0">
                <a:solidFill>
                  <a:srgbClr val="0000CC"/>
                </a:solidFill>
                <a:latin typeface="黑体" panose="02010609060101010101" pitchFamily="49" charset="-122"/>
                <a:ea typeface="黑体" panose="02010609060101010101" pitchFamily="49" charset="-122"/>
              </a:rPr>
              <a:t>        R</a:t>
            </a:r>
            <a:r>
              <a:rPr lang="zh-CN" altLang="en-US" sz="2400" dirty="0">
                <a:solidFill>
                  <a:srgbClr val="0000CC"/>
                </a:solidFill>
                <a:latin typeface="黑体" panose="02010609060101010101" pitchFamily="49" charset="-122"/>
                <a:ea typeface="黑体" panose="02010609060101010101" pitchFamily="49" charset="-122"/>
              </a:rPr>
              <a:t>（</a:t>
            </a:r>
            <a:r>
              <a:rPr lang="zh-CN" altLang="en-US" sz="2400" u="sng" dirty="0">
                <a:solidFill>
                  <a:srgbClr val="0000CC"/>
                </a:solidFill>
                <a:latin typeface="黑体" panose="02010609060101010101" pitchFamily="49" charset="-122"/>
                <a:ea typeface="黑体" panose="02010609060101010101" pitchFamily="49" charset="-122"/>
              </a:rPr>
              <a:t>学号</a:t>
            </a:r>
            <a:r>
              <a:rPr lang="zh-CN" altLang="en-US" sz="2400" dirty="0">
                <a:solidFill>
                  <a:srgbClr val="0000CC"/>
                </a:solidFill>
                <a:latin typeface="黑体" panose="02010609060101010101" pitchFamily="49" charset="-122"/>
                <a:ea typeface="黑体" panose="02010609060101010101" pitchFamily="49" charset="-122"/>
              </a:rPr>
              <a:t>，姓名，性别，出生日期）</a:t>
            </a:r>
            <a:r>
              <a:rPr lang="en-US" altLang="zh-CN" sz="2400" dirty="0">
                <a:latin typeface="黑体" panose="02010609060101010101" pitchFamily="49" charset="-122"/>
                <a:ea typeface="黑体" panose="02010609060101010101" pitchFamily="49" charset="-122"/>
              </a:rPr>
              <a:t>  </a:t>
            </a:r>
            <a:endParaRPr lang="en-US" altLang="zh-CN" sz="2400" kern="0" dirty="0">
              <a:solidFill>
                <a:srgbClr val="0000CC"/>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3DAF55B6-9D03-4CE1-74A9-8C64B11923C9}"/>
              </a:ext>
            </a:extLst>
          </p:cNvPr>
          <p:cNvSpPr/>
          <p:nvPr/>
        </p:nvSpPr>
        <p:spPr>
          <a:xfrm>
            <a:off x="900000" y="3772858"/>
            <a:ext cx="10806319" cy="996811"/>
          </a:xfrm>
          <a:prstGeom prst="rect">
            <a:avLst/>
          </a:prstGeom>
        </p:spPr>
        <p:txBody>
          <a:bodyPr wrap="square">
            <a:spAutoFit/>
          </a:bodyPr>
          <a:lstStyle/>
          <a:p>
            <a:pPr>
              <a:lnSpc>
                <a:spcPct val="120000"/>
              </a:lnSpc>
              <a:spcBef>
                <a:spcPts val="1200"/>
              </a:spcBef>
              <a:defRPr/>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分析如下关系模式</a:t>
            </a:r>
            <a:r>
              <a:rPr lang="en-US" altLang="zh-CN" sz="2400" dirty="0">
                <a:latin typeface="黑体" panose="02010609060101010101" pitchFamily="49" charset="-122"/>
                <a:ea typeface="黑体" panose="02010609060101010101" pitchFamily="49" charset="-122"/>
              </a:rPr>
              <a:t>K</a:t>
            </a:r>
            <a:r>
              <a:rPr lang="zh-CN" altLang="en-US" sz="2400" dirty="0">
                <a:latin typeface="黑体" panose="02010609060101010101" pitchFamily="49" charset="-122"/>
                <a:ea typeface="黑体" panose="02010609060101010101" pitchFamily="49" charset="-122"/>
              </a:rPr>
              <a:t>是否属于</a:t>
            </a:r>
            <a:r>
              <a:rPr lang="en-US" altLang="zh-CN" sz="2400" dirty="0">
                <a:latin typeface="黑体" panose="02010609060101010101" pitchFamily="49" charset="-122"/>
                <a:ea typeface="黑体" panose="02010609060101010101" pitchFamily="49" charset="-122"/>
              </a:rPr>
              <a:t>2NF</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a:lnSpc>
                <a:spcPct val="120000"/>
              </a:lnSpc>
              <a:spcBef>
                <a:spcPts val="600"/>
              </a:spcBef>
              <a:defRPr/>
            </a:pPr>
            <a:r>
              <a:rPr lang="en-US" altLang="zh-CN" sz="2400" dirty="0">
                <a:solidFill>
                  <a:srgbClr val="0000CC"/>
                </a:solidFill>
                <a:latin typeface="黑体" panose="02010609060101010101" pitchFamily="49" charset="-122"/>
                <a:ea typeface="黑体" panose="02010609060101010101" pitchFamily="49" charset="-122"/>
              </a:rPr>
              <a:t>        K</a:t>
            </a:r>
            <a:r>
              <a:rPr lang="zh-CN" altLang="en-US" sz="2400" dirty="0">
                <a:solidFill>
                  <a:srgbClr val="0000CC"/>
                </a:solidFill>
                <a:latin typeface="黑体" panose="02010609060101010101" pitchFamily="49" charset="-122"/>
                <a:ea typeface="黑体" panose="02010609060101010101" pitchFamily="49" charset="-122"/>
              </a:rPr>
              <a:t>（</a:t>
            </a:r>
            <a:r>
              <a:rPr lang="zh-CN" altLang="en-US" sz="2400" u="sng" dirty="0">
                <a:solidFill>
                  <a:srgbClr val="0000CC"/>
                </a:solidFill>
                <a:latin typeface="黑体" panose="02010609060101010101" pitchFamily="49" charset="-122"/>
                <a:ea typeface="黑体" panose="02010609060101010101" pitchFamily="49" charset="-122"/>
              </a:rPr>
              <a:t>职工号，项目号</a:t>
            </a:r>
            <a:r>
              <a:rPr lang="zh-CN" altLang="en-US" sz="2400" dirty="0">
                <a:solidFill>
                  <a:srgbClr val="0000CC"/>
                </a:solidFill>
                <a:latin typeface="黑体" panose="02010609060101010101" pitchFamily="49" charset="-122"/>
                <a:ea typeface="黑体" panose="02010609060101010101" pitchFamily="49" charset="-122"/>
              </a:rPr>
              <a:t>）</a:t>
            </a:r>
            <a:endParaRPr lang="en-US" altLang="zh-CN" sz="2400" dirty="0">
              <a:solidFill>
                <a:srgbClr val="0000CC"/>
              </a:solidFill>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ED112CF-5F67-4F85-C6EB-CF81B5200FDA}"/>
                  </a:ext>
                </a:extLst>
              </p:cNvPr>
              <p:cNvSpPr/>
              <p:nvPr/>
            </p:nvSpPr>
            <p:spPr>
              <a:xfrm>
                <a:off x="1385681" y="1672575"/>
                <a:ext cx="10233664" cy="1973682"/>
              </a:xfrm>
              <a:prstGeom prst="rect">
                <a:avLst/>
              </a:prstGeom>
            </p:spPr>
            <p:txBody>
              <a:bodyPr wrap="square">
                <a:spAutoFit/>
              </a:bodyPr>
              <a:lstStyle/>
              <a:p>
                <a:pPr>
                  <a:lnSpc>
                    <a:spcPct val="120000"/>
                  </a:lnSpc>
                  <a:spcBef>
                    <a:spcPts val="600"/>
                  </a:spcBef>
                  <a:defRPr/>
                </a:pPr>
                <a:r>
                  <a:rPr lang="zh-CN" altLang="en-US" sz="2400" dirty="0">
                    <a:solidFill>
                      <a:srgbClr val="C00000"/>
                    </a:solidFill>
                    <a:latin typeface="黑体" panose="02010609060101010101" pitchFamily="49" charset="-122"/>
                    <a:ea typeface="黑体" panose="02010609060101010101" pitchFamily="49" charset="-122"/>
                  </a:rPr>
                  <a:t>分析：</a:t>
                </a:r>
                <a:r>
                  <a:rPr lang="zh-CN" altLang="en-US" sz="2400" dirty="0">
                    <a:latin typeface="黑体" panose="02010609060101010101" pitchFamily="49" charset="-122"/>
                    <a:ea typeface="黑体" panose="02010609060101010101" pitchFamily="49" charset="-122"/>
                  </a:rPr>
                  <a:t>其中只有一个候选码</a:t>
                </a:r>
                <a:r>
                  <a:rPr lang="zh-CN" altLang="en-US" sz="2400" dirty="0">
                    <a:solidFill>
                      <a:srgbClr val="C00000"/>
                    </a:solidFill>
                    <a:latin typeface="黑体" panose="02010609060101010101" pitchFamily="49" charset="-122"/>
                    <a:ea typeface="黑体" panose="02010609060101010101" pitchFamily="49" charset="-122"/>
                  </a:rPr>
                  <a:t>学号</a:t>
                </a:r>
                <a:r>
                  <a:rPr lang="zh-CN" altLang="en-US" sz="2400" dirty="0">
                    <a:latin typeface="黑体" panose="02010609060101010101" pitchFamily="49" charset="-122"/>
                    <a:ea typeface="黑体" panose="02010609060101010101" pitchFamily="49" charset="-122"/>
                  </a:rPr>
                  <a:t>，即学号是主属性，其他属性为非主属性。则有函数依赖：</a:t>
                </a:r>
                <a:endParaRPr lang="en-US" altLang="zh-CN" sz="2400" dirty="0">
                  <a:latin typeface="黑体" panose="02010609060101010101" pitchFamily="49" charset="-122"/>
                  <a:ea typeface="黑体" panose="02010609060101010101" pitchFamily="49" charset="-122"/>
                </a:endParaRPr>
              </a:p>
              <a:p>
                <a:pPr>
                  <a:lnSpc>
                    <a:spcPct val="110000"/>
                  </a:lnSpc>
                  <a:spcBef>
                    <a:spcPts val="600"/>
                  </a:spcBef>
                  <a:defRPr/>
                </a:pPr>
                <a:r>
                  <a:rPr lang="en-US" altLang="zh-CN" sz="2400" dirty="0">
                    <a:solidFill>
                      <a:srgbClr val="0000CC"/>
                    </a:solidFill>
                    <a:latin typeface="黑体" panose="02010609060101010101" pitchFamily="49" charset="-122"/>
                    <a:ea typeface="黑体" panose="02010609060101010101" pitchFamily="49" charset="-122"/>
                  </a:rPr>
                  <a:t>   {</a:t>
                </a:r>
                <a:r>
                  <a:rPr lang="zh-CN" altLang="en-US" sz="2400" dirty="0">
                    <a:solidFill>
                      <a:srgbClr val="0000CC"/>
                    </a:solidFill>
                    <a:latin typeface="黑体" panose="02010609060101010101" pitchFamily="49" charset="-122"/>
                    <a:ea typeface="黑体" panose="02010609060101010101" pitchFamily="49" charset="-122"/>
                  </a:rPr>
                  <a:t>学号</a:t>
                </a:r>
                <a:r>
                  <a:rPr lang="en-US" altLang="zh-CN" sz="2400" b="1" kern="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dirty="0">
                    <a:solidFill>
                      <a:srgbClr val="0000CC"/>
                    </a:solidFill>
                    <a:latin typeface="黑体" panose="02010609060101010101" pitchFamily="49" charset="-122"/>
                    <a:ea typeface="黑体" panose="02010609060101010101" pitchFamily="49" charset="-122"/>
                  </a:rPr>
                  <a:t>姓名，学号</a:t>
                </a:r>
                <a:r>
                  <a:rPr lang="en-US" altLang="zh-CN" sz="2400" b="1" kern="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dirty="0">
                    <a:solidFill>
                      <a:srgbClr val="0000CC"/>
                    </a:solidFill>
                    <a:latin typeface="黑体" panose="02010609060101010101" pitchFamily="49" charset="-122"/>
                    <a:ea typeface="黑体" panose="02010609060101010101" pitchFamily="49" charset="-122"/>
                  </a:rPr>
                  <a:t>性别，学号</a:t>
                </a:r>
                <a:r>
                  <a:rPr lang="en-US" altLang="zh-CN" sz="2400" b="1" kern="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dirty="0">
                    <a:solidFill>
                      <a:srgbClr val="0000CC"/>
                    </a:solidFill>
                    <a:latin typeface="黑体" panose="02010609060101010101" pitchFamily="49" charset="-122"/>
                    <a:ea typeface="黑体" panose="02010609060101010101" pitchFamily="49" charset="-122"/>
                  </a:rPr>
                  <a:t>出生日期</a:t>
                </a:r>
                <a:r>
                  <a:rPr lang="en-US" altLang="zh-CN" sz="2400" dirty="0">
                    <a:latin typeface="黑体" panose="02010609060101010101" pitchFamily="49" charset="-122"/>
                    <a:ea typeface="黑体" panose="02010609060101010101" pitchFamily="49" charset="-122"/>
                  </a:rPr>
                  <a:t>}</a:t>
                </a:r>
              </a:p>
              <a:p>
                <a:pPr>
                  <a:lnSpc>
                    <a:spcPct val="120000"/>
                  </a:lnSpc>
                  <a:spcBef>
                    <a:spcPts val="600"/>
                  </a:spcBef>
                  <a:defRPr/>
                </a:pPr>
                <a:r>
                  <a:rPr lang="zh-CN" altLang="en-US" sz="2400" dirty="0">
                    <a:latin typeface="黑体" panose="02010609060101010101" pitchFamily="49" charset="-122"/>
                    <a:ea typeface="黑体" panose="02010609060101010101" pitchFamily="49" charset="-122"/>
                  </a:rPr>
                  <a:t>由于每个非主属性都完全函数依赖于码，因此</a:t>
                </a:r>
                <a:r>
                  <a:rPr lang="en-US" altLang="zh-CN" sz="2400" dirty="0">
                    <a:solidFill>
                      <a:srgbClr val="C00000"/>
                    </a:solidFill>
                    <a:latin typeface="黑体" panose="02010609060101010101" pitchFamily="49" charset="-122"/>
                    <a:ea typeface="黑体" panose="02010609060101010101" pitchFamily="49" charset="-122"/>
                  </a:rPr>
                  <a:t>R</a:t>
                </a:r>
                <a14:m>
                  <m:oMath xmlns:m="http://schemas.openxmlformats.org/officeDocument/2006/math">
                    <m:r>
                      <a:rPr lang="en-US" altLang="zh-CN" sz="2400" b="1" i="1">
                        <a:solidFill>
                          <a:srgbClr val="C00000"/>
                        </a:solidFill>
                        <a:latin typeface="Cambria Math" panose="02040503050406030204" pitchFamily="18" charset="0"/>
                        <a:ea typeface="Cambria Math" panose="02040503050406030204" pitchFamily="18" charset="0"/>
                      </a:rPr>
                      <m:t>∈</m:t>
                    </m:r>
                  </m:oMath>
                </a14:m>
                <a:r>
                  <a:rPr kumimoji="0" lang="en-US" altLang="zh-CN" sz="240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2NF</a:t>
                </a:r>
                <a:r>
                  <a:rPr kumimoji="0" lang="zh-CN" altLang="en-US" sz="240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rPr>
                  <a:t>。（推论</a:t>
                </a:r>
                <a:r>
                  <a:rPr kumimoji="0" lang="en-US" altLang="zh-CN" sz="240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rPr>
                  <a:t>1</a:t>
                </a:r>
                <a:r>
                  <a:rPr kumimoji="0" lang="zh-CN" altLang="en-US" sz="240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rPr>
                  <a:t>）</a:t>
                </a:r>
                <a:endParaRPr lang="en-US" altLang="zh-CN" sz="2400" kern="0" dirty="0">
                  <a:solidFill>
                    <a:srgbClr val="0000CC"/>
                  </a:solidFill>
                  <a:latin typeface="黑体" panose="02010609060101010101" pitchFamily="49" charset="-122"/>
                  <a:ea typeface="黑体" panose="02010609060101010101" pitchFamily="49" charset="-122"/>
                </a:endParaRPr>
              </a:p>
            </p:txBody>
          </p:sp>
        </mc:Choice>
        <mc:Fallback xmlns="">
          <p:sp>
            <p:nvSpPr>
              <p:cNvPr id="4" name="矩形 3">
                <a:extLst>
                  <a:ext uri="{FF2B5EF4-FFF2-40B4-BE49-F238E27FC236}">
                    <a16:creationId xmlns:a16="http://schemas.microsoft.com/office/drawing/2014/main" id="{DED112CF-5F67-4F85-C6EB-CF81B5200FDA}"/>
                  </a:ext>
                </a:extLst>
              </p:cNvPr>
              <p:cNvSpPr>
                <a:spLocks noRot="1" noChangeAspect="1" noMove="1" noResize="1" noEditPoints="1" noAdjustHandles="1" noChangeArrowheads="1" noChangeShapeType="1" noTextEdit="1"/>
              </p:cNvSpPr>
              <p:nvPr/>
            </p:nvSpPr>
            <p:spPr>
              <a:xfrm>
                <a:off x="1385681" y="1672575"/>
                <a:ext cx="10233664" cy="1973682"/>
              </a:xfrm>
              <a:prstGeom prst="rect">
                <a:avLst/>
              </a:prstGeom>
              <a:blipFill>
                <a:blip r:embed="rId3"/>
                <a:stretch>
                  <a:fillRect l="-893" t="-1852" r="-1013" b="-3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A275D2A5-27D3-9961-F965-74D7DC115F86}"/>
                  </a:ext>
                </a:extLst>
              </p:cNvPr>
              <p:cNvSpPr/>
              <p:nvPr/>
            </p:nvSpPr>
            <p:spPr>
              <a:xfrm>
                <a:off x="1385681" y="4878795"/>
                <a:ext cx="9635245" cy="933397"/>
              </a:xfrm>
              <a:prstGeom prst="rect">
                <a:avLst/>
              </a:prstGeom>
            </p:spPr>
            <p:txBody>
              <a:bodyPr wrap="square">
                <a:spAutoFit/>
              </a:bodyPr>
              <a:lstStyle/>
              <a:p>
                <a:pPr>
                  <a:lnSpc>
                    <a:spcPct val="120000"/>
                  </a:lnSpc>
                  <a:spcBef>
                    <a:spcPts val="1200"/>
                  </a:spcBef>
                  <a:defRPr/>
                </a:pPr>
                <a:r>
                  <a:rPr lang="zh-CN" altLang="en-US" sz="2400" dirty="0">
                    <a:solidFill>
                      <a:srgbClr val="C00000"/>
                    </a:solidFill>
                    <a:latin typeface="黑体" panose="02010609060101010101" pitchFamily="49" charset="-122"/>
                    <a:ea typeface="黑体" panose="02010609060101010101" pitchFamily="49" charset="-122"/>
                  </a:rPr>
                  <a:t>分析：</a:t>
                </a:r>
                <a:r>
                  <a:rPr lang="zh-CN" altLang="en-US" sz="2400" dirty="0">
                    <a:latin typeface="黑体" panose="02010609060101010101" pitchFamily="49" charset="-122"/>
                    <a:ea typeface="黑体" panose="02010609060101010101" pitchFamily="49" charset="-122"/>
                  </a:rPr>
                  <a:t>其中</a:t>
                </a:r>
                <a:r>
                  <a:rPr lang="zh-CN" altLang="en-US" sz="2400" dirty="0">
                    <a:solidFill>
                      <a:srgbClr val="C00000"/>
                    </a:solidFill>
                    <a:latin typeface="黑体" panose="02010609060101010101" pitchFamily="49" charset="-122"/>
                    <a:ea typeface="黑体" panose="02010609060101010101" pitchFamily="49" charset="-122"/>
                  </a:rPr>
                  <a:t>（职工号，项目号）</a:t>
                </a:r>
                <a:r>
                  <a:rPr lang="zh-CN" altLang="en-US" sz="2400" dirty="0">
                    <a:latin typeface="黑体" panose="02010609060101010101" pitchFamily="49" charset="-122"/>
                    <a:ea typeface="黑体" panose="02010609060101010101" pitchFamily="49" charset="-122"/>
                  </a:rPr>
                  <a:t>为码，即</a:t>
                </a:r>
                <a:r>
                  <a:rPr lang="zh-CN" altLang="en-US" sz="2400" dirty="0">
                    <a:solidFill>
                      <a:schemeClr val="tx1"/>
                    </a:solidFill>
                    <a:latin typeface="黑体" panose="02010609060101010101" pitchFamily="49" charset="-122"/>
                    <a:ea typeface="黑体" panose="02010609060101010101" pitchFamily="49" charset="-122"/>
                  </a:rPr>
                  <a:t>职工号和项目号都是主属性，没有非主属性，因此</a:t>
                </a:r>
                <a:r>
                  <a:rPr lang="en-US" altLang="zh-CN" sz="2400" dirty="0">
                    <a:solidFill>
                      <a:srgbClr val="C00000"/>
                    </a:solidFill>
                    <a:latin typeface="黑体" panose="02010609060101010101" pitchFamily="49" charset="-122"/>
                    <a:ea typeface="黑体" panose="02010609060101010101" pitchFamily="49" charset="-122"/>
                  </a:rPr>
                  <a:t>K</a:t>
                </a:r>
                <a14:m>
                  <m:oMath xmlns:m="http://schemas.openxmlformats.org/officeDocument/2006/math">
                    <m:r>
                      <a:rPr lang="en-US" altLang="zh-CN" sz="2400" b="1" i="1" smtClean="0">
                        <a:solidFill>
                          <a:srgbClr val="C00000"/>
                        </a:solidFill>
                        <a:latin typeface="Cambria Math" panose="02040503050406030204" pitchFamily="18" charset="0"/>
                        <a:ea typeface="Cambria Math" panose="02040503050406030204" pitchFamily="18" charset="0"/>
                      </a:rPr>
                      <m:t>∈</m:t>
                    </m:r>
                  </m:oMath>
                </a14:m>
                <a:r>
                  <a:rPr lang="en-US" altLang="zh-CN" sz="2400" dirty="0">
                    <a:solidFill>
                      <a:srgbClr val="C00000"/>
                    </a:solidFill>
                    <a:latin typeface="黑体" panose="02010609060101010101" pitchFamily="49" charset="-122"/>
                    <a:ea typeface="黑体" panose="02010609060101010101" pitchFamily="49" charset="-122"/>
                  </a:rPr>
                  <a:t>2NF</a:t>
                </a:r>
                <a:r>
                  <a:rPr lang="zh-CN" altLang="en-US" sz="2400" dirty="0">
                    <a:solidFill>
                      <a:schemeClr val="tx1"/>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（推论</a:t>
                </a:r>
                <a:r>
                  <a:rPr lang="en-US" altLang="zh-CN" sz="2400" dirty="0">
                    <a:solidFill>
                      <a:srgbClr val="0000CC"/>
                    </a:solidFill>
                    <a:latin typeface="黑体" panose="02010609060101010101" pitchFamily="49" charset="-122"/>
                    <a:ea typeface="黑体" panose="02010609060101010101" pitchFamily="49" charset="-122"/>
                  </a:rPr>
                  <a:t>2</a:t>
                </a:r>
                <a:r>
                  <a:rPr lang="zh-CN" altLang="en-US" sz="2400" dirty="0">
                    <a:solidFill>
                      <a:srgbClr val="0000CC"/>
                    </a:solidFill>
                    <a:latin typeface="黑体" panose="02010609060101010101" pitchFamily="49" charset="-122"/>
                    <a:ea typeface="黑体" panose="02010609060101010101" pitchFamily="49" charset="-122"/>
                  </a:rPr>
                  <a:t>）</a:t>
                </a:r>
                <a:endParaRPr lang="en-US" altLang="zh-CN" sz="2400" kern="0" dirty="0">
                  <a:latin typeface="黑体" panose="02010609060101010101" pitchFamily="49" charset="-122"/>
                  <a:ea typeface="黑体" panose="02010609060101010101" pitchFamily="49" charset="-122"/>
                </a:endParaRPr>
              </a:p>
            </p:txBody>
          </p:sp>
        </mc:Choice>
        <mc:Fallback xmlns="">
          <p:sp>
            <p:nvSpPr>
              <p:cNvPr id="6" name="矩形 5">
                <a:extLst>
                  <a:ext uri="{FF2B5EF4-FFF2-40B4-BE49-F238E27FC236}">
                    <a16:creationId xmlns:a16="http://schemas.microsoft.com/office/drawing/2014/main" id="{A275D2A5-27D3-9961-F965-74D7DC115F86}"/>
                  </a:ext>
                </a:extLst>
              </p:cNvPr>
              <p:cNvSpPr>
                <a:spLocks noRot="1" noChangeAspect="1" noMove="1" noResize="1" noEditPoints="1" noAdjustHandles="1" noChangeArrowheads="1" noChangeShapeType="1" noTextEdit="1"/>
              </p:cNvSpPr>
              <p:nvPr/>
            </p:nvSpPr>
            <p:spPr>
              <a:xfrm>
                <a:off x="1385681" y="4878795"/>
                <a:ext cx="9635245" cy="933397"/>
              </a:xfrm>
              <a:prstGeom prst="rect">
                <a:avLst/>
              </a:prstGeom>
              <a:blipFill>
                <a:blip r:embed="rId4"/>
                <a:stretch>
                  <a:fillRect l="-949" t="-3922" r="-949" b="-124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2985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bldLvl="2"/>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BB912EB-78F3-4C76-BD18-E151FD1EBFF0}"/>
              </a:ext>
            </a:extLst>
          </p:cNvPr>
          <p:cNvSpPr/>
          <p:nvPr/>
        </p:nvSpPr>
        <p:spPr>
          <a:xfrm>
            <a:off x="841513" y="819313"/>
            <a:ext cx="10508973" cy="996811"/>
          </a:xfrm>
          <a:prstGeom prst="rect">
            <a:avLst/>
          </a:prstGeom>
        </p:spPr>
        <p:txBody>
          <a:bodyPr wrap="square">
            <a:spAutoFit/>
          </a:bodyPr>
          <a:lstStyle/>
          <a:p>
            <a:pPr>
              <a:lnSpc>
                <a:spcPct val="120000"/>
              </a:lnSpc>
              <a:spcBef>
                <a:spcPts val="600"/>
              </a:spcBef>
              <a:defRPr/>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分析引例中的关系模式</a:t>
            </a:r>
            <a:r>
              <a:rPr lang="en-US" altLang="zh-CN" sz="2400" dirty="0">
                <a:solidFill>
                  <a:srgbClr val="0000CC"/>
                </a:solidFill>
                <a:latin typeface="黑体" panose="02010609060101010101" pitchFamily="49" charset="-122"/>
                <a:ea typeface="黑体" panose="02010609060101010101" pitchFamily="49" charset="-122"/>
              </a:rPr>
              <a:t>SDC</a:t>
            </a:r>
            <a:r>
              <a:rPr lang="zh-CN" altLang="en-US" sz="2400" dirty="0">
                <a:latin typeface="黑体" panose="02010609060101010101" pitchFamily="49" charset="-122"/>
                <a:ea typeface="黑体" panose="02010609060101010101" pitchFamily="49" charset="-122"/>
              </a:rPr>
              <a:t>是否属于</a:t>
            </a:r>
            <a:r>
              <a:rPr lang="en-US" altLang="zh-CN" sz="2400" dirty="0">
                <a:latin typeface="黑体" panose="02010609060101010101" pitchFamily="49" charset="-122"/>
                <a:ea typeface="黑体" panose="02010609060101010101" pitchFamily="49" charset="-122"/>
              </a:rPr>
              <a:t>2NF</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a:lnSpc>
                <a:spcPct val="120000"/>
              </a:lnSpc>
              <a:spcBef>
                <a:spcPts val="600"/>
              </a:spcBef>
              <a:defRPr/>
            </a:pPr>
            <a:r>
              <a:rPr lang="zh-CN" altLang="en-US" sz="2400" kern="0" dirty="0">
                <a:latin typeface="黑体" panose="02010609060101010101" pitchFamily="49" charset="-122"/>
                <a:ea typeface="黑体" panose="02010609060101010101" pitchFamily="49" charset="-122"/>
              </a:rPr>
              <a:t>     </a:t>
            </a:r>
            <a:r>
              <a:rPr lang="en-US" altLang="zh-CN" sz="2400" kern="0" dirty="0">
                <a:solidFill>
                  <a:srgbClr val="0000CC"/>
                </a:solidFill>
                <a:latin typeface="黑体" panose="02010609060101010101" pitchFamily="49" charset="-122"/>
                <a:ea typeface="黑体" panose="02010609060101010101" pitchFamily="49" charset="-122"/>
              </a:rPr>
              <a:t>SDC</a:t>
            </a:r>
            <a:r>
              <a:rPr lang="zh-CN" altLang="en-US" sz="2400" kern="0" dirty="0">
                <a:solidFill>
                  <a:srgbClr val="0000CC"/>
                </a:solidFill>
                <a:latin typeface="黑体" panose="02010609060101010101" pitchFamily="49" charset="-122"/>
                <a:ea typeface="黑体" panose="02010609060101010101" pitchFamily="49" charset="-122"/>
              </a:rPr>
              <a:t>（学号，姓名，出生日期，系别，系主任，课程号，成绩）</a:t>
            </a:r>
            <a:endParaRPr lang="en-US" altLang="zh-CN" sz="2400" dirty="0">
              <a:solidFill>
                <a:srgbClr val="0000CC"/>
              </a:solidFill>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621315E5-6CC8-E7B5-AEE1-399AD0237E83}"/>
              </a:ext>
            </a:extLst>
          </p:cNvPr>
          <p:cNvSpPr txBox="1"/>
          <p:nvPr/>
        </p:nvSpPr>
        <p:spPr>
          <a:xfrm>
            <a:off x="1837633" y="3624484"/>
            <a:ext cx="9655779" cy="907941"/>
          </a:xfrm>
          <a:prstGeom prst="rect">
            <a:avLst/>
          </a:prstGeom>
          <a:noFill/>
        </p:spPr>
        <p:txBody>
          <a:bodyPr wrap="square">
            <a:spAutoFit/>
          </a:bodyPr>
          <a:lstStyle/>
          <a:p>
            <a:pPr>
              <a:spcBef>
                <a:spcPts val="600"/>
              </a:spcBef>
              <a:defRPr/>
            </a:pPr>
            <a:r>
              <a:rPr lang="zh-CN" altLang="en-US" sz="2400" dirty="0">
                <a:solidFill>
                  <a:srgbClr val="0000CC"/>
                </a:solidFill>
                <a:latin typeface="黑体" panose="02010609060101010101" pitchFamily="49" charset="-122"/>
                <a:ea typeface="黑体" panose="02010609060101010101" pitchFamily="49" charset="-122"/>
              </a:rPr>
              <a:t> </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学号</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课程号</a:t>
            </a:r>
            <a:r>
              <a:rPr lang="en-US" altLang="zh-CN" sz="2400" dirty="0">
                <a:solidFill>
                  <a:srgbClr val="0000CC"/>
                </a:solidFill>
                <a:latin typeface="黑体" panose="02010609060101010101" pitchFamily="49" charset="-122"/>
                <a:ea typeface="黑体" panose="02010609060101010101" pitchFamily="49" charset="-122"/>
              </a:rPr>
              <a:t>)</a:t>
            </a:r>
            <a:r>
              <a:rPr lang="en-US" altLang="zh-CN" sz="2400" b="1" kern="0" dirty="0">
                <a:solidFill>
                  <a:srgbClr val="0000CC"/>
                </a:solidFill>
                <a:latin typeface="黑体" panose="02010609060101010101" pitchFamily="49" charset="-122"/>
                <a:ea typeface="黑体" panose="02010609060101010101" pitchFamily="49" charset="-122"/>
                <a:sym typeface="Symbol" pitchFamily="18" charset="2"/>
              </a:rPr>
              <a:t></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姓名，出生日期，系别，系主任</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a:t>
            </a:r>
            <a:endParaRPr lang="en-US" altLang="zh-CN" sz="2400" dirty="0">
              <a:solidFill>
                <a:srgbClr val="0000CC"/>
              </a:solidFill>
              <a:latin typeface="黑体" panose="02010609060101010101" pitchFamily="49" charset="-122"/>
              <a:ea typeface="黑体" panose="02010609060101010101" pitchFamily="49" charset="-122"/>
            </a:endParaRPr>
          </a:p>
          <a:p>
            <a:pPr>
              <a:spcBef>
                <a:spcPts val="600"/>
              </a:spcBef>
              <a:defRPr/>
            </a:pPr>
            <a:r>
              <a:rPr lang="zh-CN" altLang="en-US" sz="2400" dirty="0">
                <a:solidFill>
                  <a:srgbClr val="0000CC"/>
                </a:solidFill>
                <a:latin typeface="黑体" panose="02010609060101010101" pitchFamily="49" charset="-122"/>
                <a:ea typeface="黑体" panose="02010609060101010101" pitchFamily="49" charset="-122"/>
              </a:rPr>
              <a:t>  学号</a:t>
            </a:r>
            <a:r>
              <a:rPr lang="en-US" altLang="zh-CN" sz="2400" b="1" dirty="0">
                <a:solidFill>
                  <a:srgbClr val="0000CC"/>
                </a:solidFill>
                <a:latin typeface="黑体" panose="02010609060101010101" pitchFamily="49" charset="-122"/>
                <a:ea typeface="黑体" panose="02010609060101010101" pitchFamily="49" charset="-122"/>
                <a:sym typeface="Symbol" pitchFamily="18" charset="2"/>
              </a:rPr>
              <a:t></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姓名，出生日期，系别，系主任</a:t>
            </a:r>
            <a:r>
              <a:rPr lang="en-US" altLang="zh-CN" sz="2400" dirty="0">
                <a:solidFill>
                  <a:srgbClr val="0000CC"/>
                </a:solidFill>
                <a:latin typeface="黑体" panose="02010609060101010101" pitchFamily="49" charset="-122"/>
                <a:ea typeface="黑体" panose="02010609060101010101" pitchFamily="49" charset="-122"/>
              </a:rPr>
              <a:t>) </a:t>
            </a:r>
          </a:p>
        </p:txBody>
      </p:sp>
      <p:sp>
        <p:nvSpPr>
          <p:cNvPr id="9" name="文本框 8">
            <a:extLst>
              <a:ext uri="{FF2B5EF4-FFF2-40B4-BE49-F238E27FC236}">
                <a16:creationId xmlns:a16="http://schemas.microsoft.com/office/drawing/2014/main" id="{464D68F3-9726-DC0E-E2F5-D059DE31A590}"/>
              </a:ext>
            </a:extLst>
          </p:cNvPr>
          <p:cNvSpPr txBox="1"/>
          <p:nvPr/>
        </p:nvSpPr>
        <p:spPr>
          <a:xfrm>
            <a:off x="4026799" y="3515531"/>
            <a:ext cx="384767" cy="400110"/>
          </a:xfrm>
          <a:prstGeom prst="rect">
            <a:avLst/>
          </a:prstGeom>
          <a:noFill/>
        </p:spPr>
        <p:txBody>
          <a:bodyPr wrap="square" rtlCol="0">
            <a:spAutoFit/>
          </a:bodyPr>
          <a:lstStyle/>
          <a:p>
            <a:pPr>
              <a:spcBef>
                <a:spcPts val="600"/>
              </a:spcBef>
            </a:pPr>
            <a:r>
              <a:rPr lang="en-US" altLang="zh-CN" sz="2000" b="1" dirty="0">
                <a:solidFill>
                  <a:srgbClr val="0000CC"/>
                </a:solidFill>
              </a:rPr>
              <a:t>p</a:t>
            </a:r>
            <a:endParaRPr lang="zh-CN" altLang="en-US" sz="2000" b="1" dirty="0">
              <a:solidFill>
                <a:srgbClr val="0000CC"/>
              </a:solidFill>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B29F4E7D-6505-C97A-3D24-84E3A01D5651}"/>
                  </a:ext>
                </a:extLst>
              </p:cNvPr>
              <p:cNvSpPr/>
              <p:nvPr/>
            </p:nvSpPr>
            <p:spPr>
              <a:xfrm>
                <a:off x="1186569" y="4669356"/>
                <a:ext cx="10508973" cy="943913"/>
              </a:xfrm>
              <a:prstGeom prst="rect">
                <a:avLst/>
              </a:prstGeom>
            </p:spPr>
            <p:txBody>
              <a:bodyPr wrap="square">
                <a:spAutoFit/>
              </a:bodyPr>
              <a:lstStyle/>
              <a:p>
                <a:pPr>
                  <a:lnSpc>
                    <a:spcPct val="120000"/>
                  </a:lnSpc>
                  <a:spcBef>
                    <a:spcPts val="600"/>
                  </a:spcBef>
                  <a:defRPr/>
                </a:pPr>
                <a:r>
                  <a:rPr lang="zh-CN" altLang="en-US" sz="2400" dirty="0">
                    <a:latin typeface="黑体" panose="02010609060101010101" pitchFamily="49" charset="-122"/>
                    <a:ea typeface="黑体" panose="02010609060101010101" pitchFamily="49" charset="-122"/>
                  </a:rPr>
                  <a:t>由此可见</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该关系模式存在非主属性对码的部分函数依赖而非完全函数依赖，因此</a:t>
                </a:r>
                <a:r>
                  <a:rPr lang="en-US" altLang="zh-CN" sz="2400" dirty="0">
                    <a:solidFill>
                      <a:srgbClr val="C00000"/>
                    </a:solidFill>
                    <a:latin typeface="黑体" panose="02010609060101010101" pitchFamily="49" charset="-122"/>
                    <a:ea typeface="黑体" panose="02010609060101010101" pitchFamily="49" charset="-122"/>
                  </a:rPr>
                  <a:t>SDC</a:t>
                </a:r>
                <a:r>
                  <a:rPr lang="en-US" altLang="zh-CN" sz="2000" dirty="0">
                    <a:solidFill>
                      <a:srgbClr val="C00000"/>
                    </a:solidFill>
                    <a:ea typeface="Cambria Math" panose="02040503050406030204" pitchFamily="18" charset="0"/>
                  </a:rPr>
                  <a:t> </a:t>
                </a:r>
                <a14:m>
                  <m:oMath xmlns:m="http://schemas.openxmlformats.org/officeDocument/2006/math">
                    <m:r>
                      <a:rPr lang="en-US" altLang="zh-CN" sz="2400" b="1">
                        <a:solidFill>
                          <a:srgbClr val="C00000"/>
                        </a:solidFill>
                        <a:latin typeface="Cambria Math" panose="02040503050406030204" pitchFamily="18" charset="0"/>
                        <a:ea typeface="Cambria Math" panose="02040503050406030204" pitchFamily="18" charset="0"/>
                      </a:rPr>
                      <m:t>∉</m:t>
                    </m:r>
                  </m:oMath>
                </a14:m>
                <a:r>
                  <a:rPr kumimoji="0" lang="en-US" altLang="zh-CN" sz="230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2NF</a:t>
                </a:r>
                <a:endParaRPr kumimoji="0" lang="zh-CN" altLang="en-US" sz="230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endParaRPr>
              </a:p>
            </p:txBody>
          </p:sp>
        </mc:Choice>
        <mc:Fallback xmlns="">
          <p:sp>
            <p:nvSpPr>
              <p:cNvPr id="11" name="矩形 10">
                <a:extLst>
                  <a:ext uri="{FF2B5EF4-FFF2-40B4-BE49-F238E27FC236}">
                    <a16:creationId xmlns:a16="http://schemas.microsoft.com/office/drawing/2014/main" id="{B29F4E7D-6505-C97A-3D24-84E3A01D5651}"/>
                  </a:ext>
                </a:extLst>
              </p:cNvPr>
              <p:cNvSpPr>
                <a:spLocks noRot="1" noChangeAspect="1" noMove="1" noResize="1" noEditPoints="1" noAdjustHandles="1" noChangeArrowheads="1" noChangeShapeType="1" noTextEdit="1"/>
              </p:cNvSpPr>
              <p:nvPr/>
            </p:nvSpPr>
            <p:spPr>
              <a:xfrm>
                <a:off x="1186569" y="4669356"/>
                <a:ext cx="10508973" cy="943913"/>
              </a:xfrm>
              <a:prstGeom prst="rect">
                <a:avLst/>
              </a:prstGeom>
              <a:blipFill>
                <a:blip r:embed="rId3"/>
                <a:stretch>
                  <a:fillRect l="-928" t="-3871" b="-10968"/>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9205B904-8C6A-DF25-5536-154E33613EDA}"/>
              </a:ext>
            </a:extLst>
          </p:cNvPr>
          <p:cNvSpPr/>
          <p:nvPr/>
        </p:nvSpPr>
        <p:spPr>
          <a:xfrm>
            <a:off x="1186569" y="2054953"/>
            <a:ext cx="9969111" cy="1363065"/>
          </a:xfrm>
          <a:prstGeom prst="rect">
            <a:avLst/>
          </a:prstGeom>
        </p:spPr>
        <p:txBody>
          <a:bodyPr wrap="square">
            <a:spAutoFit/>
          </a:bodyPr>
          <a:lstStyle/>
          <a:p>
            <a:pPr>
              <a:lnSpc>
                <a:spcPct val="120000"/>
              </a:lnSpc>
              <a:spcBef>
                <a:spcPts val="600"/>
              </a:spcBef>
              <a:defRPr/>
            </a:pPr>
            <a:r>
              <a:rPr lang="zh-CN" altLang="en-US" sz="2400" dirty="0">
                <a:solidFill>
                  <a:srgbClr val="C00000"/>
                </a:solidFill>
                <a:latin typeface="黑体" panose="02010609060101010101" pitchFamily="49" charset="-122"/>
                <a:ea typeface="黑体" panose="02010609060101010101" pitchFamily="49" charset="-122"/>
              </a:rPr>
              <a:t>分析：</a:t>
            </a:r>
            <a:r>
              <a:rPr lang="zh-CN" altLang="en-US" sz="2400" dirty="0">
                <a:latin typeface="黑体" panose="02010609060101010101" pitchFamily="49" charset="-122"/>
                <a:ea typeface="黑体" panose="02010609060101010101" pitchFamily="49" charset="-122"/>
              </a:rPr>
              <a:t>基于之前语义信息知</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学号</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课程号</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是该关系模式唯一的候选码，因此</a:t>
            </a:r>
            <a:r>
              <a:rPr lang="zh-CN" altLang="en-US" sz="2400" dirty="0">
                <a:solidFill>
                  <a:srgbClr val="0000CC"/>
                </a:solidFill>
                <a:latin typeface="黑体" panose="02010609060101010101" pitchFamily="49" charset="-122"/>
                <a:ea typeface="黑体" panose="02010609060101010101" pitchFamily="49" charset="-122"/>
              </a:rPr>
              <a:t>学号</a:t>
            </a:r>
            <a:r>
              <a:rPr lang="zh-CN" altLang="en-US" sz="2400" dirty="0">
                <a:latin typeface="黑体" panose="02010609060101010101" pitchFamily="49" charset="-122"/>
                <a:ea typeface="黑体" panose="02010609060101010101" pitchFamily="49" charset="-122"/>
              </a:rPr>
              <a:t>和</a:t>
            </a:r>
            <a:r>
              <a:rPr lang="zh-CN" altLang="en-US" sz="2400" dirty="0">
                <a:solidFill>
                  <a:srgbClr val="0000CC"/>
                </a:solidFill>
                <a:latin typeface="黑体" panose="02010609060101010101" pitchFamily="49" charset="-122"/>
                <a:ea typeface="黑体" panose="02010609060101010101" pitchFamily="49" charset="-122"/>
              </a:rPr>
              <a:t>课程号</a:t>
            </a:r>
            <a:r>
              <a:rPr lang="zh-CN" altLang="en-US" sz="2400" dirty="0">
                <a:latin typeface="黑体" panose="02010609060101010101" pitchFamily="49" charset="-122"/>
                <a:ea typeface="黑体" panose="02010609060101010101" pitchFamily="49" charset="-122"/>
              </a:rPr>
              <a:t>是主属性，其他属性都是非主属性，该关系模式有下列函数依赖：</a:t>
            </a:r>
            <a:endParaRPr kumimoji="0" lang="zh-CN" altLang="en-US" sz="230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B29F4E7D-6505-C97A-3D24-84E3A01D5651}"/>
                  </a:ext>
                </a:extLst>
              </p:cNvPr>
              <p:cNvSpPr/>
              <p:nvPr/>
            </p:nvSpPr>
            <p:spPr>
              <a:xfrm>
                <a:off x="1469365" y="4427978"/>
                <a:ext cx="9370242" cy="1453539"/>
              </a:xfrm>
              <a:prstGeom prst="rect">
                <a:avLst/>
              </a:prstGeom>
            </p:spPr>
            <p:txBody>
              <a:bodyPr wrap="square">
                <a:spAutoFit/>
              </a:bodyPr>
              <a:lstStyle/>
              <a:p>
                <a:pPr>
                  <a:lnSpc>
                    <a:spcPct val="120000"/>
                  </a:lnSpc>
                  <a:spcBef>
                    <a:spcPts val="600"/>
                  </a:spcBef>
                  <a:defRPr/>
                </a:pPr>
                <a:r>
                  <a:rPr lang="zh-CN" altLang="en-US" sz="2400" noProof="0" dirty="0">
                    <a:solidFill>
                      <a:srgbClr val="C00000"/>
                    </a:solidFill>
                    <a:latin typeface="黑体" panose="02010609060101010101" pitchFamily="49" charset="-122"/>
                    <a:ea typeface="黑体" panose="02010609060101010101" pitchFamily="49" charset="-122"/>
                  </a:rPr>
                  <a:t>分析</a:t>
                </a:r>
                <a:r>
                  <a:rPr lang="zh-CN" altLang="en-US" sz="2400" noProof="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① 因为关系模式</a:t>
                </a:r>
                <a:r>
                  <a:rPr lang="en-US" altLang="zh-CN" sz="2400" dirty="0">
                    <a:latin typeface="黑体" panose="02010609060101010101" pitchFamily="49" charset="-122"/>
                    <a:ea typeface="黑体" panose="02010609060101010101" pitchFamily="49" charset="-122"/>
                  </a:rPr>
                  <a:t>SD</a:t>
                </a:r>
                <a:r>
                  <a:rPr lang="zh-CN" altLang="en-US" sz="2400" dirty="0">
                    <a:latin typeface="黑体" panose="02010609060101010101" pitchFamily="49" charset="-122"/>
                    <a:ea typeface="黑体" panose="02010609060101010101" pitchFamily="49" charset="-122"/>
                  </a:rPr>
                  <a:t>的码</a:t>
                </a:r>
                <a:r>
                  <a:rPr lang="zh-CN" altLang="en-US" sz="2400" dirty="0">
                    <a:solidFill>
                      <a:srgbClr val="0000CC"/>
                    </a:solidFill>
                    <a:latin typeface="黑体" panose="02010609060101010101" pitchFamily="49" charset="-122"/>
                    <a:ea typeface="黑体" panose="02010609060101010101" pitchFamily="49" charset="-122"/>
                  </a:rPr>
                  <a:t>学号</a:t>
                </a:r>
                <a:r>
                  <a:rPr lang="zh-CN" altLang="en-US" sz="2400" dirty="0">
                    <a:latin typeface="黑体" panose="02010609060101010101" pitchFamily="49" charset="-122"/>
                    <a:ea typeface="黑体" panose="02010609060101010101" pitchFamily="49" charset="-122"/>
                  </a:rPr>
                  <a:t>是单属性，所以</a:t>
                </a:r>
                <a:r>
                  <a:rPr lang="en-US" altLang="zh-CN" sz="2400" dirty="0">
                    <a:solidFill>
                      <a:srgbClr val="C00000"/>
                    </a:solidFill>
                    <a:latin typeface="黑体" panose="02010609060101010101" pitchFamily="49" charset="-122"/>
                    <a:ea typeface="黑体" panose="02010609060101010101" pitchFamily="49" charset="-122"/>
                  </a:rPr>
                  <a:t>SD</a:t>
                </a:r>
                <a14:m>
                  <m:oMath xmlns:m="http://schemas.openxmlformats.org/officeDocument/2006/math">
                    <m:r>
                      <a:rPr lang="en-US" altLang="zh-CN" sz="2400">
                        <a:solidFill>
                          <a:srgbClr val="C00000"/>
                        </a:solidFill>
                        <a:latin typeface="Cambria Math" panose="02040503050406030204" pitchFamily="18" charset="0"/>
                        <a:ea typeface="黑体" panose="02010609060101010101" pitchFamily="49" charset="-122"/>
                      </a:rPr>
                      <m:t>∈</m:t>
                    </m:r>
                  </m:oMath>
                </a14:m>
                <a:r>
                  <a:rPr lang="en-US" altLang="zh-CN" sz="2400" dirty="0">
                    <a:solidFill>
                      <a:srgbClr val="C00000"/>
                    </a:solidFill>
                    <a:latin typeface="黑体" panose="02010609060101010101" pitchFamily="49" charset="-122"/>
                    <a:ea typeface="黑体" panose="02010609060101010101" pitchFamily="49" charset="-122"/>
                  </a:rPr>
                  <a:t>2NF</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a:lnSpc>
                    <a:spcPct val="120000"/>
                  </a:lnSpc>
                  <a:spcBef>
                    <a:spcPts val="600"/>
                  </a:spcBef>
                  <a:defRPr/>
                </a:pPr>
                <a:r>
                  <a:rPr lang="zh-CN" altLang="en-US" sz="2400" dirty="0">
                    <a:latin typeface="黑体" panose="02010609060101010101" pitchFamily="49" charset="-122"/>
                    <a:ea typeface="黑体" panose="02010609060101010101" pitchFamily="49" charset="-122"/>
                  </a:rPr>
                  <a:t>      ② 关系模式</a:t>
                </a:r>
                <a:r>
                  <a:rPr lang="en-US" altLang="zh-CN" sz="2400" dirty="0">
                    <a:latin typeface="黑体" panose="02010609060101010101" pitchFamily="49" charset="-122"/>
                    <a:ea typeface="黑体" panose="02010609060101010101" pitchFamily="49" charset="-122"/>
                  </a:rPr>
                  <a:t>SC</a:t>
                </a:r>
                <a:r>
                  <a:rPr lang="zh-CN" altLang="en-US" sz="2400" dirty="0">
                    <a:latin typeface="黑体" panose="02010609060101010101" pitchFamily="49" charset="-122"/>
                    <a:ea typeface="黑体" panose="02010609060101010101" pitchFamily="49" charset="-122"/>
                  </a:rPr>
                  <a:t>的码是</a:t>
                </a:r>
                <a:r>
                  <a:rPr lang="zh-CN" altLang="en-US" sz="2400" dirty="0">
                    <a:solidFill>
                      <a:srgbClr val="0000CC"/>
                    </a:solidFill>
                    <a:latin typeface="黑体" panose="02010609060101010101" pitchFamily="49" charset="-122"/>
                    <a:ea typeface="黑体" panose="02010609060101010101" pitchFamily="49" charset="-122"/>
                  </a:rPr>
                  <a:t>（学号</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课程号），</a:t>
                </a:r>
                <a:r>
                  <a:rPr lang="zh-CN" altLang="en-US" sz="2400" dirty="0">
                    <a:latin typeface="黑体" panose="02010609060101010101" pitchFamily="49" charset="-122"/>
                    <a:ea typeface="黑体" panose="02010609060101010101" pitchFamily="49" charset="-122"/>
                  </a:rPr>
                  <a:t>因为非主属性</a:t>
                </a:r>
                <a:r>
                  <a:rPr lang="zh-CN" altLang="en-US" sz="2400" dirty="0">
                    <a:solidFill>
                      <a:srgbClr val="0000CC"/>
                    </a:solidFill>
                    <a:latin typeface="黑体" panose="02010609060101010101" pitchFamily="49" charset="-122"/>
                    <a:ea typeface="黑体" panose="02010609060101010101" pitchFamily="49" charset="-122"/>
                  </a:rPr>
                  <a:t>成绩</a:t>
                </a:r>
                <a:r>
                  <a:rPr lang="zh-CN" altLang="en-US" sz="2400" dirty="0">
                    <a:latin typeface="黑体" panose="02010609060101010101" pitchFamily="49" charset="-122"/>
                    <a:ea typeface="黑体" panose="02010609060101010101" pitchFamily="49" charset="-122"/>
                  </a:rPr>
                  <a:t>完全函数依赖于码</a:t>
                </a:r>
                <a:r>
                  <a:rPr lang="zh-CN" altLang="en-US" sz="2400" dirty="0">
                    <a:solidFill>
                      <a:srgbClr val="0000CC"/>
                    </a:solidFill>
                    <a:latin typeface="黑体" panose="02010609060101010101" pitchFamily="49" charset="-122"/>
                    <a:ea typeface="黑体" panose="02010609060101010101" pitchFamily="49" charset="-122"/>
                  </a:rPr>
                  <a:t>，因此</a:t>
                </a:r>
                <a:r>
                  <a:rPr lang="en-US" altLang="zh-CN" sz="2400" dirty="0">
                    <a:solidFill>
                      <a:srgbClr val="C00000"/>
                    </a:solidFill>
                    <a:latin typeface="黑体" panose="02010609060101010101" pitchFamily="49" charset="-122"/>
                    <a:ea typeface="黑体" panose="02010609060101010101" pitchFamily="49" charset="-122"/>
                  </a:rPr>
                  <a:t>SC</a:t>
                </a:r>
                <a14:m>
                  <m:oMath xmlns:m="http://schemas.openxmlformats.org/officeDocument/2006/math">
                    <m:r>
                      <a:rPr lang="en-US" altLang="zh-CN" sz="2400" b="1" i="1">
                        <a:solidFill>
                          <a:srgbClr val="C00000"/>
                        </a:solidFill>
                        <a:latin typeface="Cambria Math" panose="02040503050406030204" pitchFamily="18" charset="0"/>
                        <a:ea typeface="Cambria Math" panose="02040503050406030204" pitchFamily="18" charset="0"/>
                      </a:rPr>
                      <m:t>∈</m:t>
                    </m:r>
                  </m:oMath>
                </a14:m>
                <a:r>
                  <a:rPr lang="en-US" altLang="zh-CN" sz="2400" dirty="0">
                    <a:solidFill>
                      <a:srgbClr val="C00000"/>
                    </a:solidFill>
                    <a:latin typeface="黑体" panose="02010609060101010101" pitchFamily="49" charset="-122"/>
                    <a:ea typeface="黑体" panose="02010609060101010101" pitchFamily="49" charset="-122"/>
                  </a:rPr>
                  <a:t>2NF</a:t>
                </a:r>
                <a:r>
                  <a:rPr lang="zh-CN" altLang="en-US" sz="2400" dirty="0">
                    <a:latin typeface="黑体" panose="02010609060101010101" pitchFamily="49" charset="-122"/>
                    <a:ea typeface="黑体" panose="02010609060101010101" pitchFamily="49" charset="-122"/>
                  </a:rPr>
                  <a:t>。</a:t>
                </a:r>
                <a:endParaRPr lang="en-US" altLang="zh-CN" sz="2400" noProof="0" dirty="0">
                  <a:latin typeface="黑体" panose="02010609060101010101" pitchFamily="49" charset="-122"/>
                  <a:ea typeface="黑体" panose="02010609060101010101" pitchFamily="49" charset="-122"/>
                </a:endParaRPr>
              </a:p>
            </p:txBody>
          </p:sp>
        </mc:Choice>
        <mc:Fallback xmlns="">
          <p:sp>
            <p:nvSpPr>
              <p:cNvPr id="11" name="矩形 10">
                <a:extLst>
                  <a:ext uri="{FF2B5EF4-FFF2-40B4-BE49-F238E27FC236}">
                    <a16:creationId xmlns:a16="http://schemas.microsoft.com/office/drawing/2014/main" id="{B29F4E7D-6505-C97A-3D24-84E3A01D5651}"/>
                  </a:ext>
                </a:extLst>
              </p:cNvPr>
              <p:cNvSpPr>
                <a:spLocks noRot="1" noChangeAspect="1" noMove="1" noResize="1" noEditPoints="1" noAdjustHandles="1" noChangeArrowheads="1" noChangeShapeType="1" noTextEdit="1"/>
              </p:cNvSpPr>
              <p:nvPr/>
            </p:nvSpPr>
            <p:spPr>
              <a:xfrm>
                <a:off x="1469365" y="4427978"/>
                <a:ext cx="9370242" cy="1453539"/>
              </a:xfrm>
              <a:prstGeom prst="rect">
                <a:avLst/>
              </a:prstGeom>
              <a:blipFill>
                <a:blip r:embed="rId3"/>
                <a:stretch>
                  <a:fillRect l="-976" t="-2510" r="-586" b="-7531"/>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A009BA89-DA89-8676-DC52-4FB522B7710B}"/>
              </a:ext>
            </a:extLst>
          </p:cNvPr>
          <p:cNvSpPr/>
          <p:nvPr/>
        </p:nvSpPr>
        <p:spPr>
          <a:xfrm>
            <a:off x="1035794" y="2332105"/>
            <a:ext cx="10508973" cy="1889363"/>
          </a:xfrm>
          <a:prstGeom prst="rect">
            <a:avLst/>
          </a:prstGeom>
        </p:spPr>
        <p:txBody>
          <a:bodyPr wrap="square">
            <a:spAutoFit/>
          </a:bodyPr>
          <a:lstStyle/>
          <a:p>
            <a:pPr>
              <a:spcBef>
                <a:spcPts val="1200"/>
              </a:spcBef>
            </a:pPr>
            <a:r>
              <a:rPr lang="zh-CN" altLang="en-US" sz="2400" dirty="0">
                <a:latin typeface="黑体" panose="02010609060101010101" pitchFamily="49" charset="-122"/>
                <a:ea typeface="黑体" panose="02010609060101010101" pitchFamily="49" charset="-122"/>
              </a:rPr>
              <a:t>上述函数依赖都是完全函数依赖，因此可将关系模式</a:t>
            </a:r>
            <a:r>
              <a:rPr lang="en-US" altLang="zh-CN" sz="2400" dirty="0">
                <a:latin typeface="黑体" panose="02010609060101010101" pitchFamily="49" charset="-122"/>
                <a:ea typeface="黑体" panose="02010609060101010101" pitchFamily="49" charset="-122"/>
              </a:rPr>
              <a:t>SDC</a:t>
            </a:r>
            <a:r>
              <a:rPr lang="zh-CN" altLang="en-US" sz="2400" dirty="0">
                <a:latin typeface="黑体" panose="02010609060101010101" pitchFamily="49" charset="-122"/>
                <a:ea typeface="黑体" panose="02010609060101010101" pitchFamily="49" charset="-122"/>
              </a:rPr>
              <a:t>进行投影分解成如下两个关系模式</a:t>
            </a:r>
            <a:r>
              <a:rPr lang="en-US" altLang="zh-CN" sz="2400" dirty="0">
                <a:latin typeface="黑体" panose="02010609060101010101" pitchFamily="49" charset="-122"/>
                <a:ea typeface="黑体" panose="02010609060101010101" pitchFamily="49" charset="-122"/>
              </a:rPr>
              <a:t>SD</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SC</a:t>
            </a:r>
            <a:r>
              <a:rPr lang="zh-CN" altLang="en-US" sz="2400" dirty="0">
                <a:latin typeface="黑体" panose="02010609060101010101" pitchFamily="49" charset="-122"/>
                <a:ea typeface="黑体" panose="02010609060101010101" pitchFamily="49" charset="-122"/>
              </a:rPr>
              <a:t>，分析</a:t>
            </a:r>
            <a:r>
              <a:rPr lang="en-US" altLang="zh-CN" sz="2400" dirty="0">
                <a:latin typeface="黑体" panose="02010609060101010101" pitchFamily="49" charset="-122"/>
                <a:ea typeface="黑体" panose="02010609060101010101" pitchFamily="49" charset="-122"/>
              </a:rPr>
              <a:t>SD</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SC</a:t>
            </a:r>
            <a:r>
              <a:rPr lang="zh-CN" altLang="en-US" sz="2400" dirty="0">
                <a:latin typeface="黑体" panose="02010609060101010101" pitchFamily="49" charset="-122"/>
                <a:ea typeface="黑体" panose="02010609060101010101" pitchFamily="49" charset="-122"/>
              </a:rPr>
              <a:t>是否属于</a:t>
            </a:r>
            <a:r>
              <a:rPr lang="en-US" altLang="zh-CN" sz="2400" dirty="0">
                <a:latin typeface="黑体" panose="02010609060101010101" pitchFamily="49" charset="-122"/>
                <a:ea typeface="黑体" panose="02010609060101010101" pitchFamily="49" charset="-122"/>
              </a:rPr>
              <a:t>2NF</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914400" lvl="4">
              <a:lnSpc>
                <a:spcPct val="120000"/>
              </a:lnSpc>
              <a:spcBef>
                <a:spcPts val="1200"/>
              </a:spcBef>
              <a:defRPr/>
            </a:pPr>
            <a:r>
              <a:rPr lang="en-US" altLang="zh-CN" sz="2400" dirty="0">
                <a:solidFill>
                  <a:srgbClr val="0000CC"/>
                </a:solidFill>
                <a:latin typeface="黑体" panose="02010609060101010101" pitchFamily="49" charset="-122"/>
                <a:ea typeface="黑体" panose="02010609060101010101" pitchFamily="49" charset="-122"/>
              </a:rPr>
              <a:t>SD(</a:t>
            </a:r>
            <a:r>
              <a:rPr lang="zh-CN" altLang="en-US" sz="2400" u="sng" dirty="0">
                <a:solidFill>
                  <a:srgbClr val="0000CC"/>
                </a:solidFill>
                <a:latin typeface="黑体" panose="02010609060101010101" pitchFamily="49" charset="-122"/>
                <a:ea typeface="黑体" panose="02010609060101010101" pitchFamily="49" charset="-122"/>
              </a:rPr>
              <a:t>学号</a:t>
            </a:r>
            <a:r>
              <a:rPr lang="zh-CN" altLang="en-US" sz="2400" dirty="0">
                <a:solidFill>
                  <a:srgbClr val="0000CC"/>
                </a:solidFill>
                <a:latin typeface="黑体" panose="02010609060101010101" pitchFamily="49" charset="-122"/>
                <a:ea typeface="黑体" panose="02010609060101010101" pitchFamily="49" charset="-122"/>
              </a:rPr>
              <a:t>，姓名，出生日期，系别，系主任</a:t>
            </a:r>
            <a:r>
              <a:rPr lang="en-US" altLang="zh-CN" sz="2400" dirty="0">
                <a:solidFill>
                  <a:srgbClr val="0000CC"/>
                </a:solidFill>
                <a:latin typeface="黑体" panose="02010609060101010101" pitchFamily="49" charset="-122"/>
                <a:ea typeface="黑体" panose="02010609060101010101" pitchFamily="49" charset="-122"/>
              </a:rPr>
              <a:t>)</a:t>
            </a:r>
          </a:p>
          <a:p>
            <a:pPr marL="914400" lvl="4">
              <a:lnSpc>
                <a:spcPct val="120000"/>
              </a:lnSpc>
              <a:spcBef>
                <a:spcPts val="600"/>
              </a:spcBef>
              <a:defRPr/>
            </a:pPr>
            <a:r>
              <a:rPr lang="en-US" altLang="zh-CN" sz="2400" dirty="0">
                <a:solidFill>
                  <a:srgbClr val="0000CC"/>
                </a:solidFill>
                <a:latin typeface="黑体" panose="02010609060101010101" pitchFamily="49" charset="-122"/>
                <a:ea typeface="黑体" panose="02010609060101010101" pitchFamily="49" charset="-122"/>
              </a:rPr>
              <a:t>SC(</a:t>
            </a:r>
            <a:r>
              <a:rPr lang="zh-CN" altLang="en-US" sz="2400" u="sng" dirty="0">
                <a:solidFill>
                  <a:srgbClr val="0000CC"/>
                </a:solidFill>
                <a:latin typeface="黑体" panose="02010609060101010101" pitchFamily="49" charset="-122"/>
                <a:ea typeface="黑体" panose="02010609060101010101" pitchFamily="49" charset="-122"/>
              </a:rPr>
              <a:t>学号，课程号</a:t>
            </a:r>
            <a:r>
              <a:rPr lang="zh-CN" altLang="en-US" sz="2400" dirty="0">
                <a:solidFill>
                  <a:srgbClr val="0000CC"/>
                </a:solidFill>
                <a:latin typeface="黑体" panose="02010609060101010101" pitchFamily="49" charset="-122"/>
                <a:ea typeface="黑体" panose="02010609060101010101" pitchFamily="49" charset="-122"/>
              </a:rPr>
              <a:t>，成绩</a:t>
            </a:r>
            <a:r>
              <a:rPr lang="en-US" altLang="zh-CN" sz="2400" dirty="0">
                <a:solidFill>
                  <a:srgbClr val="0000CC"/>
                </a:solidFill>
                <a:latin typeface="黑体" panose="02010609060101010101" pitchFamily="49" charset="-122"/>
                <a:ea typeface="黑体" panose="02010609060101010101" pitchFamily="49" charset="-122"/>
              </a:rPr>
              <a:t>)    </a:t>
            </a:r>
            <a:endParaRPr kumimoji="0" lang="zh-CN" altLang="en-US" sz="230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endParaRPr>
          </a:p>
        </p:txBody>
      </p:sp>
      <p:grpSp>
        <p:nvGrpSpPr>
          <p:cNvPr id="6" name="组合 5">
            <a:extLst>
              <a:ext uri="{FF2B5EF4-FFF2-40B4-BE49-F238E27FC236}">
                <a16:creationId xmlns:a16="http://schemas.microsoft.com/office/drawing/2014/main" id="{443FEEED-222A-9418-F943-E5D6F368D1DE}"/>
              </a:ext>
            </a:extLst>
          </p:cNvPr>
          <p:cNvGrpSpPr/>
          <p:nvPr/>
        </p:nvGrpSpPr>
        <p:grpSpPr>
          <a:xfrm>
            <a:off x="900000" y="596843"/>
            <a:ext cx="10508973" cy="1528752"/>
            <a:chOff x="909625" y="952974"/>
            <a:chExt cx="10508973" cy="1528752"/>
          </a:xfrm>
        </p:grpSpPr>
        <p:grpSp>
          <p:nvGrpSpPr>
            <p:cNvPr id="5" name="组合 4">
              <a:extLst>
                <a:ext uri="{FF2B5EF4-FFF2-40B4-BE49-F238E27FC236}">
                  <a16:creationId xmlns:a16="http://schemas.microsoft.com/office/drawing/2014/main" id="{F1A78DF8-28B6-62BD-03BB-8C67C8D2BAC4}"/>
                </a:ext>
              </a:extLst>
            </p:cNvPr>
            <p:cNvGrpSpPr/>
            <p:nvPr/>
          </p:nvGrpSpPr>
          <p:grpSpPr>
            <a:xfrm>
              <a:off x="909625" y="952974"/>
              <a:ext cx="10508973" cy="1528752"/>
              <a:chOff x="841513" y="461270"/>
              <a:chExt cx="10508973" cy="1528752"/>
            </a:xfrm>
          </p:grpSpPr>
          <p:sp>
            <p:nvSpPr>
              <p:cNvPr id="8" name="矩形 7">
                <a:extLst>
                  <a:ext uri="{FF2B5EF4-FFF2-40B4-BE49-F238E27FC236}">
                    <a16:creationId xmlns:a16="http://schemas.microsoft.com/office/drawing/2014/main" id="{5BB912EB-78F3-4C76-BD18-E151FD1EBFF0}"/>
                  </a:ext>
                </a:extLst>
              </p:cNvPr>
              <p:cNvSpPr/>
              <p:nvPr/>
            </p:nvSpPr>
            <p:spPr>
              <a:xfrm>
                <a:off x="841513" y="461270"/>
                <a:ext cx="10508973" cy="1528752"/>
              </a:xfrm>
              <a:prstGeom prst="rect">
                <a:avLst/>
              </a:prstGeom>
            </p:spPr>
            <p:txBody>
              <a:bodyPr wrap="square">
                <a:spAutoFit/>
              </a:bodyPr>
              <a:lstStyle/>
              <a:p>
                <a:pPr>
                  <a:lnSpc>
                    <a:spcPct val="120000"/>
                  </a:lnSpc>
                  <a:spcBef>
                    <a:spcPts val="600"/>
                  </a:spcBef>
                </a:pPr>
                <a:r>
                  <a:rPr lang="en-US" altLang="zh-CN" sz="2400" dirty="0">
                    <a:solidFill>
                      <a:srgbClr val="006666"/>
                    </a:solidFill>
                    <a:latin typeface="黑体" panose="02010609060101010101" pitchFamily="49" charset="-122"/>
                    <a:ea typeface="黑体" panose="02010609060101010101" pitchFamily="49" charset="-122"/>
                  </a:rPr>
                  <a:t>【</a:t>
                </a:r>
                <a:r>
                  <a:rPr lang="zh-CN" altLang="en-US" sz="2400" dirty="0">
                    <a:solidFill>
                      <a:srgbClr val="006666"/>
                    </a:solidFill>
                    <a:latin typeface="黑体" panose="02010609060101010101" pitchFamily="49" charset="-122"/>
                    <a:ea typeface="黑体" panose="02010609060101010101" pitchFamily="49" charset="-122"/>
                  </a:rPr>
                  <a:t>例</a:t>
                </a:r>
                <a:r>
                  <a:rPr lang="en-US" altLang="zh-CN" sz="2400" dirty="0">
                    <a:solidFill>
                      <a:srgbClr val="006666"/>
                    </a:solidFill>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考察</a:t>
                </a:r>
                <a:r>
                  <a:rPr lang="en-US" altLang="zh-CN" sz="2400" dirty="0">
                    <a:solidFill>
                      <a:srgbClr val="0000CC"/>
                    </a:solidFill>
                    <a:latin typeface="黑体" panose="02010609060101010101" pitchFamily="49" charset="-122"/>
                    <a:ea typeface="黑体" panose="02010609060101010101" pitchFamily="49" charset="-122"/>
                  </a:rPr>
                  <a:t>SDC</a:t>
                </a:r>
                <a:r>
                  <a:rPr lang="zh-CN" altLang="en-US" sz="2400" dirty="0">
                    <a:latin typeface="黑体" panose="02010609060101010101" pitchFamily="49" charset="-122"/>
                    <a:ea typeface="黑体" panose="02010609060101010101" pitchFamily="49" charset="-122"/>
                  </a:rPr>
                  <a:t>关系模式中有下列函数依赖：</a:t>
                </a:r>
                <a:endParaRPr lang="en-US" altLang="zh-CN" sz="2400" dirty="0">
                  <a:latin typeface="黑体" panose="02010609060101010101" pitchFamily="49" charset="-122"/>
                  <a:ea typeface="黑体" panose="02010609060101010101" pitchFamily="49" charset="-122"/>
                </a:endParaRPr>
              </a:p>
              <a:p>
                <a:pPr marL="914400" lvl="4">
                  <a:lnSpc>
                    <a:spcPct val="120000"/>
                  </a:lnSpc>
                  <a:spcBef>
                    <a:spcPts val="600"/>
                  </a:spcBef>
                  <a:buFont typeface="Wingdings" panose="05000000000000000000" pitchFamily="2" charset="2"/>
                  <a:buNone/>
                  <a:defRPr/>
                </a:pPr>
                <a:r>
                  <a:rPr lang="zh-CN" altLang="en-US" sz="2400" dirty="0">
                    <a:solidFill>
                      <a:srgbClr val="0000CC"/>
                    </a:solidFill>
                    <a:latin typeface="黑体" panose="02010609060101010101" pitchFamily="49" charset="-122"/>
                    <a:ea typeface="黑体" panose="02010609060101010101" pitchFamily="49" charset="-122"/>
                  </a:rPr>
                  <a:t>学号</a:t>
                </a:r>
                <a:r>
                  <a:rPr lang="en-US" altLang="zh-CN" sz="240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dirty="0">
                    <a:solidFill>
                      <a:srgbClr val="0000CC"/>
                    </a:solidFill>
                    <a:latin typeface="黑体" panose="02010609060101010101" pitchFamily="49" charset="-122"/>
                    <a:ea typeface="黑体" panose="02010609060101010101" pitchFamily="49" charset="-122"/>
                  </a:rPr>
                  <a:t>姓名，出生日期，系别，系主任）</a:t>
                </a:r>
                <a:endParaRPr lang="en-US" altLang="zh-CN" sz="2400" dirty="0">
                  <a:solidFill>
                    <a:srgbClr val="0000CC"/>
                  </a:solidFill>
                  <a:latin typeface="黑体" panose="02010609060101010101" pitchFamily="49" charset="-122"/>
                  <a:ea typeface="黑体" panose="02010609060101010101" pitchFamily="49" charset="-122"/>
                </a:endParaRPr>
              </a:p>
              <a:p>
                <a:pPr marL="914400" lvl="4">
                  <a:lnSpc>
                    <a:spcPct val="120000"/>
                  </a:lnSpc>
                  <a:spcBef>
                    <a:spcPts val="600"/>
                  </a:spcBef>
                  <a:buFont typeface="Wingdings" panose="05000000000000000000" pitchFamily="2" charset="2"/>
                  <a:buNone/>
                  <a:defRPr/>
                </a:pP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学号</a:t>
                </a:r>
                <a:r>
                  <a:rPr lang="en-US" altLang="zh-CN" sz="2400" dirty="0">
                    <a:solidFill>
                      <a:srgbClr val="0000CC"/>
                    </a:solidFill>
                    <a:latin typeface="黑体" panose="02010609060101010101" pitchFamily="49" charset="-122"/>
                    <a:ea typeface="黑体" panose="02010609060101010101" pitchFamily="49" charset="-122"/>
                  </a:rPr>
                  <a:t>,</a:t>
                </a:r>
                <a:r>
                  <a:rPr lang="zh-CN" altLang="en-US" sz="2400" dirty="0">
                    <a:solidFill>
                      <a:srgbClr val="0000CC"/>
                    </a:solidFill>
                    <a:latin typeface="黑体" panose="02010609060101010101" pitchFamily="49" charset="-122"/>
                    <a:ea typeface="黑体" panose="02010609060101010101" pitchFamily="49" charset="-122"/>
                  </a:rPr>
                  <a:t>课程号</a:t>
                </a:r>
                <a:r>
                  <a:rPr lang="en-US" altLang="zh-CN" sz="2400" dirty="0">
                    <a:solidFill>
                      <a:srgbClr val="0000CC"/>
                    </a:solidFill>
                    <a:latin typeface="黑体" panose="02010609060101010101" pitchFamily="49" charset="-122"/>
                    <a:ea typeface="黑体" panose="02010609060101010101" pitchFamily="49" charset="-122"/>
                  </a:rPr>
                  <a:t>)</a:t>
                </a:r>
                <a:r>
                  <a:rPr lang="en-US" altLang="zh-CN" sz="2400" dirty="0">
                    <a:solidFill>
                      <a:srgbClr val="0000CC"/>
                    </a:solidFill>
                    <a:latin typeface="黑体" panose="02010609060101010101" pitchFamily="49" charset="-122"/>
                    <a:ea typeface="黑体" panose="02010609060101010101" pitchFamily="49" charset="-122"/>
                    <a:sym typeface="Symbol" pitchFamily="18" charset="2"/>
                  </a:rPr>
                  <a:t></a:t>
                </a:r>
                <a:r>
                  <a:rPr lang="zh-CN" altLang="en-US" sz="2400" dirty="0">
                    <a:solidFill>
                      <a:srgbClr val="0000CC"/>
                    </a:solidFill>
                    <a:latin typeface="黑体" panose="02010609060101010101" pitchFamily="49" charset="-122"/>
                    <a:ea typeface="黑体" panose="02010609060101010101" pitchFamily="49" charset="-122"/>
                  </a:rPr>
                  <a:t>成绩</a:t>
                </a:r>
                <a:endParaRPr lang="en-US" altLang="zh-CN" sz="2400" dirty="0">
                  <a:solidFill>
                    <a:srgbClr val="0000CC"/>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FE03B9AD-D369-CF7F-8A4A-AB3CBAF29AC9}"/>
                  </a:ext>
                </a:extLst>
              </p:cNvPr>
              <p:cNvSpPr txBox="1"/>
              <p:nvPr/>
            </p:nvSpPr>
            <p:spPr>
              <a:xfrm>
                <a:off x="3800597" y="1488303"/>
                <a:ext cx="288016" cy="403316"/>
              </a:xfrm>
              <a:prstGeom prst="rect">
                <a:avLst/>
              </a:prstGeom>
              <a:noFill/>
            </p:spPr>
            <p:txBody>
              <a:bodyPr wrap="square" rtlCol="0">
                <a:spAutoFit/>
              </a:bodyPr>
              <a:lstStyle/>
              <a:p>
                <a:pPr>
                  <a:lnSpc>
                    <a:spcPct val="120000"/>
                  </a:lnSpc>
                  <a:spcBef>
                    <a:spcPts val="600"/>
                  </a:spcBef>
                </a:pPr>
                <a:r>
                  <a:rPr lang="en-US" altLang="zh-CN" b="1" dirty="0">
                    <a:solidFill>
                      <a:srgbClr val="0000CC"/>
                    </a:solidFill>
                  </a:rPr>
                  <a:t>f</a:t>
                </a:r>
                <a:endParaRPr lang="zh-CN" altLang="en-US" b="1" dirty="0">
                  <a:solidFill>
                    <a:srgbClr val="0000CC"/>
                  </a:solidFill>
                </a:endParaRPr>
              </a:p>
            </p:txBody>
          </p:sp>
        </p:grpSp>
        <p:sp>
          <p:nvSpPr>
            <p:cNvPr id="3" name="文本框 2">
              <a:extLst>
                <a:ext uri="{FF2B5EF4-FFF2-40B4-BE49-F238E27FC236}">
                  <a16:creationId xmlns:a16="http://schemas.microsoft.com/office/drawing/2014/main" id="{39DBE405-2631-0545-1B3D-B2F80862A200}"/>
                </a:ext>
              </a:extLst>
            </p:cNvPr>
            <p:cNvSpPr txBox="1"/>
            <p:nvPr/>
          </p:nvSpPr>
          <p:spPr>
            <a:xfrm>
              <a:off x="2492534" y="1434967"/>
              <a:ext cx="288016" cy="403316"/>
            </a:xfrm>
            <a:prstGeom prst="rect">
              <a:avLst/>
            </a:prstGeom>
            <a:noFill/>
          </p:spPr>
          <p:txBody>
            <a:bodyPr wrap="square" rtlCol="0">
              <a:spAutoFit/>
            </a:bodyPr>
            <a:lstStyle/>
            <a:p>
              <a:pPr>
                <a:lnSpc>
                  <a:spcPct val="120000"/>
                </a:lnSpc>
                <a:spcBef>
                  <a:spcPts val="600"/>
                </a:spcBef>
              </a:pPr>
              <a:r>
                <a:rPr lang="en-US" altLang="zh-CN" b="1" dirty="0">
                  <a:solidFill>
                    <a:srgbClr val="0000CC"/>
                  </a:solidFill>
                </a:rPr>
                <a:t>f</a:t>
              </a:r>
              <a:endParaRPr lang="zh-CN" altLang="en-US" b="1" dirty="0">
                <a:solidFill>
                  <a:srgbClr val="0000CC"/>
                </a:solidFill>
              </a:endParaRPr>
            </a:p>
          </p:txBody>
        </p:sp>
      </p:grpSp>
    </p:spTree>
    <p:extLst>
      <p:ext uri="{BB962C8B-B14F-4D97-AF65-F5344CB8AC3E}">
        <p14:creationId xmlns:p14="http://schemas.microsoft.com/office/powerpoint/2010/main" val="32163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3"/>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5903</TotalTime>
  <Words>3342</Words>
  <Application>Microsoft Office PowerPoint</Application>
  <PresentationFormat>宽屏</PresentationFormat>
  <Paragraphs>218</Paragraphs>
  <Slides>18</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等线</vt:lpstr>
      <vt:lpstr>等线 Light</vt:lpstr>
      <vt:lpstr>黑体</vt:lpstr>
      <vt:lpstr>楷体_GB2312</vt:lpstr>
      <vt:lpstr>Arial</vt:lpstr>
      <vt:lpstr>Cambria Math</vt:lpstr>
      <vt:lpstr>Symbol</vt:lpstr>
      <vt:lpstr>Times New Roman</vt:lpstr>
      <vt:lpstr>Wingdings</vt:lpstr>
      <vt:lpstr>Office 主题​​</vt:lpstr>
      <vt:lpstr> 3.4 关系的规范化 3.4.2 范式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数据库系统的组成</dc:title>
  <dc:creator>yonghua zhang</dc:creator>
  <cp:lastModifiedBy>Admin</cp:lastModifiedBy>
  <cp:revision>262</cp:revision>
  <dcterms:created xsi:type="dcterms:W3CDTF">2023-03-17T06:55:25Z</dcterms:created>
  <dcterms:modified xsi:type="dcterms:W3CDTF">2024-05-16T11:35:21Z</dcterms:modified>
</cp:coreProperties>
</file>