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458" r:id="rId2"/>
    <p:sldId id="604" r:id="rId3"/>
    <p:sldId id="256" r:id="rId4"/>
    <p:sldId id="441" r:id="rId5"/>
    <p:sldId id="576" r:id="rId6"/>
    <p:sldId id="577" r:id="rId7"/>
    <p:sldId id="601" r:id="rId8"/>
    <p:sldId id="578" r:id="rId9"/>
    <p:sldId id="579" r:id="rId10"/>
    <p:sldId id="606" r:id="rId11"/>
    <p:sldId id="581" r:id="rId12"/>
    <p:sldId id="580" r:id="rId13"/>
    <p:sldId id="582"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7" autoAdjust="0"/>
    <p:restoredTop sz="83784" autoAdjust="0"/>
  </p:normalViewPr>
  <p:slideViewPr>
    <p:cSldViewPr snapToGrid="0">
      <p:cViewPr varScale="1">
        <p:scale>
          <a:sx n="105" d="100"/>
          <a:sy n="105" d="100"/>
        </p:scale>
        <p:origin x="107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1414B-DAC1-4503-B87A-720F0586C54F}" type="datetimeFigureOut">
              <a:rPr lang="zh-CN" altLang="en-US" smtClean="0"/>
              <a:t>2024/5/24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8175B-35A5-4D7F-B7BF-523945042B06}" type="slidenum">
              <a:rPr lang="zh-CN" altLang="en-US" smtClean="0"/>
              <a:t>‹#›</a:t>
            </a:fld>
            <a:endParaRPr lang="zh-CN" altLang="en-US"/>
          </a:p>
        </p:txBody>
      </p:sp>
    </p:spTree>
    <p:extLst>
      <p:ext uri="{BB962C8B-B14F-4D97-AF65-F5344CB8AC3E}">
        <p14:creationId xmlns:p14="http://schemas.microsoft.com/office/powerpoint/2010/main" val="252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E6%95%B0%E6%8D%AE%E9%A1%B9/3227309?fromModule=lemma_inlink" TargetMode="External"/><Relationship Id="rId7" Type="http://schemas.openxmlformats.org/officeDocument/2006/relationships/hyperlink" Target="https://baike.baidu.com/item/%E6%95%B0%E6%8D%AE%E6%B5%81%E5%9B%BE/4136477?fromModule=lemma_inlink"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baidu.com/item/%E6%95%B0%E6%8D%AE%E5%AD%98%E5%82%A8/9827490?fromModule=lemma_inlink" TargetMode="External"/><Relationship Id="rId5" Type="http://schemas.openxmlformats.org/officeDocument/2006/relationships/hyperlink" Target="https://baike.baidu.com/item/%E6%95%B0%E6%8D%AE%E6%B5%81/3002243?fromModule=lemma_inlink" TargetMode="External"/><Relationship Id="rId4" Type="http://schemas.openxmlformats.org/officeDocument/2006/relationships/hyperlink" Target="https://baike.baidu.com/item/%E6%95%B0%E6%8D%AE%E7%BB%93%E6%9E%84/1450?fromModule=lemma_inlink"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948459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10</a:t>
            </a:fld>
            <a:endParaRPr lang="zh-CN" altLang="en-US"/>
          </a:p>
        </p:txBody>
      </p:sp>
    </p:spTree>
    <p:extLst>
      <p:ext uri="{BB962C8B-B14F-4D97-AF65-F5344CB8AC3E}">
        <p14:creationId xmlns:p14="http://schemas.microsoft.com/office/powerpoint/2010/main" val="2188094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CC"/>
                </a:solidFill>
                <a:latin typeface="黑体" panose="02010609060101010101" pitchFamily="49" charset="-122"/>
                <a:ea typeface="黑体" panose="02010609060101010101" pitchFamily="49" charset="-122"/>
              </a:rPr>
              <a:t>数据存储 </a:t>
            </a:r>
            <a:r>
              <a:rPr lang="zh-CN" altLang="en-US" sz="1200" dirty="0">
                <a:latin typeface="黑体" panose="02010609060101010101" pitchFamily="49" charset="-122"/>
                <a:ea typeface="黑体" panose="02010609060101010101" pitchFamily="49" charset="-122"/>
              </a:rPr>
              <a:t>数据存储是数据结构停留或保存的地方，也是数据流的来源和去向之一。</a:t>
            </a:r>
          </a:p>
          <a:p>
            <a:r>
              <a:rPr lang="en-US" altLang="zh-CN" dirty="0"/>
              <a:t> </a:t>
            </a:r>
          </a:p>
          <a:p>
            <a:r>
              <a:rPr lang="zh-CN" altLang="en-US" dirty="0"/>
              <a:t>如数据流订单的描述</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11</a:t>
            </a:fld>
            <a:endParaRPr lang="zh-CN" altLang="en-US"/>
          </a:p>
        </p:txBody>
      </p:sp>
    </p:spTree>
    <p:extLst>
      <p:ext uri="{BB962C8B-B14F-4D97-AF65-F5344CB8AC3E}">
        <p14:creationId xmlns:p14="http://schemas.microsoft.com/office/powerpoint/2010/main" val="1858003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00CC"/>
                </a:solidFill>
                <a:latin typeface="黑体" panose="02010609060101010101" pitchFamily="49" charset="-122"/>
                <a:ea typeface="黑体" panose="02010609060101010101" pitchFamily="49" charset="-122"/>
              </a:rPr>
              <a:t>数据存储 </a:t>
            </a:r>
            <a:r>
              <a:rPr lang="zh-CN" altLang="en-US" sz="1200" dirty="0">
                <a:latin typeface="黑体" panose="02010609060101010101" pitchFamily="49" charset="-122"/>
                <a:ea typeface="黑体" panose="02010609060101010101" pitchFamily="49" charset="-122"/>
              </a:rPr>
              <a:t>数据存储是数据结构停留或保存的地方，也是数据流的来源和去向之一。</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12</a:t>
            </a:fld>
            <a:endParaRPr lang="zh-CN" altLang="en-US"/>
          </a:p>
        </p:txBody>
      </p:sp>
    </p:spTree>
    <p:extLst>
      <p:ext uri="{BB962C8B-B14F-4D97-AF65-F5344CB8AC3E}">
        <p14:creationId xmlns:p14="http://schemas.microsoft.com/office/powerpoint/2010/main" val="1783649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在数据字典中将数据流图中的内容依次加以描述，到此为止完成了需求分析阶段的任务</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13</a:t>
            </a:fld>
            <a:endParaRPr lang="zh-CN" altLang="en-US"/>
          </a:p>
        </p:txBody>
      </p:sp>
    </p:spTree>
    <p:extLst>
      <p:ext uri="{BB962C8B-B14F-4D97-AF65-F5344CB8AC3E}">
        <p14:creationId xmlns:p14="http://schemas.microsoft.com/office/powerpoint/2010/main" val="2750409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fontAlgn="base">
              <a:lnSpc>
                <a:spcPct val="130000"/>
              </a:lnSpc>
              <a:spcBef>
                <a:spcPts val="600"/>
              </a:spcBef>
              <a:spcAft>
                <a:spcPct val="0"/>
              </a:spcAft>
              <a:buFont typeface="Wingdings" panose="05000000000000000000" pitchFamily="2" charset="2"/>
              <a:buNone/>
              <a:defRPr/>
            </a:pPr>
            <a:r>
              <a:rPr lang="zh-CN" altLang="en-US" sz="1200" b="0" dirty="0">
                <a:solidFill>
                  <a:srgbClr val="C00000"/>
                </a:solidFill>
                <a:latin typeface="黑体" panose="02010609060101010101" pitchFamily="49" charset="-122"/>
                <a:ea typeface="黑体" panose="02010609060101010101" pitchFamily="49" charset="-122"/>
              </a:rPr>
              <a:t>数据库设计的过程往往是上述六个阶段的不断反复。</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2</a:t>
            </a:fld>
            <a:endParaRPr lang="zh-CN" altLang="en-US"/>
          </a:p>
        </p:txBody>
      </p:sp>
    </p:spTree>
    <p:extLst>
      <p:ext uri="{BB962C8B-B14F-4D97-AF65-F5344CB8AC3E}">
        <p14:creationId xmlns:p14="http://schemas.microsoft.com/office/powerpoint/2010/main" val="2836586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本节主要学习数据系统的概念及其（有哪些）主要组成部分</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3</a:t>
            </a:fld>
            <a:endParaRPr lang="zh-CN" altLang="en-US"/>
          </a:p>
        </p:txBody>
      </p:sp>
    </p:spTree>
    <p:extLst>
      <p:ext uri="{BB962C8B-B14F-4D97-AF65-F5344CB8AC3E}">
        <p14:creationId xmlns:p14="http://schemas.microsoft.com/office/powerpoint/2010/main" val="118807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4</a:t>
            </a:fld>
            <a:endParaRPr lang="zh-CN" altLang="en-US"/>
          </a:p>
        </p:txBody>
      </p:sp>
    </p:spTree>
    <p:extLst>
      <p:ext uri="{BB962C8B-B14F-4D97-AF65-F5344CB8AC3E}">
        <p14:creationId xmlns:p14="http://schemas.microsoft.com/office/powerpoint/2010/main" val="36435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5</a:t>
            </a:fld>
            <a:endParaRPr lang="zh-CN" altLang="en-US"/>
          </a:p>
        </p:txBody>
      </p:sp>
    </p:spTree>
    <p:extLst>
      <p:ext uri="{BB962C8B-B14F-4D97-AF65-F5344CB8AC3E}">
        <p14:creationId xmlns:p14="http://schemas.microsoft.com/office/powerpoint/2010/main" val="66590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2567116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a:p>
          <a:p>
            <a:endParaRPr lang="en-US" altLang="zh-CN" b="1" dirty="0"/>
          </a:p>
          <a:p>
            <a:r>
              <a:rPr lang="zh-CN" altLang="en-US" b="1" dirty="0"/>
              <a:t>数据流图 </a:t>
            </a:r>
            <a:r>
              <a:rPr lang="zh-CN" altLang="en-US" dirty="0"/>
              <a:t> 是从数据传递和加工的角度，以图形的方式来描述逻辑输入经过系统加工处理后转化为逻辑输出的结构化系统分析工具</a:t>
            </a:r>
            <a:endParaRPr lang="en-US" altLang="zh-CN" dirty="0"/>
          </a:p>
          <a:p>
            <a:endParaRPr lang="zh-CN" altLang="en-US" dirty="0"/>
          </a:p>
          <a:p>
            <a:r>
              <a:rPr lang="zh-CN" altLang="en-US" b="1" dirty="0"/>
              <a:t>重点理解</a:t>
            </a:r>
            <a:r>
              <a:rPr lang="zh-CN" altLang="en-US" dirty="0"/>
              <a:t>：系统的输入和输出分别是什么、数据从何处来又去向何方、数据存储在何处</a:t>
            </a:r>
          </a:p>
          <a:p>
            <a:endParaRPr lang="en-US" altLang="zh-CN" dirty="0"/>
          </a:p>
          <a:p>
            <a:r>
              <a:rPr lang="zh-CN" altLang="en-US" dirty="0"/>
              <a:t>自顶向下逐层分解，绘制分层数据流图， 如该例，</a:t>
            </a:r>
            <a:r>
              <a:rPr lang="en-US" altLang="zh-CN" dirty="0"/>
              <a:t>0</a:t>
            </a:r>
            <a:r>
              <a:rPr lang="zh-CN" altLang="en-US" dirty="0"/>
              <a:t>层图是对顶层图的分解细化，</a:t>
            </a:r>
            <a:r>
              <a:rPr lang="en-US" altLang="zh-CN" dirty="0"/>
              <a:t>1</a:t>
            </a:r>
            <a:r>
              <a:rPr lang="zh-CN" altLang="en-US" dirty="0"/>
              <a:t>层图又是对</a:t>
            </a:r>
            <a:r>
              <a:rPr lang="en-US" altLang="zh-CN" dirty="0"/>
              <a:t>0</a:t>
            </a:r>
            <a:r>
              <a:rPr lang="zh-CN" altLang="en-US" dirty="0"/>
              <a:t>层图的分解细化</a:t>
            </a:r>
            <a:endParaRPr lang="en-US" altLang="zh-CN" dirty="0"/>
          </a:p>
          <a:p>
            <a:endParaRPr lang="en-US" altLang="zh-CN" dirty="0"/>
          </a:p>
          <a:p>
            <a:r>
              <a:rPr lang="zh-CN" altLang="en-US" dirty="0">
                <a:effectLst/>
              </a:rPr>
              <a:t>顶层图只有一张，</a:t>
            </a:r>
            <a:r>
              <a:rPr lang="zh-CN" altLang="en-US" dirty="0"/>
              <a:t>只包含一个加工，用以表示被开发的系统，</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0</a:t>
            </a:r>
            <a:r>
              <a:rPr lang="zh-CN" altLang="en-US" dirty="0">
                <a:effectLst/>
              </a:rPr>
              <a:t>层图只有一张，对加工进行编号，如</a:t>
            </a:r>
            <a:r>
              <a:rPr lang="en-US" altLang="zh-CN" dirty="0">
                <a:effectLst/>
              </a:rPr>
              <a:t>0.1</a:t>
            </a:r>
            <a:r>
              <a:rPr lang="zh-CN" altLang="en-US" dirty="0">
                <a:effectLst/>
              </a:rPr>
              <a:t>、</a:t>
            </a:r>
            <a:r>
              <a:rPr lang="en-US" altLang="zh-CN" dirty="0">
                <a:effectLst/>
              </a:rPr>
              <a:t>0.2</a:t>
            </a:r>
            <a:r>
              <a:rPr lang="zh-CN" altLang="en-US" dirty="0">
                <a:effectLst/>
              </a:rPr>
              <a:t>、</a:t>
            </a:r>
            <a:r>
              <a:rPr lang="en-US" altLang="zh-CN" dirty="0">
                <a:effectLst/>
              </a:rPr>
              <a:t>…</a:t>
            </a:r>
            <a:r>
              <a:rPr lang="zh-CN" altLang="en-US" dirty="0">
                <a:effectLst/>
              </a:rPr>
              <a:t>，或者</a:t>
            </a:r>
            <a:r>
              <a:rPr lang="en-US" altLang="zh-CN" dirty="0">
                <a:effectLst/>
              </a:rPr>
              <a:t>1</a:t>
            </a:r>
            <a:r>
              <a:rPr lang="zh-CN" altLang="en-US" dirty="0">
                <a:effectLst/>
              </a:rPr>
              <a:t>， </a:t>
            </a:r>
            <a:r>
              <a:rPr lang="en-US" altLang="zh-CN" dirty="0">
                <a:effectLst/>
              </a:rPr>
              <a:t>2 </a:t>
            </a:r>
            <a:r>
              <a:rPr lang="zh-CN" altLang="en-US" dirty="0">
                <a:effectLst/>
              </a:rPr>
              <a:t>，</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effectLst/>
              </a:rPr>
              <a:t>1</a:t>
            </a:r>
            <a:r>
              <a:rPr lang="zh-CN" altLang="en-US" dirty="0">
                <a:effectLst/>
              </a:rPr>
              <a:t>层图是对</a:t>
            </a:r>
            <a:r>
              <a:rPr lang="en-US" altLang="zh-CN" dirty="0">
                <a:effectLst/>
              </a:rPr>
              <a:t>0</a:t>
            </a:r>
            <a:r>
              <a:rPr lang="zh-CN" altLang="en-US" dirty="0">
                <a:effectLst/>
              </a:rPr>
              <a:t>层图进行分解（从一个加工画出一张数据流图的过程就是对加工的分解。）</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数据流图可能有许多层，每一层又有多张图。</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effectLst/>
            </a:endParaRP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73995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数据字典是指对数据的</a:t>
            </a:r>
            <a:r>
              <a:rPr lang="zh-CN" altLang="en-US" dirty="0">
                <a:hlinkClick r:id="rId3"/>
              </a:rPr>
              <a:t>数据项</a:t>
            </a:r>
            <a:r>
              <a:rPr lang="zh-CN" altLang="en-US" dirty="0"/>
              <a:t>、</a:t>
            </a:r>
            <a:r>
              <a:rPr lang="zh-CN" altLang="en-US" dirty="0">
                <a:hlinkClick r:id="rId4"/>
              </a:rPr>
              <a:t>数据结构</a:t>
            </a:r>
            <a:r>
              <a:rPr lang="zh-CN" altLang="en-US" dirty="0"/>
              <a:t>、</a:t>
            </a:r>
            <a:r>
              <a:rPr lang="zh-CN" altLang="en-US" dirty="0">
                <a:hlinkClick r:id="rId5"/>
              </a:rPr>
              <a:t>数据流</a:t>
            </a:r>
            <a:r>
              <a:rPr lang="zh-CN" altLang="en-US" dirty="0"/>
              <a:t>、</a:t>
            </a:r>
            <a:r>
              <a:rPr lang="zh-CN" altLang="en-US" dirty="0">
                <a:hlinkClick r:id="rId6"/>
              </a:rPr>
              <a:t>数据存储</a:t>
            </a:r>
            <a:r>
              <a:rPr lang="zh-CN" altLang="en-US" dirty="0"/>
              <a:t>、处理逻辑等进行定义和描述，其目的是对</a:t>
            </a:r>
            <a:r>
              <a:rPr lang="zh-CN" altLang="en-US" dirty="0">
                <a:hlinkClick r:id="rId7"/>
              </a:rPr>
              <a:t>数据流图</a:t>
            </a:r>
            <a:r>
              <a:rPr lang="zh-CN" altLang="en-US" dirty="0"/>
              <a:t>中的各个元素作出详细的说明。</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8</a:t>
            </a:fld>
            <a:endParaRPr lang="zh-CN" altLang="en-US"/>
          </a:p>
        </p:txBody>
      </p:sp>
    </p:spTree>
    <p:extLst>
      <p:ext uri="{BB962C8B-B14F-4D97-AF65-F5344CB8AC3E}">
        <p14:creationId xmlns:p14="http://schemas.microsoft.com/office/powerpoint/2010/main" val="1211425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如数据项货物编号的描述</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9</a:t>
            </a:fld>
            <a:endParaRPr lang="zh-CN" altLang="en-US"/>
          </a:p>
        </p:txBody>
      </p:sp>
    </p:spTree>
    <p:extLst>
      <p:ext uri="{BB962C8B-B14F-4D97-AF65-F5344CB8AC3E}">
        <p14:creationId xmlns:p14="http://schemas.microsoft.com/office/powerpoint/2010/main" val="186274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F23F2-36EC-9CC9-53C4-919D77A2D9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B49A8-D5F3-5CF4-16CA-7527AFBBD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35E61-76CA-124B-AC4B-D285AD0C9820}"/>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2AFE13AF-1484-AF2C-2482-13A600D23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110CB-25D4-5A27-A824-9B7A68E8AF8E}"/>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8235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5C8C-6D78-8967-CC53-9E3D6095C2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98CB7D-8C93-A541-D3AC-D724805A0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08A34-17FF-D557-B23E-14F18C27F0C0}"/>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491EB813-1F2E-9683-06AD-43945DE3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2BDA90-A3F0-34DA-EE01-2CF7F71B08A8}"/>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900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348FA-E69B-FD90-8880-4A40F0696C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8BC7F8-6F1F-FECB-CEAD-D62B03DF0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A3E35-12F8-31E4-47DC-D97AD5D35052}"/>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3CCE380F-E3FE-1228-A94F-FBCED02D2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4B006-4722-85D8-ACC4-7437952014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5181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6BBC-E92F-8DF4-5634-AC6AA3478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75D0A4-78FE-B672-4348-EA44443782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747DC-A4C6-D467-2C95-8EAD70E30104}"/>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0C441FA7-4CE9-CD61-3001-BA92CA74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53AE1-D2B5-4E39-DACC-8885B7A697B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60434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10540-1AD4-48DF-ED3D-1E97DA5D7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120B40-AE8A-6ECE-EE5A-D38F377E3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C3DC43-ACFD-3485-8C6F-C8BDBB21C275}"/>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B2AC2267-BEAE-D6DC-19FA-79808114F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8412A-F94F-BC40-AFB7-E46317BD73C6}"/>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339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F35A-1DEF-1200-FFB1-2F5228AB0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DB155-3AD9-39CB-8D10-730220B8B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B1FD60-7FE6-D716-9B98-7F679F1194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C5BB2-FDBA-F482-3FD1-5EAB673BDC2E}"/>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315E0988-02F4-1B49-3EB6-2639274C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7A573-F7A1-B742-576B-F4F7BDA5222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591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C6A0-66C4-7FED-F7D1-D20348B18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9EF56-95BC-2B24-BD54-2796A9819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8EBFFD-AAE4-A250-4CC5-29D7D7DAE1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47B797-DE05-822B-17C6-104A647EE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9EFB76-DC53-286B-AAD0-EA00901867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B9E01-0457-0AC6-7A4B-00A4DC28B554}"/>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8" name="页脚占位符 7">
            <a:extLst>
              <a:ext uri="{FF2B5EF4-FFF2-40B4-BE49-F238E27FC236}">
                <a16:creationId xmlns:a16="http://schemas.microsoft.com/office/drawing/2014/main" id="{7A8EAB5C-994B-43B8-2A44-31C7B73068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7E883-7F6B-A653-C139-0D78F0C8F71C}"/>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002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D959-90C2-8E9D-74F6-6B773D6DA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10921B-FBB7-37FA-876B-5A5A1398FC12}"/>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4" name="页脚占位符 3">
            <a:extLst>
              <a:ext uri="{FF2B5EF4-FFF2-40B4-BE49-F238E27FC236}">
                <a16:creationId xmlns:a16="http://schemas.microsoft.com/office/drawing/2014/main" id="{73174A23-40F9-349E-6791-6C91B6F195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3D2F4E-612F-52CF-18D1-6B809BB7DD2D}"/>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248087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541E59-CA92-B7C3-06EE-D0524329A4FD}"/>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3" name="页脚占位符 2">
            <a:extLst>
              <a:ext uri="{FF2B5EF4-FFF2-40B4-BE49-F238E27FC236}">
                <a16:creationId xmlns:a16="http://schemas.microsoft.com/office/drawing/2014/main" id="{5FBFD979-C1FC-B6F7-52FD-61355CF78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0435E3-93B1-D108-2561-6E7BBAC147E3}"/>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6808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023F6-E27B-9B63-20E2-5B45989BE6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96D92C-5152-BCBD-5E5B-874D4EE8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40513-58F2-CA2F-95EF-E6A95929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0BDAA0-C916-E858-8962-E400D9966B73}"/>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1BB3BFBB-6E49-809F-501D-F91311EB3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36835-E2BE-16BE-9C59-776733EE8D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36676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6E10-DA50-D0F6-6260-2BA8F22B5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655F14-78D5-95C1-45F3-94BDEDC77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358239-41AD-1875-A624-7ADD62CE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0E2FB-C91C-356D-5841-9E56374B4877}"/>
              </a:ext>
            </a:extLst>
          </p:cNvPr>
          <p:cNvSpPr>
            <a:spLocks noGrp="1"/>
          </p:cNvSpPr>
          <p:nvPr>
            <p:ph type="dt" sz="half" idx="10"/>
          </p:nvPr>
        </p:nvSpPr>
        <p:spPr/>
        <p:txBody>
          <a:bodyPr/>
          <a:lstStyle/>
          <a:p>
            <a:fld id="{5F8C5380-4F43-46C6-B343-5181B424EAF8}" type="datetimeFigureOut">
              <a:rPr lang="zh-CN" altLang="en-US" smtClean="0"/>
              <a:t>2024/5/24</a:t>
            </a:fld>
            <a:endParaRPr lang="zh-CN" altLang="en-US"/>
          </a:p>
        </p:txBody>
      </p:sp>
      <p:sp>
        <p:nvSpPr>
          <p:cNvPr id="6" name="页脚占位符 5">
            <a:extLst>
              <a:ext uri="{FF2B5EF4-FFF2-40B4-BE49-F238E27FC236}">
                <a16:creationId xmlns:a16="http://schemas.microsoft.com/office/drawing/2014/main" id="{39657ED2-3D03-BF94-771A-5602CC843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B60136-5D49-9F7E-64A4-57672F954349}"/>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27217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E69CC-8C64-82A2-037A-4537656C8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E7804C-9C43-B0D5-D61F-087D23CAD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8DC19-B02B-6DE3-E80A-A3C59F23C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5380-4F43-46C6-B343-5181B424EAF8}" type="datetimeFigureOut">
              <a:rPr lang="zh-CN" altLang="en-US" smtClean="0"/>
              <a:t>2024/5/24</a:t>
            </a:fld>
            <a:endParaRPr lang="zh-CN" altLang="en-US"/>
          </a:p>
        </p:txBody>
      </p:sp>
      <p:sp>
        <p:nvSpPr>
          <p:cNvPr id="5" name="页脚占位符 4">
            <a:extLst>
              <a:ext uri="{FF2B5EF4-FFF2-40B4-BE49-F238E27FC236}">
                <a16:creationId xmlns:a16="http://schemas.microsoft.com/office/drawing/2014/main" id="{0A95B9F0-AFAA-5E49-AB8A-AAEAB381F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840892-4BD7-8475-CFB0-D8F740111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915-3093-4B71-81C3-255800830A79}" type="slidenum">
              <a:rPr lang="zh-CN" altLang="en-US" smtClean="0"/>
              <a:t>‹#›</a:t>
            </a:fld>
            <a:endParaRPr lang="zh-CN" altLang="en-US"/>
          </a:p>
        </p:txBody>
      </p:sp>
      <p:grpSp>
        <p:nvGrpSpPr>
          <p:cNvPr id="7" name="组合 6">
            <a:extLst>
              <a:ext uri="{FF2B5EF4-FFF2-40B4-BE49-F238E27FC236}">
                <a16:creationId xmlns:a16="http://schemas.microsoft.com/office/drawing/2014/main" id="{479F8928-4428-40C0-A49B-AB2A0F3D4BC0}"/>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939ABA4A-45D8-4EC4-9D26-873811C2E6FF}"/>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17846ED7-861D-4C6D-B6F7-350B7BDD7F6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8848B32C-4D9D-4CF1-B9AF-FBEC194BDBFE}"/>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0ADA8920-61CD-45D7-A262-3E6B41DC9C7C}"/>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5C10C8C8-C22B-440F-BAA4-3E76A6CA1E2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97EFAA7D-26ED-46BF-A6B9-6B1BAE107BFB}"/>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42424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09760" y="2027279"/>
            <a:ext cx="8572480" cy="3453719"/>
            <a:chOff x="4680000" y="2025779"/>
            <a:chExt cx="8572480" cy="3453719"/>
          </a:xfrm>
        </p:grpSpPr>
        <p:sp>
          <p:nvSpPr>
            <p:cNvPr id="7" name="TextBox 603"/>
            <p:cNvSpPr txBox="1"/>
            <p:nvPr/>
          </p:nvSpPr>
          <p:spPr bwMode="auto">
            <a:xfrm>
              <a:off x="4680000" y="2025779"/>
              <a:ext cx="3070974"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4.1 </a:t>
              </a:r>
              <a:r>
                <a:rPr lang="zh-CN" altLang="en-US" sz="3600" b="1" dirty="0">
                  <a:solidFill>
                    <a:srgbClr val="0000CC"/>
                  </a:solidFill>
                  <a:latin typeface="Microsoft YaHei" charset="-122"/>
                  <a:ea typeface="Microsoft YaHei" charset="-122"/>
                  <a:cs typeface="Microsoft YaHei" charset="-122"/>
                </a:rPr>
                <a:t>需求分析</a:t>
              </a:r>
            </a:p>
          </p:txBody>
        </p:sp>
        <p:sp>
          <p:nvSpPr>
            <p:cNvPr id="8" name="TextBox 603"/>
            <p:cNvSpPr txBox="1"/>
            <p:nvPr/>
          </p:nvSpPr>
          <p:spPr bwMode="auto">
            <a:xfrm>
              <a:off x="4680000" y="4887218"/>
              <a:ext cx="8572480"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4.4 </a:t>
              </a:r>
              <a:r>
                <a:rPr lang="zh-CN" altLang="en-US" sz="3600" b="1" dirty="0">
                  <a:solidFill>
                    <a:srgbClr val="0000CC"/>
                  </a:solidFill>
                  <a:latin typeface="Microsoft YaHei" charset="-122"/>
                  <a:ea typeface="Microsoft YaHei" charset="-122"/>
                  <a:cs typeface="Microsoft YaHei" charset="-122"/>
                </a:rPr>
                <a:t>物理结构设计、数据库实施及运行</a:t>
              </a:r>
              <a:endParaRPr lang="en-US" altLang="zh-CN" sz="3600" b="1" dirty="0">
                <a:solidFill>
                  <a:srgbClr val="0000CC"/>
                </a:solidFill>
                <a:latin typeface="Microsoft YaHei" charset="-122"/>
                <a:ea typeface="Microsoft YaHei" charset="-122"/>
                <a:cs typeface="Microsoft YaHei" charset="-122"/>
              </a:endParaRPr>
            </a:p>
          </p:txBody>
        </p:sp>
        <p:sp>
          <p:nvSpPr>
            <p:cNvPr id="5" name="TextBox 603"/>
            <p:cNvSpPr txBox="1"/>
            <p:nvPr/>
          </p:nvSpPr>
          <p:spPr bwMode="auto">
            <a:xfrm>
              <a:off x="4680000" y="3933405"/>
              <a:ext cx="4071248"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4.3 </a:t>
              </a:r>
              <a:r>
                <a:rPr lang="zh-CN" altLang="en-US" sz="3600" b="1" dirty="0">
                  <a:solidFill>
                    <a:srgbClr val="0000CC"/>
                  </a:solidFill>
                  <a:latin typeface="Microsoft YaHei" charset="-122"/>
                  <a:ea typeface="Microsoft YaHei" charset="-122"/>
                  <a:cs typeface="Microsoft YaHei" charset="-122"/>
                </a:rPr>
                <a:t>逻辑结构设计</a:t>
              </a:r>
              <a:endParaRPr lang="en-US" altLang="zh-CN" sz="3600" b="1" dirty="0">
                <a:solidFill>
                  <a:srgbClr val="0000CC"/>
                </a:solidFill>
                <a:latin typeface="Microsoft YaHei" charset="-122"/>
                <a:ea typeface="Microsoft YaHei" charset="-122"/>
                <a:cs typeface="Microsoft YaHei" charset="-122"/>
              </a:endParaRPr>
            </a:p>
          </p:txBody>
        </p:sp>
        <p:sp>
          <p:nvSpPr>
            <p:cNvPr id="9" name="TextBox 603"/>
            <p:cNvSpPr txBox="1"/>
            <p:nvPr/>
          </p:nvSpPr>
          <p:spPr bwMode="auto">
            <a:xfrm>
              <a:off x="4680000" y="2979592"/>
              <a:ext cx="4071248" cy="592280"/>
            </a:xfrm>
            <a:prstGeom prst="rect">
              <a:avLst/>
            </a:prstGeom>
            <a:noFill/>
          </p:spPr>
          <p:txBody>
            <a:bodyPr wrap="none" lIns="37912" tIns="18956" rIns="37912" bIns="18956">
              <a:spAutoFit/>
            </a:bodyPr>
            <a:lstStyle>
              <a:defPPr>
                <a:defRPr lang="zh-CN"/>
              </a:defPPr>
              <a:lvl1pPr algn="ctr" fontAlgn="auto">
                <a:spcBef>
                  <a:spcPts val="0"/>
                </a:spcBef>
                <a:spcAft>
                  <a:spcPts val="0"/>
                </a:spcAft>
                <a:defRPr sz="9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en-US" altLang="zh-CN" sz="3600" b="1" dirty="0">
                  <a:solidFill>
                    <a:srgbClr val="0000CC"/>
                  </a:solidFill>
                  <a:latin typeface="Microsoft YaHei" charset="-122"/>
                  <a:ea typeface="Microsoft YaHei" charset="-122"/>
                  <a:cs typeface="Microsoft YaHei" charset="-122"/>
                </a:rPr>
                <a:t>4.2 </a:t>
              </a:r>
              <a:r>
                <a:rPr lang="zh-CN" altLang="en-US" sz="3600" b="1" dirty="0">
                  <a:solidFill>
                    <a:srgbClr val="0000CC"/>
                  </a:solidFill>
                  <a:latin typeface="Microsoft YaHei" charset="-122"/>
                  <a:ea typeface="Microsoft YaHei" charset="-122"/>
                  <a:cs typeface="Microsoft YaHei" charset="-122"/>
                </a:rPr>
                <a:t>概念结构设计</a:t>
              </a:r>
              <a:endParaRPr lang="en-US" altLang="zh-CN" sz="3600" b="1" dirty="0">
                <a:solidFill>
                  <a:srgbClr val="0000CC"/>
                </a:solidFill>
                <a:latin typeface="Microsoft YaHei" charset="-122"/>
                <a:ea typeface="Microsoft YaHei" charset="-122"/>
                <a:cs typeface="Microsoft YaHei" charset="-122"/>
              </a:endParaRPr>
            </a:p>
          </p:txBody>
        </p:sp>
      </p:grpSp>
      <p:sp>
        <p:nvSpPr>
          <p:cNvPr id="3" name="标题 1">
            <a:extLst>
              <a:ext uri="{FF2B5EF4-FFF2-40B4-BE49-F238E27FC236}">
                <a16:creationId xmlns:a16="http://schemas.microsoft.com/office/drawing/2014/main" id="{FD502964-515C-F858-7F37-5DA39A6AA2ED}"/>
              </a:ext>
            </a:extLst>
          </p:cNvPr>
          <p:cNvSpPr txBox="1">
            <a:spLocks/>
          </p:cNvSpPr>
          <p:nvPr/>
        </p:nvSpPr>
        <p:spPr>
          <a:xfrm>
            <a:off x="1309008" y="806566"/>
            <a:ext cx="9144000" cy="9000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000" b="1" dirty="0">
                <a:solidFill>
                  <a:srgbClr val="C00000"/>
                </a:solidFill>
                <a:latin typeface="微软雅黑" panose="020B0503020204020204" pitchFamily="34" charset="-122"/>
                <a:ea typeface="微软雅黑" panose="020B0503020204020204" pitchFamily="34" charset="-122"/>
              </a:rPr>
              <a:t>第</a:t>
            </a:r>
            <a:r>
              <a:rPr lang="en-US" altLang="zh-CN" sz="5000" b="1" dirty="0">
                <a:solidFill>
                  <a:srgbClr val="C00000"/>
                </a:solidFill>
                <a:latin typeface="微软雅黑" panose="020B0503020204020204" pitchFamily="34" charset="-122"/>
                <a:ea typeface="微软雅黑" panose="020B0503020204020204" pitchFamily="34" charset="-122"/>
              </a:rPr>
              <a:t>4</a:t>
            </a:r>
            <a:r>
              <a:rPr lang="zh-CN" altLang="en-US" sz="5000" b="1" dirty="0">
                <a:solidFill>
                  <a:srgbClr val="C00000"/>
                </a:solidFill>
                <a:latin typeface="微软雅黑" panose="020B0503020204020204" pitchFamily="34" charset="-122"/>
                <a:ea typeface="微软雅黑" panose="020B0503020204020204" pitchFamily="34" charset="-122"/>
              </a:rPr>
              <a:t>章 数据库设计</a:t>
            </a:r>
          </a:p>
        </p:txBody>
      </p:sp>
    </p:spTree>
    <p:extLst>
      <p:ext uri="{BB962C8B-B14F-4D97-AF65-F5344CB8AC3E}">
        <p14:creationId xmlns:p14="http://schemas.microsoft.com/office/powerpoint/2010/main" val="3360217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FC6C739-BBB6-47ED-9562-98443100A26A}"/>
              </a:ext>
            </a:extLst>
          </p:cNvPr>
          <p:cNvSpPr txBox="1">
            <a:spLocks noChangeArrowheads="1"/>
          </p:cNvSpPr>
          <p:nvPr/>
        </p:nvSpPr>
        <p:spPr>
          <a:xfrm>
            <a:off x="585536" y="921730"/>
            <a:ext cx="11020927" cy="29861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22313" lvl="1" indent="-265113">
              <a:lnSpc>
                <a:spcPct val="120000"/>
              </a:lnSpc>
              <a:spcBef>
                <a:spcPts val="600"/>
              </a:spcBef>
              <a:defRPr/>
            </a:pPr>
            <a:r>
              <a:rPr lang="zh-CN" altLang="en-US" dirty="0">
                <a:solidFill>
                  <a:srgbClr val="C00000"/>
                </a:solidFill>
                <a:latin typeface="黑体" panose="02010609060101010101" pitchFamily="49" charset="-122"/>
                <a:ea typeface="黑体" panose="02010609060101010101" pitchFamily="49" charset="-122"/>
              </a:rPr>
              <a:t>数据结构 </a:t>
            </a:r>
            <a:r>
              <a:rPr lang="zh-CN" altLang="en-US" dirty="0">
                <a:latin typeface="黑体" panose="02010609060101010101" pitchFamily="49" charset="-122"/>
                <a:ea typeface="黑体" panose="02010609060101010101" pitchFamily="49" charset="-122"/>
              </a:rPr>
              <a:t>是若干数据项的集合。</a:t>
            </a:r>
          </a:p>
          <a:p>
            <a:pPr lvl="1">
              <a:lnSpc>
                <a:spcPct val="120000"/>
              </a:lnSpc>
              <a:spcBef>
                <a:spcPts val="600"/>
              </a:spcBef>
              <a:buFont typeface="Wingdings" panose="05000000000000000000" pitchFamily="2" charset="2"/>
              <a:buNone/>
              <a:defRPr/>
            </a:pPr>
            <a:r>
              <a:rPr lang="zh-CN" altLang="en-US" sz="2400" dirty="0">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数据结构描述</a:t>
            </a:r>
            <a:r>
              <a:rPr lang="zh-CN" altLang="en-US" dirty="0">
                <a:latin typeface="黑体" panose="02010609060101010101" pitchFamily="49" charset="-122"/>
                <a:ea typeface="黑体" panose="02010609060101010101" pitchFamily="49" charset="-122"/>
              </a:rPr>
              <a:t>＝｛数据结构名，含义说明，组成：</a:t>
            </a:r>
            <a:r>
              <a:rPr lang="en-US" altLang="zh-CN" dirty="0">
                <a:latin typeface="黑体" panose="02010609060101010101" pitchFamily="49" charset="-122"/>
                <a:ea typeface="黑体" panose="02010609060101010101" pitchFamily="49" charset="-122"/>
                <a:sym typeface="Wingdings" panose="05000000000000000000" pitchFamily="2" charset="2"/>
              </a:rPr>
              <a:t>{</a:t>
            </a:r>
            <a:r>
              <a:rPr lang="zh-CN" altLang="en-US" dirty="0">
                <a:latin typeface="黑体" panose="02010609060101010101" pitchFamily="49" charset="-122"/>
                <a:ea typeface="黑体" panose="02010609060101010101" pitchFamily="49" charset="-122"/>
                <a:sym typeface="Wingdings" panose="05000000000000000000" pitchFamily="2" charset="2"/>
              </a:rPr>
              <a:t>数据项集合</a:t>
            </a:r>
            <a:r>
              <a:rPr lang="en-US" altLang="zh-CN" dirty="0">
                <a:latin typeface="黑体" panose="02010609060101010101" pitchFamily="49" charset="-122"/>
                <a:ea typeface="黑体" panose="02010609060101010101" pitchFamily="49" charset="-122"/>
                <a:sym typeface="Wingdings" panose="05000000000000000000" pitchFamily="2" charset="2"/>
              </a:rPr>
              <a: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lnSpc>
                <a:spcPct val="120000"/>
              </a:lnSpc>
              <a:spcBef>
                <a:spcPts val="600"/>
              </a:spcBef>
              <a:buNone/>
              <a:defRPr/>
            </a:pPr>
            <a:r>
              <a:rPr lang="zh-CN" altLang="en-US" sz="2200" dirty="0">
                <a:solidFill>
                  <a:srgbClr val="006666"/>
                </a:solidFill>
                <a:latin typeface="黑体" panose="02010609060101010101" pitchFamily="49" charset="-122"/>
                <a:ea typeface="黑体" panose="02010609060101010101" pitchFamily="49" charset="-122"/>
              </a:rPr>
              <a:t>如：</a:t>
            </a:r>
            <a:endParaRPr lang="en-US" altLang="zh-CN" sz="2200" dirty="0">
              <a:solidFill>
                <a:srgbClr val="006666"/>
              </a:solidFill>
              <a:latin typeface="黑体" panose="02010609060101010101" pitchFamily="49" charset="-122"/>
              <a:ea typeface="黑体" panose="02010609060101010101" pitchFamily="49" charset="-122"/>
            </a:endParaRPr>
          </a:p>
          <a:p>
            <a:pPr lvl="2">
              <a:lnSpc>
                <a:spcPct val="120000"/>
              </a:lnSpc>
              <a:spcBef>
                <a:spcPts val="600"/>
              </a:spcBef>
              <a:buNone/>
              <a:defRPr/>
            </a:pPr>
            <a:r>
              <a:rPr lang="zh-CN" altLang="en-US" sz="2200" smtClean="0">
                <a:solidFill>
                  <a:srgbClr val="0000CC"/>
                </a:solidFill>
                <a:latin typeface="黑体" panose="02010609060101010101" pitchFamily="49" charset="-122"/>
                <a:ea typeface="黑体" panose="02010609060101010101" pitchFamily="49" charset="-122"/>
              </a:rPr>
              <a:t>数据结构名称</a:t>
            </a:r>
            <a:r>
              <a:rPr lang="zh-CN" altLang="en-US" sz="2200" dirty="0">
                <a:latin typeface="黑体" panose="02010609060101010101" pitchFamily="49" charset="-122"/>
                <a:ea typeface="黑体" panose="02010609060101010101" pitchFamily="49" charset="-122"/>
              </a:rPr>
              <a:t>：货物</a:t>
            </a:r>
            <a:endParaRPr lang="en-US" altLang="zh-CN" sz="2200" dirty="0">
              <a:latin typeface="黑体" panose="02010609060101010101" pitchFamily="49" charset="-122"/>
              <a:ea typeface="黑体" panose="02010609060101010101" pitchFamily="49" charset="-122"/>
            </a:endParaRPr>
          </a:p>
          <a:p>
            <a:pPr lvl="2">
              <a:lnSpc>
                <a:spcPct val="120000"/>
              </a:lnSpc>
              <a:spcBef>
                <a:spcPts val="600"/>
              </a:spcBef>
              <a:buNone/>
              <a:defRPr/>
            </a:pPr>
            <a:r>
              <a:rPr lang="zh-CN" altLang="en-US" sz="2200" dirty="0">
                <a:solidFill>
                  <a:srgbClr val="0000CC"/>
                </a:solidFill>
                <a:latin typeface="黑体" panose="02010609060101010101" pitchFamily="49" charset="-122"/>
                <a:ea typeface="黑体" panose="02010609060101010101" pitchFamily="49" charset="-122"/>
              </a:rPr>
              <a:t>含义说明</a:t>
            </a:r>
            <a:r>
              <a:rPr lang="zh-CN" altLang="en-US" sz="2200" dirty="0">
                <a:latin typeface="黑体" panose="02010609060101010101" pitchFamily="49" charset="-122"/>
                <a:ea typeface="黑体" panose="02010609060101010101" pitchFamily="49" charset="-122"/>
              </a:rPr>
              <a:t>：供出售的物品</a:t>
            </a:r>
            <a:endParaRPr lang="en-US" altLang="zh-CN" sz="2200" dirty="0">
              <a:latin typeface="黑体" panose="02010609060101010101" pitchFamily="49" charset="-122"/>
              <a:ea typeface="黑体" panose="02010609060101010101" pitchFamily="49" charset="-122"/>
            </a:endParaRPr>
          </a:p>
          <a:p>
            <a:pPr lvl="2">
              <a:lnSpc>
                <a:spcPct val="120000"/>
              </a:lnSpc>
              <a:spcBef>
                <a:spcPts val="600"/>
              </a:spcBef>
              <a:buNone/>
              <a:defRPr/>
            </a:pPr>
            <a:r>
              <a:rPr lang="zh-CN" altLang="en-US" sz="2200" dirty="0">
                <a:solidFill>
                  <a:srgbClr val="0000CC"/>
                </a:solidFill>
                <a:latin typeface="黑体" panose="02010609060101010101" pitchFamily="49" charset="-122"/>
                <a:ea typeface="黑体" panose="02010609060101010101" pitchFamily="49" charset="-122"/>
              </a:rPr>
              <a:t>组成</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货物编号，货物名称，规格，数量</a:t>
            </a:r>
            <a:r>
              <a:rPr lang="en-US" altLang="zh-CN" sz="2200" dirty="0">
                <a:latin typeface="黑体" panose="02010609060101010101" pitchFamily="49" charset="-122"/>
                <a:ea typeface="黑体" panose="02010609060101010101" pitchFamily="49" charset="-122"/>
              </a:rPr>
              <a:t>}</a:t>
            </a:r>
            <a:endParaRPr lang="en-US" altLang="zh-CN" sz="2200" dirty="0">
              <a:solidFill>
                <a:srgbClr val="0000CC"/>
              </a:solidFill>
              <a:latin typeface="黑体" panose="02010609060101010101" pitchFamily="49" charset="-122"/>
              <a:ea typeface="黑体" panose="02010609060101010101" pitchFamily="49" charset="-122"/>
            </a:endParaRPr>
          </a:p>
          <a:p>
            <a:pPr lvl="1">
              <a:lnSpc>
                <a:spcPct val="120000"/>
              </a:lnSpc>
              <a:spcBef>
                <a:spcPts val="600"/>
              </a:spcBef>
              <a:buFont typeface="Wingdings" panose="05000000000000000000" pitchFamily="2" charset="2"/>
              <a:buNone/>
              <a:defRPr/>
            </a:pPr>
            <a:endParaRPr lang="zh-CN" altLang="en-US" sz="2200" dirty="0">
              <a:latin typeface="黑体" panose="02010609060101010101" pitchFamily="49" charset="-122"/>
              <a:ea typeface="黑体" panose="02010609060101010101" pitchFamily="49" charset="-122"/>
            </a:endParaRPr>
          </a:p>
          <a:p>
            <a:pPr marL="457200" lvl="1" indent="0">
              <a:lnSpc>
                <a:spcPct val="120000"/>
              </a:lnSpc>
              <a:spcBef>
                <a:spcPts val="600"/>
              </a:spcBef>
              <a:buNone/>
              <a:defRPr/>
            </a:pPr>
            <a:endParaRPr lang="zh-CN" altLang="en-US" sz="26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330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FC6C739-BBB6-47ED-9562-98443100A26A}"/>
              </a:ext>
            </a:extLst>
          </p:cNvPr>
          <p:cNvSpPr txBox="1">
            <a:spLocks noChangeArrowheads="1"/>
          </p:cNvSpPr>
          <p:nvPr/>
        </p:nvSpPr>
        <p:spPr>
          <a:xfrm>
            <a:off x="791029" y="642598"/>
            <a:ext cx="10385651" cy="50179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2438" indent="-269875">
              <a:lnSpc>
                <a:spcPct val="110000"/>
              </a:lnSpc>
              <a:spcBef>
                <a:spcPts val="1200"/>
              </a:spcBef>
              <a:defRPr/>
            </a:pPr>
            <a:r>
              <a:rPr lang="zh-CN" altLang="en-US" sz="2400" dirty="0">
                <a:solidFill>
                  <a:srgbClr val="C00000"/>
                </a:solidFill>
                <a:latin typeface="黑体" panose="02010609060101010101" pitchFamily="49" charset="-122"/>
                <a:ea typeface="黑体" panose="02010609060101010101" pitchFamily="49" charset="-122"/>
              </a:rPr>
              <a:t>数据流</a:t>
            </a:r>
            <a:r>
              <a:rPr lang="zh-CN" altLang="en-US" sz="2400" dirty="0">
                <a:solidFill>
                  <a:srgbClr val="0000CC"/>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表示某一处理过程的输入和输出。</a:t>
            </a:r>
            <a:endParaRPr lang="en-US" altLang="zh-CN" sz="2400" dirty="0">
              <a:latin typeface="黑体" panose="02010609060101010101" pitchFamily="49" charset="-122"/>
              <a:ea typeface="黑体" panose="02010609060101010101" pitchFamily="49" charset="-122"/>
            </a:endParaRPr>
          </a:p>
          <a:p>
            <a:pPr marL="457200" lvl="1" indent="0">
              <a:lnSpc>
                <a:spcPct val="11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数据流描述</a:t>
            </a:r>
            <a:r>
              <a:rPr lang="zh-CN" altLang="en-US" sz="2200" dirty="0">
                <a:latin typeface="黑体" panose="02010609060101010101" pitchFamily="49" charset="-122"/>
                <a:ea typeface="黑体" panose="02010609060101010101" pitchFamily="49" charset="-122"/>
              </a:rPr>
              <a:t>＝｛数据流名，说明，输入</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输出加工名，组成等｝</a:t>
            </a:r>
            <a:endParaRPr lang="en-US" altLang="zh-CN" sz="2200" dirty="0">
              <a:latin typeface="黑体" panose="02010609060101010101" pitchFamily="49" charset="-122"/>
              <a:ea typeface="黑体" panose="02010609060101010101" pitchFamily="49" charset="-122"/>
            </a:endParaRPr>
          </a:p>
          <a:p>
            <a:pPr lvl="1">
              <a:lnSpc>
                <a:spcPct val="120000"/>
              </a:lnSpc>
              <a:spcBef>
                <a:spcPts val="1200"/>
              </a:spcBef>
              <a:buNone/>
              <a:defRPr/>
            </a:pPr>
            <a:r>
              <a:rPr lang="zh-CN" altLang="en-US" sz="2200" dirty="0">
                <a:solidFill>
                  <a:srgbClr val="006666"/>
                </a:solidFill>
                <a:latin typeface="黑体" panose="02010609060101010101" pitchFamily="49" charset="-122"/>
                <a:ea typeface="黑体" panose="02010609060101010101" pitchFamily="49" charset="-122"/>
              </a:rPr>
              <a:t>如：</a:t>
            </a:r>
            <a:endParaRPr lang="en-US" altLang="zh-CN" sz="2200" dirty="0">
              <a:solidFill>
                <a:srgbClr val="006666"/>
              </a:solidFill>
              <a:latin typeface="黑体" panose="02010609060101010101" pitchFamily="49" charset="-122"/>
              <a:ea typeface="黑体" panose="02010609060101010101" pitchFamily="49" charset="-122"/>
            </a:endParaRPr>
          </a:p>
          <a:p>
            <a:pPr lvl="2">
              <a:lnSpc>
                <a:spcPct val="12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数据流名称</a:t>
            </a:r>
            <a:r>
              <a:rPr lang="zh-CN" altLang="en-US" sz="2200" dirty="0">
                <a:latin typeface="黑体" panose="02010609060101010101" pitchFamily="49" charset="-122"/>
                <a:ea typeface="黑体" panose="02010609060101010101" pitchFamily="49" charset="-122"/>
              </a:rPr>
              <a:t>：订单</a:t>
            </a:r>
            <a:endParaRPr lang="en-US" altLang="zh-CN" sz="2200" dirty="0">
              <a:latin typeface="黑体" panose="02010609060101010101" pitchFamily="49" charset="-122"/>
              <a:ea typeface="黑体" panose="02010609060101010101" pitchFamily="49" charset="-122"/>
            </a:endParaRPr>
          </a:p>
          <a:p>
            <a:pPr lvl="2">
              <a:lnSpc>
                <a:spcPct val="12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说明：</a:t>
            </a:r>
            <a:r>
              <a:rPr lang="zh-CN" altLang="en-US" sz="2200" dirty="0">
                <a:latin typeface="黑体" panose="02010609060101010101" pitchFamily="49" charset="-122"/>
                <a:ea typeface="黑体" panose="02010609060101010101" pitchFamily="49" charset="-122"/>
              </a:rPr>
              <a:t>顾客订货时填写的项目</a:t>
            </a:r>
            <a:endParaRPr lang="en-US" altLang="zh-CN" sz="2200" dirty="0">
              <a:latin typeface="黑体" panose="02010609060101010101" pitchFamily="49" charset="-122"/>
              <a:ea typeface="黑体" panose="02010609060101010101" pitchFamily="49" charset="-122"/>
            </a:endParaRPr>
          </a:p>
          <a:p>
            <a:pPr lvl="2">
              <a:lnSpc>
                <a:spcPct val="12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输入：</a:t>
            </a:r>
            <a:r>
              <a:rPr lang="zh-CN" altLang="en-US" sz="2200" dirty="0">
                <a:latin typeface="黑体" panose="02010609060101010101" pitchFamily="49" charset="-122"/>
                <a:ea typeface="黑体" panose="02010609060101010101" pitchFamily="49" charset="-122"/>
              </a:rPr>
              <a:t>顾客提交</a:t>
            </a:r>
            <a:endParaRPr lang="en-US" altLang="zh-CN" sz="2200" dirty="0">
              <a:latin typeface="黑体" panose="02010609060101010101" pitchFamily="49" charset="-122"/>
              <a:ea typeface="黑体" panose="02010609060101010101" pitchFamily="49" charset="-122"/>
            </a:endParaRPr>
          </a:p>
          <a:p>
            <a:pPr lvl="2">
              <a:lnSpc>
                <a:spcPct val="12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输出：</a:t>
            </a:r>
            <a:r>
              <a:rPr lang="zh-CN" altLang="en-US" sz="2200" dirty="0">
                <a:latin typeface="黑体" panose="02010609060101010101" pitchFamily="49" charset="-122"/>
                <a:ea typeface="黑体" panose="02010609060101010101" pitchFamily="49" charset="-122"/>
              </a:rPr>
              <a:t>订单检验</a:t>
            </a:r>
            <a:endParaRPr lang="en-US" altLang="zh-CN" sz="2200" dirty="0">
              <a:latin typeface="黑体" panose="02010609060101010101" pitchFamily="49" charset="-122"/>
              <a:ea typeface="黑体" panose="02010609060101010101" pitchFamily="49" charset="-122"/>
            </a:endParaRPr>
          </a:p>
          <a:p>
            <a:pPr lvl="2">
              <a:lnSpc>
                <a:spcPct val="12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组成：</a:t>
            </a:r>
            <a:r>
              <a:rPr lang="zh-CN" altLang="en-US" sz="2200" dirty="0">
                <a:latin typeface="黑体" panose="02010609060101010101" pitchFamily="49" charset="-122"/>
                <a:ea typeface="黑体" panose="02010609060101010101" pitchFamily="49" charset="-122"/>
              </a:rPr>
              <a:t>编号</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订单日期</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顾客编号</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地址</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电话</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银行账号</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货物名称</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规格</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数量</a:t>
            </a:r>
            <a:endParaRPr lang="en-US" altLang="zh-CN" sz="2200" dirty="0">
              <a:latin typeface="黑体" panose="02010609060101010101" pitchFamily="49" charset="-122"/>
              <a:ea typeface="黑体" panose="02010609060101010101" pitchFamily="49" charset="-122"/>
            </a:endParaRPr>
          </a:p>
          <a:p>
            <a:pPr lvl="1">
              <a:lnSpc>
                <a:spcPct val="120000"/>
              </a:lnSpc>
              <a:spcBef>
                <a:spcPts val="1200"/>
              </a:spcBef>
              <a:buNone/>
              <a:defRPr/>
            </a:pPr>
            <a:endParaRPr lang="en-US" altLang="zh-CN" sz="2200" b="1" dirty="0">
              <a:solidFill>
                <a:srgbClr val="006666"/>
              </a:solidFill>
              <a:latin typeface="黑体" panose="02010609060101010101" pitchFamily="49" charset="-122"/>
              <a:ea typeface="黑体" panose="02010609060101010101" pitchFamily="49" charset="-122"/>
            </a:endParaRPr>
          </a:p>
          <a:p>
            <a:pPr lvl="1">
              <a:lnSpc>
                <a:spcPct val="120000"/>
              </a:lnSpc>
              <a:spcBef>
                <a:spcPts val="1200"/>
              </a:spcBef>
              <a:buFont typeface="Wingdings" panose="05000000000000000000" pitchFamily="2" charset="2"/>
              <a:buNone/>
              <a:defRPr/>
            </a:pPr>
            <a:endParaRPr lang="en-US" altLang="zh-CN" sz="2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5204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FC6C739-BBB6-47ED-9562-98443100A26A}"/>
              </a:ext>
            </a:extLst>
          </p:cNvPr>
          <p:cNvSpPr txBox="1">
            <a:spLocks noChangeArrowheads="1"/>
          </p:cNvSpPr>
          <p:nvPr/>
        </p:nvSpPr>
        <p:spPr>
          <a:xfrm>
            <a:off x="519763" y="642598"/>
            <a:ext cx="11020927" cy="5402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22313" lvl="1" indent="-265113">
              <a:lnSpc>
                <a:spcPct val="110000"/>
              </a:lnSpc>
              <a:defRPr/>
            </a:pPr>
            <a:r>
              <a:rPr lang="zh-CN" altLang="en-US" dirty="0">
                <a:solidFill>
                  <a:srgbClr val="C00000"/>
                </a:solidFill>
                <a:latin typeface="黑体" panose="02010609060101010101" pitchFamily="49" charset="-122"/>
                <a:ea typeface="黑体" panose="02010609060101010101" pitchFamily="49" charset="-122"/>
              </a:rPr>
              <a:t>数据存储 </a:t>
            </a:r>
            <a:r>
              <a:rPr lang="zh-CN" altLang="en-US" dirty="0">
                <a:latin typeface="黑体" panose="02010609060101010101" pitchFamily="49" charset="-122"/>
                <a:ea typeface="黑体" panose="02010609060101010101" pitchFamily="49" charset="-122"/>
              </a:rPr>
              <a:t>数据存储是数据停留或保存的地方。</a:t>
            </a:r>
          </a:p>
          <a:p>
            <a:pPr lvl="1">
              <a:lnSpc>
                <a:spcPct val="115000"/>
              </a:lnSpc>
              <a:buFont typeface="Wingdings" panose="05000000000000000000" pitchFamily="2" charset="2"/>
              <a:buNone/>
              <a:defRPr/>
            </a:pPr>
            <a:r>
              <a:rPr lang="zh-CN" altLang="en-US" sz="2400" dirty="0">
                <a:latin typeface="黑体" panose="02010609060101010101" pitchFamily="49" charset="-122"/>
                <a:ea typeface="黑体" panose="02010609060101010101" pitchFamily="49" charset="-122"/>
              </a:rPr>
              <a:t>　</a:t>
            </a:r>
            <a:r>
              <a:rPr lang="zh-CN" altLang="en-US" sz="2200" dirty="0">
                <a:solidFill>
                  <a:srgbClr val="0000CC"/>
                </a:solidFill>
                <a:latin typeface="黑体" panose="02010609060101010101" pitchFamily="49" charset="-122"/>
                <a:ea typeface="黑体" panose="02010609060101010101" pitchFamily="49" charset="-122"/>
              </a:rPr>
              <a:t>数据存储描述</a:t>
            </a:r>
            <a:r>
              <a:rPr lang="zh-CN" altLang="en-US" sz="2200" dirty="0">
                <a:latin typeface="黑体" panose="02010609060101010101" pitchFamily="49" charset="-122"/>
                <a:ea typeface="黑体" panose="02010609060101010101" pitchFamily="49" charset="-122"/>
              </a:rPr>
              <a:t>＝｛数据存储名，别名，说明，输入</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输出数据流，组成，数据量，存取方式、操作方式等｝</a:t>
            </a:r>
            <a:endParaRPr lang="en-US" altLang="zh-CN" sz="2200" dirty="0">
              <a:latin typeface="黑体" panose="02010609060101010101" pitchFamily="49" charset="-122"/>
              <a:ea typeface="黑体" panose="02010609060101010101" pitchFamily="49" charset="-122"/>
            </a:endParaRPr>
          </a:p>
          <a:p>
            <a:pPr lvl="1">
              <a:lnSpc>
                <a:spcPct val="115000"/>
              </a:lnSpc>
              <a:buNone/>
              <a:defRPr/>
            </a:pPr>
            <a:r>
              <a:rPr lang="zh-CN" altLang="en-US" sz="2200" dirty="0">
                <a:solidFill>
                  <a:srgbClr val="006666"/>
                </a:solidFill>
                <a:latin typeface="黑体" panose="02010609060101010101" pitchFamily="49" charset="-122"/>
                <a:ea typeface="黑体" panose="02010609060101010101" pitchFamily="49" charset="-122"/>
              </a:rPr>
              <a:t>如：</a:t>
            </a:r>
            <a:endParaRPr lang="en-US" altLang="zh-CN" sz="2200" dirty="0">
              <a:solidFill>
                <a:srgbClr val="006666"/>
              </a:solidFill>
              <a:latin typeface="黑体" panose="02010609060101010101" pitchFamily="49" charset="-122"/>
              <a:ea typeface="黑体" panose="02010609060101010101" pitchFamily="49" charset="-122"/>
            </a:endParaRPr>
          </a:p>
          <a:p>
            <a:pPr lvl="2">
              <a:lnSpc>
                <a:spcPct val="115000"/>
              </a:lnSpc>
              <a:buNone/>
              <a:defRPr/>
            </a:pPr>
            <a:r>
              <a:rPr lang="zh-CN" altLang="en-US" sz="2200" dirty="0">
                <a:solidFill>
                  <a:srgbClr val="0000CC"/>
                </a:solidFill>
                <a:latin typeface="黑体" panose="02010609060101010101" pitchFamily="49" charset="-122"/>
                <a:ea typeface="黑体" panose="02010609060101010101" pitchFamily="49" charset="-122"/>
              </a:rPr>
              <a:t>数据存储名称</a:t>
            </a:r>
            <a:r>
              <a:rPr lang="zh-CN" altLang="en-US" sz="2200" dirty="0">
                <a:latin typeface="黑体" panose="02010609060101010101" pitchFamily="49" charset="-122"/>
                <a:ea typeface="黑体" panose="02010609060101010101" pitchFamily="49" charset="-122"/>
              </a:rPr>
              <a:t>：库存</a:t>
            </a:r>
            <a:endParaRPr lang="en-US" altLang="zh-CN" sz="2200" dirty="0">
              <a:latin typeface="黑体" panose="02010609060101010101" pitchFamily="49" charset="-122"/>
              <a:ea typeface="黑体" panose="02010609060101010101" pitchFamily="49" charset="-122"/>
            </a:endParaRPr>
          </a:p>
          <a:p>
            <a:pPr lvl="2">
              <a:lnSpc>
                <a:spcPct val="115000"/>
              </a:lnSpc>
              <a:buNone/>
              <a:defRPr/>
            </a:pPr>
            <a:r>
              <a:rPr lang="zh-CN" altLang="en-US" sz="2200" dirty="0">
                <a:solidFill>
                  <a:srgbClr val="0000CC"/>
                </a:solidFill>
                <a:latin typeface="黑体" panose="02010609060101010101" pitchFamily="49" charset="-122"/>
                <a:ea typeface="黑体" panose="02010609060101010101" pitchFamily="49" charset="-122"/>
              </a:rPr>
              <a:t>别名</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Inventory</a:t>
            </a:r>
          </a:p>
          <a:p>
            <a:pPr lvl="2">
              <a:lnSpc>
                <a:spcPct val="115000"/>
              </a:lnSpc>
              <a:buNone/>
              <a:defRPr/>
            </a:pPr>
            <a:r>
              <a:rPr lang="zh-CN" altLang="en-US" sz="2200" dirty="0">
                <a:solidFill>
                  <a:srgbClr val="0000CC"/>
                </a:solidFill>
                <a:latin typeface="黑体" panose="02010609060101010101" pitchFamily="49" charset="-122"/>
                <a:ea typeface="黑体" panose="02010609060101010101" pitchFamily="49" charset="-122"/>
              </a:rPr>
              <a:t>说明</a:t>
            </a:r>
            <a:r>
              <a:rPr lang="zh-CN" altLang="en-US" sz="2200" dirty="0">
                <a:latin typeface="黑体" panose="02010609060101010101" pitchFamily="49" charset="-122"/>
                <a:ea typeface="黑体" panose="02010609060101010101" pitchFamily="49" charset="-122"/>
              </a:rPr>
              <a:t>：货物编号</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仓库编号</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存放位置</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库存量</a:t>
            </a:r>
            <a:endParaRPr lang="en-US" altLang="zh-CN" sz="2200" dirty="0">
              <a:latin typeface="黑体" panose="02010609060101010101" pitchFamily="49" charset="-122"/>
              <a:ea typeface="黑体" panose="02010609060101010101" pitchFamily="49" charset="-122"/>
            </a:endParaRPr>
          </a:p>
          <a:p>
            <a:pPr lvl="2">
              <a:lnSpc>
                <a:spcPct val="115000"/>
              </a:lnSpc>
              <a:buNone/>
              <a:defRPr/>
            </a:pPr>
            <a:r>
              <a:rPr lang="zh-CN" altLang="en-US" sz="2200" dirty="0">
                <a:solidFill>
                  <a:srgbClr val="0000CC"/>
                </a:solidFill>
                <a:latin typeface="黑体" panose="02010609060101010101" pitchFamily="49" charset="-122"/>
                <a:ea typeface="黑体" panose="02010609060101010101" pitchFamily="49" charset="-122"/>
              </a:rPr>
              <a:t>输入</a:t>
            </a:r>
            <a:r>
              <a:rPr lang="zh-CN" altLang="en-US" sz="2200" dirty="0">
                <a:latin typeface="黑体" panose="02010609060101010101" pitchFamily="49" charset="-122"/>
                <a:ea typeface="黑体" panose="02010609060101010101" pitchFamily="49" charset="-122"/>
              </a:rPr>
              <a:t>：进货单</a:t>
            </a:r>
            <a:endParaRPr lang="en-US" altLang="zh-CN" sz="2200" dirty="0">
              <a:latin typeface="黑体" panose="02010609060101010101" pitchFamily="49" charset="-122"/>
              <a:ea typeface="黑体" panose="02010609060101010101" pitchFamily="49" charset="-122"/>
            </a:endParaRPr>
          </a:p>
          <a:p>
            <a:pPr lvl="2">
              <a:lnSpc>
                <a:spcPct val="115000"/>
              </a:lnSpc>
              <a:buNone/>
              <a:defRPr/>
            </a:pPr>
            <a:r>
              <a:rPr lang="zh-CN" altLang="en-US" sz="2200" dirty="0">
                <a:solidFill>
                  <a:srgbClr val="0000CC"/>
                </a:solidFill>
                <a:latin typeface="黑体" panose="02010609060101010101" pitchFamily="49" charset="-122"/>
                <a:ea typeface="黑体" panose="02010609060101010101" pitchFamily="49" charset="-122"/>
              </a:rPr>
              <a:t>输出：</a:t>
            </a:r>
            <a:r>
              <a:rPr lang="zh-CN" altLang="en-US" sz="2200" dirty="0">
                <a:latin typeface="黑体" panose="02010609060101010101" pitchFamily="49" charset="-122"/>
                <a:ea typeface="黑体" panose="02010609060101010101" pitchFamily="49" charset="-122"/>
              </a:rPr>
              <a:t>供货单</a:t>
            </a:r>
            <a:endParaRPr lang="en-US" altLang="zh-CN" sz="2200" dirty="0">
              <a:latin typeface="黑体" panose="02010609060101010101" pitchFamily="49" charset="-122"/>
              <a:ea typeface="黑体" panose="02010609060101010101" pitchFamily="49" charset="-122"/>
            </a:endParaRPr>
          </a:p>
          <a:p>
            <a:pPr lvl="2">
              <a:lnSpc>
                <a:spcPct val="115000"/>
              </a:lnSpc>
              <a:buNone/>
              <a:defRPr/>
            </a:pPr>
            <a:r>
              <a:rPr lang="zh-CN" altLang="en-US" sz="2200" dirty="0">
                <a:solidFill>
                  <a:srgbClr val="0000CC"/>
                </a:solidFill>
                <a:latin typeface="黑体" panose="02010609060101010101" pitchFamily="49" charset="-122"/>
                <a:ea typeface="黑体" panose="02010609060101010101" pitchFamily="49" charset="-122"/>
              </a:rPr>
              <a:t>存取方式：</a:t>
            </a:r>
            <a:r>
              <a:rPr lang="zh-CN" altLang="en-US" sz="2200" dirty="0">
                <a:latin typeface="黑体" panose="02010609060101010101" pitchFamily="49" charset="-122"/>
                <a:ea typeface="黑体" panose="02010609060101010101" pitchFamily="49" charset="-122"/>
              </a:rPr>
              <a:t>索引文件，以货物编号</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仓库编号为关键字</a:t>
            </a:r>
            <a:endParaRPr lang="en-US" altLang="zh-CN" sz="2200" dirty="0">
              <a:latin typeface="黑体" panose="02010609060101010101" pitchFamily="49" charset="-122"/>
              <a:ea typeface="黑体" panose="02010609060101010101" pitchFamily="49" charset="-122"/>
            </a:endParaRPr>
          </a:p>
          <a:p>
            <a:pPr lvl="2">
              <a:lnSpc>
                <a:spcPct val="115000"/>
              </a:lnSpc>
              <a:buNone/>
              <a:defRPr/>
            </a:pPr>
            <a:r>
              <a:rPr lang="zh-CN" altLang="en-US" sz="2200" dirty="0">
                <a:solidFill>
                  <a:srgbClr val="0000CC"/>
                </a:solidFill>
                <a:latin typeface="黑体" panose="02010609060101010101" pitchFamily="49" charset="-122"/>
                <a:ea typeface="黑体" panose="02010609060101010101" pitchFamily="49" charset="-122"/>
              </a:rPr>
              <a:t>操作方式：</a:t>
            </a:r>
            <a:r>
              <a:rPr lang="zh-CN" altLang="en-US" sz="2200" dirty="0">
                <a:latin typeface="黑体" panose="02010609060101010101" pitchFamily="49" charset="-122"/>
                <a:ea typeface="黑体" panose="02010609060101010101" pitchFamily="49" charset="-122"/>
              </a:rPr>
              <a:t>立即查询</a:t>
            </a:r>
            <a:endParaRPr lang="en-US" altLang="zh-CN" sz="2200" dirty="0">
              <a:latin typeface="黑体" panose="02010609060101010101" pitchFamily="49" charset="-122"/>
              <a:ea typeface="黑体" panose="02010609060101010101" pitchFamily="49" charset="-122"/>
            </a:endParaRPr>
          </a:p>
          <a:p>
            <a:pPr lvl="1">
              <a:lnSpc>
                <a:spcPct val="115000"/>
              </a:lnSpc>
              <a:buNone/>
              <a:defRPr/>
            </a:pPr>
            <a:endParaRPr lang="en-US" altLang="zh-CN" sz="2200" dirty="0">
              <a:solidFill>
                <a:srgbClr val="0000CC"/>
              </a:solidFill>
              <a:latin typeface="黑体" panose="02010609060101010101" pitchFamily="49" charset="-122"/>
              <a:ea typeface="黑体" panose="02010609060101010101" pitchFamily="49" charset="-122"/>
            </a:endParaRPr>
          </a:p>
          <a:p>
            <a:pPr lvl="1">
              <a:lnSpc>
                <a:spcPct val="115000"/>
              </a:lnSpc>
              <a:buFont typeface="Wingdings" panose="05000000000000000000" pitchFamily="2" charset="2"/>
              <a:buNone/>
              <a:defRPr/>
            </a:pPr>
            <a:endParaRPr lang="zh-CN" altLang="en-US" sz="2200" dirty="0">
              <a:latin typeface="黑体" panose="02010609060101010101" pitchFamily="49" charset="-122"/>
              <a:ea typeface="黑体" panose="02010609060101010101" pitchFamily="49" charset="-122"/>
            </a:endParaRPr>
          </a:p>
          <a:p>
            <a:pPr marL="457200" lvl="1" indent="0">
              <a:lnSpc>
                <a:spcPct val="110000"/>
              </a:lnSpc>
              <a:buNone/>
              <a:defRPr/>
            </a:pPr>
            <a:endParaRPr lang="zh-CN" altLang="en-US" sz="26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575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FC6C739-BBB6-47ED-9562-98443100A26A}"/>
              </a:ext>
            </a:extLst>
          </p:cNvPr>
          <p:cNvSpPr txBox="1">
            <a:spLocks noChangeArrowheads="1"/>
          </p:cNvSpPr>
          <p:nvPr/>
        </p:nvSpPr>
        <p:spPr>
          <a:xfrm>
            <a:off x="697820" y="752362"/>
            <a:ext cx="10161360" cy="50179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0" lvl="1" indent="-269875">
              <a:lnSpc>
                <a:spcPct val="115000"/>
              </a:lnSpc>
              <a:spcBef>
                <a:spcPts val="1200"/>
              </a:spcBef>
              <a:defRPr/>
            </a:pPr>
            <a:r>
              <a:rPr lang="zh-CN" altLang="en-US" dirty="0">
                <a:solidFill>
                  <a:srgbClr val="C00000"/>
                </a:solidFill>
                <a:latin typeface="黑体" panose="02010609060101010101" pitchFamily="49" charset="-122"/>
                <a:ea typeface="黑体" panose="02010609060101010101" pitchFamily="49" charset="-122"/>
              </a:rPr>
              <a:t>数据加工 </a:t>
            </a:r>
            <a:r>
              <a:rPr lang="zh-CN" altLang="en-US" dirty="0">
                <a:latin typeface="黑体" panose="02010609060101010101" pitchFamily="49" charset="-122"/>
                <a:ea typeface="黑体" panose="02010609060101010101" pitchFamily="49" charset="-122"/>
              </a:rPr>
              <a:t>数据加工是处理过程的具体处理逻辑。</a:t>
            </a:r>
          </a:p>
          <a:p>
            <a:pPr lvl="1">
              <a:lnSpc>
                <a:spcPct val="130000"/>
              </a:lnSpc>
              <a:spcBef>
                <a:spcPts val="1200"/>
              </a:spcBef>
              <a:buFont typeface="Wingdings" panose="05000000000000000000" pitchFamily="2" charset="2"/>
              <a:buNone/>
              <a:defRPr/>
            </a:pPr>
            <a:r>
              <a:rPr lang="zh-CN" altLang="en-US" sz="2200" dirty="0">
                <a:latin typeface="黑体" panose="02010609060101010101" pitchFamily="49" charset="-122"/>
                <a:ea typeface="黑体" panose="02010609060101010101" pitchFamily="49" charset="-122"/>
              </a:rPr>
              <a:t> </a:t>
            </a:r>
            <a:r>
              <a:rPr lang="zh-CN" altLang="en-US" sz="2200" dirty="0">
                <a:solidFill>
                  <a:srgbClr val="0000CC"/>
                </a:solidFill>
                <a:latin typeface="黑体" panose="02010609060101010101" pitchFamily="49" charset="-122"/>
                <a:ea typeface="黑体" panose="02010609060101010101" pitchFamily="49" charset="-122"/>
              </a:rPr>
              <a:t>数据加工描述</a:t>
            </a:r>
            <a:r>
              <a:rPr lang="zh-CN" altLang="en-US" sz="2200" dirty="0">
                <a:latin typeface="黑体" panose="02010609060101010101" pitchFamily="49" charset="-122"/>
                <a:ea typeface="黑体" panose="02010609060101010101" pitchFamily="49" charset="-122"/>
              </a:rPr>
              <a:t>＝｛加工名称，说明，输入</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输出数据流，加工处理简要说明等｝</a:t>
            </a:r>
            <a:endParaRPr lang="en-US" altLang="zh-CN" sz="2200" dirty="0">
              <a:latin typeface="黑体" panose="02010609060101010101" pitchFamily="49" charset="-122"/>
              <a:ea typeface="黑体" panose="02010609060101010101" pitchFamily="49" charset="-122"/>
            </a:endParaRPr>
          </a:p>
          <a:p>
            <a:pPr lvl="1">
              <a:lnSpc>
                <a:spcPct val="130000"/>
              </a:lnSpc>
              <a:spcBef>
                <a:spcPts val="1200"/>
              </a:spcBef>
              <a:buFont typeface="Wingdings" panose="05000000000000000000" pitchFamily="2" charset="2"/>
              <a:buNone/>
              <a:defRPr/>
            </a:pPr>
            <a:r>
              <a:rPr lang="zh-CN" altLang="en-US" sz="2200" dirty="0">
                <a:solidFill>
                  <a:srgbClr val="006666"/>
                </a:solidFill>
                <a:latin typeface="黑体" panose="02010609060101010101" pitchFamily="49" charset="-122"/>
                <a:ea typeface="黑体" panose="02010609060101010101" pitchFamily="49" charset="-122"/>
              </a:rPr>
              <a:t>如：</a:t>
            </a:r>
            <a:endParaRPr lang="zh-CN" altLang="en-US" sz="2200" dirty="0">
              <a:solidFill>
                <a:srgbClr val="C00000"/>
              </a:solidFill>
              <a:latin typeface="黑体" panose="02010609060101010101" pitchFamily="49" charset="-122"/>
              <a:ea typeface="黑体" panose="02010609060101010101" pitchFamily="49" charset="-122"/>
            </a:endParaRPr>
          </a:p>
          <a:p>
            <a:pPr marL="914400" lvl="2" indent="0">
              <a:lnSpc>
                <a:spcPct val="11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加工名称</a:t>
            </a:r>
            <a:r>
              <a:rPr lang="zh-CN" altLang="en-US" sz="2200" dirty="0">
                <a:latin typeface="黑体" panose="02010609060101010101" pitchFamily="49" charset="-122"/>
                <a:ea typeface="黑体" panose="02010609060101010101" pitchFamily="49" charset="-122"/>
              </a:rPr>
              <a:t>：查阅库存</a:t>
            </a:r>
            <a:endParaRPr lang="en-US" altLang="zh-CN" sz="2200" dirty="0">
              <a:latin typeface="黑体" panose="02010609060101010101" pitchFamily="49" charset="-122"/>
              <a:ea typeface="黑体" panose="02010609060101010101" pitchFamily="49" charset="-122"/>
            </a:endParaRPr>
          </a:p>
          <a:p>
            <a:pPr marL="914400" lvl="2" indent="0">
              <a:lnSpc>
                <a:spcPct val="11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说明：</a:t>
            </a:r>
            <a:r>
              <a:rPr lang="zh-CN" altLang="en-US" sz="2200" dirty="0">
                <a:latin typeface="黑体" panose="02010609060101010101" pitchFamily="49" charset="-122"/>
                <a:ea typeface="黑体" panose="02010609060101010101" pitchFamily="49" charset="-122"/>
              </a:rPr>
              <a:t>接受到合格订单时</a:t>
            </a:r>
            <a:endParaRPr lang="en-US" altLang="zh-CN" sz="2200" dirty="0">
              <a:latin typeface="黑体" panose="02010609060101010101" pitchFamily="49" charset="-122"/>
              <a:ea typeface="黑体" panose="02010609060101010101" pitchFamily="49" charset="-122"/>
            </a:endParaRPr>
          </a:p>
          <a:p>
            <a:pPr marL="914400" lvl="2" indent="0">
              <a:lnSpc>
                <a:spcPct val="11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输入：</a:t>
            </a:r>
            <a:r>
              <a:rPr lang="zh-CN" altLang="en-US" sz="2200" dirty="0">
                <a:latin typeface="黑体" panose="02010609060101010101" pitchFamily="49" charset="-122"/>
                <a:ea typeface="黑体" panose="02010609060101010101" pitchFamily="49" charset="-122"/>
              </a:rPr>
              <a:t>合格订单</a:t>
            </a:r>
            <a:endParaRPr lang="en-US" altLang="zh-CN" sz="2200" dirty="0">
              <a:latin typeface="黑体" panose="02010609060101010101" pitchFamily="49" charset="-122"/>
              <a:ea typeface="黑体" panose="02010609060101010101" pitchFamily="49" charset="-122"/>
            </a:endParaRPr>
          </a:p>
          <a:p>
            <a:pPr marL="914400" lvl="2" indent="0">
              <a:lnSpc>
                <a:spcPct val="11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输出：</a:t>
            </a:r>
            <a:r>
              <a:rPr lang="zh-CN" altLang="en-US" sz="2200" dirty="0">
                <a:latin typeface="黑体" panose="02010609060101010101" pitchFamily="49" charset="-122"/>
                <a:ea typeface="黑体" panose="02010609060101010101" pitchFamily="49" charset="-122"/>
              </a:rPr>
              <a:t>可供货订单或缺货订单</a:t>
            </a:r>
            <a:endParaRPr lang="en-US" altLang="zh-CN" sz="2200" dirty="0">
              <a:latin typeface="黑体" panose="02010609060101010101" pitchFamily="49" charset="-122"/>
              <a:ea typeface="黑体" panose="02010609060101010101" pitchFamily="49" charset="-122"/>
            </a:endParaRPr>
          </a:p>
          <a:p>
            <a:pPr marL="914400" lvl="2" indent="0">
              <a:lnSpc>
                <a:spcPct val="110000"/>
              </a:lnSpc>
              <a:spcBef>
                <a:spcPts val="1200"/>
              </a:spcBef>
              <a:buNone/>
              <a:defRPr/>
            </a:pPr>
            <a:r>
              <a:rPr lang="zh-CN" altLang="en-US" sz="2200" dirty="0">
                <a:solidFill>
                  <a:srgbClr val="0000CC"/>
                </a:solidFill>
                <a:latin typeface="黑体" panose="02010609060101010101" pitchFamily="49" charset="-122"/>
                <a:ea typeface="黑体" panose="02010609060101010101" pitchFamily="49" charset="-122"/>
              </a:rPr>
              <a:t>加工过程</a:t>
            </a:r>
            <a:r>
              <a:rPr lang="zh-CN" altLang="en-US" sz="2200" dirty="0">
                <a:latin typeface="黑体" panose="02010609060101010101" pitchFamily="49" charset="-122"/>
                <a:ea typeface="黑体" panose="02010609060101010101" pitchFamily="49" charset="-122"/>
              </a:rPr>
              <a:t>：根据订单数量和总库存数量判断可以供货或缺货</a:t>
            </a:r>
          </a:p>
        </p:txBody>
      </p:sp>
    </p:spTree>
    <p:extLst>
      <p:ext uri="{BB962C8B-B14F-4D97-AF65-F5344CB8AC3E}">
        <p14:creationId xmlns:p14="http://schemas.microsoft.com/office/powerpoint/2010/main" val="38714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F309E7-1230-E391-855D-39C4CD9BCBFF}"/>
              </a:ext>
            </a:extLst>
          </p:cNvPr>
          <p:cNvSpPr txBox="1">
            <a:spLocks noChangeArrowheads="1"/>
          </p:cNvSpPr>
          <p:nvPr/>
        </p:nvSpPr>
        <p:spPr bwMode="auto">
          <a:xfrm>
            <a:off x="3247204" y="261699"/>
            <a:ext cx="4346754"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00050" indent="-34290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marL="0" indent="0" algn="ctr" fontAlgn="base">
              <a:lnSpc>
                <a:spcPct val="120000"/>
              </a:lnSpc>
              <a:spcBef>
                <a:spcPts val="600"/>
              </a:spcBef>
              <a:spcAft>
                <a:spcPct val="0"/>
              </a:spcAft>
              <a:buClrTx/>
              <a:buSzTx/>
              <a:buNone/>
              <a:defRPr/>
            </a:pPr>
            <a:r>
              <a:rPr lang="zh-CN" altLang="en-US" sz="3200" b="0" dirty="0">
                <a:solidFill>
                  <a:srgbClr val="C00000"/>
                </a:solidFill>
                <a:latin typeface="黑体" panose="02010609060101010101" pitchFamily="49" charset="-122"/>
                <a:ea typeface="黑体" panose="02010609060101010101" pitchFamily="49" charset="-122"/>
              </a:rPr>
              <a:t>数据库设计的基本步骤</a:t>
            </a:r>
            <a:endParaRPr lang="en-US" altLang="zh-CN" sz="3200" b="0" dirty="0">
              <a:solidFill>
                <a:schemeClr val="tx1"/>
              </a:solidFill>
              <a:latin typeface="黑体" panose="02010609060101010101" pitchFamily="49" charset="-122"/>
              <a:ea typeface="黑体" panose="02010609060101010101" pitchFamily="49" charset="-122"/>
            </a:endParaRPr>
          </a:p>
        </p:txBody>
      </p:sp>
      <p:sp>
        <p:nvSpPr>
          <p:cNvPr id="63" name="矩形 62">
            <a:extLst>
              <a:ext uri="{FF2B5EF4-FFF2-40B4-BE49-F238E27FC236}">
                <a16:creationId xmlns:a16="http://schemas.microsoft.com/office/drawing/2014/main" id="{739421D1-4769-3B29-0E4A-319B004D56A9}"/>
              </a:ext>
            </a:extLst>
          </p:cNvPr>
          <p:cNvSpPr/>
          <p:nvPr/>
        </p:nvSpPr>
        <p:spPr>
          <a:xfrm>
            <a:off x="2011679" y="1206708"/>
            <a:ext cx="2916455" cy="510139"/>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2060"/>
                </a:solidFill>
                <a:latin typeface="黑体" panose="02010609060101010101" pitchFamily="49" charset="-122"/>
                <a:ea typeface="黑体" panose="02010609060101010101" pitchFamily="49" charset="-122"/>
              </a:rPr>
              <a:t>需求分析</a:t>
            </a:r>
          </a:p>
        </p:txBody>
      </p:sp>
      <p:sp>
        <p:nvSpPr>
          <p:cNvPr id="64" name="矩形 63">
            <a:extLst>
              <a:ext uri="{FF2B5EF4-FFF2-40B4-BE49-F238E27FC236}">
                <a16:creationId xmlns:a16="http://schemas.microsoft.com/office/drawing/2014/main" id="{3AF48427-091D-5F19-3E11-F7EAA436CA53}"/>
              </a:ext>
            </a:extLst>
          </p:cNvPr>
          <p:cNvSpPr/>
          <p:nvPr/>
        </p:nvSpPr>
        <p:spPr>
          <a:xfrm>
            <a:off x="2011681" y="2069604"/>
            <a:ext cx="2916455" cy="510139"/>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2060"/>
                </a:solidFill>
                <a:latin typeface="黑体" panose="02010609060101010101" pitchFamily="49" charset="-122"/>
                <a:ea typeface="黑体" panose="02010609060101010101" pitchFamily="49" charset="-122"/>
              </a:rPr>
              <a:t>概念结构设计</a:t>
            </a:r>
          </a:p>
        </p:txBody>
      </p:sp>
      <p:sp>
        <p:nvSpPr>
          <p:cNvPr id="71" name="矩形 70">
            <a:extLst>
              <a:ext uri="{FF2B5EF4-FFF2-40B4-BE49-F238E27FC236}">
                <a16:creationId xmlns:a16="http://schemas.microsoft.com/office/drawing/2014/main" id="{0F203BFE-F339-0601-3B6B-9F2004D95DCC}"/>
              </a:ext>
            </a:extLst>
          </p:cNvPr>
          <p:cNvSpPr/>
          <p:nvPr/>
        </p:nvSpPr>
        <p:spPr>
          <a:xfrm>
            <a:off x="2011680" y="2932500"/>
            <a:ext cx="2916455" cy="510139"/>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2060"/>
                </a:solidFill>
                <a:latin typeface="黑体" panose="02010609060101010101" pitchFamily="49" charset="-122"/>
                <a:ea typeface="黑体" panose="02010609060101010101" pitchFamily="49" charset="-122"/>
              </a:rPr>
              <a:t>逻辑结构设计</a:t>
            </a:r>
          </a:p>
        </p:txBody>
      </p:sp>
      <p:sp>
        <p:nvSpPr>
          <p:cNvPr id="72" name="矩形 71">
            <a:extLst>
              <a:ext uri="{FF2B5EF4-FFF2-40B4-BE49-F238E27FC236}">
                <a16:creationId xmlns:a16="http://schemas.microsoft.com/office/drawing/2014/main" id="{0F28A956-D1BC-E738-4A5E-B739C5EF3EC5}"/>
              </a:ext>
            </a:extLst>
          </p:cNvPr>
          <p:cNvSpPr/>
          <p:nvPr/>
        </p:nvSpPr>
        <p:spPr>
          <a:xfrm>
            <a:off x="2011680" y="3829253"/>
            <a:ext cx="2916455" cy="510139"/>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2060"/>
                </a:solidFill>
                <a:latin typeface="黑体" panose="02010609060101010101" pitchFamily="49" charset="-122"/>
                <a:ea typeface="黑体" panose="02010609060101010101" pitchFamily="49" charset="-122"/>
              </a:rPr>
              <a:t>物理结构设计</a:t>
            </a:r>
          </a:p>
        </p:txBody>
      </p:sp>
      <p:sp>
        <p:nvSpPr>
          <p:cNvPr id="73" name="矩形 72">
            <a:extLst>
              <a:ext uri="{FF2B5EF4-FFF2-40B4-BE49-F238E27FC236}">
                <a16:creationId xmlns:a16="http://schemas.microsoft.com/office/drawing/2014/main" id="{88520293-B285-FC28-7B80-082E2BFDBFB4}"/>
              </a:ext>
            </a:extLst>
          </p:cNvPr>
          <p:cNvSpPr/>
          <p:nvPr/>
        </p:nvSpPr>
        <p:spPr>
          <a:xfrm>
            <a:off x="2011680" y="4687506"/>
            <a:ext cx="2916455" cy="510139"/>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2060"/>
                </a:solidFill>
                <a:latin typeface="黑体" panose="02010609060101010101" pitchFamily="49" charset="-122"/>
                <a:ea typeface="黑体" panose="02010609060101010101" pitchFamily="49" charset="-122"/>
              </a:rPr>
              <a:t>数据库实施</a:t>
            </a:r>
          </a:p>
        </p:txBody>
      </p:sp>
      <p:sp>
        <p:nvSpPr>
          <p:cNvPr id="74" name="矩形 73">
            <a:extLst>
              <a:ext uri="{FF2B5EF4-FFF2-40B4-BE49-F238E27FC236}">
                <a16:creationId xmlns:a16="http://schemas.microsoft.com/office/drawing/2014/main" id="{C54E67C8-A8E3-0885-5B5B-0769419D4560}"/>
              </a:ext>
            </a:extLst>
          </p:cNvPr>
          <p:cNvSpPr/>
          <p:nvPr/>
        </p:nvSpPr>
        <p:spPr>
          <a:xfrm>
            <a:off x="2011679" y="5561971"/>
            <a:ext cx="2916455" cy="510139"/>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2060"/>
                </a:solidFill>
                <a:latin typeface="黑体" panose="02010609060101010101" pitchFamily="49" charset="-122"/>
                <a:ea typeface="黑体" panose="02010609060101010101" pitchFamily="49" charset="-122"/>
              </a:rPr>
              <a:t>数据库运行和维护</a:t>
            </a:r>
          </a:p>
        </p:txBody>
      </p:sp>
      <p:sp>
        <p:nvSpPr>
          <p:cNvPr id="75" name="箭头: 下 74">
            <a:extLst>
              <a:ext uri="{FF2B5EF4-FFF2-40B4-BE49-F238E27FC236}">
                <a16:creationId xmlns:a16="http://schemas.microsoft.com/office/drawing/2014/main" id="{FA06AC89-BDAB-D642-1404-BA9FD99308B0}"/>
              </a:ext>
            </a:extLst>
          </p:cNvPr>
          <p:cNvSpPr/>
          <p:nvPr/>
        </p:nvSpPr>
        <p:spPr>
          <a:xfrm>
            <a:off x="3447456" y="1731537"/>
            <a:ext cx="216570" cy="352757"/>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6" name="箭头: 下 75">
            <a:extLst>
              <a:ext uri="{FF2B5EF4-FFF2-40B4-BE49-F238E27FC236}">
                <a16:creationId xmlns:a16="http://schemas.microsoft.com/office/drawing/2014/main" id="{DE609FE9-4FF7-F687-EFB8-7F6914FB90B6}"/>
              </a:ext>
            </a:extLst>
          </p:cNvPr>
          <p:cNvSpPr/>
          <p:nvPr/>
        </p:nvSpPr>
        <p:spPr>
          <a:xfrm>
            <a:off x="3447456" y="2611700"/>
            <a:ext cx="216570" cy="352757"/>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7" name="箭头: 下 76">
            <a:extLst>
              <a:ext uri="{FF2B5EF4-FFF2-40B4-BE49-F238E27FC236}">
                <a16:creationId xmlns:a16="http://schemas.microsoft.com/office/drawing/2014/main" id="{4F2F7A3F-40D7-DC0B-A3A3-7E37EA2A4A14}"/>
              </a:ext>
            </a:extLst>
          </p:cNvPr>
          <p:cNvSpPr/>
          <p:nvPr/>
        </p:nvSpPr>
        <p:spPr>
          <a:xfrm>
            <a:off x="3447456" y="3474596"/>
            <a:ext cx="216570" cy="352757"/>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8" name="箭头: 下 77">
            <a:extLst>
              <a:ext uri="{FF2B5EF4-FFF2-40B4-BE49-F238E27FC236}">
                <a16:creationId xmlns:a16="http://schemas.microsoft.com/office/drawing/2014/main" id="{93E1268B-21C8-F363-83AD-C1742D2C924B}"/>
              </a:ext>
            </a:extLst>
          </p:cNvPr>
          <p:cNvSpPr/>
          <p:nvPr/>
        </p:nvSpPr>
        <p:spPr>
          <a:xfrm>
            <a:off x="3447456" y="4363796"/>
            <a:ext cx="216570" cy="352757"/>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79" name="箭头: 下 78">
            <a:extLst>
              <a:ext uri="{FF2B5EF4-FFF2-40B4-BE49-F238E27FC236}">
                <a16:creationId xmlns:a16="http://schemas.microsoft.com/office/drawing/2014/main" id="{6B5DD318-24DB-5DD0-535F-2AF3325F853A}"/>
              </a:ext>
            </a:extLst>
          </p:cNvPr>
          <p:cNvSpPr/>
          <p:nvPr/>
        </p:nvSpPr>
        <p:spPr>
          <a:xfrm>
            <a:off x="3447456" y="5230957"/>
            <a:ext cx="216570" cy="352757"/>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80" name="对话气泡: 圆角矩形 79">
            <a:extLst>
              <a:ext uri="{FF2B5EF4-FFF2-40B4-BE49-F238E27FC236}">
                <a16:creationId xmlns:a16="http://schemas.microsoft.com/office/drawing/2014/main" id="{98EF911A-FDDE-78F2-1198-E33350C4B9B9}"/>
              </a:ext>
            </a:extLst>
          </p:cNvPr>
          <p:cNvSpPr/>
          <p:nvPr/>
        </p:nvSpPr>
        <p:spPr>
          <a:xfrm>
            <a:off x="5471915" y="1056363"/>
            <a:ext cx="4528731" cy="752022"/>
          </a:xfrm>
          <a:prstGeom prst="wedgeRoundRectCallout">
            <a:avLst>
              <a:gd name="adj1" fmla="val -60327"/>
              <a:gd name="adj2" fmla="val -4809"/>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分析用户需求，</a:t>
            </a:r>
            <a:endParaRPr lang="en-US" altLang="zh-CN" sz="2200" dirty="0">
              <a:solidFill>
                <a:srgbClr val="0000CC"/>
              </a:solidFill>
              <a:latin typeface="黑体" panose="02010609060101010101" pitchFamily="49" charset="-122"/>
              <a:ea typeface="黑体" panose="02010609060101010101" pitchFamily="49" charset="-122"/>
            </a:endParaRPr>
          </a:p>
          <a:p>
            <a:r>
              <a:rPr lang="zh-CN" altLang="en-US" sz="2200" dirty="0">
                <a:solidFill>
                  <a:srgbClr val="0000CC"/>
                </a:solidFill>
                <a:latin typeface="黑体" panose="02010609060101010101" pitchFamily="49" charset="-122"/>
                <a:ea typeface="黑体" panose="02010609060101010101" pitchFamily="49" charset="-122"/>
              </a:rPr>
              <a:t>通过数据字典、数据流图描述系统。</a:t>
            </a:r>
          </a:p>
        </p:txBody>
      </p:sp>
      <p:sp>
        <p:nvSpPr>
          <p:cNvPr id="81" name="对话气泡: 圆角矩形 80">
            <a:extLst>
              <a:ext uri="{FF2B5EF4-FFF2-40B4-BE49-F238E27FC236}">
                <a16:creationId xmlns:a16="http://schemas.microsoft.com/office/drawing/2014/main" id="{B501C596-C834-7E27-1C0B-6D0ACA683CA7}"/>
              </a:ext>
            </a:extLst>
          </p:cNvPr>
          <p:cNvSpPr/>
          <p:nvPr/>
        </p:nvSpPr>
        <p:spPr>
          <a:xfrm>
            <a:off x="5471915" y="1937963"/>
            <a:ext cx="3364073" cy="510140"/>
          </a:xfrm>
          <a:prstGeom prst="wedgeRoundRectCallout">
            <a:avLst>
              <a:gd name="adj1" fmla="val -63724"/>
              <a:gd name="adj2" fmla="val 29628"/>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设计概念模型（</a:t>
            </a:r>
            <a:r>
              <a:rPr lang="en-US" altLang="zh-CN" sz="2200" dirty="0">
                <a:solidFill>
                  <a:srgbClr val="0000CC"/>
                </a:solidFill>
                <a:latin typeface="黑体" panose="02010609060101010101" pitchFamily="49" charset="-122"/>
                <a:ea typeface="黑体" panose="02010609060101010101" pitchFamily="49" charset="-122"/>
              </a:rPr>
              <a:t>E-R</a:t>
            </a:r>
            <a:r>
              <a:rPr lang="zh-CN" altLang="en-US" sz="2200" dirty="0">
                <a:solidFill>
                  <a:srgbClr val="0000CC"/>
                </a:solidFill>
                <a:latin typeface="黑体" panose="02010609060101010101" pitchFamily="49" charset="-122"/>
                <a:ea typeface="黑体" panose="02010609060101010101" pitchFamily="49" charset="-122"/>
              </a:rPr>
              <a:t>图）。</a:t>
            </a:r>
          </a:p>
        </p:txBody>
      </p:sp>
      <p:sp>
        <p:nvSpPr>
          <p:cNvPr id="82" name="对话气泡: 圆角矩形 81">
            <a:extLst>
              <a:ext uri="{FF2B5EF4-FFF2-40B4-BE49-F238E27FC236}">
                <a16:creationId xmlns:a16="http://schemas.microsoft.com/office/drawing/2014/main" id="{2E6DFFEB-AB43-7432-538A-D0BB25E8E003}"/>
              </a:ext>
            </a:extLst>
          </p:cNvPr>
          <p:cNvSpPr/>
          <p:nvPr/>
        </p:nvSpPr>
        <p:spPr>
          <a:xfrm>
            <a:off x="5420582" y="2577681"/>
            <a:ext cx="4624985" cy="1051841"/>
          </a:xfrm>
          <a:prstGeom prst="wedgeRoundRectCallout">
            <a:avLst>
              <a:gd name="adj1" fmla="val -59073"/>
              <a:gd name="adj2" fmla="val 1238"/>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将概念模型转换成数据模型，</a:t>
            </a:r>
            <a:endParaRPr lang="en-US" altLang="zh-CN" sz="2200" dirty="0">
              <a:solidFill>
                <a:srgbClr val="0000CC"/>
              </a:solidFill>
              <a:latin typeface="黑体" panose="02010609060101010101" pitchFamily="49" charset="-122"/>
              <a:ea typeface="黑体" panose="02010609060101010101" pitchFamily="49" charset="-122"/>
            </a:endParaRPr>
          </a:p>
          <a:p>
            <a:r>
              <a:rPr lang="zh-CN" altLang="en-US" sz="2200" dirty="0">
                <a:solidFill>
                  <a:srgbClr val="0000CC"/>
                </a:solidFill>
                <a:latin typeface="黑体" panose="02010609060101010101" pitchFamily="49" charset="-122"/>
                <a:ea typeface="黑体" panose="02010609060101010101" pitchFamily="49" charset="-122"/>
              </a:rPr>
              <a:t>数据模型优化，</a:t>
            </a:r>
            <a:endParaRPr lang="en-US" altLang="zh-CN" sz="2200" dirty="0">
              <a:solidFill>
                <a:srgbClr val="0000CC"/>
              </a:solidFill>
              <a:latin typeface="黑体" panose="02010609060101010101" pitchFamily="49" charset="-122"/>
              <a:ea typeface="黑体" panose="02010609060101010101" pitchFamily="49" charset="-122"/>
            </a:endParaRPr>
          </a:p>
          <a:p>
            <a:r>
              <a:rPr lang="zh-CN" altLang="en-US" sz="2200" dirty="0">
                <a:solidFill>
                  <a:srgbClr val="0000CC"/>
                </a:solidFill>
                <a:latin typeface="黑体" panose="02010609060101010101" pitchFamily="49" charset="-122"/>
                <a:ea typeface="黑体" panose="02010609060101010101" pitchFamily="49" charset="-122"/>
              </a:rPr>
              <a:t>设计用户外模式。</a:t>
            </a:r>
          </a:p>
        </p:txBody>
      </p:sp>
      <p:sp>
        <p:nvSpPr>
          <p:cNvPr id="83" name="对话气泡: 圆角矩形 82">
            <a:extLst>
              <a:ext uri="{FF2B5EF4-FFF2-40B4-BE49-F238E27FC236}">
                <a16:creationId xmlns:a16="http://schemas.microsoft.com/office/drawing/2014/main" id="{4C90C881-BD10-A799-00EB-3DFB8D3EE7E6}"/>
              </a:ext>
            </a:extLst>
          </p:cNvPr>
          <p:cNvSpPr/>
          <p:nvPr/>
        </p:nvSpPr>
        <p:spPr>
          <a:xfrm>
            <a:off x="5420582" y="3762658"/>
            <a:ext cx="4528731" cy="752022"/>
          </a:xfrm>
          <a:prstGeom prst="wedgeRoundRectCallout">
            <a:avLst>
              <a:gd name="adj1" fmla="val -59477"/>
              <a:gd name="adj2" fmla="val -12488"/>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设计存储结构和存取方式，</a:t>
            </a:r>
            <a:endParaRPr lang="en-US" altLang="zh-CN" sz="2200" dirty="0">
              <a:solidFill>
                <a:srgbClr val="0000CC"/>
              </a:solidFill>
              <a:latin typeface="黑体" panose="02010609060101010101" pitchFamily="49" charset="-122"/>
              <a:ea typeface="黑体" panose="02010609060101010101" pitchFamily="49" charset="-122"/>
            </a:endParaRPr>
          </a:p>
          <a:p>
            <a:r>
              <a:rPr lang="zh-CN" altLang="en-US" sz="2200" dirty="0">
                <a:solidFill>
                  <a:srgbClr val="0000CC"/>
                </a:solidFill>
                <a:latin typeface="黑体" panose="02010609060101010101" pitchFamily="49" charset="-122"/>
                <a:ea typeface="黑体" panose="02010609060101010101" pitchFamily="49" charset="-122"/>
              </a:rPr>
              <a:t>评价设计，性能预测。</a:t>
            </a:r>
          </a:p>
        </p:txBody>
      </p:sp>
      <p:sp>
        <p:nvSpPr>
          <p:cNvPr id="84" name="对话气泡: 圆角矩形 83">
            <a:extLst>
              <a:ext uri="{FF2B5EF4-FFF2-40B4-BE49-F238E27FC236}">
                <a16:creationId xmlns:a16="http://schemas.microsoft.com/office/drawing/2014/main" id="{06CC5416-7042-E754-65F7-D959FC2347C7}"/>
              </a:ext>
            </a:extLst>
          </p:cNvPr>
          <p:cNvSpPr/>
          <p:nvPr/>
        </p:nvSpPr>
        <p:spPr>
          <a:xfrm>
            <a:off x="5420581" y="4687506"/>
            <a:ext cx="4528731" cy="752022"/>
          </a:xfrm>
          <a:prstGeom prst="wedgeRoundRectCallout">
            <a:avLst>
              <a:gd name="adj1" fmla="val -59477"/>
              <a:gd name="adj2" fmla="val -12488"/>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建立数据库，编制与调试应用程序，组织数据入库，并进行试运行。</a:t>
            </a:r>
          </a:p>
        </p:txBody>
      </p:sp>
      <p:sp>
        <p:nvSpPr>
          <p:cNvPr id="85" name="对话气泡: 圆角矩形 84">
            <a:extLst>
              <a:ext uri="{FF2B5EF4-FFF2-40B4-BE49-F238E27FC236}">
                <a16:creationId xmlns:a16="http://schemas.microsoft.com/office/drawing/2014/main" id="{AE0AC08E-D03F-2723-C35B-4C02A1078C00}"/>
              </a:ext>
            </a:extLst>
          </p:cNvPr>
          <p:cNvSpPr/>
          <p:nvPr/>
        </p:nvSpPr>
        <p:spPr>
          <a:xfrm>
            <a:off x="5516836" y="5590748"/>
            <a:ext cx="4528731" cy="752022"/>
          </a:xfrm>
          <a:prstGeom prst="wedgeRoundRectCallout">
            <a:avLst>
              <a:gd name="adj1" fmla="val -61390"/>
              <a:gd name="adj2" fmla="val -12488"/>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投入正式运行，在运行过程中进行评价、调整与修改。</a:t>
            </a:r>
          </a:p>
        </p:txBody>
      </p:sp>
    </p:spTree>
    <p:extLst>
      <p:ext uri="{BB962C8B-B14F-4D97-AF65-F5344CB8AC3E}">
        <p14:creationId xmlns:p14="http://schemas.microsoft.com/office/powerpoint/2010/main" val="233051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a:spLocks noGrp="1"/>
          </p:cNvSpPr>
          <p:nvPr>
            <p:ph type="ctrTitle"/>
          </p:nvPr>
        </p:nvSpPr>
        <p:spPr>
          <a:xfrm>
            <a:off x="1524000" y="2450481"/>
            <a:ext cx="9144000" cy="978519"/>
          </a:xfrm>
        </p:spPr>
        <p:txBody>
          <a:bodyPr>
            <a:normAutofit/>
          </a:bodyPr>
          <a:lstStyle/>
          <a:p>
            <a:r>
              <a:rPr lang="en-US" altLang="zh-CN" sz="5400" dirty="0">
                <a:latin typeface="黑体" panose="02010609060101010101" pitchFamily="49" charset="-122"/>
                <a:ea typeface="黑体" panose="02010609060101010101" pitchFamily="49" charset="-122"/>
              </a:rPr>
              <a:t>4.1 </a:t>
            </a:r>
            <a:r>
              <a:rPr lang="zh-CN" altLang="en-US" sz="5400" dirty="0">
                <a:latin typeface="黑体" panose="02010609060101010101" pitchFamily="49" charset="-122"/>
                <a:ea typeface="黑体" panose="02010609060101010101" pitchFamily="49" charset="-122"/>
              </a:rPr>
              <a:t>需求分析</a:t>
            </a:r>
          </a:p>
        </p:txBody>
      </p:sp>
    </p:spTree>
    <p:extLst>
      <p:ext uri="{BB962C8B-B14F-4D97-AF65-F5344CB8AC3E}">
        <p14:creationId xmlns:p14="http://schemas.microsoft.com/office/powerpoint/2010/main" val="7288956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8C985814-BB90-E267-5C1A-1751B129B7A9}"/>
              </a:ext>
            </a:extLst>
          </p:cNvPr>
          <p:cNvSpPr txBox="1">
            <a:spLocks noChangeArrowheads="1"/>
          </p:cNvSpPr>
          <p:nvPr/>
        </p:nvSpPr>
        <p:spPr bwMode="auto">
          <a:xfrm>
            <a:off x="903904" y="1068419"/>
            <a:ext cx="10345598" cy="988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nSpc>
                <a:spcPct val="120000"/>
              </a:lnSpc>
              <a:spcBef>
                <a:spcPts val="600"/>
              </a:spcBef>
              <a:buClrTx/>
              <a:buSzTx/>
              <a:buNone/>
            </a:pPr>
            <a:r>
              <a:rPr lang="zh-CN" altLang="en-US" sz="2600" b="0" dirty="0">
                <a:solidFill>
                  <a:srgbClr val="0000CC"/>
                </a:solidFill>
                <a:latin typeface="黑体" panose="02010609060101010101" pitchFamily="49" charset="-122"/>
                <a:ea typeface="黑体" panose="02010609060101010101" pitchFamily="49" charset="-122"/>
              </a:rPr>
              <a:t>需求分析的任务重点</a:t>
            </a:r>
            <a:r>
              <a:rPr lang="zh-CN" altLang="en-US" sz="2600" b="0" dirty="0">
                <a:solidFill>
                  <a:schemeClr val="tx1"/>
                </a:solidFill>
                <a:latin typeface="黑体" panose="02010609060101010101" pitchFamily="49" charset="-122"/>
                <a:ea typeface="黑体" panose="02010609060101010101" pitchFamily="49" charset="-122"/>
              </a:rPr>
              <a:t>是调查、收集与分析用户的数据需求、处理需求、安全性与完整性需求，确定新系统的功能。</a:t>
            </a:r>
          </a:p>
        </p:txBody>
      </p:sp>
      <p:sp>
        <p:nvSpPr>
          <p:cNvPr id="3" name="Text Box 6">
            <a:extLst>
              <a:ext uri="{FF2B5EF4-FFF2-40B4-BE49-F238E27FC236}">
                <a16:creationId xmlns:a16="http://schemas.microsoft.com/office/drawing/2014/main" id="{9E0291B5-AAF5-9124-9192-1793D663ED39}"/>
              </a:ext>
            </a:extLst>
          </p:cNvPr>
          <p:cNvSpPr txBox="1">
            <a:spLocks noChangeArrowheads="1"/>
          </p:cNvSpPr>
          <p:nvPr/>
        </p:nvSpPr>
        <p:spPr bwMode="auto">
          <a:xfrm>
            <a:off x="360000" y="360000"/>
            <a:ext cx="77771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indent="0" algn="ctr" fontAlgn="base">
              <a:lnSpc>
                <a:spcPct val="120000"/>
              </a:lnSpc>
              <a:spcBef>
                <a:spcPts val="600"/>
              </a:spcBef>
              <a:spcAft>
                <a:spcPct val="0"/>
              </a:spcAft>
              <a:buClrTx/>
              <a:buSzTx/>
              <a:buFont typeface="Wingdings" panose="05000000000000000000" pitchFamily="2" charset="2"/>
              <a:buNone/>
              <a:defRPr sz="3200" b="0">
                <a:solidFill>
                  <a:srgbClr val="C00000"/>
                </a:solidFill>
                <a:latin typeface="黑体" panose="02010609060101010101" pitchFamily="49" charset="-122"/>
                <a:ea typeface="黑体" panose="02010609060101010101" pitchFamily="49" charset="-122"/>
              </a:defRPr>
            </a:lvl1pPr>
            <a:lvl2pPr marL="742950" indent="-285750">
              <a:spcBef>
                <a:spcPct val="20000"/>
              </a:spcBef>
              <a:buClr>
                <a:schemeClr val="tx1"/>
              </a:buClr>
              <a:buSzPct val="80000"/>
              <a:buFont typeface="Wingdings" panose="05000000000000000000" pitchFamily="2" charset="2"/>
              <a:buChar char="u"/>
              <a:defRPr sz="2400" b="1">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latin typeface="Tahoma" panose="020B0604030504040204" pitchFamily="34" charset="0"/>
                <a:ea typeface="宋体" panose="02010600030101010101" pitchFamily="2" charset="-122"/>
              </a:defRPr>
            </a:lvl9pPr>
          </a:lstStyle>
          <a:p>
            <a:pPr algn="l"/>
            <a:r>
              <a:rPr lang="en-US" altLang="zh-CN" dirty="0" smtClean="0"/>
              <a:t>4.1.1 </a:t>
            </a:r>
            <a:r>
              <a:rPr lang="zh-CN" altLang="en-US" dirty="0" smtClean="0"/>
              <a:t>需求分析</a:t>
            </a:r>
            <a:r>
              <a:rPr lang="zh-CN" altLang="en-US" dirty="0"/>
              <a:t>的任务</a:t>
            </a:r>
          </a:p>
        </p:txBody>
      </p:sp>
      <p:sp>
        <p:nvSpPr>
          <p:cNvPr id="5" name="Rectangle 3">
            <a:extLst>
              <a:ext uri="{FF2B5EF4-FFF2-40B4-BE49-F238E27FC236}">
                <a16:creationId xmlns:a16="http://schemas.microsoft.com/office/drawing/2014/main" id="{A9242AE7-CBA0-2F3A-E46E-26F4CEBF7370}"/>
              </a:ext>
            </a:extLst>
          </p:cNvPr>
          <p:cNvSpPr txBox="1">
            <a:spLocks noChangeArrowheads="1"/>
          </p:cNvSpPr>
          <p:nvPr/>
        </p:nvSpPr>
        <p:spPr bwMode="auto">
          <a:xfrm>
            <a:off x="1112451" y="2057261"/>
            <a:ext cx="3562220" cy="402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800100" indent="-34290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indent="-439200">
              <a:lnSpc>
                <a:spcPct val="150000"/>
              </a:lnSpc>
              <a:spcBef>
                <a:spcPts val="3000"/>
              </a:spcBef>
              <a:buClrTx/>
              <a:buSzTx/>
              <a:buFont typeface="Wingdings" panose="05000000000000000000" pitchFamily="2" charset="2"/>
              <a:buChar char="Ø"/>
            </a:pPr>
            <a:r>
              <a:rPr lang="zh-CN" altLang="en-US" sz="2600" b="0" dirty="0">
                <a:solidFill>
                  <a:srgbClr val="0000CC"/>
                </a:solidFill>
                <a:latin typeface="黑体" panose="02010609060101010101" pitchFamily="49" charset="-122"/>
                <a:ea typeface="黑体" panose="02010609060101010101" pitchFamily="49" charset="-122"/>
              </a:rPr>
              <a:t>数据需求</a:t>
            </a:r>
            <a:endParaRPr lang="en-US" altLang="zh-CN" sz="2600" b="0" dirty="0">
              <a:solidFill>
                <a:srgbClr val="0000CC"/>
              </a:solidFill>
              <a:latin typeface="黑体" panose="02010609060101010101" pitchFamily="49" charset="-122"/>
              <a:ea typeface="黑体" panose="02010609060101010101" pitchFamily="49" charset="-122"/>
            </a:endParaRPr>
          </a:p>
          <a:p>
            <a:pPr indent="-439200">
              <a:lnSpc>
                <a:spcPct val="150000"/>
              </a:lnSpc>
              <a:spcBef>
                <a:spcPts val="4200"/>
              </a:spcBef>
              <a:buClrTx/>
              <a:buSzTx/>
              <a:buFont typeface="Wingdings" panose="05000000000000000000" pitchFamily="2" charset="2"/>
              <a:buChar char="Ø"/>
            </a:pPr>
            <a:r>
              <a:rPr lang="zh-CN" altLang="en-US" sz="2600" b="0" dirty="0">
                <a:solidFill>
                  <a:srgbClr val="0000CC"/>
                </a:solidFill>
                <a:latin typeface="黑体" panose="02010609060101010101" pitchFamily="49" charset="-122"/>
                <a:ea typeface="黑体" panose="02010609060101010101" pitchFamily="49" charset="-122"/>
              </a:rPr>
              <a:t>处理需求</a:t>
            </a:r>
            <a:endParaRPr lang="en-US" altLang="zh-CN" sz="2600" b="0" dirty="0">
              <a:solidFill>
                <a:srgbClr val="0000CC"/>
              </a:solidFill>
              <a:latin typeface="黑体" panose="02010609060101010101" pitchFamily="49" charset="-122"/>
              <a:ea typeface="黑体" panose="02010609060101010101" pitchFamily="49" charset="-122"/>
            </a:endParaRPr>
          </a:p>
          <a:p>
            <a:pPr indent="-439200">
              <a:lnSpc>
                <a:spcPct val="150000"/>
              </a:lnSpc>
              <a:spcBef>
                <a:spcPts val="4200"/>
              </a:spcBef>
              <a:buClrTx/>
              <a:buSzTx/>
              <a:buFont typeface="Wingdings" panose="05000000000000000000" pitchFamily="2" charset="2"/>
              <a:buChar char="Ø"/>
            </a:pPr>
            <a:r>
              <a:rPr lang="zh-CN" altLang="en-US" sz="2600" b="0" dirty="0">
                <a:solidFill>
                  <a:srgbClr val="0000CC"/>
                </a:solidFill>
                <a:latin typeface="黑体" panose="02010609060101010101" pitchFamily="49" charset="-122"/>
                <a:ea typeface="黑体" panose="02010609060101010101" pitchFamily="49" charset="-122"/>
              </a:rPr>
              <a:t>安全性需求</a:t>
            </a:r>
            <a:endParaRPr lang="en-US" altLang="zh-CN" sz="2600" b="0" dirty="0">
              <a:solidFill>
                <a:srgbClr val="0000CC"/>
              </a:solidFill>
              <a:latin typeface="黑体" panose="02010609060101010101" pitchFamily="49" charset="-122"/>
              <a:ea typeface="黑体" panose="02010609060101010101" pitchFamily="49" charset="-122"/>
            </a:endParaRPr>
          </a:p>
          <a:p>
            <a:pPr indent="-439200">
              <a:lnSpc>
                <a:spcPct val="150000"/>
              </a:lnSpc>
              <a:spcBef>
                <a:spcPts val="3600"/>
              </a:spcBef>
              <a:buClrTx/>
              <a:buSzTx/>
              <a:buFont typeface="Wingdings" panose="05000000000000000000" pitchFamily="2" charset="2"/>
              <a:buChar char="Ø"/>
            </a:pPr>
            <a:r>
              <a:rPr lang="zh-CN" altLang="en-US" sz="2600" b="0" dirty="0">
                <a:solidFill>
                  <a:srgbClr val="0000CC"/>
                </a:solidFill>
                <a:latin typeface="黑体" panose="02010609060101010101" pitchFamily="49" charset="-122"/>
                <a:ea typeface="黑体" panose="02010609060101010101" pitchFamily="49" charset="-122"/>
              </a:rPr>
              <a:t>完整性要求</a:t>
            </a:r>
            <a:endParaRPr lang="en-US" altLang="zh-CN" sz="2600" b="0" dirty="0">
              <a:solidFill>
                <a:schemeClr val="tx1"/>
              </a:solidFill>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5ED1442E-7CF0-38F5-F13E-F5A898DB9F94}"/>
              </a:ext>
            </a:extLst>
          </p:cNvPr>
          <p:cNvSpPr/>
          <p:nvPr/>
        </p:nvSpPr>
        <p:spPr>
          <a:xfrm>
            <a:off x="3272590" y="2184980"/>
            <a:ext cx="7707498" cy="808942"/>
          </a:xfrm>
          <a:prstGeom prst="wedgeRoundRectCallout">
            <a:avLst>
              <a:gd name="adj1" fmla="val -53445"/>
              <a:gd name="adj2" fmla="val -13551"/>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buClrTx/>
              <a:buSzTx/>
            </a:pPr>
            <a:r>
              <a:rPr lang="zh-CN" altLang="en-US" sz="2200" dirty="0">
                <a:solidFill>
                  <a:schemeClr val="tx1"/>
                </a:solidFill>
                <a:latin typeface="黑体" panose="02010609060101010101" pitchFamily="49" charset="-122"/>
                <a:ea typeface="黑体" panose="02010609060101010101" pitchFamily="49" charset="-122"/>
              </a:rPr>
              <a:t>确定系统用到的所有信息，明确用户将向数据库中存入什么数据，从数据库中要求获得哪些内容，将要输出哪些信息等。</a:t>
            </a:r>
          </a:p>
        </p:txBody>
      </p:sp>
      <p:sp>
        <p:nvSpPr>
          <p:cNvPr id="7" name="对话气泡: 圆角矩形 6">
            <a:extLst>
              <a:ext uri="{FF2B5EF4-FFF2-40B4-BE49-F238E27FC236}">
                <a16:creationId xmlns:a16="http://schemas.microsoft.com/office/drawing/2014/main" id="{18442A86-433C-BA7A-7101-A2B4C7357416}"/>
              </a:ext>
            </a:extLst>
          </p:cNvPr>
          <p:cNvSpPr/>
          <p:nvPr/>
        </p:nvSpPr>
        <p:spPr>
          <a:xfrm>
            <a:off x="3272590" y="3075505"/>
            <a:ext cx="7707497" cy="1200361"/>
          </a:xfrm>
          <a:prstGeom prst="wedgeRoundRectCallout">
            <a:avLst>
              <a:gd name="adj1" fmla="val -53313"/>
              <a:gd name="adj2" fmla="val -10099"/>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buClrTx/>
              <a:buSzTx/>
            </a:pPr>
            <a:r>
              <a:rPr lang="zh-CN" altLang="en-US" sz="2200" dirty="0">
                <a:solidFill>
                  <a:schemeClr val="tx1"/>
                </a:solidFill>
                <a:latin typeface="黑体" panose="02010609060101010101" pitchFamily="49" charset="-122"/>
                <a:ea typeface="黑体" panose="02010609060101010101" pitchFamily="49" charset="-122"/>
              </a:rPr>
              <a:t>确定系统数据处理的操作功能，明确用户希望系统对数据进行什么处理，对各种数据处理的响应时间要求，对各种数据处理方式的要求等。</a:t>
            </a:r>
          </a:p>
        </p:txBody>
      </p:sp>
      <p:sp>
        <p:nvSpPr>
          <p:cNvPr id="8" name="对话气泡: 圆角矩形 7">
            <a:extLst>
              <a:ext uri="{FF2B5EF4-FFF2-40B4-BE49-F238E27FC236}">
                <a16:creationId xmlns:a16="http://schemas.microsoft.com/office/drawing/2014/main" id="{7F6423CF-8863-4AEA-7013-BFF5A89D47BC}"/>
              </a:ext>
            </a:extLst>
          </p:cNvPr>
          <p:cNvSpPr/>
          <p:nvPr/>
        </p:nvSpPr>
        <p:spPr>
          <a:xfrm>
            <a:off x="3667225" y="4362490"/>
            <a:ext cx="7312862" cy="761715"/>
          </a:xfrm>
          <a:prstGeom prst="wedgeRoundRectCallout">
            <a:avLst>
              <a:gd name="adj1" fmla="val -54073"/>
              <a:gd name="adj2" fmla="val -5569"/>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buClrTx/>
              <a:buSzTx/>
            </a:pPr>
            <a:r>
              <a:rPr lang="zh-CN" altLang="en-US" sz="2200" dirty="0">
                <a:solidFill>
                  <a:schemeClr val="tx1"/>
                </a:solidFill>
                <a:latin typeface="黑体" panose="02010609060101010101" pitchFamily="49" charset="-122"/>
                <a:ea typeface="黑体" panose="02010609060101010101" pitchFamily="49" charset="-122"/>
              </a:rPr>
              <a:t>用户对数据库中存放的信息的安全保密要求，不同用户对数据库的使用和操作情况。</a:t>
            </a:r>
          </a:p>
        </p:txBody>
      </p:sp>
      <p:sp>
        <p:nvSpPr>
          <p:cNvPr id="9" name="对话气泡: 圆角矩形 8">
            <a:extLst>
              <a:ext uri="{FF2B5EF4-FFF2-40B4-BE49-F238E27FC236}">
                <a16:creationId xmlns:a16="http://schemas.microsoft.com/office/drawing/2014/main" id="{005A225F-867B-7432-F703-D72A211F2D3F}"/>
              </a:ext>
            </a:extLst>
          </p:cNvPr>
          <p:cNvSpPr/>
          <p:nvPr/>
        </p:nvSpPr>
        <p:spPr>
          <a:xfrm>
            <a:off x="3667224" y="5208445"/>
            <a:ext cx="7303239" cy="761715"/>
          </a:xfrm>
          <a:prstGeom prst="wedgeRoundRectCallout">
            <a:avLst>
              <a:gd name="adj1" fmla="val -54369"/>
              <a:gd name="adj2" fmla="val 17113"/>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200"/>
              </a:spcBef>
              <a:buClrTx/>
              <a:buSzTx/>
            </a:pPr>
            <a:r>
              <a:rPr lang="zh-CN" altLang="en-US" sz="2200" dirty="0">
                <a:solidFill>
                  <a:schemeClr val="tx1"/>
                </a:solidFill>
                <a:latin typeface="黑体" panose="02010609060101010101" pitchFamily="49" charset="-122"/>
                <a:ea typeface="黑体" panose="02010609060101010101" pitchFamily="49" charset="-122"/>
              </a:rPr>
              <a:t>描述数据需要满足什么样的约束条件才能保证数据是正确有效的。</a:t>
            </a:r>
          </a:p>
        </p:txBody>
      </p:sp>
    </p:spTree>
    <p:extLst>
      <p:ext uri="{BB962C8B-B14F-4D97-AF65-F5344CB8AC3E}">
        <p14:creationId xmlns:p14="http://schemas.microsoft.com/office/powerpoint/2010/main" val="274824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E96BE9B9-6DF6-4800-8C1F-6B29872A0D9E}"/>
              </a:ext>
            </a:extLst>
          </p:cNvPr>
          <p:cNvSpPr txBox="1">
            <a:spLocks noChangeArrowheads="1"/>
          </p:cNvSpPr>
          <p:nvPr/>
        </p:nvSpPr>
        <p:spPr bwMode="auto">
          <a:xfrm>
            <a:off x="930497" y="1108365"/>
            <a:ext cx="6544360" cy="1877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800100" indent="-34290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spcBef>
                <a:spcPts val="600"/>
              </a:spcBef>
              <a:buClrTx/>
              <a:buSzTx/>
              <a:buFont typeface="Wingdings" panose="05000000000000000000" pitchFamily="2" charset="2"/>
              <a:buChar char="Ø"/>
            </a:pPr>
            <a:r>
              <a:rPr lang="zh-CN" altLang="en-US" b="0" dirty="0">
                <a:solidFill>
                  <a:srgbClr val="0000CC"/>
                </a:solidFill>
                <a:latin typeface="黑体" panose="02010609060101010101" pitchFamily="49" charset="-122"/>
                <a:ea typeface="黑体" panose="02010609060101010101" pitchFamily="49" charset="-122"/>
              </a:rPr>
              <a:t>调查用户需求的具体步骤</a:t>
            </a:r>
          </a:p>
          <a:p>
            <a:pPr lvl="1">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调查组织机构的情况</a:t>
            </a:r>
            <a:endParaRPr lang="en-US" altLang="zh-CN" b="0" dirty="0">
              <a:latin typeface="黑体" panose="02010609060101010101" pitchFamily="49" charset="-122"/>
              <a:ea typeface="黑体" panose="02010609060101010101" pitchFamily="49" charset="-122"/>
            </a:endParaRPr>
          </a:p>
          <a:p>
            <a:pPr lvl="1">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调查各部门的业务活动情况</a:t>
            </a:r>
            <a:endParaRPr lang="en-US" altLang="zh-CN" b="0" dirty="0">
              <a:latin typeface="黑体" panose="02010609060101010101" pitchFamily="49" charset="-122"/>
              <a:ea typeface="黑体" panose="02010609060101010101" pitchFamily="49" charset="-122"/>
            </a:endParaRPr>
          </a:p>
          <a:p>
            <a:pPr lvl="1">
              <a:lnSpc>
                <a:spcPct val="120000"/>
              </a:lnSpc>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协助用户明确对新系统的各种要求</a:t>
            </a:r>
            <a:endParaRPr lang="en-US" altLang="zh-CN" b="0" dirty="0">
              <a:latin typeface="黑体" panose="02010609060101010101" pitchFamily="49" charset="-122"/>
              <a:ea typeface="黑体" panose="02010609060101010101" pitchFamily="49" charset="-122"/>
            </a:endParaRPr>
          </a:p>
        </p:txBody>
      </p:sp>
      <p:sp>
        <p:nvSpPr>
          <p:cNvPr id="3" name="Text Box 3">
            <a:extLst>
              <a:ext uri="{FF2B5EF4-FFF2-40B4-BE49-F238E27FC236}">
                <a16:creationId xmlns:a16="http://schemas.microsoft.com/office/drawing/2014/main" id="{EF38256D-1981-48F6-8023-F53BA9C54373}"/>
              </a:ext>
            </a:extLst>
          </p:cNvPr>
          <p:cNvSpPr txBox="1">
            <a:spLocks noChangeArrowheads="1"/>
          </p:cNvSpPr>
          <p:nvPr/>
        </p:nvSpPr>
        <p:spPr bwMode="auto">
          <a:xfrm>
            <a:off x="930497" y="3098902"/>
            <a:ext cx="6660474" cy="282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800100" indent="-34290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spcBef>
                <a:spcPts val="600"/>
              </a:spcBef>
              <a:buClrTx/>
              <a:buSzTx/>
              <a:buFont typeface="Wingdings" panose="05000000000000000000" pitchFamily="2" charset="2"/>
              <a:buChar char="Ø"/>
            </a:pPr>
            <a:r>
              <a:rPr lang="zh-CN" altLang="en-US" b="0" dirty="0">
                <a:solidFill>
                  <a:srgbClr val="0000CC"/>
                </a:solidFill>
                <a:latin typeface="黑体" panose="02010609060101010101" pitchFamily="49" charset="-122"/>
                <a:ea typeface="黑体" panose="02010609060101010101" pitchFamily="49" charset="-122"/>
              </a:rPr>
              <a:t>需求分析常用的调查方法</a:t>
            </a:r>
          </a:p>
          <a:p>
            <a:pPr lvl="1">
              <a:lnSpc>
                <a:spcPct val="120000"/>
              </a:lnSpc>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跟班作业</a:t>
            </a:r>
            <a:endParaRPr lang="en-US" altLang="zh-CN" b="0" dirty="0">
              <a:latin typeface="黑体" panose="02010609060101010101" pitchFamily="49" charset="-122"/>
              <a:ea typeface="黑体" panose="02010609060101010101" pitchFamily="49" charset="-122"/>
            </a:endParaRPr>
          </a:p>
          <a:p>
            <a:pPr lvl="1">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开座谈会</a:t>
            </a:r>
            <a:endParaRPr lang="en-US" altLang="zh-CN" b="0" dirty="0">
              <a:latin typeface="黑体" panose="02010609060101010101" pitchFamily="49" charset="-122"/>
              <a:ea typeface="黑体" panose="02010609060101010101" pitchFamily="49" charset="-122"/>
            </a:endParaRPr>
          </a:p>
          <a:p>
            <a:pPr lvl="1">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询问或请专人介绍</a:t>
            </a:r>
            <a:endParaRPr lang="en-US" altLang="zh-CN" b="0" dirty="0">
              <a:latin typeface="黑体" panose="02010609060101010101" pitchFamily="49" charset="-122"/>
              <a:ea typeface="黑体" panose="02010609060101010101" pitchFamily="49" charset="-122"/>
            </a:endParaRPr>
          </a:p>
          <a:p>
            <a:pPr lvl="1">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设计调查表请用户填写需求</a:t>
            </a:r>
            <a:endParaRPr lang="en-US" altLang="zh-CN" b="0" dirty="0">
              <a:latin typeface="黑体" panose="02010609060101010101" pitchFamily="49" charset="-122"/>
              <a:ea typeface="黑体" panose="02010609060101010101" pitchFamily="49" charset="-122"/>
            </a:endParaRPr>
          </a:p>
          <a:p>
            <a:pPr lvl="1">
              <a:spcBef>
                <a:spcPts val="600"/>
              </a:spcBef>
              <a:buClrTx/>
              <a:buSzTx/>
              <a:buFont typeface="Arial" panose="020B0604020202020204" pitchFamily="34" charset="0"/>
              <a:buChar char="•"/>
            </a:pPr>
            <a:r>
              <a:rPr lang="zh-CN" altLang="en-US" b="0" dirty="0">
                <a:latin typeface="黑体" panose="02010609060101010101" pitchFamily="49" charset="-122"/>
                <a:ea typeface="黑体" panose="02010609060101010101" pitchFamily="49" charset="-122"/>
              </a:rPr>
              <a:t>查阅与原系统有关的数据记录</a:t>
            </a:r>
          </a:p>
        </p:txBody>
      </p:sp>
      <p:sp>
        <p:nvSpPr>
          <p:cNvPr id="4" name="Text Box 6">
            <a:extLst>
              <a:ext uri="{FF2B5EF4-FFF2-40B4-BE49-F238E27FC236}">
                <a16:creationId xmlns:a16="http://schemas.microsoft.com/office/drawing/2014/main" id="{2C96193F-8C6F-4E44-A5E7-0BEC54FAA3FC}"/>
              </a:ext>
            </a:extLst>
          </p:cNvPr>
          <p:cNvSpPr txBox="1">
            <a:spLocks noChangeArrowheads="1"/>
          </p:cNvSpPr>
          <p:nvPr/>
        </p:nvSpPr>
        <p:spPr bwMode="auto">
          <a:xfrm>
            <a:off x="360000" y="360000"/>
            <a:ext cx="7777162" cy="584775"/>
          </a:xfrm>
          <a:prstGeom prst="rect">
            <a:avLst/>
          </a:prstGeom>
          <a:noFill/>
          <a:ln>
            <a:noFill/>
          </a:ln>
        </p:spPr>
        <p:txBody>
          <a:bodyPr>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50000"/>
              </a:spcBef>
              <a:buFontTx/>
              <a:buNone/>
              <a:defRPr/>
            </a:pPr>
            <a:r>
              <a:rPr lang="en-US" altLang="zh-CN" dirty="0" smtClean="0">
                <a:solidFill>
                  <a:srgbClr val="C00000"/>
                </a:solidFill>
              </a:rPr>
              <a:t>4.1.</a:t>
            </a:r>
            <a:r>
              <a:rPr lang="en-US" altLang="zh-CN" dirty="0" smtClean="0">
                <a:solidFill>
                  <a:srgbClr val="C00000"/>
                </a:solidFill>
                <a:latin typeface="黑体" panose="02010609060101010101" pitchFamily="49" charset="-122"/>
                <a:ea typeface="黑体" panose="02010609060101010101" pitchFamily="49" charset="-122"/>
              </a:rPr>
              <a:t>2 </a:t>
            </a:r>
            <a:r>
              <a:rPr lang="zh-CN" altLang="en-US" dirty="0" smtClean="0">
                <a:solidFill>
                  <a:srgbClr val="C00000"/>
                </a:solidFill>
                <a:latin typeface="黑体" panose="02010609060101010101" pitchFamily="49" charset="-122"/>
                <a:ea typeface="黑体" panose="02010609060101010101" pitchFamily="49" charset="-122"/>
              </a:rPr>
              <a:t>需求分析</a:t>
            </a:r>
            <a:r>
              <a:rPr lang="zh-CN" altLang="en-US" dirty="0">
                <a:solidFill>
                  <a:srgbClr val="C00000"/>
                </a:solidFill>
                <a:latin typeface="黑体" panose="02010609060101010101" pitchFamily="49" charset="-122"/>
                <a:ea typeface="黑体" panose="02010609060101010101" pitchFamily="49" charset="-122"/>
              </a:rPr>
              <a:t>的方法</a:t>
            </a:r>
          </a:p>
        </p:txBody>
      </p:sp>
    </p:spTree>
    <p:extLst>
      <p:ext uri="{BB962C8B-B14F-4D97-AF65-F5344CB8AC3E}">
        <p14:creationId xmlns:p14="http://schemas.microsoft.com/office/powerpoint/2010/main" val="3909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3" grpId="0" build="p" bldLvl="3"/>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ABB6706D-FF68-4C55-960B-4B56FC9E58A2}"/>
              </a:ext>
            </a:extLst>
          </p:cNvPr>
          <p:cNvSpPr txBox="1">
            <a:spLocks noChangeArrowheads="1"/>
          </p:cNvSpPr>
          <p:nvPr/>
        </p:nvSpPr>
        <p:spPr bwMode="auto">
          <a:xfrm>
            <a:off x="360000" y="360000"/>
            <a:ext cx="7777162" cy="584775"/>
          </a:xfrm>
          <a:prstGeom prst="rect">
            <a:avLst/>
          </a:prstGeom>
          <a:noFill/>
          <a:ln>
            <a:noFill/>
          </a:ln>
        </p:spPr>
        <p:txBody>
          <a:bodyPr>
            <a:spAutoFit/>
          </a:bodyPr>
          <a:lstStyle>
            <a:defPPr>
              <a:defRPr lang="zh-CN"/>
            </a:defPPr>
            <a:lvl1pPr>
              <a:spcBef>
                <a:spcPct val="50000"/>
              </a:spcBef>
              <a:buFontTx/>
              <a:buNone/>
              <a:defRPr sz="3200">
                <a:solidFill>
                  <a:srgbClr val="C00000"/>
                </a:solidFill>
                <a:latin typeface="黑体" panose="02010609060101010101" pitchFamily="49" charset="-122"/>
                <a:ea typeface="黑体" panose="02010609060101010101" pitchFamily="49" charset="-122"/>
              </a:defRPr>
            </a:lvl1pPr>
            <a:lvl2pPr marL="742950" indent="-285750" eaLnBrk="0" hangingPunct="0">
              <a:spcBef>
                <a:spcPct val="20000"/>
              </a:spcBef>
              <a:buChar char="–"/>
              <a:defRPr sz="2800">
                <a:latin typeface="Verdana" pitchFamily="34" charset="0"/>
                <a:ea typeface="宋体" pitchFamily="2" charset="-122"/>
              </a:defRPr>
            </a:lvl2pPr>
            <a:lvl3pPr marL="1143000" indent="-228600" eaLnBrk="0" hangingPunct="0">
              <a:spcBef>
                <a:spcPct val="20000"/>
              </a:spcBef>
              <a:buChar char="•"/>
              <a:defRPr sz="2400">
                <a:latin typeface="Verdana" pitchFamily="34" charset="0"/>
                <a:ea typeface="宋体" pitchFamily="2" charset="-122"/>
              </a:defRPr>
            </a:lvl3pPr>
            <a:lvl4pPr marL="1600200" indent="-228600" eaLnBrk="0" hangingPunct="0">
              <a:spcBef>
                <a:spcPct val="20000"/>
              </a:spcBef>
              <a:buChar char="–"/>
              <a:defRPr sz="2000">
                <a:latin typeface="Verdana" pitchFamily="34" charset="0"/>
                <a:ea typeface="宋体" pitchFamily="2" charset="-122"/>
              </a:defRPr>
            </a:lvl4pPr>
            <a:lvl5pPr marL="2057400" indent="-228600" eaLnBrk="0" hangingPunct="0">
              <a:spcBef>
                <a:spcPct val="20000"/>
              </a:spcBef>
              <a:buChar char="»"/>
              <a:defRPr sz="2000">
                <a:latin typeface="Verdana" pitchFamily="34" charset="0"/>
                <a:ea typeface="宋体" pitchFamily="2" charset="-122"/>
              </a:defRPr>
            </a:lvl5pPr>
            <a:lvl6pPr marL="2514600" indent="-228600" eaLnBrk="0" fontAlgn="base" hangingPunct="0">
              <a:spcBef>
                <a:spcPct val="20000"/>
              </a:spcBef>
              <a:spcAft>
                <a:spcPct val="0"/>
              </a:spcAft>
              <a:buChar char="»"/>
              <a:defRPr sz="2000">
                <a:latin typeface="Verdana" pitchFamily="34" charset="0"/>
                <a:ea typeface="宋体" pitchFamily="2" charset="-122"/>
              </a:defRPr>
            </a:lvl6pPr>
            <a:lvl7pPr marL="2971800" indent="-228600" eaLnBrk="0" fontAlgn="base" hangingPunct="0">
              <a:spcBef>
                <a:spcPct val="20000"/>
              </a:spcBef>
              <a:spcAft>
                <a:spcPct val="0"/>
              </a:spcAft>
              <a:buChar char="»"/>
              <a:defRPr sz="2000">
                <a:latin typeface="Verdana" pitchFamily="34" charset="0"/>
                <a:ea typeface="宋体" pitchFamily="2" charset="-122"/>
              </a:defRPr>
            </a:lvl7pPr>
            <a:lvl8pPr marL="3429000" indent="-228600" eaLnBrk="0" fontAlgn="base" hangingPunct="0">
              <a:spcBef>
                <a:spcPct val="20000"/>
              </a:spcBef>
              <a:spcAft>
                <a:spcPct val="0"/>
              </a:spcAft>
              <a:buChar char="»"/>
              <a:defRPr sz="2000">
                <a:latin typeface="Verdana" pitchFamily="34" charset="0"/>
                <a:ea typeface="宋体" pitchFamily="2" charset="-122"/>
              </a:defRPr>
            </a:lvl8pPr>
            <a:lvl9pPr marL="3886200" indent="-228600" eaLnBrk="0" fontAlgn="base" hangingPunct="0">
              <a:spcBef>
                <a:spcPct val="20000"/>
              </a:spcBef>
              <a:spcAft>
                <a:spcPct val="0"/>
              </a:spcAft>
              <a:buChar char="»"/>
              <a:defRPr sz="2000">
                <a:latin typeface="Verdana" pitchFamily="34" charset="0"/>
                <a:ea typeface="宋体" pitchFamily="2" charset="-122"/>
              </a:defRPr>
            </a:lvl9pPr>
          </a:lstStyle>
          <a:p>
            <a:r>
              <a:rPr lang="en-US" altLang="zh-CN" dirty="0" smtClean="0"/>
              <a:t>4.1.3 </a:t>
            </a:r>
            <a:r>
              <a:rPr lang="zh-CN" altLang="en-US" dirty="0" smtClean="0"/>
              <a:t>数据流图</a:t>
            </a:r>
            <a:r>
              <a:rPr lang="zh-CN" altLang="en-US" dirty="0"/>
              <a:t>和数据字典</a:t>
            </a:r>
          </a:p>
        </p:txBody>
      </p:sp>
      <p:grpSp>
        <p:nvGrpSpPr>
          <p:cNvPr id="3" name="组合 2">
            <a:extLst>
              <a:ext uri="{FF2B5EF4-FFF2-40B4-BE49-F238E27FC236}">
                <a16:creationId xmlns:a16="http://schemas.microsoft.com/office/drawing/2014/main" id="{D9A587FA-B774-4D84-8EEF-BE7AF56AE531}"/>
              </a:ext>
            </a:extLst>
          </p:cNvPr>
          <p:cNvGrpSpPr/>
          <p:nvPr/>
        </p:nvGrpSpPr>
        <p:grpSpPr>
          <a:xfrm>
            <a:off x="2547702" y="3818348"/>
            <a:ext cx="6788807" cy="2120442"/>
            <a:chOff x="1484313" y="4582120"/>
            <a:chExt cx="6472237" cy="1727200"/>
          </a:xfrm>
        </p:grpSpPr>
        <p:sp>
          <p:nvSpPr>
            <p:cNvPr id="4" name="TextBox 13">
              <a:extLst>
                <a:ext uri="{FF2B5EF4-FFF2-40B4-BE49-F238E27FC236}">
                  <a16:creationId xmlns:a16="http://schemas.microsoft.com/office/drawing/2014/main" id="{F5B5284C-0E47-44B9-8C59-6455E9CCD82A}"/>
                </a:ext>
              </a:extLst>
            </p:cNvPr>
            <p:cNvSpPr txBox="1">
              <a:spLocks noChangeArrowheads="1"/>
            </p:cNvSpPr>
            <p:nvPr/>
          </p:nvSpPr>
          <p:spPr bwMode="auto">
            <a:xfrm>
              <a:off x="2843213" y="5661025"/>
              <a:ext cx="93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chemeClr val="tx1"/>
                  </a:solidFill>
                  <a:ea typeface="隶书" panose="02010509060101010101" pitchFamily="49" charset="-122"/>
                </a:rPr>
                <a:t>输入流</a:t>
              </a:r>
            </a:p>
          </p:txBody>
        </p:sp>
        <p:sp>
          <p:nvSpPr>
            <p:cNvPr id="5" name="TextBox 16">
              <a:extLst>
                <a:ext uri="{FF2B5EF4-FFF2-40B4-BE49-F238E27FC236}">
                  <a16:creationId xmlns:a16="http://schemas.microsoft.com/office/drawing/2014/main" id="{30A9FE6C-EA8D-44F5-8821-6AE882D5C9E0}"/>
                </a:ext>
              </a:extLst>
            </p:cNvPr>
            <p:cNvSpPr txBox="1">
              <a:spLocks noChangeArrowheads="1"/>
            </p:cNvSpPr>
            <p:nvPr/>
          </p:nvSpPr>
          <p:spPr bwMode="auto">
            <a:xfrm>
              <a:off x="5532438" y="5702300"/>
              <a:ext cx="936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dirty="0">
                  <a:solidFill>
                    <a:schemeClr val="tx1"/>
                  </a:solidFill>
                  <a:ea typeface="隶书" panose="02010509060101010101" pitchFamily="49" charset="-122"/>
                </a:rPr>
                <a:t>输出流</a:t>
              </a:r>
            </a:p>
          </p:txBody>
        </p:sp>
        <p:grpSp>
          <p:nvGrpSpPr>
            <p:cNvPr id="6" name="组合 5">
              <a:extLst>
                <a:ext uri="{FF2B5EF4-FFF2-40B4-BE49-F238E27FC236}">
                  <a16:creationId xmlns:a16="http://schemas.microsoft.com/office/drawing/2014/main" id="{B7C34523-AC5D-4D9F-B40E-2DB977E24CEB}"/>
                </a:ext>
              </a:extLst>
            </p:cNvPr>
            <p:cNvGrpSpPr/>
            <p:nvPr/>
          </p:nvGrpSpPr>
          <p:grpSpPr>
            <a:xfrm>
              <a:off x="1484313" y="4582120"/>
              <a:ext cx="6472237" cy="1727200"/>
              <a:chOff x="1484313" y="4581525"/>
              <a:chExt cx="6472237" cy="1727200"/>
            </a:xfrm>
          </p:grpSpPr>
          <p:grpSp>
            <p:nvGrpSpPr>
              <p:cNvPr id="7" name="组合 9">
                <a:extLst>
                  <a:ext uri="{FF2B5EF4-FFF2-40B4-BE49-F238E27FC236}">
                    <a16:creationId xmlns:a16="http://schemas.microsoft.com/office/drawing/2014/main" id="{1C4341CF-4E6A-4361-A86A-AC6DFE517C60}"/>
                  </a:ext>
                </a:extLst>
              </p:cNvPr>
              <p:cNvGrpSpPr>
                <a:grpSpLocks/>
              </p:cNvGrpSpPr>
              <p:nvPr/>
            </p:nvGrpSpPr>
            <p:grpSpPr bwMode="auto">
              <a:xfrm>
                <a:off x="1484313" y="5789613"/>
                <a:ext cx="6472237" cy="519112"/>
                <a:chOff x="1484040" y="5789385"/>
                <a:chExt cx="6472336" cy="519935"/>
              </a:xfrm>
            </p:grpSpPr>
            <p:sp>
              <p:nvSpPr>
                <p:cNvPr id="13" name="矩形 4">
                  <a:extLst>
                    <a:ext uri="{FF2B5EF4-FFF2-40B4-BE49-F238E27FC236}">
                      <a16:creationId xmlns:a16="http://schemas.microsoft.com/office/drawing/2014/main" id="{3C70A57A-7A52-468B-BC4B-C7EC2B7D47E0}"/>
                    </a:ext>
                  </a:extLst>
                </p:cNvPr>
                <p:cNvSpPr>
                  <a:spLocks noChangeArrowheads="1"/>
                </p:cNvSpPr>
                <p:nvPr/>
              </p:nvSpPr>
              <p:spPr bwMode="auto">
                <a:xfrm>
                  <a:off x="6804248" y="5805264"/>
                  <a:ext cx="1152128" cy="504056"/>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0"/>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dirty="0">
                      <a:solidFill>
                        <a:schemeClr val="tx1"/>
                      </a:solidFill>
                      <a:ea typeface="隶书" panose="02010509060101010101" pitchFamily="49" charset="-122"/>
                    </a:rPr>
                    <a:t>数据去向</a:t>
                  </a:r>
                </a:p>
              </p:txBody>
            </p:sp>
            <p:sp>
              <p:nvSpPr>
                <p:cNvPr id="14" name="椭圆 5">
                  <a:extLst>
                    <a:ext uri="{FF2B5EF4-FFF2-40B4-BE49-F238E27FC236}">
                      <a16:creationId xmlns:a16="http://schemas.microsoft.com/office/drawing/2014/main" id="{5509298F-F534-4443-AD01-93BA36878991}"/>
                    </a:ext>
                  </a:extLst>
                </p:cNvPr>
                <p:cNvSpPr>
                  <a:spLocks noChangeArrowheads="1"/>
                </p:cNvSpPr>
                <p:nvPr/>
              </p:nvSpPr>
              <p:spPr bwMode="auto">
                <a:xfrm>
                  <a:off x="3960155" y="5805264"/>
                  <a:ext cx="1368152" cy="504056"/>
                </a:xfrm>
                <a:prstGeom prst="ellipse">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chemeClr val="tx1"/>
                      </a:solidFill>
                      <a:ea typeface="隶书" panose="02010509060101010101" pitchFamily="49" charset="-122"/>
                    </a:rPr>
                    <a:t>处理</a:t>
                  </a:r>
                </a:p>
              </p:txBody>
            </p:sp>
            <p:sp>
              <p:nvSpPr>
                <p:cNvPr id="15" name="矩形 7">
                  <a:extLst>
                    <a:ext uri="{FF2B5EF4-FFF2-40B4-BE49-F238E27FC236}">
                      <a16:creationId xmlns:a16="http://schemas.microsoft.com/office/drawing/2014/main" id="{A4414DFA-9651-466C-8C23-31032E3F5478}"/>
                    </a:ext>
                  </a:extLst>
                </p:cNvPr>
                <p:cNvSpPr>
                  <a:spLocks noChangeArrowheads="1"/>
                </p:cNvSpPr>
                <p:nvPr/>
              </p:nvSpPr>
              <p:spPr bwMode="auto">
                <a:xfrm>
                  <a:off x="1484040" y="5789385"/>
                  <a:ext cx="1152128" cy="504056"/>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nchorCtr="0"/>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chemeClr val="tx1"/>
                      </a:solidFill>
                      <a:ea typeface="隶书" panose="02010509060101010101" pitchFamily="49" charset="-122"/>
                    </a:rPr>
                    <a:t>数据来源</a:t>
                  </a:r>
                </a:p>
              </p:txBody>
            </p:sp>
            <p:cxnSp>
              <p:nvCxnSpPr>
                <p:cNvPr id="16" name="直接箭头连接符 8">
                  <a:extLst>
                    <a:ext uri="{FF2B5EF4-FFF2-40B4-BE49-F238E27FC236}">
                      <a16:creationId xmlns:a16="http://schemas.microsoft.com/office/drawing/2014/main" id="{F5618AB6-BBFD-4A2F-8CEC-5886E67CAC2E}"/>
                    </a:ext>
                  </a:extLst>
                </p:cNvPr>
                <p:cNvCxnSpPr>
                  <a:cxnSpLocks noChangeShapeType="1"/>
                  <a:stCxn id="15" idx="3"/>
                  <a:endCxn id="14" idx="2"/>
                </p:cNvCxnSpPr>
                <p:nvPr/>
              </p:nvCxnSpPr>
              <p:spPr bwMode="auto">
                <a:xfrm>
                  <a:off x="2636168" y="6041413"/>
                  <a:ext cx="1323987" cy="15879"/>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11">
                  <a:extLst>
                    <a:ext uri="{FF2B5EF4-FFF2-40B4-BE49-F238E27FC236}">
                      <a16:creationId xmlns:a16="http://schemas.microsoft.com/office/drawing/2014/main" id="{1B03304F-69B6-472F-A066-B9CBBFCD2A7E}"/>
                    </a:ext>
                  </a:extLst>
                </p:cNvPr>
                <p:cNvCxnSpPr>
                  <a:cxnSpLocks noChangeShapeType="1"/>
                </p:cNvCxnSpPr>
                <p:nvPr/>
              </p:nvCxnSpPr>
              <p:spPr bwMode="auto">
                <a:xfrm>
                  <a:off x="5338687" y="6057292"/>
                  <a:ext cx="1323987" cy="15879"/>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8" name="TextBox 15">
                <a:extLst>
                  <a:ext uri="{FF2B5EF4-FFF2-40B4-BE49-F238E27FC236}">
                    <a16:creationId xmlns:a16="http://schemas.microsoft.com/office/drawing/2014/main" id="{6E8DBB2E-7438-4CA0-B9D8-6C40932947CD}"/>
                  </a:ext>
                </a:extLst>
              </p:cNvPr>
              <p:cNvSpPr txBox="1">
                <a:spLocks noChangeArrowheads="1"/>
              </p:cNvSpPr>
              <p:nvPr/>
            </p:nvSpPr>
            <p:spPr bwMode="auto">
              <a:xfrm>
                <a:off x="3779838" y="4581525"/>
                <a:ext cx="1752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0">
                    <a:solidFill>
                      <a:schemeClr val="tx1"/>
                    </a:solidFill>
                    <a:ea typeface="隶书" panose="02010509060101010101" pitchFamily="49" charset="-122"/>
                  </a:rPr>
                  <a:t>数据存储</a:t>
                </a:r>
              </a:p>
            </p:txBody>
          </p:sp>
          <p:cxnSp>
            <p:nvCxnSpPr>
              <p:cNvPr id="9" name="直接连接符 18">
                <a:extLst>
                  <a:ext uri="{FF2B5EF4-FFF2-40B4-BE49-F238E27FC236}">
                    <a16:creationId xmlns:a16="http://schemas.microsoft.com/office/drawing/2014/main" id="{77DF2CA3-C19E-4D0A-93C7-EF81BC44DBD4}"/>
                  </a:ext>
                </a:extLst>
              </p:cNvPr>
              <p:cNvCxnSpPr>
                <a:cxnSpLocks noChangeShapeType="1"/>
              </p:cNvCxnSpPr>
              <p:nvPr/>
            </p:nvCxnSpPr>
            <p:spPr bwMode="auto">
              <a:xfrm>
                <a:off x="3995738" y="4581525"/>
                <a:ext cx="1306512"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21">
                <a:extLst>
                  <a:ext uri="{FF2B5EF4-FFF2-40B4-BE49-F238E27FC236}">
                    <a16:creationId xmlns:a16="http://schemas.microsoft.com/office/drawing/2014/main" id="{29F67A0A-0CD2-4F68-AD0B-FBCA2BD300F7}"/>
                  </a:ext>
                </a:extLst>
              </p:cNvPr>
              <p:cNvCxnSpPr>
                <a:cxnSpLocks noChangeShapeType="1"/>
              </p:cNvCxnSpPr>
              <p:nvPr/>
            </p:nvCxnSpPr>
            <p:spPr bwMode="auto">
              <a:xfrm>
                <a:off x="3995738" y="4941888"/>
                <a:ext cx="1306512"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 name="直接箭头连接符 22">
                <a:extLst>
                  <a:ext uri="{FF2B5EF4-FFF2-40B4-BE49-F238E27FC236}">
                    <a16:creationId xmlns:a16="http://schemas.microsoft.com/office/drawing/2014/main" id="{C6BA6270-3396-42D9-AAA2-A9A3B78A1B4E}"/>
                  </a:ext>
                </a:extLst>
              </p:cNvPr>
              <p:cNvCxnSpPr>
                <a:cxnSpLocks noChangeShapeType="1"/>
              </p:cNvCxnSpPr>
              <p:nvPr/>
            </p:nvCxnSpPr>
            <p:spPr bwMode="auto">
              <a:xfrm flipV="1">
                <a:off x="4787900" y="4949825"/>
                <a:ext cx="0" cy="839788"/>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直接箭头连接符 30">
                <a:extLst>
                  <a:ext uri="{FF2B5EF4-FFF2-40B4-BE49-F238E27FC236}">
                    <a16:creationId xmlns:a16="http://schemas.microsoft.com/office/drawing/2014/main" id="{36290C21-FB06-453D-8A70-2B0B0DE9B583}"/>
                  </a:ext>
                </a:extLst>
              </p:cNvPr>
              <p:cNvCxnSpPr>
                <a:cxnSpLocks noChangeShapeType="1"/>
              </p:cNvCxnSpPr>
              <p:nvPr/>
            </p:nvCxnSpPr>
            <p:spPr bwMode="auto">
              <a:xfrm flipH="1">
                <a:off x="4500563" y="4949825"/>
                <a:ext cx="17462" cy="839788"/>
              </a:xfrm>
              <a:prstGeom prst="straightConnector1">
                <a:avLst/>
              </a:prstGeom>
              <a:noFill/>
              <a:ln w="1587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sp>
        <p:nvSpPr>
          <p:cNvPr id="19" name="Text Box 3">
            <a:extLst>
              <a:ext uri="{FF2B5EF4-FFF2-40B4-BE49-F238E27FC236}">
                <a16:creationId xmlns:a16="http://schemas.microsoft.com/office/drawing/2014/main" id="{42FB95B0-871B-4B7B-8918-817B20CEC869}"/>
              </a:ext>
            </a:extLst>
          </p:cNvPr>
          <p:cNvSpPr txBox="1">
            <a:spLocks noChangeArrowheads="1"/>
          </p:cNvSpPr>
          <p:nvPr/>
        </p:nvSpPr>
        <p:spPr bwMode="auto">
          <a:xfrm>
            <a:off x="478143" y="1076323"/>
            <a:ext cx="1053737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lvl="1">
              <a:spcBef>
                <a:spcPts val="1200"/>
              </a:spcBef>
              <a:buClrTx/>
              <a:buSzTx/>
              <a:buNone/>
            </a:pPr>
            <a:r>
              <a:rPr lang="zh-CN" altLang="en-US" sz="2600" b="0" dirty="0">
                <a:latin typeface="黑体" panose="02010609060101010101" pitchFamily="49" charset="-122"/>
                <a:ea typeface="黑体" panose="02010609060101010101" pitchFamily="49" charset="-122"/>
              </a:rPr>
              <a:t>数据流图和数据字典是对需求分析结果进行描述的两个主要工具。</a:t>
            </a:r>
            <a:endParaRPr lang="en-US" altLang="zh-CN" sz="2600" b="0" dirty="0">
              <a:latin typeface="黑体" panose="02010609060101010101" pitchFamily="49" charset="-122"/>
              <a:ea typeface="黑体" panose="02010609060101010101" pitchFamily="49" charset="-122"/>
            </a:endParaRPr>
          </a:p>
          <a:p>
            <a:pPr lvl="1">
              <a:spcBef>
                <a:spcPts val="1200"/>
              </a:spcBef>
              <a:buClrTx/>
              <a:buSzTx/>
              <a:buNone/>
            </a:pPr>
            <a:r>
              <a:rPr lang="en-US" altLang="zh-CN" sz="2800" b="0" dirty="0" smtClean="0">
                <a:solidFill>
                  <a:srgbClr val="0000CC"/>
                </a:solidFill>
                <a:latin typeface="黑体" panose="02010609060101010101" pitchFamily="49" charset="-122"/>
                <a:ea typeface="黑体" panose="02010609060101010101" pitchFamily="49" charset="-122"/>
              </a:rPr>
              <a:t>1</a:t>
            </a:r>
            <a:r>
              <a:rPr lang="zh-CN" altLang="en-US" sz="2800" b="0" dirty="0" smtClean="0">
                <a:solidFill>
                  <a:srgbClr val="0000CC"/>
                </a:solidFill>
                <a:latin typeface="黑体" panose="02010609060101010101" pitchFamily="49" charset="-122"/>
                <a:ea typeface="黑体" panose="02010609060101010101" pitchFamily="49" charset="-122"/>
              </a:rPr>
              <a:t>、数据流图</a:t>
            </a:r>
            <a:endParaRPr lang="en-US" altLang="zh-CN" sz="2800" b="0" dirty="0">
              <a:solidFill>
                <a:srgbClr val="0000CC"/>
              </a:solidFill>
              <a:latin typeface="黑体" panose="02010609060101010101" pitchFamily="49" charset="-122"/>
              <a:ea typeface="黑体" panose="02010609060101010101" pitchFamily="49" charset="-122"/>
            </a:endParaRPr>
          </a:p>
          <a:p>
            <a:pPr lvl="2" indent="-439200">
              <a:spcBef>
                <a:spcPts val="1200"/>
              </a:spcBef>
              <a:buClrTx/>
              <a:buSzTx/>
              <a:buFont typeface="Wingdings" panose="05000000000000000000" pitchFamily="2" charset="2"/>
              <a:buChar char="Ø"/>
            </a:pPr>
            <a:r>
              <a:rPr lang="zh-CN" altLang="en-US" sz="2400" b="0" dirty="0">
                <a:solidFill>
                  <a:schemeClr val="tx1"/>
                </a:solidFill>
                <a:latin typeface="黑体" panose="02010609060101010101" pitchFamily="49" charset="-122"/>
                <a:ea typeface="黑体" panose="02010609060101010101" pitchFamily="49" charset="-122"/>
              </a:rPr>
              <a:t>数据流图表达了数据和处理过程的关系，反映的是对事务处理所需要的原始数据和经处理后的数据存储及其流向。</a:t>
            </a:r>
            <a:endParaRPr lang="en-US" altLang="zh-CN" sz="2400" b="0" dirty="0">
              <a:solidFill>
                <a:schemeClr val="tx1"/>
              </a:solidFill>
              <a:latin typeface="黑体" panose="02010609060101010101" pitchFamily="49" charset="-122"/>
              <a:ea typeface="黑体" panose="02010609060101010101" pitchFamily="49" charset="-122"/>
            </a:endParaRPr>
          </a:p>
          <a:p>
            <a:pPr lvl="2" indent="-439200">
              <a:spcBef>
                <a:spcPts val="1200"/>
              </a:spcBef>
              <a:buClrTx/>
              <a:buSzTx/>
              <a:buFont typeface="Wingdings" panose="05000000000000000000" pitchFamily="2" charset="2"/>
              <a:buChar char="Ø"/>
            </a:pPr>
            <a:r>
              <a:rPr lang="zh-CN" altLang="en-US" sz="2400" b="0" dirty="0">
                <a:solidFill>
                  <a:schemeClr val="tx1"/>
                </a:solidFill>
                <a:latin typeface="黑体" panose="02010609060101010101" pitchFamily="49" charset="-122"/>
                <a:ea typeface="黑体" panose="02010609060101010101" pitchFamily="49" charset="-122"/>
              </a:rPr>
              <a:t>任何一个系统都可以抽象成下面的数据流图：</a:t>
            </a:r>
            <a:endParaRPr lang="en-US" altLang="zh-CN" sz="2400" b="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437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8245CA9-816E-D60D-5A97-5D7B90387B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377" y="133078"/>
            <a:ext cx="11924675" cy="6591843"/>
          </a:xfrm>
          <a:prstGeom prst="rect">
            <a:avLst/>
          </a:prstGeom>
          <a:noFill/>
          <a:ln>
            <a:noFill/>
          </a:ln>
        </p:spPr>
      </p:pic>
      <p:sp>
        <p:nvSpPr>
          <p:cNvPr id="4" name="文本框 3">
            <a:extLst>
              <a:ext uri="{FF2B5EF4-FFF2-40B4-BE49-F238E27FC236}">
                <a16:creationId xmlns:a16="http://schemas.microsoft.com/office/drawing/2014/main" id="{801D8039-6748-6DD2-FC58-DF506320BF97}"/>
              </a:ext>
            </a:extLst>
          </p:cNvPr>
          <p:cNvSpPr txBox="1"/>
          <p:nvPr/>
        </p:nvSpPr>
        <p:spPr>
          <a:xfrm>
            <a:off x="6584398" y="319772"/>
            <a:ext cx="4403770" cy="369332"/>
          </a:xfrm>
          <a:prstGeom prst="rect">
            <a:avLst/>
          </a:prstGeom>
          <a:noFill/>
        </p:spPr>
        <p:txBody>
          <a:bodyPr wrap="square">
            <a:spAutoFit/>
          </a:bodyPr>
          <a:lstStyle/>
          <a:p>
            <a:r>
              <a:rPr lang="zh-CN" altLang="en-US" sz="1800" dirty="0">
                <a:solidFill>
                  <a:srgbClr val="0000CC"/>
                </a:solidFill>
                <a:latin typeface="黑体" panose="02010609060101010101" pitchFamily="49" charset="-122"/>
                <a:ea typeface="黑体" panose="02010609060101010101" pitchFamily="49" charset="-122"/>
              </a:rPr>
              <a:t>数据流图举例：</a:t>
            </a:r>
            <a:r>
              <a:rPr lang="zh-CN" altLang="zh-CN" sz="1800" dirty="0">
                <a:effectLst/>
                <a:latin typeface="黑体" panose="02010609060101010101" pitchFamily="49" charset="-122"/>
                <a:ea typeface="黑体" panose="02010609060101010101" pitchFamily="49" charset="-122"/>
                <a:cs typeface="Times New Roman" panose="02020603050405020304" pitchFamily="18" charset="0"/>
              </a:rPr>
              <a:t>图书预订系统数据流图</a:t>
            </a:r>
            <a:endParaRPr lang="zh-CN" altLang="en-US" dirty="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C5679131-9DC1-EE36-3E68-DB150AA7F5CF}"/>
              </a:ext>
            </a:extLst>
          </p:cNvPr>
          <p:cNvSpPr txBox="1"/>
          <p:nvPr/>
        </p:nvSpPr>
        <p:spPr>
          <a:xfrm>
            <a:off x="187377" y="1137238"/>
            <a:ext cx="10865224" cy="369332"/>
          </a:xfrm>
          <a:prstGeom prst="rect">
            <a:avLst/>
          </a:prstGeom>
          <a:noFill/>
        </p:spPr>
        <p:txBody>
          <a:bodyPr wrap="square" rtlCol="0">
            <a:spAutoFit/>
          </a:bodyPr>
          <a:lstStyle/>
          <a:p>
            <a:r>
              <a:rPr lang="en-US" altLang="zh-CN" dirty="0">
                <a:solidFill>
                  <a:srgbClr val="C00000"/>
                </a:solidFill>
                <a:latin typeface="黑体" panose="02010609060101010101" pitchFamily="49" charset="-122"/>
                <a:ea typeface="黑体" panose="02010609060101010101" pitchFamily="49" charset="-122"/>
              </a:rPr>
              <a:t>---------------------------------------------------------------------------------------------</a:t>
            </a:r>
            <a:endParaRPr lang="zh-CN" altLang="en-US" dirty="0">
              <a:solidFill>
                <a:srgbClr val="C00000"/>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307A289F-F97B-24FB-35F1-A3D8CF7D9A38}"/>
              </a:ext>
            </a:extLst>
          </p:cNvPr>
          <p:cNvSpPr txBox="1"/>
          <p:nvPr/>
        </p:nvSpPr>
        <p:spPr>
          <a:xfrm>
            <a:off x="255253" y="3459985"/>
            <a:ext cx="10865224" cy="369332"/>
          </a:xfrm>
          <a:prstGeom prst="rect">
            <a:avLst/>
          </a:prstGeom>
          <a:noFill/>
        </p:spPr>
        <p:txBody>
          <a:bodyPr wrap="square" rtlCol="0">
            <a:spAutoFit/>
          </a:bodyPr>
          <a:lstStyle>
            <a:defPPr>
              <a:defRPr lang="zh-CN"/>
            </a:defPPr>
            <a:lvl1pPr>
              <a:defRPr>
                <a:solidFill>
                  <a:srgbClr val="C00000"/>
                </a:solidFill>
                <a:latin typeface="黑体" panose="02010609060101010101" pitchFamily="49" charset="-122"/>
                <a:ea typeface="黑体" panose="02010609060101010101" pitchFamily="49" charset="-122"/>
              </a:defRPr>
            </a:lvl1pPr>
          </a:lstStyle>
          <a:p>
            <a:r>
              <a:rPr lang="en-US" altLang="zh-CN" dirty="0"/>
              <a:t>---------------------------------------------------------------------------------------------</a:t>
            </a:r>
            <a:endParaRPr lang="zh-CN" altLang="en-US" dirty="0"/>
          </a:p>
        </p:txBody>
      </p:sp>
      <p:sp>
        <p:nvSpPr>
          <p:cNvPr id="6" name="对话气泡: 圆角矩形 5">
            <a:extLst>
              <a:ext uri="{FF2B5EF4-FFF2-40B4-BE49-F238E27FC236}">
                <a16:creationId xmlns:a16="http://schemas.microsoft.com/office/drawing/2014/main" id="{D0B5FEAE-D469-8414-CF3B-03CA1999E1B8}"/>
              </a:ext>
            </a:extLst>
          </p:cNvPr>
          <p:cNvSpPr/>
          <p:nvPr/>
        </p:nvSpPr>
        <p:spPr>
          <a:xfrm>
            <a:off x="5900286" y="837115"/>
            <a:ext cx="5553777" cy="2953519"/>
          </a:xfrm>
          <a:prstGeom prst="wedgeRoundRectCallout">
            <a:avLst>
              <a:gd name="adj1" fmla="val -20350"/>
              <a:gd name="adj2" fmla="val 49428"/>
              <a:gd name="adj3" fmla="val 16667"/>
            </a:avLst>
          </a:prstGeom>
          <a:solidFill>
            <a:schemeClr val="bg1"/>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dirty="0">
              <a:solidFill>
                <a:srgbClr val="0000CC"/>
              </a:solidFill>
              <a:latin typeface="黑体" panose="02010609060101010101" pitchFamily="49" charset="-122"/>
              <a:ea typeface="黑体" panose="02010609060101010101" pitchFamily="49" charset="-122"/>
            </a:endParaRPr>
          </a:p>
          <a:p>
            <a:pPr marL="285750" indent="-216000">
              <a:lnSpc>
                <a:spcPct val="150000"/>
              </a:lnSpc>
              <a:buFont typeface="Arial" panose="020B0604020202020204" pitchFamily="34" charset="0"/>
              <a:buChar char="•"/>
            </a:pPr>
            <a:r>
              <a:rPr lang="zh-CN" altLang="en-US" dirty="0">
                <a:solidFill>
                  <a:srgbClr val="C00000"/>
                </a:solidFill>
                <a:effectLst/>
                <a:latin typeface="黑体" panose="02010609060101010101" pitchFamily="49" charset="-122"/>
                <a:ea typeface="黑体" panose="02010609060101010101" pitchFamily="49" charset="-122"/>
              </a:rPr>
              <a:t>顶层图</a:t>
            </a:r>
            <a:r>
              <a:rPr lang="zh-CN" altLang="en-US" dirty="0">
                <a:solidFill>
                  <a:srgbClr val="0000CC"/>
                </a:solidFill>
                <a:effectLst/>
                <a:latin typeface="黑体" panose="02010609060101010101" pitchFamily="49" charset="-122"/>
                <a:ea typeface="黑体" panose="02010609060101010101" pitchFamily="49" charset="-122"/>
              </a:rPr>
              <a:t>只有一张，</a:t>
            </a:r>
            <a:r>
              <a:rPr lang="zh-CN" altLang="en-US" dirty="0">
                <a:solidFill>
                  <a:srgbClr val="0000CC"/>
                </a:solidFill>
                <a:latin typeface="黑体" panose="02010609060101010101" pitchFamily="49" charset="-122"/>
                <a:ea typeface="黑体" panose="02010609060101010101" pitchFamily="49" charset="-122"/>
              </a:rPr>
              <a:t>只包含一个加工，用以表示被开发的系统。</a:t>
            </a:r>
            <a:endParaRPr lang="en-US" altLang="zh-CN" dirty="0">
              <a:solidFill>
                <a:srgbClr val="0000CC"/>
              </a:solidFill>
              <a:latin typeface="黑体" panose="02010609060101010101" pitchFamily="49" charset="-122"/>
              <a:ea typeface="黑体" panose="02010609060101010101" pitchFamily="49" charset="-122"/>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dirty="0">
                <a:solidFill>
                  <a:srgbClr val="C00000"/>
                </a:solidFill>
                <a:effectLst/>
                <a:latin typeface="黑体" panose="02010609060101010101" pitchFamily="49" charset="-122"/>
                <a:ea typeface="黑体" panose="02010609060101010101" pitchFamily="49" charset="-122"/>
              </a:rPr>
              <a:t>0</a:t>
            </a:r>
            <a:r>
              <a:rPr lang="zh-CN" altLang="en-US" dirty="0">
                <a:solidFill>
                  <a:srgbClr val="C00000"/>
                </a:solidFill>
                <a:effectLst/>
                <a:latin typeface="黑体" panose="02010609060101010101" pitchFamily="49" charset="-122"/>
                <a:ea typeface="黑体" panose="02010609060101010101" pitchFamily="49" charset="-122"/>
              </a:rPr>
              <a:t>层图</a:t>
            </a:r>
            <a:r>
              <a:rPr lang="zh-CN" altLang="en-US" dirty="0">
                <a:solidFill>
                  <a:srgbClr val="0000CC"/>
                </a:solidFill>
                <a:effectLst/>
                <a:latin typeface="黑体" panose="02010609060101010101" pitchFamily="49" charset="-122"/>
                <a:ea typeface="黑体" panose="02010609060101010101" pitchFamily="49" charset="-122"/>
              </a:rPr>
              <a:t>只有一张，对加工进行编号，如</a:t>
            </a:r>
            <a:r>
              <a:rPr lang="en-US" altLang="zh-CN" dirty="0">
                <a:solidFill>
                  <a:srgbClr val="0000CC"/>
                </a:solidFill>
                <a:effectLst/>
                <a:latin typeface="黑体" panose="02010609060101010101" pitchFamily="49" charset="-122"/>
                <a:ea typeface="黑体" panose="02010609060101010101" pitchFamily="49" charset="-122"/>
              </a:rPr>
              <a:t>1</a:t>
            </a:r>
            <a:r>
              <a:rPr lang="zh-CN" altLang="en-US" dirty="0">
                <a:solidFill>
                  <a:srgbClr val="0000CC"/>
                </a:solidFill>
                <a:effectLst/>
                <a:latin typeface="黑体" panose="02010609060101010101" pitchFamily="49" charset="-122"/>
                <a:ea typeface="黑体" panose="02010609060101010101" pitchFamily="49" charset="-122"/>
              </a:rPr>
              <a:t>，</a:t>
            </a:r>
            <a:r>
              <a:rPr lang="en-US" altLang="zh-CN" dirty="0">
                <a:solidFill>
                  <a:srgbClr val="0000CC"/>
                </a:solidFill>
                <a:effectLst/>
                <a:latin typeface="黑体" panose="02010609060101010101" pitchFamily="49" charset="-122"/>
                <a:ea typeface="黑体" panose="02010609060101010101" pitchFamily="49" charset="-122"/>
              </a:rPr>
              <a:t>2</a:t>
            </a:r>
            <a:r>
              <a:rPr lang="zh-CN" altLang="en-US" dirty="0">
                <a:solidFill>
                  <a:srgbClr val="0000CC"/>
                </a:solidFill>
                <a:effectLst/>
                <a:latin typeface="黑体" panose="02010609060101010101" pitchFamily="49" charset="-122"/>
                <a:ea typeface="黑体" panose="02010609060101010101" pitchFamily="49" charset="-122"/>
              </a:rPr>
              <a:t>，</a:t>
            </a:r>
            <a:r>
              <a:rPr lang="en-US" altLang="zh-CN" dirty="0">
                <a:solidFill>
                  <a:srgbClr val="0000CC"/>
                </a:solidFill>
                <a:effectLst/>
                <a:latin typeface="黑体" panose="02010609060101010101" pitchFamily="49" charset="-122"/>
                <a:ea typeface="黑体" panose="02010609060101010101" pitchFamily="49" charset="-122"/>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dirty="0">
                <a:solidFill>
                  <a:srgbClr val="C00000"/>
                </a:solidFill>
                <a:effectLst/>
                <a:latin typeface="黑体" panose="02010609060101010101" pitchFamily="49" charset="-122"/>
                <a:ea typeface="黑体" panose="02010609060101010101" pitchFamily="49" charset="-122"/>
              </a:rPr>
              <a:t>1</a:t>
            </a:r>
            <a:r>
              <a:rPr lang="zh-CN" altLang="en-US" dirty="0">
                <a:solidFill>
                  <a:srgbClr val="C00000"/>
                </a:solidFill>
                <a:effectLst/>
                <a:latin typeface="黑体" panose="02010609060101010101" pitchFamily="49" charset="-122"/>
                <a:ea typeface="黑体" panose="02010609060101010101" pitchFamily="49" charset="-122"/>
              </a:rPr>
              <a:t>层图</a:t>
            </a:r>
            <a:r>
              <a:rPr lang="zh-CN" altLang="en-US" dirty="0">
                <a:solidFill>
                  <a:srgbClr val="0000CC"/>
                </a:solidFill>
                <a:effectLst/>
                <a:latin typeface="黑体" panose="02010609060101010101" pitchFamily="49" charset="-122"/>
                <a:ea typeface="黑体" panose="02010609060101010101" pitchFamily="49" charset="-122"/>
              </a:rPr>
              <a:t>是对</a:t>
            </a:r>
            <a:r>
              <a:rPr lang="en-US" altLang="zh-CN" dirty="0">
                <a:solidFill>
                  <a:srgbClr val="0000CC"/>
                </a:solidFill>
                <a:effectLst/>
                <a:latin typeface="黑体" panose="02010609060101010101" pitchFamily="49" charset="-122"/>
                <a:ea typeface="黑体" panose="02010609060101010101" pitchFamily="49" charset="-122"/>
              </a:rPr>
              <a:t>0</a:t>
            </a:r>
            <a:r>
              <a:rPr lang="zh-CN" altLang="en-US" dirty="0">
                <a:solidFill>
                  <a:srgbClr val="0000CC"/>
                </a:solidFill>
                <a:effectLst/>
                <a:latin typeface="黑体" panose="02010609060101010101" pitchFamily="49" charset="-122"/>
                <a:ea typeface="黑体" panose="02010609060101010101" pitchFamily="49" charset="-122"/>
              </a:rPr>
              <a:t>层图的分解。从一个加工画出一张数据流图的过程称为加工的分解。</a:t>
            </a:r>
            <a:endParaRPr lang="en-US" altLang="zh-CN" dirty="0">
              <a:solidFill>
                <a:srgbClr val="0000CC"/>
              </a:solidFill>
              <a:effectLst/>
              <a:latin typeface="黑体" panose="02010609060101010101" pitchFamily="49" charset="-122"/>
              <a:ea typeface="黑体" panose="02010609060101010101" pitchFamily="49" charset="-122"/>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srgbClr val="C00000"/>
                </a:solidFill>
                <a:effectLst/>
                <a:latin typeface="黑体" panose="02010609060101010101" pitchFamily="49" charset="-122"/>
                <a:ea typeface="黑体" panose="02010609060101010101" pitchFamily="49" charset="-122"/>
              </a:rPr>
              <a:t>数据流图可能有许多层</a:t>
            </a:r>
            <a:r>
              <a:rPr lang="zh-CN" altLang="en-US" dirty="0">
                <a:solidFill>
                  <a:srgbClr val="0000CC"/>
                </a:solidFill>
                <a:effectLst/>
                <a:latin typeface="黑体" panose="02010609060101010101" pitchFamily="49" charset="-122"/>
                <a:ea typeface="黑体" panose="02010609060101010101" pitchFamily="49" charset="-122"/>
              </a:rPr>
              <a:t>，每一层</a:t>
            </a:r>
            <a:r>
              <a:rPr lang="zh-CN" altLang="en-US" dirty="0">
                <a:solidFill>
                  <a:srgbClr val="0000CC"/>
                </a:solidFill>
                <a:latin typeface="黑体" panose="02010609060101010101" pitchFamily="49" charset="-122"/>
                <a:ea typeface="黑体" panose="02010609060101010101" pitchFamily="49" charset="-122"/>
              </a:rPr>
              <a:t>是对上层的分解，通常包含</a:t>
            </a:r>
            <a:r>
              <a:rPr lang="zh-CN" altLang="en-US" dirty="0">
                <a:solidFill>
                  <a:srgbClr val="0000CC"/>
                </a:solidFill>
                <a:effectLst/>
                <a:latin typeface="黑体" panose="02010609060101010101" pitchFamily="49" charset="-122"/>
                <a:ea typeface="黑体" panose="02010609060101010101" pitchFamily="49" charset="-122"/>
              </a:rPr>
              <a:t>多张图。</a:t>
            </a:r>
            <a:endParaRPr lang="en-US" altLang="zh-CN" dirty="0">
              <a:solidFill>
                <a:srgbClr val="0000CC"/>
              </a:solidFill>
              <a:effectLst/>
              <a:latin typeface="黑体" panose="02010609060101010101" pitchFamily="49" charset="-122"/>
              <a:ea typeface="黑体" panose="02010609060101010101" pitchFamily="49" charset="-122"/>
            </a:endParaRPr>
          </a:p>
          <a:p>
            <a:pPr algn="ctr">
              <a:lnSpc>
                <a:spcPct val="150000"/>
              </a:lnSpc>
            </a:pPr>
            <a:endParaRPr lang="zh-CN" altLang="en-US"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84312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B586BB8-B7FC-4EB3-9F2E-798C96D633A2}"/>
              </a:ext>
            </a:extLst>
          </p:cNvPr>
          <p:cNvSpPr txBox="1">
            <a:spLocks noChangeArrowheads="1"/>
          </p:cNvSpPr>
          <p:nvPr/>
        </p:nvSpPr>
        <p:spPr>
          <a:xfrm>
            <a:off x="456973" y="542704"/>
            <a:ext cx="10823187" cy="5627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80000"/>
              </a:lnSpc>
              <a:spcBef>
                <a:spcPts val="1200"/>
              </a:spcBef>
              <a:buNone/>
              <a:defRPr/>
            </a:pPr>
            <a:r>
              <a:rPr lang="en-US" altLang="zh-CN" sz="2800" dirty="0" smtClean="0">
                <a:solidFill>
                  <a:srgbClr val="0000CC"/>
                </a:solidFill>
                <a:latin typeface="黑体" panose="02010609060101010101" pitchFamily="49" charset="-122"/>
                <a:ea typeface="黑体" panose="02010609060101010101" pitchFamily="49" charset="-122"/>
              </a:rPr>
              <a:t>2</a:t>
            </a:r>
            <a:r>
              <a:rPr lang="zh-CN" altLang="en-US" sz="2800" dirty="0" smtClean="0">
                <a:solidFill>
                  <a:srgbClr val="0000CC"/>
                </a:solidFill>
                <a:latin typeface="黑体" panose="02010609060101010101" pitchFamily="49" charset="-122"/>
                <a:ea typeface="黑体" panose="02010609060101010101" pitchFamily="49" charset="-122"/>
              </a:rPr>
              <a:t>、数据字典</a:t>
            </a:r>
            <a:endParaRPr lang="zh-CN" altLang="en-US" sz="2800" dirty="0">
              <a:solidFill>
                <a:srgbClr val="0000CC"/>
              </a:solidFill>
              <a:latin typeface="黑体" panose="02010609060101010101" pitchFamily="49" charset="-122"/>
              <a:ea typeface="黑体" panose="02010609060101010101" pitchFamily="49" charset="-122"/>
            </a:endParaRPr>
          </a:p>
          <a:p>
            <a:pPr lvl="2" indent="-439200">
              <a:lnSpc>
                <a:spcPct val="135000"/>
              </a:lnSpc>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数据字典是各类数据描述的集合</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目的是对数据流图中的各个元素做详细的说明。</a:t>
            </a:r>
            <a:endParaRPr lang="en-US" altLang="zh-CN" sz="2400" dirty="0">
              <a:latin typeface="黑体" panose="02010609060101010101" pitchFamily="49" charset="-122"/>
              <a:ea typeface="黑体" panose="02010609060101010101" pitchFamily="49" charset="-122"/>
            </a:endParaRPr>
          </a:p>
          <a:p>
            <a:pPr lvl="2" indent="-439200">
              <a:lnSpc>
                <a:spcPct val="135000"/>
              </a:lnSpc>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数据字典中主要描述的内容：</a:t>
            </a:r>
          </a:p>
          <a:p>
            <a:pPr marL="1512000" lvl="2" indent="-342900">
              <a:lnSpc>
                <a:spcPct val="135000"/>
              </a:lnSpc>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数据项</a:t>
            </a:r>
            <a:endParaRPr lang="en-US" altLang="zh-CN" sz="2400" dirty="0">
              <a:solidFill>
                <a:srgbClr val="C00000"/>
              </a:solidFill>
              <a:latin typeface="黑体" panose="02010609060101010101" pitchFamily="49" charset="-122"/>
              <a:ea typeface="黑体" panose="02010609060101010101" pitchFamily="49" charset="-122"/>
            </a:endParaRPr>
          </a:p>
          <a:p>
            <a:pPr marL="1512000" lvl="2" indent="-342900">
              <a:lnSpc>
                <a:spcPct val="135000"/>
              </a:lnSpc>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数据结构</a:t>
            </a:r>
          </a:p>
          <a:p>
            <a:pPr marL="1512000" lvl="2" indent="-342900">
              <a:lnSpc>
                <a:spcPct val="135000"/>
              </a:lnSpc>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数据流</a:t>
            </a:r>
            <a:endParaRPr lang="en-US" altLang="zh-CN" sz="2400" dirty="0">
              <a:solidFill>
                <a:srgbClr val="C00000"/>
              </a:solidFill>
              <a:latin typeface="黑体" panose="02010609060101010101" pitchFamily="49" charset="-122"/>
              <a:ea typeface="黑体" panose="02010609060101010101" pitchFamily="49" charset="-122"/>
            </a:endParaRPr>
          </a:p>
          <a:p>
            <a:pPr marL="1512000" lvl="2" indent="-342900">
              <a:lnSpc>
                <a:spcPct val="135000"/>
              </a:lnSpc>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数据存储</a:t>
            </a:r>
          </a:p>
          <a:p>
            <a:pPr marL="1512000" lvl="2" indent="-342900">
              <a:lnSpc>
                <a:spcPct val="135000"/>
              </a:lnSpc>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数据处理</a:t>
            </a:r>
          </a:p>
        </p:txBody>
      </p:sp>
      <p:sp>
        <p:nvSpPr>
          <p:cNvPr id="3" name="Rectangle 3">
            <a:extLst>
              <a:ext uri="{FF2B5EF4-FFF2-40B4-BE49-F238E27FC236}">
                <a16:creationId xmlns:a16="http://schemas.microsoft.com/office/drawing/2014/main" id="{1D7B9F4C-668C-4D34-A35F-22E4BB21E39C}"/>
              </a:ext>
            </a:extLst>
          </p:cNvPr>
          <p:cNvSpPr txBox="1">
            <a:spLocks noChangeArrowheads="1"/>
          </p:cNvSpPr>
          <p:nvPr/>
        </p:nvSpPr>
        <p:spPr>
          <a:xfrm>
            <a:off x="1573666" y="2648404"/>
            <a:ext cx="8382000"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5000"/>
              </a:lnSpc>
              <a:buFont typeface="Wingdings" panose="05000000000000000000" pitchFamily="2" charset="2"/>
              <a:buChar char="Ø"/>
              <a:defRPr/>
            </a:pP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3442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4"/>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FC6C739-BBB6-47ED-9562-98443100A26A}"/>
              </a:ext>
            </a:extLst>
          </p:cNvPr>
          <p:cNvSpPr txBox="1">
            <a:spLocks noChangeArrowheads="1"/>
          </p:cNvSpPr>
          <p:nvPr/>
        </p:nvSpPr>
        <p:spPr>
          <a:xfrm>
            <a:off x="540000" y="432487"/>
            <a:ext cx="10914493" cy="5766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buNone/>
              <a:defRPr/>
            </a:pPr>
            <a:r>
              <a:rPr lang="en-US" altLang="zh-CN" sz="2600" dirty="0">
                <a:solidFill>
                  <a:srgbClr val="006666"/>
                </a:solidFill>
                <a:latin typeface="黑体" panose="02010609060101010101" pitchFamily="49" charset="-122"/>
                <a:ea typeface="黑体" panose="02010609060101010101" pitchFamily="49" charset="-122"/>
              </a:rPr>
              <a:t>【</a:t>
            </a:r>
            <a:r>
              <a:rPr lang="zh-CN" altLang="en-US" sz="2600" dirty="0">
                <a:solidFill>
                  <a:srgbClr val="006666"/>
                </a:solidFill>
                <a:latin typeface="黑体" panose="02010609060101010101" pitchFamily="49" charset="-122"/>
                <a:ea typeface="黑体" panose="02010609060101010101" pitchFamily="49" charset="-122"/>
              </a:rPr>
              <a:t>例</a:t>
            </a:r>
            <a:r>
              <a:rPr lang="en-US" altLang="zh-CN" sz="2600" dirty="0">
                <a:solidFill>
                  <a:srgbClr val="006666"/>
                </a:solidFill>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货物销售系统的数据字典部分内容举例。</a:t>
            </a:r>
          </a:p>
          <a:p>
            <a:pPr marL="722313" lvl="1" indent="-265113">
              <a:lnSpc>
                <a:spcPct val="110000"/>
              </a:lnSpc>
              <a:tabLst>
                <a:tab pos="722313" algn="l"/>
              </a:tabLst>
              <a:defRPr/>
            </a:pPr>
            <a:r>
              <a:rPr lang="zh-CN" altLang="en-US" dirty="0">
                <a:solidFill>
                  <a:srgbClr val="C00000"/>
                </a:solidFill>
                <a:latin typeface="黑体" panose="02010609060101010101" pitchFamily="49" charset="-122"/>
                <a:ea typeface="黑体" panose="02010609060101010101" pitchFamily="49" charset="-122"/>
              </a:rPr>
              <a:t>数据项</a:t>
            </a:r>
            <a:r>
              <a:rPr lang="zh-CN" altLang="en-US" dirty="0">
                <a:solidFill>
                  <a:srgbClr val="0000CC"/>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是数据的最小组成单位，描述了数据的特征。</a:t>
            </a:r>
            <a:endParaRPr lang="en-US" altLang="zh-CN" dirty="0">
              <a:latin typeface="黑体" panose="02010609060101010101" pitchFamily="49" charset="-122"/>
              <a:ea typeface="黑体" panose="02010609060101010101" pitchFamily="49" charset="-122"/>
            </a:endParaRPr>
          </a:p>
          <a:p>
            <a:pPr lvl="1">
              <a:lnSpc>
                <a:spcPct val="100000"/>
              </a:lnSpc>
              <a:buFont typeface="Wingdings" panose="05000000000000000000" pitchFamily="2" charset="2"/>
              <a:buNone/>
              <a:defRPr/>
            </a:pPr>
            <a:r>
              <a:rPr lang="zh-CN" altLang="en-US" sz="2000" dirty="0">
                <a:latin typeface="黑体" panose="02010609060101010101" pitchFamily="49" charset="-122"/>
                <a:ea typeface="黑体" panose="02010609060101010101" pitchFamily="49" charset="-122"/>
              </a:rPr>
              <a:t>  </a:t>
            </a:r>
            <a:r>
              <a:rPr lang="zh-CN" altLang="en-US" sz="2200" dirty="0">
                <a:solidFill>
                  <a:srgbClr val="0000CC"/>
                </a:solidFill>
                <a:latin typeface="黑体" panose="02010609060101010101" pitchFamily="49" charset="-122"/>
                <a:ea typeface="黑体" panose="02010609060101010101" pitchFamily="49" charset="-122"/>
              </a:rPr>
              <a:t>数据项描述</a:t>
            </a:r>
            <a:r>
              <a:rPr lang="zh-CN" altLang="en-US" sz="2200" dirty="0">
                <a:latin typeface="黑体" panose="02010609060101010101" pitchFamily="49" charset="-122"/>
                <a:ea typeface="黑体" panose="02010609060101010101" pitchFamily="49" charset="-122"/>
              </a:rPr>
              <a:t>＝｛数据项名，含义说明，别名，数据类型，长度，取值范围，取值含义，与其他数据项的逻辑关系等｝</a:t>
            </a:r>
            <a:endParaRPr lang="en-US" altLang="zh-CN" sz="2200" dirty="0">
              <a:latin typeface="黑体" panose="02010609060101010101" pitchFamily="49" charset="-122"/>
              <a:ea typeface="黑体" panose="02010609060101010101" pitchFamily="49" charset="-122"/>
            </a:endParaRPr>
          </a:p>
          <a:p>
            <a:pPr lvl="1">
              <a:lnSpc>
                <a:spcPct val="120000"/>
              </a:lnSpc>
              <a:buFont typeface="Wingdings" panose="05000000000000000000" pitchFamily="2" charset="2"/>
              <a:buNone/>
              <a:defRPr/>
            </a:pPr>
            <a:r>
              <a:rPr lang="zh-CN" altLang="en-US" sz="2200" dirty="0">
                <a:solidFill>
                  <a:srgbClr val="006666"/>
                </a:solidFill>
                <a:latin typeface="黑体" panose="02010609060101010101" pitchFamily="49" charset="-122"/>
                <a:ea typeface="黑体" panose="02010609060101010101" pitchFamily="49" charset="-122"/>
              </a:rPr>
              <a:t>如：</a:t>
            </a:r>
            <a:endParaRPr lang="en-US" altLang="zh-CN" sz="2200" dirty="0">
              <a:solidFill>
                <a:srgbClr val="006666"/>
              </a:solidFill>
              <a:latin typeface="黑体" panose="02010609060101010101" pitchFamily="49" charset="-122"/>
              <a:ea typeface="黑体" panose="02010609060101010101" pitchFamily="49" charset="-122"/>
            </a:endParaRPr>
          </a:p>
          <a:p>
            <a:pPr lvl="2">
              <a:lnSpc>
                <a:spcPct val="120000"/>
              </a:lnSpc>
              <a:buNone/>
              <a:defRPr/>
            </a:pPr>
            <a:r>
              <a:rPr lang="zh-CN" altLang="en-US" sz="2200" dirty="0">
                <a:solidFill>
                  <a:srgbClr val="0000CC"/>
                </a:solidFill>
                <a:latin typeface="黑体" panose="02010609060101010101" pitchFamily="49" charset="-122"/>
                <a:ea typeface="黑体" panose="02010609060101010101" pitchFamily="49" charset="-122"/>
              </a:rPr>
              <a:t>数据项名称：</a:t>
            </a:r>
            <a:r>
              <a:rPr lang="zh-CN" altLang="en-US" sz="2200" dirty="0">
                <a:latin typeface="黑体" panose="02010609060101010101" pitchFamily="49" charset="-122"/>
                <a:ea typeface="黑体" panose="02010609060101010101" pitchFamily="49" charset="-122"/>
              </a:rPr>
              <a:t>货物编号</a:t>
            </a:r>
            <a:endParaRPr lang="en-US" altLang="zh-CN" sz="2200" dirty="0">
              <a:latin typeface="黑体" panose="02010609060101010101" pitchFamily="49" charset="-122"/>
              <a:ea typeface="黑体" panose="02010609060101010101" pitchFamily="49" charset="-122"/>
            </a:endParaRPr>
          </a:p>
          <a:p>
            <a:pPr lvl="2">
              <a:lnSpc>
                <a:spcPct val="120000"/>
              </a:lnSpc>
              <a:buNone/>
              <a:defRPr/>
            </a:pPr>
            <a:r>
              <a:rPr lang="zh-CN" altLang="en-US" sz="2200" dirty="0">
                <a:solidFill>
                  <a:srgbClr val="0000CC"/>
                </a:solidFill>
                <a:latin typeface="黑体" panose="02010609060101010101" pitchFamily="49" charset="-122"/>
                <a:ea typeface="黑体" panose="02010609060101010101" pitchFamily="49" charset="-122"/>
              </a:rPr>
              <a:t>含义：</a:t>
            </a:r>
            <a:r>
              <a:rPr lang="zh-CN" altLang="en-US" sz="2200" dirty="0">
                <a:latin typeface="黑体" panose="02010609060101010101" pitchFamily="49" charset="-122"/>
                <a:ea typeface="黑体" panose="02010609060101010101" pitchFamily="49" charset="-122"/>
              </a:rPr>
              <a:t>公司所有货物的编号</a:t>
            </a:r>
            <a:endParaRPr lang="en-US" altLang="zh-CN" sz="2200" dirty="0">
              <a:latin typeface="黑体" panose="02010609060101010101" pitchFamily="49" charset="-122"/>
              <a:ea typeface="黑体" panose="02010609060101010101" pitchFamily="49" charset="-122"/>
            </a:endParaRPr>
          </a:p>
          <a:p>
            <a:pPr lvl="2">
              <a:lnSpc>
                <a:spcPct val="120000"/>
              </a:lnSpc>
              <a:buNone/>
              <a:defRPr/>
            </a:pPr>
            <a:r>
              <a:rPr lang="zh-CN" altLang="en-US" sz="2200" dirty="0">
                <a:solidFill>
                  <a:srgbClr val="0000CC"/>
                </a:solidFill>
                <a:latin typeface="黑体" panose="02010609060101010101" pitchFamily="49" charset="-122"/>
                <a:ea typeface="黑体" panose="02010609060101010101" pitchFamily="49" charset="-122"/>
              </a:rPr>
              <a:t>别名：</a:t>
            </a:r>
            <a:r>
              <a:rPr lang="en-US" altLang="zh-CN" sz="2200" dirty="0">
                <a:latin typeface="黑体" panose="02010609060101010101" pitchFamily="49" charset="-122"/>
                <a:ea typeface="黑体" panose="02010609060101010101" pitchFamily="49" charset="-122"/>
              </a:rPr>
              <a:t>Goods-No</a:t>
            </a:r>
          </a:p>
          <a:p>
            <a:pPr lvl="2">
              <a:lnSpc>
                <a:spcPct val="120000"/>
              </a:lnSpc>
              <a:buNone/>
              <a:defRPr/>
            </a:pPr>
            <a:r>
              <a:rPr lang="zh-CN" altLang="en-US" sz="2200" dirty="0">
                <a:solidFill>
                  <a:srgbClr val="0000CC"/>
                </a:solidFill>
                <a:latin typeface="黑体" panose="02010609060101010101" pitchFamily="49" charset="-122"/>
                <a:ea typeface="黑体" panose="02010609060101010101" pitchFamily="49" charset="-122"/>
              </a:rPr>
              <a:t>类型：</a:t>
            </a:r>
            <a:r>
              <a:rPr lang="zh-CN" altLang="en-US" sz="2200" dirty="0">
                <a:latin typeface="黑体" panose="02010609060101010101" pitchFamily="49" charset="-122"/>
                <a:ea typeface="黑体" panose="02010609060101010101" pitchFamily="49" charset="-122"/>
              </a:rPr>
              <a:t>字符串</a:t>
            </a:r>
            <a:endParaRPr lang="en-US" altLang="zh-CN" sz="2200" dirty="0">
              <a:latin typeface="黑体" panose="02010609060101010101" pitchFamily="49" charset="-122"/>
              <a:ea typeface="黑体" panose="02010609060101010101" pitchFamily="49" charset="-122"/>
            </a:endParaRPr>
          </a:p>
          <a:p>
            <a:pPr lvl="2">
              <a:lnSpc>
                <a:spcPct val="120000"/>
              </a:lnSpc>
              <a:buNone/>
              <a:defRPr/>
            </a:pPr>
            <a:r>
              <a:rPr lang="zh-CN" altLang="en-US" sz="2200" dirty="0">
                <a:solidFill>
                  <a:srgbClr val="0000CC"/>
                </a:solidFill>
                <a:latin typeface="黑体" panose="02010609060101010101" pitchFamily="49" charset="-122"/>
                <a:ea typeface="黑体" panose="02010609060101010101" pitchFamily="49" charset="-122"/>
              </a:rPr>
              <a:t>长度：</a:t>
            </a:r>
            <a:r>
              <a:rPr lang="en-US" altLang="zh-CN" sz="2200" dirty="0">
                <a:latin typeface="黑体" panose="02010609060101010101" pitchFamily="49" charset="-122"/>
                <a:ea typeface="黑体" panose="02010609060101010101" pitchFamily="49" charset="-122"/>
              </a:rPr>
              <a:t>10</a:t>
            </a:r>
          </a:p>
          <a:p>
            <a:pPr lvl="2">
              <a:lnSpc>
                <a:spcPct val="120000"/>
              </a:lnSpc>
              <a:buNone/>
              <a:defRPr/>
            </a:pPr>
            <a:r>
              <a:rPr lang="zh-CN" altLang="en-US" sz="2200" dirty="0">
                <a:solidFill>
                  <a:srgbClr val="0000CC"/>
                </a:solidFill>
                <a:latin typeface="黑体" panose="02010609060101010101" pitchFamily="49" charset="-122"/>
                <a:ea typeface="黑体" panose="02010609060101010101" pitchFamily="49" charset="-122"/>
              </a:rPr>
              <a:t>取值范围：</a:t>
            </a:r>
            <a:r>
              <a:rPr lang="zh-CN" altLang="en-US" sz="2200" dirty="0">
                <a:latin typeface="黑体" panose="02010609060101010101" pitchFamily="49" charset="-122"/>
                <a:ea typeface="黑体" panose="02010609060101010101" pitchFamily="49" charset="-122"/>
              </a:rPr>
              <a:t>第</a:t>
            </a:r>
            <a:r>
              <a:rPr lang="en-US" altLang="zh-CN" sz="2200" dirty="0">
                <a:latin typeface="黑体" panose="02010609060101010101" pitchFamily="49" charset="-122"/>
                <a:ea typeface="黑体" panose="02010609060101010101" pitchFamily="49" charset="-122"/>
              </a:rPr>
              <a:t>1</a:t>
            </a:r>
            <a:r>
              <a:rPr lang="zh-CN" altLang="en-US" sz="2200" dirty="0">
                <a:latin typeface="黑体" panose="02010609060101010101" pitchFamily="49" charset="-122"/>
                <a:ea typeface="黑体" panose="02010609060101010101" pitchFamily="49" charset="-122"/>
              </a:rPr>
              <a:t>位：进口</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国产，第</a:t>
            </a:r>
            <a:r>
              <a:rPr lang="en-US" altLang="zh-CN" sz="2200" dirty="0">
                <a:latin typeface="黑体" panose="02010609060101010101" pitchFamily="49" charset="-122"/>
                <a:ea typeface="黑体" panose="02010609060101010101" pitchFamily="49" charset="-122"/>
              </a:rPr>
              <a:t>2-4</a:t>
            </a:r>
            <a:r>
              <a:rPr lang="zh-CN" altLang="en-US" sz="2200" dirty="0">
                <a:latin typeface="黑体" panose="02010609060101010101" pitchFamily="49" charset="-122"/>
                <a:ea typeface="黑体" panose="02010609060101010101" pitchFamily="49" charset="-122"/>
              </a:rPr>
              <a:t>位：类别，第</a:t>
            </a:r>
            <a:r>
              <a:rPr lang="en-US" altLang="zh-CN" sz="2200" dirty="0">
                <a:latin typeface="黑体" panose="02010609060101010101" pitchFamily="49" charset="-122"/>
                <a:ea typeface="黑体" panose="02010609060101010101" pitchFamily="49" charset="-122"/>
              </a:rPr>
              <a:t>5-7</a:t>
            </a:r>
            <a:r>
              <a:rPr lang="zh-CN" altLang="en-US" sz="2200" dirty="0">
                <a:latin typeface="黑体" panose="02010609060101010101" pitchFamily="49" charset="-122"/>
                <a:ea typeface="黑体" panose="02010609060101010101" pitchFamily="49" charset="-122"/>
              </a:rPr>
              <a:t>位：规格，第</a:t>
            </a:r>
            <a:r>
              <a:rPr lang="en-US" altLang="zh-CN" sz="2200" dirty="0">
                <a:latin typeface="黑体" panose="02010609060101010101" pitchFamily="49" charset="-122"/>
                <a:ea typeface="黑体" panose="02010609060101010101" pitchFamily="49" charset="-122"/>
              </a:rPr>
              <a:t>8-10</a:t>
            </a:r>
            <a:r>
              <a:rPr lang="zh-CN" altLang="en-US" sz="2200" dirty="0">
                <a:latin typeface="黑体" panose="02010609060101010101" pitchFamily="49" charset="-122"/>
                <a:ea typeface="黑体" panose="02010609060101010101" pitchFamily="49" charset="-122"/>
              </a:rPr>
              <a:t>位：品名编号</a:t>
            </a:r>
            <a:endParaRPr lang="en-US" altLang="zh-CN" sz="2200" dirty="0">
              <a:latin typeface="黑体" panose="02010609060101010101" pitchFamily="49" charset="-122"/>
              <a:ea typeface="黑体" panose="02010609060101010101" pitchFamily="49" charset="-122"/>
            </a:endParaRPr>
          </a:p>
          <a:p>
            <a:pPr lvl="1">
              <a:lnSpc>
                <a:spcPct val="120000"/>
              </a:lnSpc>
              <a:buFont typeface="Wingdings" panose="05000000000000000000" pitchFamily="2" charset="2"/>
              <a:buNone/>
              <a:defRPr/>
            </a:pPr>
            <a:endParaRPr lang="en-US" altLang="zh-CN" sz="2000" dirty="0">
              <a:solidFill>
                <a:srgbClr val="C00000"/>
              </a:solidFill>
              <a:latin typeface="黑体" panose="02010609060101010101" pitchFamily="49" charset="-122"/>
              <a:ea typeface="黑体" panose="02010609060101010101" pitchFamily="49" charset="-122"/>
            </a:endParaRPr>
          </a:p>
          <a:p>
            <a:pPr lvl="1">
              <a:lnSpc>
                <a:spcPct val="120000"/>
              </a:lnSpc>
              <a:buFont typeface="Wingdings" panose="05000000000000000000" pitchFamily="2" charset="2"/>
              <a:buNone/>
              <a:defRPr/>
            </a:pPr>
            <a:endParaRPr lang="zh-CN" altLang="en-US" sz="2000" dirty="0">
              <a:solidFill>
                <a:srgbClr val="C00000"/>
              </a:solidFill>
              <a:latin typeface="黑体" panose="02010609060101010101" pitchFamily="49" charset="-122"/>
              <a:ea typeface="黑体" panose="02010609060101010101" pitchFamily="49" charset="-122"/>
            </a:endParaRPr>
          </a:p>
          <a:p>
            <a:pPr marL="457200" lvl="1" indent="0">
              <a:lnSpc>
                <a:spcPct val="110000"/>
              </a:lnSpc>
              <a:buNone/>
              <a:defRPr/>
            </a:pPr>
            <a:endParaRPr lang="zh-CN" altLang="en-US" sz="26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0079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2101</TotalTime>
  <Words>1119</Words>
  <Application>Microsoft Office PowerPoint</Application>
  <PresentationFormat>宽屏</PresentationFormat>
  <Paragraphs>149</Paragraphs>
  <Slides>13</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等线</vt:lpstr>
      <vt:lpstr>等线 Light</vt:lpstr>
      <vt:lpstr>黑体</vt:lpstr>
      <vt:lpstr>隶书</vt:lpstr>
      <vt:lpstr>宋体</vt:lpstr>
      <vt:lpstr>Microsoft YaHei</vt:lpstr>
      <vt:lpstr>Microsoft YaHei</vt:lpstr>
      <vt:lpstr>Arial</vt:lpstr>
      <vt:lpstr>Tahoma</vt:lpstr>
      <vt:lpstr>Times New Roman</vt:lpstr>
      <vt:lpstr>Verdana</vt:lpstr>
      <vt:lpstr>Wingdings</vt:lpstr>
      <vt:lpstr>Office 主题​​</vt:lpstr>
      <vt:lpstr>PowerPoint 演示文稿</vt:lpstr>
      <vt:lpstr>PowerPoint 演示文稿</vt:lpstr>
      <vt:lpstr>4.1 需求分析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数据库系统的组成</dc:title>
  <dc:creator>yonghua zhang</dc:creator>
  <cp:lastModifiedBy>Admin</cp:lastModifiedBy>
  <cp:revision>160</cp:revision>
  <dcterms:created xsi:type="dcterms:W3CDTF">2023-03-17T06:55:25Z</dcterms:created>
  <dcterms:modified xsi:type="dcterms:W3CDTF">2024-05-24T07:59:01Z</dcterms:modified>
</cp:coreProperties>
</file>