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583" r:id="rId3"/>
    <p:sldId id="584" r:id="rId4"/>
    <p:sldId id="585" r:id="rId5"/>
    <p:sldId id="602" r:id="rId6"/>
    <p:sldId id="550" r:id="rId7"/>
    <p:sldId id="601" r:id="rId8"/>
    <p:sldId id="599" r:id="rId9"/>
    <p:sldId id="52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1" autoAdjust="0"/>
  </p:normalViewPr>
  <p:slideViewPr>
    <p:cSldViewPr snapToGrid="0">
      <p:cViewPr varScale="1">
        <p:scale>
          <a:sx n="107" d="100"/>
          <a:sy n="107" d="100"/>
        </p:scale>
        <p:origin x="10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414B-DAC1-4503-B87A-720F0586C54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8175B-35A5-4D7F-B7BF-523945042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9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本节主要学习数据系统的概念及其（有哪些）主要组成部分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7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1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图的基本画法在第一章中已经进行了介绍。</a:t>
            </a:r>
            <a:r>
              <a:rPr lang="en-US" altLang="zh-CN" sz="1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1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模型的优点体现在：它具有较强的表达能力，表示简单且直观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9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概念结构设计的方法主要有以下几种：</a:t>
            </a:r>
            <a:r>
              <a:rPr lang="zh-CN" altLang="en-US" sz="1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自顶向下的方法，</a:t>
            </a:r>
            <a:r>
              <a:rPr lang="en-US" altLang="zh-CN" sz="1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    ;  </a:t>
            </a:r>
            <a:r>
              <a:rPr lang="zh-CN" altLang="en-US" sz="1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自底向上的方法，</a:t>
            </a:r>
            <a:r>
              <a:rPr lang="en-US" altLang="zh-CN" sz="1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en-US" altLang="zh-CN" sz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9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消除冲突：由于各个局部应用不同，通常由不同的设计人员去设计局部</a:t>
            </a:r>
            <a:r>
              <a:rPr lang="en-US" altLang="zh-CN" dirty="0"/>
              <a:t>E-R</a:t>
            </a:r>
            <a:r>
              <a:rPr lang="zh-CN" altLang="en-US" dirty="0"/>
              <a:t>图，因此各局部</a:t>
            </a:r>
            <a:r>
              <a:rPr lang="en-US" altLang="zh-CN" dirty="0"/>
              <a:t>E-R</a:t>
            </a:r>
            <a:r>
              <a:rPr lang="zh-CN" altLang="en-US" dirty="0"/>
              <a:t>图之间往往会有很多不一致，被称为冲突。</a:t>
            </a:r>
            <a:endParaRPr lang="en-US" altLang="zh-CN" dirty="0"/>
          </a:p>
          <a:p>
            <a:r>
              <a:rPr lang="zh-CN" altLang="en-US" dirty="0"/>
              <a:t>冲突有属性冲突，结构冲突和命名冲突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5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黑体" panose="02010609060101010101" pitchFamily="49" charset="-122"/>
              <a:buChar char="‐"/>
            </a:pPr>
            <a:r>
              <a:rPr lang="zh-CN" altLang="en-US" sz="1200" b="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属性冲突：同一取值集合冲突、取值单位冲突</a:t>
            </a:r>
            <a:endParaRPr lang="en-US" altLang="zh-CN" sz="1200" b="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Font typeface="黑体" panose="02010609060101010101" pitchFamily="49" charset="-122"/>
              <a:buChar char="‐"/>
            </a:pPr>
            <a:r>
              <a:rPr lang="zh-CN" altLang="en-US" sz="1200" b="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结构冲突：同一实体在不同应用中的属性组成不同、同一联系在不同应用的联系类型不同、同一事物抽象不同在一个应用中为实体在另一个应用中为属性</a:t>
            </a:r>
            <a:endParaRPr lang="en-US" altLang="zh-CN" sz="1200" b="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buFont typeface="黑体" panose="02010609060101010101" pitchFamily="49" charset="-122"/>
              <a:buChar char="‐"/>
            </a:pPr>
            <a:r>
              <a:rPr lang="zh-CN" altLang="en-US" sz="1200" b="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命名冲突：实体名、属性名和联系名的同名异议和异名同议</a:t>
            </a:r>
            <a:r>
              <a:rPr lang="en-US" altLang="zh-CN" sz="1200" b="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marL="0" lvl="0" indent="0">
              <a:buFont typeface="黑体" panose="02010609060101010101" pitchFamily="49" charset="-122"/>
              <a:buNone/>
            </a:pPr>
            <a:r>
              <a:rPr lang="en-US" altLang="zh-CN" sz="1200" b="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200" b="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这些冲突在集成时需一一消除</a:t>
            </a:r>
            <a:endParaRPr lang="en-US" altLang="zh-CN" sz="1200" b="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6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局部</a:t>
            </a:r>
            <a:r>
              <a:rPr lang="en-US" altLang="zh-CN" dirty="0"/>
              <a:t>E-R</a:t>
            </a:r>
            <a:r>
              <a:rPr lang="zh-CN" altLang="en-US" dirty="0"/>
              <a:t>图通常由不同人员设计，如这里设计了三个局部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教师在局部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中用的是教师号，</a:t>
            </a:r>
            <a:r>
              <a:rPr lang="en-US" altLang="zh-CN" dirty="0"/>
              <a:t>c</a:t>
            </a:r>
            <a:r>
              <a:rPr lang="zh-CN" altLang="en-US" dirty="0"/>
              <a:t>中用的是教师编号</a:t>
            </a:r>
            <a:endParaRPr lang="en-US" altLang="zh-CN" dirty="0"/>
          </a:p>
          <a:p>
            <a:r>
              <a:rPr lang="zh-CN" altLang="en-US" dirty="0"/>
              <a:t>学生属性（</a:t>
            </a:r>
            <a:r>
              <a:rPr lang="en-US" altLang="zh-CN" dirty="0" err="1"/>
              <a:t>abc</a:t>
            </a:r>
            <a:r>
              <a:rPr lang="zh-CN" altLang="en-US" dirty="0"/>
              <a:t>）和学院属性（</a:t>
            </a:r>
            <a:r>
              <a:rPr lang="en-US" altLang="zh-CN" dirty="0" err="1"/>
              <a:t>bc</a:t>
            </a:r>
            <a:r>
              <a:rPr lang="zh-CN" altLang="en-US" dirty="0"/>
              <a:t>）在不同</a:t>
            </a:r>
            <a:r>
              <a:rPr lang="en-US" altLang="zh-CN" dirty="0"/>
              <a:t>E-R</a:t>
            </a:r>
            <a:r>
              <a:rPr lang="zh-CN" altLang="en-US" dirty="0"/>
              <a:t>图中不完全一样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5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集成的过程又分两步：合并和优化，合并是</a:t>
            </a:r>
            <a:r>
              <a:rPr lang="en-US" altLang="zh-CN" dirty="0"/>
              <a:t>….   </a:t>
            </a:r>
            <a:r>
              <a:rPr lang="zh-CN" altLang="en-US" dirty="0"/>
              <a:t>如：</a:t>
            </a:r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zh-CN" altLang="en-US" dirty="0"/>
              <a:t>教师在局部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中用的是教师号，</a:t>
            </a:r>
            <a:r>
              <a:rPr lang="en-US" altLang="zh-CN" dirty="0"/>
              <a:t>c</a:t>
            </a:r>
            <a:r>
              <a:rPr lang="zh-CN" altLang="en-US" dirty="0"/>
              <a:t>中用的是教师编号</a:t>
            </a:r>
            <a:endParaRPr lang="en-US" altLang="zh-CN" dirty="0"/>
          </a:p>
          <a:p>
            <a:r>
              <a:rPr lang="zh-CN" altLang="en-US" dirty="0"/>
              <a:t>学生属性（</a:t>
            </a:r>
            <a:r>
              <a:rPr lang="en-US" altLang="zh-CN" dirty="0" err="1"/>
              <a:t>abc</a:t>
            </a:r>
            <a:r>
              <a:rPr lang="zh-CN" altLang="en-US" dirty="0"/>
              <a:t>）和学院属性（</a:t>
            </a:r>
            <a:r>
              <a:rPr lang="en-US" altLang="zh-CN" dirty="0" err="1"/>
              <a:t>bc</a:t>
            </a:r>
            <a:r>
              <a:rPr lang="zh-CN" altLang="en-US" dirty="0"/>
              <a:t>）在不同</a:t>
            </a:r>
            <a:r>
              <a:rPr lang="en-US" altLang="zh-CN" dirty="0"/>
              <a:t>E-R</a:t>
            </a:r>
            <a:r>
              <a:rPr lang="zh-CN" altLang="en-US" dirty="0"/>
              <a:t>图中不完全一样</a:t>
            </a:r>
          </a:p>
          <a:p>
            <a:endParaRPr lang="en-US" altLang="zh-CN" dirty="0"/>
          </a:p>
          <a:p>
            <a:r>
              <a:rPr lang="zh-CN" altLang="en-US" dirty="0"/>
              <a:t>教师在局部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中用的是教师号，</a:t>
            </a:r>
            <a:r>
              <a:rPr lang="en-US" altLang="zh-CN" dirty="0"/>
              <a:t>c</a:t>
            </a:r>
            <a:r>
              <a:rPr lang="zh-CN" altLang="en-US" dirty="0"/>
              <a:t>中用的是教师编号，统一为教师号</a:t>
            </a:r>
            <a:endParaRPr lang="en-US" altLang="zh-CN" dirty="0"/>
          </a:p>
          <a:p>
            <a:r>
              <a:rPr lang="zh-CN" altLang="en-US" dirty="0"/>
              <a:t>将局部</a:t>
            </a:r>
            <a:r>
              <a:rPr lang="en-US" altLang="zh-CN" dirty="0"/>
              <a:t>E-R</a:t>
            </a:r>
            <a:r>
              <a:rPr lang="zh-CN" altLang="en-US" dirty="0"/>
              <a:t>图中学院的属性合并，学生属性合并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教师在局部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r>
              <a:rPr lang="en-US" altLang="zh-CN" dirty="0"/>
              <a:t>a</a:t>
            </a:r>
            <a:r>
              <a:rPr lang="zh-CN" altLang="en-US" dirty="0"/>
              <a:t>中用的是教师号，</a:t>
            </a:r>
            <a:r>
              <a:rPr lang="en-US" altLang="zh-CN" dirty="0"/>
              <a:t>c</a:t>
            </a:r>
            <a:r>
              <a:rPr lang="zh-CN" altLang="en-US" dirty="0"/>
              <a:t>中用的是教师编号</a:t>
            </a:r>
            <a:endParaRPr lang="en-US" altLang="zh-CN" dirty="0"/>
          </a:p>
          <a:p>
            <a:r>
              <a:rPr lang="zh-CN" altLang="en-US" dirty="0"/>
              <a:t>学生属性（</a:t>
            </a:r>
            <a:r>
              <a:rPr lang="en-US" altLang="zh-CN" dirty="0" err="1"/>
              <a:t>abc</a:t>
            </a:r>
            <a:r>
              <a:rPr lang="zh-CN" altLang="en-US" dirty="0"/>
              <a:t>）和学院属性（</a:t>
            </a:r>
            <a:r>
              <a:rPr lang="en-US" altLang="zh-CN" dirty="0" err="1"/>
              <a:t>bc</a:t>
            </a:r>
            <a:r>
              <a:rPr lang="zh-CN" altLang="en-US" dirty="0"/>
              <a:t>）在不同</a:t>
            </a:r>
            <a:r>
              <a:rPr lang="en-US" altLang="zh-CN" dirty="0"/>
              <a:t>E-R</a:t>
            </a:r>
            <a:r>
              <a:rPr lang="zh-CN" altLang="en-US" dirty="0"/>
              <a:t>图中不完全一样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7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SzPct val="100000"/>
              <a:buFont typeface="Arial" panose="020B0604020202020204" pitchFamily="34" charset="0"/>
              <a:buNone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通过观察分析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图，找出</a:t>
            </a:r>
            <a:r>
              <a:rPr lang="zh-CN" altLang="en-US" sz="12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冗余数据和冗余联系</a:t>
            </a:r>
            <a:endParaRPr lang="en-US" altLang="zh-CN" sz="12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buSzPct val="100000"/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冗余数据是指可由基本数据算出的数据，冗余联系是指可由其他联系推导出的联系。</a:t>
            </a:r>
            <a:endParaRPr lang="en-US" altLang="zh-CN" sz="12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lnSpc>
                <a:spcPct val="110000"/>
              </a:lnSpc>
              <a:buSzPct val="100000"/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12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pPr marL="0" lvl="0" indent="0">
              <a:lnSpc>
                <a:spcPct val="110000"/>
              </a:lnSpc>
              <a:buSzPct val="100000"/>
              <a:buFont typeface="Arial" panose="020B0604020202020204" pitchFamily="34" charset="0"/>
              <a:buNone/>
            </a:pP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去掉学生的“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年龄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”属性，因为年龄可以由属性“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出生日期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”算出，是冗余数据。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去掉学生与教师之间的“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授课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”联系，因为该联系可由学生与课程、课程与教师之间的联系推出，因此是冗余联系。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去掉学生与学院之间的“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”联系，因为该联系可由学生与班级、班级与学院之间的联系推出，也是冗余联系。</a:t>
            </a:r>
            <a:endParaRPr lang="en-US" altLang="zh-CN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F23F2-36EC-9CC9-53C4-919D77A2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9B49A8-D5F3-5CF4-16CA-7527AFBBD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35E61-76CA-124B-AC4B-D285AD0C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E13AF-1484-AF2C-2482-13A600D2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110CB-25D4-5A27-A824-9B7A68E8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6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5C8C-6D78-8967-CC53-9E3D6095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8CB7D-8C93-A541-D3AC-D724805A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08A34-17FF-D557-B23E-14F18C27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EB813-1F2E-9683-06AD-43945DE3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BDA90-A3F0-34DA-EE01-2CF7F71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6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348FA-E69B-FD90-8880-4A40F0696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8BC7F8-6F1F-FECB-CEAD-D62B03DF0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A3E35-12F8-31E4-47DC-D97AD5D3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E380F-E3FE-1228-A94F-FBCED02D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4B006-4722-85D8-ACC4-74379520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D6BBC-E92F-8DF4-5634-AC6AA347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5D0A4-78FE-B672-4348-EA444437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747DC-A4C6-D467-2C95-8EAD70E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41FA7-4CE9-CD61-3001-BA92CA74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53AE1-D2B5-4E39-DACC-8885B7A6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4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10540-1AD4-48DF-ED3D-1E97DA5D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20B40-AE8A-6ECE-EE5A-D38F377E3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3DC43-ACFD-3485-8C6F-C8BDBB21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C2267-BEAE-D6DC-19FA-79808114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8412A-F94F-BC40-AFB7-E46317BD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3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BF35A-1DEF-1200-FFB1-2F5228AB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DB155-3AD9-39CB-8D10-730220B8B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B1FD60-7FE6-D716-9B98-7F679F119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C5BB2-FDBA-F482-3FD1-5EAB673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E0988-02F4-1B49-3EB6-2639274C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7A573-F7A1-B742-576B-F4F7BDA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EC6A0-66C4-7FED-F7D1-D20348B1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9EF56-95BC-2B24-BD54-2796A981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EBFFD-AAE4-A250-4CC5-29D7D7DA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47B797-DE05-822B-17C6-104A647EE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9EFB76-DC53-286B-AAD0-EA0090186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4B9E01-0457-0AC6-7A4B-00A4DC28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8EAB5C-994B-43B8-2A44-31C7B73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7E883-7F6B-A653-C139-0D78F0C8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2D959-90C2-8E9D-74F6-6B773D6D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0921B-FBB7-37FA-876B-5A5A1398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74A23-40F9-349E-6791-6C91B6F1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3D2F4E-612F-52CF-18D1-6B809BB7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7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541E59-CA92-B7C3-06EE-D0524329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BFD979-C1FC-B6F7-52FD-61355CF7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435E3-93B1-D108-2561-6E7BBAC1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023F6-E27B-9B63-20E2-5B45989B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6D92C-5152-BCBD-5E5B-874D4EE8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40513-58F2-CA2F-95EF-E6A95929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BDAA0-C916-E858-8962-E400D996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3BFBB-6E49-809F-501D-F91311EB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36835-E2BE-16BE-9C59-776733EE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8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E6E10-DA50-D0F6-6260-2BA8F22B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655F14-78D5-95C1-45F3-94BDEDC7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58239-41AD-1875-A624-7ADD62CE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0E2FB-C91C-356D-5841-9E56374B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57ED2-3D03-BF94-771A-5602CC8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60136-5D49-9F7E-64A4-57672F95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7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0E69CC-8C64-82A2-037A-4537656C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7804C-9C43-B0D5-D61F-087D23CA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8DC19-B02B-6DE3-E80A-A3C59F23C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5B9F0-AFAA-5E49-AB8A-AAEAB381F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40892-4BD7-8475-CFB0-D8F740111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79F8928-4428-40C0-A49B-AB2A0F3D4BC0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39ABA4A-45D8-4EC4-9D26-873811C2E6FF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17846ED7-861D-4C6D-B6F7-350B7BDD7F6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848B32C-4D9D-4CF1-B9AF-FBEC194BDBF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DA8920-61CD-45D7-A262-3E6B41DC9C7C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5C10C8C8-C22B-440F-BAA4-3E76A6CA1E2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7EFAA7D-26ED-46BF-A6B9-6B1BAE107B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24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4A0FF-9B8A-FA26-EAB2-72A0BFB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418"/>
            <a:ext cx="9144000" cy="997582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概念结构设计</a:t>
            </a:r>
          </a:p>
        </p:txBody>
      </p:sp>
    </p:spTree>
    <p:extLst>
      <p:ext uri="{BB962C8B-B14F-4D97-AF65-F5344CB8AC3E}">
        <p14:creationId xmlns:p14="http://schemas.microsoft.com/office/powerpoint/2010/main" val="7288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EA65B4F4-F412-436E-9AEB-B9305B956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65" y="879513"/>
            <a:ext cx="9951276" cy="435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92800" indent="-439200">
              <a:lnSpc>
                <a:spcPct val="13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将需求分析得到的用户需求抽象为概念模型的过程称为</a:t>
            </a: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概念结构设计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892800" indent="-439200">
              <a:lnSpc>
                <a:spcPct val="13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概念结构是各种数据模型的共同基础，它比数据模型更独立于机器、更抽象，从而更加稳定。</a:t>
            </a:r>
          </a:p>
          <a:p>
            <a:pPr marL="892800" indent="-439200">
              <a:lnSpc>
                <a:spcPct val="13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描述概念结构的模型应具有的特点：有丰富的语义表达能力、易于交流和理解、易于修改、易于向各种数据模型转换。</a:t>
            </a:r>
            <a:endParaRPr lang="en-US" altLang="zh-CN" sz="26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92800" indent="-439200">
              <a:lnSpc>
                <a:spcPct val="13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描述概念结构的有力工具</a:t>
            </a:r>
            <a:r>
              <a:rPr lang="en-US" altLang="zh-CN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1E0230-B009-4BA7-BEC2-F15D7DD8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360000"/>
            <a:ext cx="8351838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None/>
              <a:defRPr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4.2.1 </a:t>
            </a:r>
            <a:r>
              <a:rPr lang="zh-CN" altLang="en-US" dirty="0" smtClean="0"/>
              <a:t>概念结构</a:t>
            </a:r>
            <a:r>
              <a:rPr lang="zh-CN" altLang="en-US" dirty="0"/>
              <a:t>设计的方法</a:t>
            </a:r>
            <a:endParaRPr lang="en-US" altLang="zh-CN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53E1C8D-670E-4194-B825-55D21049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549" y="1141242"/>
            <a:ext cx="10192393" cy="456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自顶向下 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首先定义全局概念结构</a:t>
            </a:r>
            <a:r>
              <a:rPr lang="en-US" altLang="zh-CN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模型的框架，然后逐步细化。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自底向上 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首先定义各局部应用的概念结构</a:t>
            </a:r>
            <a:r>
              <a:rPr lang="en-US" altLang="zh-CN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模型，然后将它们集成，得到全局概念结构</a:t>
            </a:r>
            <a:r>
              <a:rPr lang="en-US" altLang="zh-CN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模型。（</a:t>
            </a:r>
            <a:r>
              <a:rPr lang="zh-CN" altLang="en-US" sz="26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常用方法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由里向外 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首先定义最重要的核心概念</a:t>
            </a:r>
            <a:r>
              <a:rPr lang="en-US" altLang="zh-CN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模型，然后向外扩充，生成其他概念结构</a:t>
            </a:r>
            <a:r>
              <a:rPr lang="en-US" altLang="zh-CN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模型。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混合策略 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自顶向下和自底向上相结合的方法，用自顶向下的策略设计一个全局结构概念框架，以它为骨架集成自底向上策略中设计的各局部概念结构</a:t>
            </a:r>
            <a:r>
              <a:rPr lang="en-US" altLang="zh-CN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4470CBD-595A-42BE-B63F-152531C9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39" y="1060386"/>
            <a:ext cx="10928410" cy="49586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600"/>
              </a:spcBef>
              <a:buSzPct val="100000"/>
            </a:pPr>
            <a:r>
              <a:rPr lang="en-US" altLang="zh-CN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Step2-1</a:t>
            </a: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：设计局部</a:t>
            </a:r>
            <a:r>
              <a:rPr lang="en-US" altLang="zh-CN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SzPct val="100000"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确定局部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图的实体、实体的属性、实体间的联系。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SzPct val="100000"/>
            </a:pPr>
            <a:r>
              <a:rPr lang="en-US" altLang="zh-CN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Step2-2</a:t>
            </a: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：集成各局部</a:t>
            </a:r>
            <a:r>
              <a:rPr lang="en-US" altLang="zh-CN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图，形成全局</a:t>
            </a:r>
            <a:r>
              <a:rPr lang="en-US" altLang="zh-CN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26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集成局部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图的方法：</a:t>
            </a:r>
            <a:endParaRPr lang="en-US" altLang="zh-CN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657350" lvl="3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多个局部</a:t>
            </a:r>
            <a:r>
              <a:rPr lang="en-US" altLang="zh-CN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图一次集成</a:t>
            </a:r>
          </a:p>
          <a:p>
            <a:pPr marL="1657350" lvl="3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用累加的方式一次集成两个</a:t>
            </a:r>
            <a:r>
              <a:rPr lang="en-US" altLang="zh-CN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  <a:p>
            <a:pPr marL="1257300" lvl="2" indent="-3429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集成局部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图的步骤：</a:t>
            </a:r>
            <a:endParaRPr lang="en-US" altLang="zh-CN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0950" lvl="3" indent="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合并局部</a:t>
            </a:r>
            <a:r>
              <a:rPr lang="en-US" altLang="zh-CN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图，解决各局部</a:t>
            </a:r>
            <a:r>
              <a:rPr lang="en-US" altLang="zh-CN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图之间的冲突问题，生成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初步全局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1250950" lvl="3" indent="0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优化初步全局</a:t>
            </a:r>
            <a:r>
              <a:rPr lang="en-US" altLang="zh-CN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图，消除不必要的冗余数据和冗余联系），生成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最终全局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5B8260-3B95-4B56-3EE6-9C6A31934CBF}"/>
              </a:ext>
            </a:extLst>
          </p:cNvPr>
          <p:cNvSpPr txBox="1"/>
          <p:nvPr/>
        </p:nvSpPr>
        <p:spPr>
          <a:xfrm>
            <a:off x="360000" y="360000"/>
            <a:ext cx="6130030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None/>
              <a:defRPr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4.2.2 </a:t>
            </a:r>
            <a:r>
              <a:rPr lang="zh-CN" altLang="en-US" dirty="0" smtClean="0"/>
              <a:t>概念结构</a:t>
            </a:r>
            <a:r>
              <a:rPr lang="zh-CN" altLang="en-US" dirty="0"/>
              <a:t>设计的步骤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46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7C410A2-7F72-7C96-EB6E-0F1405172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811" y="527730"/>
            <a:ext cx="10774175" cy="580253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8572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图集成中的消除冲突问题</a:t>
            </a:r>
            <a:endParaRPr lang="en-US" altLang="zh-CN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b="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3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各局部</a:t>
            </a:r>
            <a:r>
              <a:rPr lang="en-US" altLang="zh-CN" sz="23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3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图之间的不一致被称为冲突，集成时需消除。冲突的类型主要有：</a:t>
            </a:r>
            <a:endParaRPr lang="en-US" altLang="zh-CN" sz="23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属性冲突 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如取值集合冲突、取值单位冲突等。</a:t>
            </a:r>
            <a:endParaRPr lang="en-US" altLang="zh-CN" sz="2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结构冲突 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如同一实体在不同应用中的属性组成不同、同一联系在不同应用的联系类型不同等。</a:t>
            </a:r>
            <a:endParaRPr lang="en-US" altLang="zh-CN" sz="2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命名冲突 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如实体名、属性名和联系名的同名异议和异名同议等。</a:t>
            </a:r>
            <a:endParaRPr lang="en-US" altLang="zh-CN" sz="2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lvl="1" indent="-342900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图集成中的消除冗余问题</a:t>
            </a:r>
            <a:endParaRPr lang="en-US" altLang="zh-CN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冗余数据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是指可由基本数据算出的数据。</a:t>
            </a:r>
            <a:endParaRPr lang="en-US" altLang="zh-CN" sz="2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冗余联系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是指可由其他联系推导出的联系。</a:t>
            </a:r>
            <a:endParaRPr lang="en-US" altLang="zh-CN" sz="2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7300" lvl="2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冗余的存在容易破坏数据的完整性，给数据库的维护增加困难，不必要的冗余应予以消除。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0950" lvl="3" indent="0" eaLnBrk="1" hangingPunct="1">
              <a:lnSpc>
                <a:spcPct val="150000"/>
              </a:lnSpc>
            </a:pP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1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14B17E1E-5E5C-4987-B353-ACF87A421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56" y="592160"/>
            <a:ext cx="10399486" cy="527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44500" indent="-444500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设有教学信息管理系统，包括如下实体类型及其联系，设计该系统的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实体类型包括：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学生、课程、教师、班级、学院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上述实体中存在如下联系：</a:t>
            </a:r>
            <a:endParaRPr lang="en-US" altLang="zh-CN" sz="24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一个学生可选修多门课程，一门课程可被多个学生选修。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一位教师可讲授多门课程，一门课程可被多位教师讲授。</a:t>
            </a:r>
            <a:endParaRPr lang="en-US" altLang="zh-CN" sz="2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一位教师可以教多名学生，一名学生可以上多位教师的课。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一个班可有多个学生，一个学生只能属于一个班。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一个学院可拥有多名学生、多个班、多位教师；一名学生、一个班或一位教师只属于一个学院。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5A976E9-647D-AF50-0E4A-E201F3D6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61" y="2630365"/>
            <a:ext cx="4897120" cy="38882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5D8CE3-32ED-BED1-A443-DFB94954E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48"/>
          <a:stretch/>
        </p:blipFill>
        <p:spPr>
          <a:xfrm>
            <a:off x="3160393" y="0"/>
            <a:ext cx="4377443" cy="36536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AB9905-6CA9-5347-69C4-7046A9FEE829}"/>
              </a:ext>
            </a:extLst>
          </p:cNvPr>
          <p:cNvSpPr txBox="1"/>
          <p:nvPr/>
        </p:nvSpPr>
        <p:spPr>
          <a:xfrm>
            <a:off x="859633" y="690737"/>
            <a:ext cx="2686207" cy="1030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Step1</a:t>
            </a:r>
            <a:r>
              <a:rPr lang="zh-CN" altLang="en-US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zh-CN" altLang="en-US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设计局部</a:t>
            </a:r>
            <a:r>
              <a:rPr lang="en-US" altLang="zh-CN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22C5700-C69C-3FB9-EC0F-CED3A2E9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631" y="2850115"/>
            <a:ext cx="4619708" cy="35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0E8E0CA-0E0C-49EF-A294-DF07274D8889}"/>
              </a:ext>
            </a:extLst>
          </p:cNvPr>
          <p:cNvSpPr txBox="1"/>
          <p:nvPr/>
        </p:nvSpPr>
        <p:spPr>
          <a:xfrm>
            <a:off x="1080000" y="584211"/>
            <a:ext cx="10164439" cy="1363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en-US" altLang="zh-CN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Step2</a:t>
            </a:r>
            <a:r>
              <a:rPr lang="zh-CN" altLang="en-US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：集成各局部</a:t>
            </a:r>
            <a:r>
              <a:rPr lang="en-US" altLang="zh-CN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图，形成全局</a:t>
            </a:r>
            <a:r>
              <a:rPr lang="en-US" altLang="zh-CN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合并，解决各局部</a:t>
            </a:r>
            <a:r>
              <a:rPr lang="en-US" altLang="zh-CN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图之间的冲突问题，生成初步全局</a:t>
            </a:r>
            <a:r>
              <a:rPr lang="en-US" altLang="zh-CN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图。</a:t>
            </a:r>
            <a:endParaRPr lang="en-US" altLang="zh-CN" sz="24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教师编号统一改为教师号，学生的属性合并，学院的属性合并。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FAFF3E-3452-A062-435B-DAEE11F1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74" y="2010886"/>
            <a:ext cx="8846605" cy="45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0E8E0CA-0E0C-49EF-A294-DF07274D8889}"/>
              </a:ext>
            </a:extLst>
          </p:cNvPr>
          <p:cNvSpPr txBox="1"/>
          <p:nvPr/>
        </p:nvSpPr>
        <p:spPr>
          <a:xfrm>
            <a:off x="768256" y="481758"/>
            <a:ext cx="10655488" cy="12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②优化，消除不必要的冗余数据和冗余联系，生成最终全局</a:t>
            </a:r>
            <a:r>
              <a:rPr lang="en-US" altLang="zh-CN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dirty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图。</a:t>
            </a:r>
            <a:endParaRPr lang="en-US" altLang="zh-CN" sz="2400" dirty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学生的“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年龄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”属性是冗余数据去掉。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学生与教师间的“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授课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”联系和学生与学院间的“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”联系是冗余联系去掉。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AF8709-6468-36CC-C32A-3BC4E96A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890" y="1756659"/>
            <a:ext cx="8698220" cy="4619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1224</Words>
  <Application>Microsoft Office PowerPoint</Application>
  <PresentationFormat>宽屏</PresentationFormat>
  <Paragraphs>84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Wingdings</vt:lpstr>
      <vt:lpstr>Office 主题​​</vt:lpstr>
      <vt:lpstr>4.2 概念结构设计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数据库系统的组成</dc:title>
  <dc:creator>yonghua zhang</dc:creator>
  <cp:lastModifiedBy>Admin</cp:lastModifiedBy>
  <cp:revision>136</cp:revision>
  <dcterms:created xsi:type="dcterms:W3CDTF">2023-03-17T06:55:25Z</dcterms:created>
  <dcterms:modified xsi:type="dcterms:W3CDTF">2024-05-21T14:09:06Z</dcterms:modified>
</cp:coreProperties>
</file>