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593" r:id="rId3"/>
    <p:sldId id="592" r:id="rId4"/>
    <p:sldId id="381" r:id="rId5"/>
    <p:sldId id="594" r:id="rId6"/>
    <p:sldId id="380" r:id="rId7"/>
    <p:sldId id="595" r:id="rId8"/>
    <p:sldId id="300" r:id="rId9"/>
    <p:sldId id="541" r:id="rId10"/>
    <p:sldId id="54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62" autoAdjust="0"/>
  </p:normalViewPr>
  <p:slideViewPr>
    <p:cSldViewPr snapToGrid="0">
      <p:cViewPr varScale="1">
        <p:scale>
          <a:sx n="112" d="100"/>
          <a:sy n="112" d="100"/>
        </p:scale>
        <p:origin x="83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1414B-DAC1-4503-B87A-720F0586C54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8175B-35A5-4D7F-B7BF-523945042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9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本节主要学习数据系统的概念及其（有哪些）主要组成部分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7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班级和班长实体集分别转换成关系模式，</a:t>
            </a:r>
            <a:r>
              <a:rPr lang="zh-CN" altLang="en-US" sz="12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“管理”联系与班长端合并的话，需在班长关系模式中添加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另一端“</a:t>
            </a: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班级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”实体的码“</a:t>
            </a: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班号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”和联系的属性“</a:t>
            </a: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任期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班长中的班号为外键，是由联系转的，即它起到两个关系的联系作用。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39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“工作”关系模式中系号也可以做主码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教师中的系号为外键，是由联系转换的，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即它起到两个关系的联系作用。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28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66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36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外模式的主要作用有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24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F23F2-36EC-9CC9-53C4-919D77A2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9B49A8-D5F3-5CF4-16CA-7527AFBBD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35E61-76CA-124B-AC4B-D285AD0C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E13AF-1484-AF2C-2482-13A600D2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110CB-25D4-5A27-A824-9B7A68E8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6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5C8C-6D78-8967-CC53-9E3D6095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98CB7D-8C93-A541-D3AC-D724805A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08A34-17FF-D557-B23E-14F18C27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EB813-1F2E-9683-06AD-43945DE3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BDA90-A3F0-34DA-EE01-2CF7F71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6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7348FA-E69B-FD90-8880-4A40F0696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8BC7F8-6F1F-FECB-CEAD-D62B03DF0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A3E35-12F8-31E4-47DC-D97AD5D3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E380F-E3FE-1228-A94F-FBCED02D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4B006-4722-85D8-ACC4-74379520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D6BBC-E92F-8DF4-5634-AC6AA347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5D0A4-78FE-B672-4348-EA444437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747DC-A4C6-D467-2C95-8EAD70E3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41FA7-4CE9-CD61-3001-BA92CA74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53AE1-D2B5-4E39-DACC-8885B7A6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4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10540-1AD4-48DF-ED3D-1E97DA5D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20B40-AE8A-6ECE-EE5A-D38F377E3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3DC43-ACFD-3485-8C6F-C8BDBB21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C2267-BEAE-D6DC-19FA-79808114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8412A-F94F-BC40-AFB7-E46317BD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3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BF35A-1DEF-1200-FFB1-2F5228AB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DB155-3AD9-39CB-8D10-730220B8B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B1FD60-7FE6-D716-9B98-7F679F119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C5BB2-FDBA-F482-3FD1-5EAB673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E0988-02F4-1B49-3EB6-2639274C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7A573-F7A1-B742-576B-F4F7BDA5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EC6A0-66C4-7FED-F7D1-D20348B1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9EF56-95BC-2B24-BD54-2796A9819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EBFFD-AAE4-A250-4CC5-29D7D7DA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47B797-DE05-822B-17C6-104A647EE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9EFB76-DC53-286B-AAD0-EA0090186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4B9E01-0457-0AC6-7A4B-00A4DC28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8EAB5C-994B-43B8-2A44-31C7B73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7E883-7F6B-A653-C139-0D78F0C8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2D959-90C2-8E9D-74F6-6B773D6D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0921B-FBB7-37FA-876B-5A5A1398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174A23-40F9-349E-6791-6C91B6F1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3D2F4E-612F-52CF-18D1-6B809BB7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7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541E59-CA92-B7C3-06EE-D0524329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BFD979-C1FC-B6F7-52FD-61355CF7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435E3-93B1-D108-2561-6E7BBAC1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023F6-E27B-9B63-20E2-5B45989B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6D92C-5152-BCBD-5E5B-874D4EE8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840513-58F2-CA2F-95EF-E6A95929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BDAA0-C916-E858-8962-E400D996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3BFBB-6E49-809F-501D-F91311EB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36835-E2BE-16BE-9C59-776733EE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8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E6E10-DA50-D0F6-6260-2BA8F22B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655F14-78D5-95C1-45F3-94BDEDC7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58239-41AD-1875-A624-7ADD62CE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B0E2FB-C91C-356D-5841-9E56374B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57ED2-3D03-BF94-771A-5602CC8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60136-5D49-9F7E-64A4-57672F95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7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0E69CC-8C64-82A2-037A-4537656C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7804C-9C43-B0D5-D61F-087D23CA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8DC19-B02B-6DE3-E80A-A3C59F23C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5380-4F43-46C6-B343-5181B424EAF8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5B9F0-AFAA-5E49-AB8A-AAEAB381F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40892-4BD7-8475-CFB0-D8F740111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79F8928-4428-40C0-A49B-AB2A0F3D4BC0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39ABA4A-45D8-4EC4-9D26-873811C2E6FF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1043781"/>
              <a:chOff x="-19606" y="-15875"/>
              <a:chExt cx="12259019" cy="1043781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17846ED7-861D-4C6D-B6F7-350B7BDD7F6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3"/>
              <a:srcRect b="7917"/>
              <a:stretch/>
            </p:blipFill>
            <p:spPr>
              <a:xfrm>
                <a:off x="-19606" y="-15875"/>
                <a:ext cx="12259019" cy="35083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8848B32C-4D9D-4CF1-B9AF-FBEC194BDBF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593039" y="378549"/>
                <a:ext cx="576458" cy="649357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ADA8920-61CD-45D7-A262-3E6B41DC9C7C}"/>
                </a:ext>
              </a:extLst>
            </p:cNvPr>
            <p:cNvGrpSpPr/>
            <p:nvPr userDrawn="1"/>
          </p:nvGrpSpPr>
          <p:grpSpPr>
            <a:xfrm>
              <a:off x="-19605" y="6031120"/>
              <a:ext cx="12198206" cy="832911"/>
              <a:chOff x="-19605" y="6031120"/>
              <a:chExt cx="12198206" cy="832911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5C10C8C8-C22B-440F-BAA4-3E76A6CA1E2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5"/>
              <a:srcRect l="10351"/>
              <a:stretch/>
            </p:blipFill>
            <p:spPr>
              <a:xfrm>
                <a:off x="-19605" y="6031120"/>
                <a:ext cx="1359214" cy="49159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97EFAA7D-26ED-46BF-A6B9-6B1BAE107B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tretch>
                <a:fillRect/>
              </a:stretch>
            </p:blipFill>
            <p:spPr>
              <a:xfrm>
                <a:off x="-6773" y="6513194"/>
                <a:ext cx="12185374" cy="3508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424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4A0FF-9B8A-FA26-EAB2-72A0BFB1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9036" y="2267602"/>
            <a:ext cx="9573928" cy="1161398"/>
          </a:xfrm>
        </p:spPr>
        <p:txBody>
          <a:bodyPr>
            <a:normAutofit/>
          </a:bodyPr>
          <a:lstStyle/>
          <a:p>
            <a:pPr>
              <a:spcBef>
                <a:spcPts val="4200"/>
              </a:spcBef>
            </a:pP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逻辑结构设计</a:t>
            </a:r>
          </a:p>
        </p:txBody>
      </p:sp>
    </p:spTree>
    <p:extLst>
      <p:ext uri="{BB962C8B-B14F-4D97-AF65-F5344CB8AC3E}">
        <p14:creationId xmlns:p14="http://schemas.microsoft.com/office/powerpoint/2010/main" val="72889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8BC4D9CC-349B-465C-A14B-BC3250626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83" y="1088504"/>
            <a:ext cx="10588487" cy="4809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720000" indent="-439200">
              <a:lnSpc>
                <a:spcPct val="11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外模式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来自全局逻辑模式，是全局模式的子集，是用户可直接访问的数据模式，在同一系统中，可为不同用户设计不同的外模式。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 indent="-439200">
              <a:lnSpc>
                <a:spcPct val="13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外模式的作用</a:t>
            </a:r>
            <a:endParaRPr lang="en-US" altLang="zh-CN" sz="26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80000" lvl="1">
              <a:lnSpc>
                <a:spcPct val="11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为应用程序提供一定的逻辑独立性。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80000" lvl="1">
              <a:lnSpc>
                <a:spcPct val="11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更好的适应不同用户对数据的需求。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80000" lvl="1">
              <a:lnSpc>
                <a:spcPct val="11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为用户划定了访问数据的范围，有利于数据的保密。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80000" lvl="1">
              <a:lnSpc>
                <a:spcPct val="11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简化用户对系统的使用。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00" indent="-439200">
              <a:lnSpc>
                <a:spcPct val="13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定义外模式需考虑：</a:t>
            </a:r>
            <a:endParaRPr lang="en-US" altLang="zh-CN" sz="26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80000" lvl="1">
              <a:lnSpc>
                <a:spcPct val="110000"/>
              </a:lnSpc>
              <a:spcBef>
                <a:spcPts val="6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使用符合用户习惯的列名。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1080000" lvl="1">
              <a:lnSpc>
                <a:spcPct val="110000"/>
              </a:lnSpc>
              <a:spcBef>
                <a:spcPts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对不同级别的用户定义不同的视图，以保证系统的安全性。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AD159DB1-A361-44AC-9A33-4AC1C7905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360000"/>
            <a:ext cx="475791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None/>
              <a:defRPr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4.3.3 </a:t>
            </a:r>
            <a:r>
              <a:rPr lang="zh-CN" altLang="en-US" dirty="0" smtClean="0"/>
              <a:t>设计</a:t>
            </a:r>
            <a:r>
              <a:rPr lang="zh-CN" altLang="en-US" dirty="0"/>
              <a:t>用户外模式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3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134EBA7-4CAA-4EC9-AABD-227E2B22E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162" y="1019719"/>
            <a:ext cx="9880261" cy="449969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342900" indent="-439200" eaLnBrk="1" hangingPunct="1">
              <a:lnSpc>
                <a:spcPct val="120000"/>
              </a:lnSpc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逻辑结构设计的任务</a:t>
            </a:r>
            <a:endParaRPr lang="en-US" altLang="zh-CN" sz="28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9750" lvl="1" indent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把概念模型转化为与选用的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DBMS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产品所支持的数据模型，并建立相应的外模式。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439200" eaLnBrk="1" hangingPunct="1">
              <a:lnSpc>
                <a:spcPct val="150000"/>
              </a:lnSpc>
              <a:spcBef>
                <a:spcPts val="1800"/>
              </a:spcBef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8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关系型数据库逻辑结构设计的步骤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将概念结构转化为关系数据模型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对关系数据模型进行优化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设计用户的外模式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itchFamily="2" charset="2"/>
              <a:buChar char="l"/>
              <a:defRPr/>
            </a:pPr>
            <a:endParaRPr lang="zh-CN" altLang="en-US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307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87892A0-3E9B-402B-976B-1E4CA0734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03" y="1169679"/>
            <a:ext cx="11124281" cy="5274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800100" lvl="1" indent="-439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实体和属性的转换</a:t>
            </a:r>
            <a:endParaRPr lang="en-US" altLang="zh-CN" sz="26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8038" lvl="1" indent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一个实体型转换成一个关系模式，实体的属性就是关系的属性，实体的码就是关系的码。</a:t>
            </a:r>
            <a:endParaRPr lang="en-US" altLang="zh-CN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439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6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联系的转换 </a:t>
            </a:r>
            <a:endParaRPr lang="en-US" altLang="zh-CN" sz="26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lvl="2" indent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可以转换为一个独立的关系模式，也可以与任意一端对应的关系模式合并。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转换为一个独立的关系模式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。该关系模式的属性应包括其两端实体的码以及联系本身的属性，主码（主键）为某端实体的码。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与某一端实体的关系模式合并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。合并后的关系模式中添加另一端关系模式的主码及联系本身的属性，合并后关系的主码（主键）不变。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altLang="zh-CN" sz="22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28600" eaLnBrk="1" hangingPunct="1">
              <a:lnSpc>
                <a:spcPct val="120000"/>
              </a:lnSpc>
              <a:spcBef>
                <a:spcPts val="600"/>
              </a:spcBef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sz="28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1178B93-36C3-4D73-BCD7-A671B86DD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360000"/>
            <a:ext cx="8804593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None/>
              <a:defRPr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4.3.1 </a:t>
            </a:r>
            <a:r>
              <a:rPr lang="zh-CN" altLang="en-US" dirty="0" smtClean="0"/>
              <a:t>将</a:t>
            </a:r>
            <a:r>
              <a:rPr lang="en-US" altLang="zh-CN" dirty="0"/>
              <a:t>E-R</a:t>
            </a:r>
            <a:r>
              <a:rPr lang="zh-CN" altLang="en-US" dirty="0"/>
              <a:t>图转换为关系数据模型的转换原则</a:t>
            </a:r>
          </a:p>
        </p:txBody>
      </p:sp>
    </p:spTree>
    <p:extLst>
      <p:ext uri="{BB962C8B-B14F-4D97-AF65-F5344CB8AC3E}">
        <p14:creationId xmlns:p14="http://schemas.microsoft.com/office/powerpoint/2010/main" val="254899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>
            <a:extLst>
              <a:ext uri="{FF2B5EF4-FFF2-40B4-BE49-F238E27FC236}">
                <a16:creationId xmlns:a16="http://schemas.microsoft.com/office/drawing/2014/main" id="{A7E7927E-944B-4D87-AD9B-3A6824B9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0" y="412051"/>
            <a:ext cx="83518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57150" indent="0">
              <a:lnSpc>
                <a:spcPct val="130000"/>
              </a:lnSpc>
              <a:spcBef>
                <a:spcPct val="40000"/>
              </a:spcBef>
              <a:spcAft>
                <a:spcPct val="20000"/>
              </a:spcAft>
              <a:defRPr/>
            </a:pPr>
            <a:r>
              <a:rPr lang="en-US" altLang="zh-CN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将下面的</a:t>
            </a:r>
            <a:r>
              <a:rPr lang="en-US" altLang="zh-CN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E-R</a:t>
            </a:r>
            <a:r>
              <a:rPr lang="zh-CN" altLang="en-US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图转换为关系模型。</a:t>
            </a:r>
            <a:endParaRPr lang="en-US" altLang="zh-CN" b="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73E7EA85-65CE-CED7-640A-E88E6C1A6219}"/>
              </a:ext>
            </a:extLst>
          </p:cNvPr>
          <p:cNvSpPr/>
          <p:nvPr/>
        </p:nvSpPr>
        <p:spPr>
          <a:xfrm>
            <a:off x="6201879" y="5371412"/>
            <a:ext cx="4263575" cy="749893"/>
          </a:xfrm>
          <a:prstGeom prst="wedgeRoundRectCallout">
            <a:avLst>
              <a:gd name="adj1" fmla="val 34141"/>
              <a:gd name="adj2" fmla="val -86051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需添加另一端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“班级”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实体的码“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班号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”和联系的属性“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任期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</a:p>
        </p:txBody>
      </p:sp>
      <p:sp>
        <p:nvSpPr>
          <p:cNvPr id="2" name="TextBox 33">
            <a:extLst>
              <a:ext uri="{FF2B5EF4-FFF2-40B4-BE49-F238E27FC236}">
                <a16:creationId xmlns:a16="http://schemas.microsoft.com/office/drawing/2014/main" id="{9CDBB84C-2548-1453-878F-50B25A7D5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494" y="1171103"/>
            <a:ext cx="5795806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：“管理”联系转换为一个独立的关系模式：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02595B5F-7170-A205-AB6D-33EF764FF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494" y="3396333"/>
            <a:ext cx="59690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方法②：“管理”联系与某端的关系模式合并，如同班长端合并，转换结果如下：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36">
            <a:extLst>
              <a:ext uri="{FF2B5EF4-FFF2-40B4-BE49-F238E27FC236}">
                <a16:creationId xmlns:a16="http://schemas.microsoft.com/office/drawing/2014/main" id="{C84A2B4F-139F-2662-0AF6-AB8F0D3B5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795" y="4229265"/>
            <a:ext cx="5505762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ClrTx/>
              <a:buSzTx/>
              <a:buNone/>
            </a:pP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班级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 b="0" u="sng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班号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班名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系别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班长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200" b="0" u="sng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学号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性别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出生日期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b="0" u="wavyHeavy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班号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任期</a:t>
            </a:r>
            <a:r>
              <a:rPr lang="en-US" altLang="zh-CN" sz="22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514BEE8-9BA7-4265-0037-E0CCFC5FB5B0}"/>
              </a:ext>
            </a:extLst>
          </p:cNvPr>
          <p:cNvGrpSpPr/>
          <p:nvPr/>
        </p:nvGrpSpPr>
        <p:grpSpPr>
          <a:xfrm>
            <a:off x="5943494" y="1942307"/>
            <a:ext cx="5113338" cy="1261884"/>
            <a:chOff x="6068621" y="1942307"/>
            <a:chExt cx="5113338" cy="1261884"/>
          </a:xfrm>
        </p:grpSpPr>
        <p:sp>
          <p:nvSpPr>
            <p:cNvPr id="3" name="TextBox 35">
              <a:extLst>
                <a:ext uri="{FF2B5EF4-FFF2-40B4-BE49-F238E27FC236}">
                  <a16:creationId xmlns:a16="http://schemas.microsoft.com/office/drawing/2014/main" id="{C170A887-E1B3-E7C9-F88E-887DDADFA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8621" y="1942307"/>
              <a:ext cx="5113338" cy="1261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SzPct val="80000"/>
                <a:buFont typeface="Wingdings" panose="05000000000000000000" pitchFamily="2" charset="2"/>
                <a:buChar char="n"/>
                <a:defRPr sz="2800" b="1">
                  <a:solidFill>
                    <a:srgbClr val="FFCC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u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66"/>
                </a:buClr>
                <a:buSzPct val="80000"/>
                <a:buFont typeface="Wingdings" panose="05000000000000000000" pitchFamily="2" charset="2"/>
                <a:buChar char="l"/>
                <a:defRPr sz="2000" b="1">
                  <a:solidFill>
                    <a:srgbClr val="66FF66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66"/>
                </a:buClr>
                <a:buSzPct val="80000"/>
                <a:buFont typeface="Wingdings" panose="05000000000000000000" pitchFamily="2" charset="2"/>
                <a:buChar char="Ø"/>
                <a:defRPr sz="1600" b="1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班级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200" b="0" u="sng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班号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班名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系别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专业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  <a:p>
              <a:pPr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班长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200" b="0" u="sng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学号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姓名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性别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出生日期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  <a:p>
              <a:pPr eaLnBrk="1" hangingPunct="1">
                <a:spcBef>
                  <a:spcPts val="600"/>
                </a:spcBef>
                <a:buClrTx/>
                <a:buSzTx/>
                <a:buFontTx/>
                <a:buNone/>
              </a:pP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管理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200" b="0" u="wavyHeavy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班号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u="wavyHeavy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学号</a:t>
              </a:r>
              <a:r>
                <a:rPr lang="en-US" altLang="zh-CN" sz="2200" b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任期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A981FB8-914C-E3DD-162A-561A252D96A6}"/>
                </a:ext>
              </a:extLst>
            </p:cNvPr>
            <p:cNvCxnSpPr>
              <a:cxnSpLocks/>
            </p:cNvCxnSpPr>
            <p:nvPr/>
          </p:nvCxnSpPr>
          <p:spPr>
            <a:xfrm>
              <a:off x="6853187" y="3166712"/>
              <a:ext cx="577516" cy="0"/>
            </a:xfrm>
            <a:prstGeom prst="line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B3E5CF4E-EBE5-3F42-C2F7-08416306F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055599"/>
            <a:ext cx="4210126" cy="539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7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 animBg="1"/>
      <p:bldP spid="2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87892A0-3E9B-402B-976B-1E4CA0734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44" y="801746"/>
            <a:ext cx="10438560" cy="5015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800100" lvl="1" indent="-439200">
              <a:lnSpc>
                <a:spcPct val="130000"/>
              </a:lnSpc>
              <a:spcBef>
                <a:spcPts val="24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8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联系的转换</a:t>
            </a:r>
            <a:endParaRPr lang="en-US" altLang="zh-CN" sz="28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30000"/>
              </a:lnSpc>
              <a:spcBef>
                <a:spcPts val="2400"/>
              </a:spcBef>
              <a:defRPr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可以转换为一个独立的关系模式，也可以与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端的关系模式合并。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30000"/>
              </a:lnSpc>
              <a:spcBef>
                <a:spcPts val="2400"/>
              </a:spcBef>
              <a:defRPr/>
            </a:pPr>
            <a:r>
              <a:rPr lang="zh-CN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转换为一个独立的关系模式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。该关系模式的属性包括其两端实体的主码及联系本身的属性，该关系的主码为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端实体的主码。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30000"/>
              </a:lnSpc>
              <a:spcBef>
                <a:spcPts val="2400"/>
              </a:spcBef>
              <a:defRPr/>
            </a:pP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端实体的关系模式合并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。合并后的关系模式中添加</a:t>
            </a:r>
            <a:r>
              <a:rPr lang="en-US" altLang="zh-CN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端关系模式的主码及联系本身的属性，合并后关系的主码（主键）不变。</a:t>
            </a: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30000"/>
              </a:lnSpc>
              <a:spcBef>
                <a:spcPts val="2400"/>
              </a:spcBef>
              <a:defRPr/>
            </a:pPr>
            <a:endParaRPr lang="en-US" altLang="zh-CN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/>
            </a:pPr>
            <a:endParaRPr lang="en-US" altLang="zh-CN" sz="22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28600" eaLnBrk="1" hangingPunct="1">
              <a:lnSpc>
                <a:spcPct val="130000"/>
              </a:lnSpc>
              <a:spcBef>
                <a:spcPts val="2400"/>
              </a:spcBef>
              <a:spcAft>
                <a:spcPct val="20000"/>
              </a:spcAft>
              <a:buFont typeface="Wingdings" panose="05000000000000000000" pitchFamily="2" charset="2"/>
              <a:buChar char="Ø"/>
              <a:defRPr/>
            </a:pPr>
            <a:endParaRPr lang="en-US" altLang="zh-CN" sz="28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215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A9AC86-F010-9FD0-20CB-255EB0C33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77" y="894902"/>
            <a:ext cx="4460212" cy="5306114"/>
          </a:xfrm>
          <a:prstGeom prst="rect">
            <a:avLst/>
          </a:prstGeom>
        </p:spPr>
      </p:pic>
      <p:sp>
        <p:nvSpPr>
          <p:cNvPr id="28" name="Rectangle 3">
            <a:extLst>
              <a:ext uri="{FF2B5EF4-FFF2-40B4-BE49-F238E27FC236}">
                <a16:creationId xmlns:a16="http://schemas.microsoft.com/office/drawing/2014/main" id="{1C683100-E9AB-464A-B8D8-54BC80506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00" y="377554"/>
            <a:ext cx="83518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57150" indent="0">
              <a:lnSpc>
                <a:spcPct val="130000"/>
              </a:lnSpc>
              <a:spcBef>
                <a:spcPct val="40000"/>
              </a:spcBef>
              <a:spcAft>
                <a:spcPct val="20000"/>
              </a:spcAft>
              <a:defRPr/>
            </a:pPr>
            <a:r>
              <a:rPr lang="en-US" altLang="zh-CN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将下面的</a:t>
            </a:r>
            <a:r>
              <a:rPr lang="en-US" altLang="zh-CN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E-R</a:t>
            </a:r>
            <a:r>
              <a:rPr lang="zh-CN" altLang="en-US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图转换为关系模型。</a:t>
            </a:r>
            <a:endParaRPr lang="en-US" altLang="zh-CN" b="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TextBox 34">
            <a:extLst>
              <a:ext uri="{FF2B5EF4-FFF2-40B4-BE49-F238E27FC236}">
                <a16:creationId xmlns:a16="http://schemas.microsoft.com/office/drawing/2014/main" id="{73BDAC6C-34FF-4AEA-9BCD-A7AE78706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334" y="3360671"/>
            <a:ext cx="68308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方法②：“工作”联系与多端的关系模式“教师”合并，转换结果如下：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Box 36">
            <a:extLst>
              <a:ext uri="{FF2B5EF4-FFF2-40B4-BE49-F238E27FC236}">
                <a16:creationId xmlns:a16="http://schemas.microsoft.com/office/drawing/2014/main" id="{1ED5E59C-813E-47CF-9402-3CFF7DFD6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7360" y="4238746"/>
            <a:ext cx="7542463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  <a:buClrTx/>
              <a:buSzTx/>
              <a:buNone/>
            </a:pPr>
            <a:r>
              <a:rPr lang="zh-CN" altLang="en-US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</a:t>
            </a:r>
            <a:r>
              <a:rPr lang="en-US" altLang="zh-CN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300" b="0" u="sng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系号</a:t>
            </a:r>
            <a:r>
              <a:rPr lang="en-US" altLang="zh-CN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系名</a:t>
            </a:r>
            <a:r>
              <a:rPr lang="en-US" altLang="zh-CN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系主任</a:t>
            </a:r>
            <a:r>
              <a:rPr lang="en-US" altLang="zh-CN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电话</a:t>
            </a:r>
            <a:r>
              <a:rPr lang="en-US" altLang="zh-CN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</a:t>
            </a:r>
            <a:r>
              <a:rPr lang="en-US" altLang="zh-CN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300" b="0" u="sng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教师号</a:t>
            </a:r>
            <a:r>
              <a:rPr lang="en-US" altLang="zh-CN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r>
              <a:rPr lang="en-US" altLang="zh-CN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性别</a:t>
            </a:r>
            <a:r>
              <a:rPr lang="en-US" altLang="zh-CN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出生日期</a:t>
            </a:r>
            <a:r>
              <a:rPr lang="en-US" altLang="zh-CN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职称</a:t>
            </a:r>
            <a:r>
              <a:rPr lang="en-US" altLang="zh-CN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300" b="0" u="wavyHeavy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系号</a:t>
            </a:r>
            <a:r>
              <a:rPr lang="en-US" altLang="zh-CN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3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入系日期</a:t>
            </a:r>
            <a:r>
              <a:rPr lang="en-US" altLang="zh-CN" sz="23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31" name="TextBox 33">
            <a:extLst>
              <a:ext uri="{FF2B5EF4-FFF2-40B4-BE49-F238E27FC236}">
                <a16:creationId xmlns:a16="http://schemas.microsoft.com/office/drawing/2014/main" id="{AA4194A2-51D4-4335-A343-3C03383E0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5560" y="1428724"/>
            <a:ext cx="69365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：“工作”联系转换为一个独立的关系模式：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对话气泡: 圆角矩形 33">
            <a:extLst>
              <a:ext uri="{FF2B5EF4-FFF2-40B4-BE49-F238E27FC236}">
                <a16:creationId xmlns:a16="http://schemas.microsoft.com/office/drawing/2014/main" id="{49781972-6718-854F-F336-CF60992ABD9F}"/>
              </a:ext>
            </a:extLst>
          </p:cNvPr>
          <p:cNvSpPr/>
          <p:nvPr/>
        </p:nvSpPr>
        <p:spPr>
          <a:xfrm>
            <a:off x="6244379" y="5258804"/>
            <a:ext cx="4824674" cy="749893"/>
          </a:xfrm>
          <a:prstGeom prst="wedgeRoundRectCallout">
            <a:avLst>
              <a:gd name="adj1" fmla="val 38631"/>
              <a:gd name="adj2" fmla="val -66797"/>
              <a:gd name="adj3" fmla="val 1666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需添加另一端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“系”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实体的码“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系号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”和联系的属性“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入系日期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73A669C-AF87-8BB3-B01F-24A7387AEAA9}"/>
              </a:ext>
            </a:extLst>
          </p:cNvPr>
          <p:cNvGrpSpPr/>
          <p:nvPr/>
        </p:nvGrpSpPr>
        <p:grpSpPr>
          <a:xfrm>
            <a:off x="4960754" y="2048449"/>
            <a:ext cx="5953989" cy="1154162"/>
            <a:chOff x="4960754" y="2048449"/>
            <a:chExt cx="5953989" cy="1154162"/>
          </a:xfrm>
        </p:grpSpPr>
        <p:sp>
          <p:nvSpPr>
            <p:cNvPr id="32" name="TextBox 35">
              <a:extLst>
                <a:ext uri="{FF2B5EF4-FFF2-40B4-BE49-F238E27FC236}">
                  <a16:creationId xmlns:a16="http://schemas.microsoft.com/office/drawing/2014/main" id="{3104C170-8D40-44DE-97AE-56370874C8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0754" y="2048449"/>
              <a:ext cx="5953989" cy="1154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SzPct val="80000"/>
                <a:buFont typeface="Wingdings" panose="05000000000000000000" pitchFamily="2" charset="2"/>
                <a:buChar char="n"/>
                <a:defRPr sz="2800" b="1">
                  <a:solidFill>
                    <a:srgbClr val="FFCC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u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66"/>
                </a:buClr>
                <a:buSzPct val="80000"/>
                <a:buFont typeface="Wingdings" panose="05000000000000000000" pitchFamily="2" charset="2"/>
                <a:buChar char="l"/>
                <a:defRPr sz="2000" b="1">
                  <a:solidFill>
                    <a:srgbClr val="66FF66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66"/>
                </a:buClr>
                <a:buSzPct val="80000"/>
                <a:buFont typeface="Wingdings" panose="05000000000000000000" pitchFamily="2" charset="2"/>
                <a:buChar char="Ø"/>
                <a:defRPr sz="1600" b="1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300" b="0" u="sng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系号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系名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系主任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电话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教师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300" b="0" u="sng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教师号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姓名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性别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出生日期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职称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工作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300" b="0" u="wavyHeavy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教师号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300" b="0" u="wavyHeavy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系号</a:t>
              </a:r>
              <a:r>
                <a:rPr lang="en-US" altLang="zh-CN" sz="2300" b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300" b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入系日期</a:t>
              </a:r>
              <a:r>
                <a:rPr lang="en-US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6F16C2B-8B97-0A4C-A7E3-878A2041F4C7}"/>
                </a:ext>
              </a:extLst>
            </p:cNvPr>
            <p:cNvCxnSpPr>
              <a:cxnSpLocks/>
            </p:cNvCxnSpPr>
            <p:nvPr/>
          </p:nvCxnSpPr>
          <p:spPr>
            <a:xfrm>
              <a:off x="5736657" y="3166712"/>
              <a:ext cx="943276" cy="0"/>
            </a:xfrm>
            <a:prstGeom prst="line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34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DCF4904-F45E-C66C-7F29-18D3EBC41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958" y="1462625"/>
            <a:ext cx="3995503" cy="4926539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87892A0-3E9B-402B-976B-1E4CA0734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64" y="468836"/>
            <a:ext cx="10746660" cy="1369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8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28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联系的转换</a:t>
            </a:r>
            <a:endParaRPr lang="en-US" altLang="zh-CN" sz="2800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lvl="2" indent="0">
              <a:spcBef>
                <a:spcPts val="600"/>
              </a:spcBef>
              <a:defRPr/>
            </a:pPr>
            <a:r>
              <a:rPr lang="zh-CN" altLang="en-US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转换成一个独立的关系模式</a:t>
            </a:r>
            <a:r>
              <a:rPr lang="zh-CN" altLang="en-US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。该关系模式中包含其两端实体的码和联系本身的属性，该关系的主码为其两端实体码的组合。</a:t>
            </a:r>
            <a:endParaRPr lang="en-US" altLang="zh-CN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D3F68B42-6384-656D-4326-F3A089090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24" y="2670946"/>
            <a:ext cx="600543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400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参加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单独转换成一个关系关系模式，转换结果如下：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A4FF56-A25A-5722-DA91-6F9C69BFF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52" y="2021658"/>
            <a:ext cx="8351838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marL="57150" indent="0">
              <a:lnSpc>
                <a:spcPct val="130000"/>
              </a:lnSpc>
              <a:spcBef>
                <a:spcPct val="40000"/>
              </a:spcBef>
              <a:spcAft>
                <a:spcPct val="20000"/>
              </a:spcAft>
              <a:defRPr/>
            </a:pPr>
            <a:r>
              <a:rPr lang="en-US" altLang="zh-CN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将右图的</a:t>
            </a:r>
            <a:r>
              <a:rPr lang="en-US" altLang="zh-CN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E-R</a:t>
            </a:r>
            <a:r>
              <a:rPr lang="zh-CN" altLang="en-US" b="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图转换为关系模型。</a:t>
            </a:r>
            <a:endParaRPr lang="en-US" altLang="zh-CN" b="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FF121A8-125B-FAEB-14BB-C5651B62161A}"/>
              </a:ext>
            </a:extLst>
          </p:cNvPr>
          <p:cNvGrpSpPr/>
          <p:nvPr/>
        </p:nvGrpSpPr>
        <p:grpSpPr>
          <a:xfrm>
            <a:off x="1389153" y="3762088"/>
            <a:ext cx="5921375" cy="1415772"/>
            <a:chOff x="1389153" y="3762088"/>
            <a:chExt cx="5921375" cy="1415772"/>
          </a:xfrm>
        </p:grpSpPr>
        <p:sp>
          <p:nvSpPr>
            <p:cNvPr id="5" name="TextBox 36">
              <a:extLst>
                <a:ext uri="{FF2B5EF4-FFF2-40B4-BE49-F238E27FC236}">
                  <a16:creationId xmlns:a16="http://schemas.microsoft.com/office/drawing/2014/main" id="{E84C45EC-C5E0-D2DC-6016-A0B87143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9153" y="3762088"/>
              <a:ext cx="5921375" cy="14157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SzPct val="80000"/>
                <a:buFont typeface="Wingdings" panose="05000000000000000000" pitchFamily="2" charset="2"/>
                <a:buChar char="n"/>
                <a:defRPr sz="2800" b="1">
                  <a:solidFill>
                    <a:srgbClr val="FFCC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u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66"/>
                </a:buClr>
                <a:buSzPct val="80000"/>
                <a:buFont typeface="Wingdings" panose="05000000000000000000" pitchFamily="2" charset="2"/>
                <a:buChar char="l"/>
                <a:defRPr sz="2000" b="1">
                  <a:solidFill>
                    <a:srgbClr val="66FF66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66"/>
                </a:buClr>
                <a:buSzPct val="80000"/>
                <a:buFont typeface="Wingdings" panose="05000000000000000000" pitchFamily="2" charset="2"/>
                <a:buChar char="Ø"/>
                <a:defRPr sz="1600" b="1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职工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200" b="0" u="sng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职工号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姓名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性别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出生日期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职务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  <a:p>
              <a:pPr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200" b="0" u="sng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项目号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项目名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起始日期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鉴定日期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  <a:p>
              <a:pPr eaLnBrk="1" hangingPunct="1">
                <a:spcBef>
                  <a:spcPts val="1200"/>
                </a:spcBef>
                <a:buClrTx/>
                <a:buSzTx/>
                <a:buFontTx/>
                <a:buNone/>
              </a:pP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参加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200" b="0" u="wavyHeavy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职工号</a:t>
              </a:r>
              <a:r>
                <a:rPr lang="en-US" altLang="zh-CN" sz="2200" b="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u="wavyHeavy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项目号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薪酬</a:t>
              </a:r>
              <a:r>
                <a:rPr lang="en-US" altLang="zh-CN" sz="22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660F89-D4FC-340E-B0DF-07C637C8F802}"/>
                </a:ext>
              </a:extLst>
            </p:cNvPr>
            <p:cNvCxnSpPr/>
            <p:nvPr/>
          </p:nvCxnSpPr>
          <p:spPr>
            <a:xfrm>
              <a:off x="2175310" y="5139360"/>
              <a:ext cx="1867301" cy="0"/>
            </a:xfrm>
            <a:prstGeom prst="line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664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776460-BCFB-41F0-5571-861C3E436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305" y="345079"/>
            <a:ext cx="6111614" cy="4180114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06CDE101-5CC5-4C6E-9AFD-3AE412A2EDC0}"/>
              </a:ext>
            </a:extLst>
          </p:cNvPr>
          <p:cNvSpPr/>
          <p:nvPr/>
        </p:nvSpPr>
        <p:spPr>
          <a:xfrm>
            <a:off x="941189" y="753082"/>
            <a:ext cx="4691554" cy="1944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将右图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E-R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模型转换成关系数据模型，并使用下划线标出每个关系模式的主码（主键），使用波浪线标出所有外码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外键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" name="TextBox 34">
            <a:extLst>
              <a:ext uri="{FF2B5EF4-FFF2-40B4-BE49-F238E27FC236}">
                <a16:creationId xmlns:a16="http://schemas.microsoft.com/office/drawing/2014/main" id="{69DB2A46-9EE4-4264-83CD-AFCED9D77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189" y="3477125"/>
            <a:ext cx="42357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根据转换原则，转换结果如下：</a:t>
            </a:r>
            <a:endParaRPr lang="en-US" altLang="zh-CN" sz="2400" b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A36B58C-2420-3572-FE1D-B51E6F868A44}"/>
              </a:ext>
            </a:extLst>
          </p:cNvPr>
          <p:cNvGrpSpPr/>
          <p:nvPr/>
        </p:nvGrpSpPr>
        <p:grpSpPr>
          <a:xfrm>
            <a:off x="941189" y="4023921"/>
            <a:ext cx="8327939" cy="1720471"/>
            <a:chOff x="758309" y="3975796"/>
            <a:chExt cx="8327939" cy="172047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0A7F3EE-E9C7-47E3-B57A-87224B532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309" y="3975796"/>
              <a:ext cx="8327939" cy="1720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CC00"/>
                </a:buClr>
                <a:buSzPct val="80000"/>
                <a:buFont typeface="Wingdings" panose="05000000000000000000" pitchFamily="2" charset="2"/>
                <a:buChar char="n"/>
                <a:defRPr sz="2800" b="1">
                  <a:solidFill>
                    <a:srgbClr val="FFCC00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u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66FF66"/>
                </a:buClr>
                <a:buSzPct val="80000"/>
                <a:buFont typeface="Wingdings" panose="05000000000000000000" pitchFamily="2" charset="2"/>
                <a:buChar char="l"/>
                <a:defRPr sz="2000" b="1">
                  <a:solidFill>
                    <a:srgbClr val="66FF66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FF66"/>
                </a:buClr>
                <a:buSzPct val="80000"/>
                <a:buFont typeface="Wingdings" panose="05000000000000000000" pitchFamily="2" charset="2"/>
                <a:buChar char="Ø"/>
                <a:defRPr sz="1600" b="1">
                  <a:solidFill>
                    <a:srgbClr val="FFFF66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0000"/>
                <a:buChar char="•"/>
                <a:defRPr sz="1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None/>
              </a:pPr>
              <a:r>
                <a:rPr lang="zh-CN" altLang="zh-CN" sz="23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客户（</a:t>
              </a:r>
              <a:r>
                <a:rPr lang="zh-CN" altLang="zh-CN" sz="2300" b="0" u="sng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客户号</a:t>
              </a:r>
              <a:r>
                <a:rPr lang="zh-CN" altLang="zh-CN" sz="23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，姓名，地址，电话）</a:t>
              </a:r>
            </a:p>
            <a:p>
              <a:pPr>
                <a:buNone/>
              </a:pPr>
              <a:r>
                <a:rPr lang="zh-CN" altLang="zh-CN" sz="23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订单（</a:t>
              </a:r>
              <a:r>
                <a:rPr lang="zh-CN" altLang="zh-CN" sz="2300" b="0" u="sng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订单号</a:t>
              </a:r>
              <a:r>
                <a:rPr lang="zh-CN" altLang="zh-CN" sz="23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，日期，付款方式，总金额，</a:t>
              </a:r>
              <a:r>
                <a:rPr lang="zh-CN" altLang="zh-CN" sz="2300" b="0" u="wavyHeavy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客户号</a:t>
              </a:r>
              <a:r>
                <a:rPr lang="zh-CN" altLang="zh-CN" sz="23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 </a:t>
              </a:r>
              <a:r>
                <a:rPr lang="en-US" altLang="zh-CN" sz="23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endParaRPr lang="zh-CN" altLang="zh-CN" sz="23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buNone/>
              </a:pPr>
              <a:r>
                <a:rPr lang="zh-CN" altLang="zh-CN" sz="23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图书（</a:t>
              </a:r>
              <a:r>
                <a:rPr lang="zh-CN" altLang="zh-CN" sz="2300" b="0" u="sng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书号</a:t>
              </a:r>
              <a:r>
                <a:rPr lang="zh-CN" altLang="zh-CN" sz="23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，书名，出版社，单价）</a:t>
              </a:r>
            </a:p>
            <a:p>
              <a:pPr>
                <a:buNone/>
              </a:pPr>
              <a:r>
                <a:rPr lang="zh-CN" altLang="zh-CN" sz="23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订购（</a:t>
              </a:r>
              <a:r>
                <a:rPr lang="zh-CN" altLang="zh-CN" sz="2300" b="0" u="wavyHeavy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订单号</a:t>
              </a:r>
              <a:r>
                <a:rPr lang="zh-CN" altLang="zh-CN" sz="2300" b="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zh-CN" sz="2300" b="0" u="wavyHeavy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书号</a:t>
              </a:r>
              <a:r>
                <a:rPr lang="zh-CN" altLang="zh-CN" sz="2300" b="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，数量） </a:t>
              </a:r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3759222-ED4B-60BA-F986-0E8675256CCA}"/>
                </a:ext>
              </a:extLst>
            </p:cNvPr>
            <p:cNvCxnSpPr/>
            <p:nvPr/>
          </p:nvCxnSpPr>
          <p:spPr>
            <a:xfrm>
              <a:off x="1713298" y="5667392"/>
              <a:ext cx="1771048" cy="0"/>
            </a:xfrm>
            <a:prstGeom prst="line">
              <a:avLst/>
            </a:prstGeom>
            <a:ln w="127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885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84B9D4E0-3084-4153-837C-4275ECE3F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87" y="1152488"/>
            <a:ext cx="10281518" cy="431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zh-CN" altLang="en-US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关系模式优化的方法步骤：</a:t>
            </a:r>
            <a:endParaRPr lang="en-US" altLang="zh-CN" b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Step1</a:t>
            </a:r>
            <a:r>
              <a:rPr lang="zh-CN" altLang="en-US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确定函数依赖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Step2</a:t>
            </a:r>
            <a:r>
              <a:rPr lang="zh-CN" altLang="en-US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按照函数依赖的理论对关系模式逐一进行分析，确定各关系模式分别属于第几范式。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1800"/>
              </a:spcBef>
              <a:buClrTx/>
              <a:buSzTx/>
              <a:buNone/>
            </a:pPr>
            <a:r>
              <a:rPr lang="en-US" altLang="zh-CN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Step3</a:t>
            </a:r>
            <a:r>
              <a:rPr lang="zh-CN" altLang="en-US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按照需求分析阶段得到的各种应用对数据处理的要求，分析对于这样的应用环境这些模式是否合适，确定是否对它们进行合并或分解。</a:t>
            </a:r>
            <a:endParaRPr lang="en-US" altLang="zh-CN" b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ClrTx/>
              <a:buSzTx/>
              <a:buNone/>
            </a:pPr>
            <a:r>
              <a:rPr lang="en-US" altLang="zh-CN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Step4</a:t>
            </a:r>
            <a:r>
              <a:rPr lang="zh-CN" altLang="en-US" b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0" dirty="0">
                <a:latin typeface="黑体" panose="02010609060101010101" pitchFamily="49" charset="-122"/>
                <a:ea typeface="黑体" panose="02010609060101010101" pitchFamily="49" charset="-122"/>
              </a:rPr>
              <a:t>对关系模式进行必要的合并或分解。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55BADD97-7B73-40DE-BCB3-AEA8CDCE4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0" y="360000"/>
            <a:ext cx="7777162" cy="5847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FontTx/>
              <a:buNone/>
              <a:defRPr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en-US" altLang="zh-CN" dirty="0" smtClean="0"/>
              <a:t>4.3.2 </a:t>
            </a:r>
            <a:r>
              <a:rPr lang="zh-CN" altLang="en-US" dirty="0" smtClean="0"/>
              <a:t>关系</a:t>
            </a:r>
            <a:r>
              <a:rPr lang="zh-CN" altLang="en-US" dirty="0"/>
              <a:t>模式的优化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3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2328</TotalTime>
  <Words>1094</Words>
  <Application>Microsoft Office PowerPoint</Application>
  <PresentationFormat>宽屏</PresentationFormat>
  <Paragraphs>80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Wingdings</vt:lpstr>
      <vt:lpstr>Office 主题​​</vt:lpstr>
      <vt:lpstr>4.3 逻辑结构设计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数据库系统的组成</dc:title>
  <dc:creator>yonghua zhang</dc:creator>
  <cp:lastModifiedBy>Admin</cp:lastModifiedBy>
  <cp:revision>162</cp:revision>
  <dcterms:created xsi:type="dcterms:W3CDTF">2023-03-17T06:55:25Z</dcterms:created>
  <dcterms:modified xsi:type="dcterms:W3CDTF">2024-05-21T14:09:41Z</dcterms:modified>
</cp:coreProperties>
</file>