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544" r:id="rId3"/>
    <p:sldId id="597" r:id="rId4"/>
    <p:sldId id="598" r:id="rId5"/>
    <p:sldId id="546" r:id="rId6"/>
    <p:sldId id="547" r:id="rId7"/>
    <p:sldId id="548"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84" autoAdjust="0"/>
    <p:restoredTop sz="71884" autoAdjust="0"/>
  </p:normalViewPr>
  <p:slideViewPr>
    <p:cSldViewPr snapToGrid="0">
      <p:cViewPr varScale="1">
        <p:scale>
          <a:sx n="90" d="100"/>
          <a:sy n="90" d="100"/>
        </p:scale>
        <p:origin x="20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1414B-DAC1-4503-B87A-720F0586C54F}" type="datetimeFigureOut">
              <a:rPr lang="zh-CN" altLang="en-US" smtClean="0"/>
              <a:t>2024/5/21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8175B-35A5-4D7F-B7BF-523945042B06}" type="slidenum">
              <a:rPr lang="zh-CN" altLang="en-US" smtClean="0"/>
              <a:t>‹#›</a:t>
            </a:fld>
            <a:endParaRPr lang="zh-CN" altLang="en-US"/>
          </a:p>
        </p:txBody>
      </p:sp>
    </p:spTree>
    <p:extLst>
      <p:ext uri="{BB962C8B-B14F-4D97-AF65-F5344CB8AC3E}">
        <p14:creationId xmlns:p14="http://schemas.microsoft.com/office/powerpoint/2010/main" val="252649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本节主要学习数据系统的概念及其（有哪些）主要组成部分</a:t>
            </a:r>
          </a:p>
        </p:txBody>
      </p:sp>
      <p:sp>
        <p:nvSpPr>
          <p:cNvPr id="4" name="灯片编号占位符 3"/>
          <p:cNvSpPr>
            <a:spLocks noGrp="1"/>
          </p:cNvSpPr>
          <p:nvPr>
            <p:ph type="sldNum" sz="quarter" idx="5"/>
          </p:nvPr>
        </p:nvSpPr>
        <p:spPr/>
        <p:txBody>
          <a:bodyPr/>
          <a:lstStyle/>
          <a:p>
            <a:fld id="{0248175B-35A5-4D7F-B7BF-523945042B06}" type="slidenum">
              <a:rPr lang="zh-CN" altLang="en-US" smtClean="0"/>
              <a:t>1</a:t>
            </a:fld>
            <a:endParaRPr lang="zh-CN" altLang="en-US"/>
          </a:p>
        </p:txBody>
      </p:sp>
    </p:spTree>
    <p:extLst>
      <p:ext uri="{BB962C8B-B14F-4D97-AF65-F5344CB8AC3E}">
        <p14:creationId xmlns:p14="http://schemas.microsoft.com/office/powerpoint/2010/main" val="1188078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tx1"/>
                </a:solidFill>
                <a:latin typeface="黑体" panose="02010609060101010101" pitchFamily="49" charset="-122"/>
                <a:ea typeface="黑体" panose="02010609060101010101" pitchFamily="49" charset="-122"/>
              </a:rPr>
              <a:t>数据库的物理结构设计的步骤主要分成两大步，</a:t>
            </a:r>
            <a:r>
              <a:rPr lang="en-US" altLang="zh-CN" sz="1200" b="0" dirty="0">
                <a:solidFill>
                  <a:schemeClr val="tx1"/>
                </a:solidFill>
                <a:latin typeface="黑体" panose="02010609060101010101" pitchFamily="49" charset="-122"/>
                <a:ea typeface="黑体" panose="02010609060101010101" pitchFamily="49" charset="-122"/>
              </a:rPr>
              <a:t>…</a:t>
            </a:r>
          </a:p>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2</a:t>
            </a:fld>
            <a:endParaRPr lang="zh-CN" altLang="en-US"/>
          </a:p>
        </p:txBody>
      </p:sp>
    </p:spTree>
    <p:extLst>
      <p:ext uri="{BB962C8B-B14F-4D97-AF65-F5344CB8AC3E}">
        <p14:creationId xmlns:p14="http://schemas.microsoft.com/office/powerpoint/2010/main" val="1941514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库存储结构设计的任务是确定设计的存放位置和使用的存储结构，即确定如何在磁盘空间中存储关系、索引、日志、备份等数据库库文件，以及如何设置系统存储参数、目的是以最小的系统资源获取最高的系统性能</a:t>
            </a:r>
            <a:endParaRPr lang="en-US" altLang="zh-CN" dirty="0"/>
          </a:p>
          <a:p>
            <a:endParaRPr lang="en-US" altLang="zh-CN" dirty="0"/>
          </a:p>
          <a:p>
            <a:endParaRPr lang="en-US" altLang="zh-CN" dirty="0"/>
          </a:p>
          <a:p>
            <a:r>
              <a:rPr lang="en-US" altLang="zh-CN" dirty="0"/>
              <a:t>DBMS</a:t>
            </a:r>
            <a:r>
              <a:rPr lang="zh-CN" altLang="en-US" dirty="0"/>
              <a:t>一般都提供了默认配置参数，如数据库的用户数、同时打开的的数据库对象数、数据库的大小，物理块填充因子等等。</a:t>
            </a:r>
            <a:endParaRPr lang="en-US" altLang="zh-CN" dirty="0"/>
          </a:p>
          <a:p>
            <a:r>
              <a:rPr lang="zh-CN" altLang="en-US" dirty="0"/>
              <a:t>但这些参数值不一定适合每一种应用环境，在物理设计时应根据应用环境确定这些参数值，以使系统性能最佳。</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3</a:t>
            </a:fld>
            <a:endParaRPr lang="zh-CN" altLang="en-US"/>
          </a:p>
        </p:txBody>
      </p:sp>
    </p:spTree>
    <p:extLst>
      <p:ext uri="{BB962C8B-B14F-4D97-AF65-F5344CB8AC3E}">
        <p14:creationId xmlns:p14="http://schemas.microsoft.com/office/powerpoint/2010/main" val="509879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tx1"/>
                </a:solidFill>
                <a:latin typeface="黑体" panose="02010609060101010101" pitchFamily="49" charset="-122"/>
                <a:ea typeface="黑体" panose="02010609060101010101" pitchFamily="49" charset="-122"/>
              </a:rPr>
              <a:t>如果该结构不符合用户需求，则需要修改设计</a:t>
            </a:r>
            <a:endParaRPr lang="en-US" altLang="zh-CN" sz="1200" b="0" dirty="0">
              <a:solidFill>
                <a:schemeClr val="tx1"/>
              </a:solidFill>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5</a:t>
            </a:fld>
            <a:endParaRPr lang="zh-CN" altLang="en-US"/>
          </a:p>
        </p:txBody>
      </p:sp>
    </p:spTree>
    <p:extLst>
      <p:ext uri="{BB962C8B-B14F-4D97-AF65-F5344CB8AC3E}">
        <p14:creationId xmlns:p14="http://schemas.microsoft.com/office/powerpoint/2010/main" val="1552680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如果不满足，则要对应用程序进行修改、调整，直到达到设计要求为止</a:t>
            </a:r>
          </a:p>
        </p:txBody>
      </p:sp>
      <p:sp>
        <p:nvSpPr>
          <p:cNvPr id="4" name="灯片编号占位符 3"/>
          <p:cNvSpPr>
            <a:spLocks noGrp="1"/>
          </p:cNvSpPr>
          <p:nvPr>
            <p:ph type="sldNum" sz="quarter" idx="5"/>
          </p:nvPr>
        </p:nvSpPr>
        <p:spPr/>
        <p:txBody>
          <a:bodyPr/>
          <a:lstStyle/>
          <a:p>
            <a:fld id="{0248175B-35A5-4D7F-B7BF-523945042B06}" type="slidenum">
              <a:rPr lang="zh-CN" altLang="en-US" smtClean="0"/>
              <a:t>6</a:t>
            </a:fld>
            <a:endParaRPr lang="zh-CN" altLang="en-US"/>
          </a:p>
        </p:txBody>
      </p:sp>
    </p:spTree>
    <p:extLst>
      <p:ext uri="{BB962C8B-B14F-4D97-AF65-F5344CB8AC3E}">
        <p14:creationId xmlns:p14="http://schemas.microsoft.com/office/powerpoint/2010/main" val="3105238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C00000"/>
                </a:solidFill>
                <a:latin typeface="黑体" panose="02010609060101010101" pitchFamily="49" charset="-122"/>
                <a:ea typeface="黑体" panose="02010609060101010101" pitchFamily="49" charset="-122"/>
              </a:rPr>
              <a:t>数据库投入运行标志着开发工作的基本完成和维护工作的开始。</a:t>
            </a:r>
            <a:endParaRPr lang="en-US" altLang="zh-CN" sz="1200" b="0" dirty="0">
              <a:solidFill>
                <a:srgbClr val="C00000"/>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rgbClr val="C00000"/>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solidFill>
                  <a:srgbClr val="C00000"/>
                </a:solidFill>
                <a:latin typeface="黑体" panose="02010609060101010101" pitchFamily="49" charset="-122"/>
                <a:ea typeface="黑体" panose="02010609060101010101" pitchFamily="49" charset="-122"/>
              </a:rPr>
              <a:t>设计一个完善的数据库应用系统往往是六个阶段的不断反复。</a:t>
            </a:r>
            <a:r>
              <a:rPr lang="zh-CN" altLang="en-US" sz="1200" b="1" dirty="0">
                <a:solidFill>
                  <a:srgbClr val="C00000"/>
                </a:solidFill>
                <a:latin typeface="黑体" panose="02010609060101010101" pitchFamily="49" charset="-122"/>
                <a:ea typeface="黑体" panose="02010609060101010101" pitchFamily="49" charset="-122"/>
              </a:rPr>
              <a:t>只要数据库存在就需要不断地对其进行评价、调整和维护。</a:t>
            </a:r>
            <a:endParaRPr lang="en-US" altLang="zh-CN" sz="1200" b="1" dirty="0">
              <a:solidFill>
                <a:srgbClr val="C00000"/>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dirty="0">
              <a:solidFill>
                <a:srgbClr val="C00000"/>
              </a:solidFill>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7</a:t>
            </a:fld>
            <a:endParaRPr lang="zh-CN" altLang="en-US"/>
          </a:p>
        </p:txBody>
      </p:sp>
    </p:spTree>
    <p:extLst>
      <p:ext uri="{BB962C8B-B14F-4D97-AF65-F5344CB8AC3E}">
        <p14:creationId xmlns:p14="http://schemas.microsoft.com/office/powerpoint/2010/main" val="1942054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F23F2-36EC-9CC9-53C4-919D77A2D96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9B49A8-D5F3-5CF4-16CA-7527AFBBD7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3E35E61-76CA-124B-AC4B-D285AD0C9820}"/>
              </a:ext>
            </a:extLst>
          </p:cNvPr>
          <p:cNvSpPr>
            <a:spLocks noGrp="1"/>
          </p:cNvSpPr>
          <p:nvPr>
            <p:ph type="dt" sz="half" idx="10"/>
          </p:nvPr>
        </p:nvSpPr>
        <p:spPr/>
        <p:txBody>
          <a:bodyPr/>
          <a:lstStyle/>
          <a:p>
            <a:fld id="{5F8C5380-4F43-46C6-B343-5181B424EAF8}" type="datetimeFigureOut">
              <a:rPr lang="zh-CN" altLang="en-US" smtClean="0"/>
              <a:t>2024/5/21</a:t>
            </a:fld>
            <a:endParaRPr lang="zh-CN" altLang="en-US"/>
          </a:p>
        </p:txBody>
      </p:sp>
      <p:sp>
        <p:nvSpPr>
          <p:cNvPr id="5" name="页脚占位符 4">
            <a:extLst>
              <a:ext uri="{FF2B5EF4-FFF2-40B4-BE49-F238E27FC236}">
                <a16:creationId xmlns:a16="http://schemas.microsoft.com/office/drawing/2014/main" id="{2AFE13AF-1484-AF2C-2482-13A600D23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1110CB-25D4-5A27-A824-9B7A68E8AF8E}"/>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82356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B5C8C-6D78-8967-CC53-9E3D6095C27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98CB7D-8C93-A541-D3AC-D724805A0B7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608A34-17FF-D557-B23E-14F18C27F0C0}"/>
              </a:ext>
            </a:extLst>
          </p:cNvPr>
          <p:cNvSpPr>
            <a:spLocks noGrp="1"/>
          </p:cNvSpPr>
          <p:nvPr>
            <p:ph type="dt" sz="half" idx="10"/>
          </p:nvPr>
        </p:nvSpPr>
        <p:spPr/>
        <p:txBody>
          <a:bodyPr/>
          <a:lstStyle/>
          <a:p>
            <a:fld id="{5F8C5380-4F43-46C6-B343-5181B424EAF8}" type="datetimeFigureOut">
              <a:rPr lang="zh-CN" altLang="en-US" smtClean="0"/>
              <a:t>2024/5/21</a:t>
            </a:fld>
            <a:endParaRPr lang="zh-CN" altLang="en-US"/>
          </a:p>
        </p:txBody>
      </p:sp>
      <p:sp>
        <p:nvSpPr>
          <p:cNvPr id="5" name="页脚占位符 4">
            <a:extLst>
              <a:ext uri="{FF2B5EF4-FFF2-40B4-BE49-F238E27FC236}">
                <a16:creationId xmlns:a16="http://schemas.microsoft.com/office/drawing/2014/main" id="{491EB813-1F2E-9683-06AD-43945DE3EB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2BDA90-A3F0-34DA-EE01-2CF7F71B08A8}"/>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890064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D7348FA-E69B-FD90-8880-4A40F0696C2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B8BC7F8-6F1F-FECB-CEAD-D62B03DF0CC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BA3E35-12F8-31E4-47DC-D97AD5D35052}"/>
              </a:ext>
            </a:extLst>
          </p:cNvPr>
          <p:cNvSpPr>
            <a:spLocks noGrp="1"/>
          </p:cNvSpPr>
          <p:nvPr>
            <p:ph type="dt" sz="half" idx="10"/>
          </p:nvPr>
        </p:nvSpPr>
        <p:spPr/>
        <p:txBody>
          <a:bodyPr/>
          <a:lstStyle/>
          <a:p>
            <a:fld id="{5F8C5380-4F43-46C6-B343-5181B424EAF8}" type="datetimeFigureOut">
              <a:rPr lang="zh-CN" altLang="en-US" smtClean="0"/>
              <a:t>2024/5/21</a:t>
            </a:fld>
            <a:endParaRPr lang="zh-CN" altLang="en-US"/>
          </a:p>
        </p:txBody>
      </p:sp>
      <p:sp>
        <p:nvSpPr>
          <p:cNvPr id="5" name="页脚占位符 4">
            <a:extLst>
              <a:ext uri="{FF2B5EF4-FFF2-40B4-BE49-F238E27FC236}">
                <a16:creationId xmlns:a16="http://schemas.microsoft.com/office/drawing/2014/main" id="{3CCE380F-E3FE-1228-A94F-FBCED02D21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F4B006-4722-85D8-ACC4-74379520141F}"/>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51817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D6BBC-E92F-8DF4-5634-AC6AA3478E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875D0A4-78FE-B672-4348-EA444437825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E747DC-A4C6-D467-2C95-8EAD70E30104}"/>
              </a:ext>
            </a:extLst>
          </p:cNvPr>
          <p:cNvSpPr>
            <a:spLocks noGrp="1"/>
          </p:cNvSpPr>
          <p:nvPr>
            <p:ph type="dt" sz="half" idx="10"/>
          </p:nvPr>
        </p:nvSpPr>
        <p:spPr/>
        <p:txBody>
          <a:bodyPr/>
          <a:lstStyle/>
          <a:p>
            <a:fld id="{5F8C5380-4F43-46C6-B343-5181B424EAF8}" type="datetimeFigureOut">
              <a:rPr lang="zh-CN" altLang="en-US" smtClean="0"/>
              <a:t>2024/5/21</a:t>
            </a:fld>
            <a:endParaRPr lang="zh-CN" altLang="en-US"/>
          </a:p>
        </p:txBody>
      </p:sp>
      <p:sp>
        <p:nvSpPr>
          <p:cNvPr id="5" name="页脚占位符 4">
            <a:extLst>
              <a:ext uri="{FF2B5EF4-FFF2-40B4-BE49-F238E27FC236}">
                <a16:creationId xmlns:a16="http://schemas.microsoft.com/office/drawing/2014/main" id="{0C441FA7-4CE9-CD61-3001-BA92CA74E1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53AE1-D2B5-4E39-DACC-8885B7A697B1}"/>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604341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10540-1AD4-48DF-ED3D-1E97DA5D746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A120B40-AE8A-6ECE-EE5A-D38F377E3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0C3DC43-ACFD-3485-8C6F-C8BDBB21C275}"/>
              </a:ext>
            </a:extLst>
          </p:cNvPr>
          <p:cNvSpPr>
            <a:spLocks noGrp="1"/>
          </p:cNvSpPr>
          <p:nvPr>
            <p:ph type="dt" sz="half" idx="10"/>
          </p:nvPr>
        </p:nvSpPr>
        <p:spPr/>
        <p:txBody>
          <a:bodyPr/>
          <a:lstStyle/>
          <a:p>
            <a:fld id="{5F8C5380-4F43-46C6-B343-5181B424EAF8}" type="datetimeFigureOut">
              <a:rPr lang="zh-CN" altLang="en-US" smtClean="0"/>
              <a:t>2024/5/21</a:t>
            </a:fld>
            <a:endParaRPr lang="zh-CN" altLang="en-US"/>
          </a:p>
        </p:txBody>
      </p:sp>
      <p:sp>
        <p:nvSpPr>
          <p:cNvPr id="5" name="页脚占位符 4">
            <a:extLst>
              <a:ext uri="{FF2B5EF4-FFF2-40B4-BE49-F238E27FC236}">
                <a16:creationId xmlns:a16="http://schemas.microsoft.com/office/drawing/2014/main" id="{B2AC2267-BEAE-D6DC-19FA-79808114FD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88412A-F94F-BC40-AFB7-E46317BD73C6}"/>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339732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BF35A-1DEF-1200-FFB1-2F5228AB071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3DB155-3AD9-39CB-8D10-730220B8BDE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1B1FD60-7FE6-D716-9B98-7F679F11941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B0C5BB2-FDBA-F482-3FD1-5EAB673BDC2E}"/>
              </a:ext>
            </a:extLst>
          </p:cNvPr>
          <p:cNvSpPr>
            <a:spLocks noGrp="1"/>
          </p:cNvSpPr>
          <p:nvPr>
            <p:ph type="dt" sz="half" idx="10"/>
          </p:nvPr>
        </p:nvSpPr>
        <p:spPr/>
        <p:txBody>
          <a:bodyPr/>
          <a:lstStyle/>
          <a:p>
            <a:fld id="{5F8C5380-4F43-46C6-B343-5181B424EAF8}" type="datetimeFigureOut">
              <a:rPr lang="zh-CN" altLang="en-US" smtClean="0"/>
              <a:t>2024/5/21</a:t>
            </a:fld>
            <a:endParaRPr lang="zh-CN" altLang="en-US"/>
          </a:p>
        </p:txBody>
      </p:sp>
      <p:sp>
        <p:nvSpPr>
          <p:cNvPr id="6" name="页脚占位符 5">
            <a:extLst>
              <a:ext uri="{FF2B5EF4-FFF2-40B4-BE49-F238E27FC236}">
                <a16:creationId xmlns:a16="http://schemas.microsoft.com/office/drawing/2014/main" id="{315E0988-02F4-1B49-3EB6-2639274C13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77A573-F7A1-B742-576B-F4F7BDA52221}"/>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59128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EC6A0-66C4-7FED-F7D1-D20348B18E4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39EF56-95BC-2B24-BD54-2796A9819A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C8EBFFD-AAE4-A250-4CC5-29D7D7DAE1D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A47B797-DE05-822B-17C6-104A647EEA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49EFB76-DC53-286B-AAD0-EA009018678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F4B9E01-0457-0AC6-7A4B-00A4DC28B554}"/>
              </a:ext>
            </a:extLst>
          </p:cNvPr>
          <p:cNvSpPr>
            <a:spLocks noGrp="1"/>
          </p:cNvSpPr>
          <p:nvPr>
            <p:ph type="dt" sz="half" idx="10"/>
          </p:nvPr>
        </p:nvSpPr>
        <p:spPr/>
        <p:txBody>
          <a:bodyPr/>
          <a:lstStyle/>
          <a:p>
            <a:fld id="{5F8C5380-4F43-46C6-B343-5181B424EAF8}" type="datetimeFigureOut">
              <a:rPr lang="zh-CN" altLang="en-US" smtClean="0"/>
              <a:t>2024/5/21</a:t>
            </a:fld>
            <a:endParaRPr lang="zh-CN" altLang="en-US"/>
          </a:p>
        </p:txBody>
      </p:sp>
      <p:sp>
        <p:nvSpPr>
          <p:cNvPr id="8" name="页脚占位符 7">
            <a:extLst>
              <a:ext uri="{FF2B5EF4-FFF2-40B4-BE49-F238E27FC236}">
                <a16:creationId xmlns:a16="http://schemas.microsoft.com/office/drawing/2014/main" id="{7A8EAB5C-994B-43B8-2A44-31C7B73068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D57E883-7F6B-A653-C139-0D78F0C8F71C}"/>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8002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32D959-90C2-8E9D-74F6-6B773D6DAA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A10921B-FBB7-37FA-876B-5A5A1398FC12}"/>
              </a:ext>
            </a:extLst>
          </p:cNvPr>
          <p:cNvSpPr>
            <a:spLocks noGrp="1"/>
          </p:cNvSpPr>
          <p:nvPr>
            <p:ph type="dt" sz="half" idx="10"/>
          </p:nvPr>
        </p:nvSpPr>
        <p:spPr/>
        <p:txBody>
          <a:bodyPr/>
          <a:lstStyle/>
          <a:p>
            <a:fld id="{5F8C5380-4F43-46C6-B343-5181B424EAF8}" type="datetimeFigureOut">
              <a:rPr lang="zh-CN" altLang="en-US" smtClean="0"/>
              <a:t>2024/5/21</a:t>
            </a:fld>
            <a:endParaRPr lang="zh-CN" altLang="en-US"/>
          </a:p>
        </p:txBody>
      </p:sp>
      <p:sp>
        <p:nvSpPr>
          <p:cNvPr id="4" name="页脚占位符 3">
            <a:extLst>
              <a:ext uri="{FF2B5EF4-FFF2-40B4-BE49-F238E27FC236}">
                <a16:creationId xmlns:a16="http://schemas.microsoft.com/office/drawing/2014/main" id="{73174A23-40F9-349E-6791-6C91B6F1951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3D2F4E-612F-52CF-18D1-6B809BB7DD2D}"/>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248087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541E59-CA92-B7C3-06EE-D0524329A4FD}"/>
              </a:ext>
            </a:extLst>
          </p:cNvPr>
          <p:cNvSpPr>
            <a:spLocks noGrp="1"/>
          </p:cNvSpPr>
          <p:nvPr>
            <p:ph type="dt" sz="half" idx="10"/>
          </p:nvPr>
        </p:nvSpPr>
        <p:spPr/>
        <p:txBody>
          <a:bodyPr/>
          <a:lstStyle/>
          <a:p>
            <a:fld id="{5F8C5380-4F43-46C6-B343-5181B424EAF8}" type="datetimeFigureOut">
              <a:rPr lang="zh-CN" altLang="en-US" smtClean="0"/>
              <a:t>2024/5/21</a:t>
            </a:fld>
            <a:endParaRPr lang="zh-CN" altLang="en-US"/>
          </a:p>
        </p:txBody>
      </p:sp>
      <p:sp>
        <p:nvSpPr>
          <p:cNvPr id="3" name="页脚占位符 2">
            <a:extLst>
              <a:ext uri="{FF2B5EF4-FFF2-40B4-BE49-F238E27FC236}">
                <a16:creationId xmlns:a16="http://schemas.microsoft.com/office/drawing/2014/main" id="{5FBFD979-C1FC-B6F7-52FD-61355CF78D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40435E3-93B1-D108-2561-6E7BBAC147E3}"/>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68082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023F6-E27B-9B63-20E2-5B45989BE6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896D92C-5152-BCBD-5E5B-874D4EE8B5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840513-58F2-CA2F-95EF-E6A959291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0BDAA0-C916-E858-8962-E400D9966B73}"/>
              </a:ext>
            </a:extLst>
          </p:cNvPr>
          <p:cNvSpPr>
            <a:spLocks noGrp="1"/>
          </p:cNvSpPr>
          <p:nvPr>
            <p:ph type="dt" sz="half" idx="10"/>
          </p:nvPr>
        </p:nvSpPr>
        <p:spPr/>
        <p:txBody>
          <a:bodyPr/>
          <a:lstStyle/>
          <a:p>
            <a:fld id="{5F8C5380-4F43-46C6-B343-5181B424EAF8}" type="datetimeFigureOut">
              <a:rPr lang="zh-CN" altLang="en-US" smtClean="0"/>
              <a:t>2024/5/21</a:t>
            </a:fld>
            <a:endParaRPr lang="zh-CN" altLang="en-US"/>
          </a:p>
        </p:txBody>
      </p:sp>
      <p:sp>
        <p:nvSpPr>
          <p:cNvPr id="6" name="页脚占位符 5">
            <a:extLst>
              <a:ext uri="{FF2B5EF4-FFF2-40B4-BE49-F238E27FC236}">
                <a16:creationId xmlns:a16="http://schemas.microsoft.com/office/drawing/2014/main" id="{1BB3BFBB-6E49-809F-501D-F91311EB36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B36835-E2BE-16BE-9C59-776733EE8D1F}"/>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366768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E6E10-DA50-D0F6-6260-2BA8F22B59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4655F14-78D5-95C1-45F3-94BDEDC771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9358239-41AD-1875-A624-7ADD62CE7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B0E2FB-C91C-356D-5841-9E56374B4877}"/>
              </a:ext>
            </a:extLst>
          </p:cNvPr>
          <p:cNvSpPr>
            <a:spLocks noGrp="1"/>
          </p:cNvSpPr>
          <p:nvPr>
            <p:ph type="dt" sz="half" idx="10"/>
          </p:nvPr>
        </p:nvSpPr>
        <p:spPr/>
        <p:txBody>
          <a:bodyPr/>
          <a:lstStyle/>
          <a:p>
            <a:fld id="{5F8C5380-4F43-46C6-B343-5181B424EAF8}" type="datetimeFigureOut">
              <a:rPr lang="zh-CN" altLang="en-US" smtClean="0"/>
              <a:t>2024/5/21</a:t>
            </a:fld>
            <a:endParaRPr lang="zh-CN" altLang="en-US"/>
          </a:p>
        </p:txBody>
      </p:sp>
      <p:sp>
        <p:nvSpPr>
          <p:cNvPr id="6" name="页脚占位符 5">
            <a:extLst>
              <a:ext uri="{FF2B5EF4-FFF2-40B4-BE49-F238E27FC236}">
                <a16:creationId xmlns:a16="http://schemas.microsoft.com/office/drawing/2014/main" id="{39657ED2-3D03-BF94-771A-5602CC843D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B60136-5D49-9F7E-64A4-57672F954349}"/>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27217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70E69CC-8C64-82A2-037A-4537656C81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2E7804C-9C43-B0D5-D61F-087D23CAD0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D8DC19-B02B-6DE3-E80A-A3C59F23CA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C5380-4F43-46C6-B343-5181B424EAF8}" type="datetimeFigureOut">
              <a:rPr lang="zh-CN" altLang="en-US" smtClean="0"/>
              <a:t>2024/5/21</a:t>
            </a:fld>
            <a:endParaRPr lang="zh-CN" altLang="en-US"/>
          </a:p>
        </p:txBody>
      </p:sp>
      <p:sp>
        <p:nvSpPr>
          <p:cNvPr id="5" name="页脚占位符 4">
            <a:extLst>
              <a:ext uri="{FF2B5EF4-FFF2-40B4-BE49-F238E27FC236}">
                <a16:creationId xmlns:a16="http://schemas.microsoft.com/office/drawing/2014/main" id="{0A95B9F0-AFAA-5E49-AB8A-AAEAB381F2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A840892-4BD7-8475-CFB0-D8F740111C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2C915-3093-4B71-81C3-255800830A79}" type="slidenum">
              <a:rPr lang="zh-CN" altLang="en-US" smtClean="0"/>
              <a:t>‹#›</a:t>
            </a:fld>
            <a:endParaRPr lang="zh-CN" altLang="en-US"/>
          </a:p>
        </p:txBody>
      </p:sp>
      <p:grpSp>
        <p:nvGrpSpPr>
          <p:cNvPr id="7" name="组合 6">
            <a:extLst>
              <a:ext uri="{FF2B5EF4-FFF2-40B4-BE49-F238E27FC236}">
                <a16:creationId xmlns:a16="http://schemas.microsoft.com/office/drawing/2014/main" id="{479F8928-4428-40C0-A49B-AB2A0F3D4BC0}"/>
              </a:ext>
            </a:extLst>
          </p:cNvPr>
          <p:cNvGrpSpPr/>
          <p:nvPr userDrawn="1"/>
        </p:nvGrpSpPr>
        <p:grpSpPr>
          <a:xfrm>
            <a:off x="-19606" y="-15875"/>
            <a:ext cx="12259019" cy="6879906"/>
            <a:chOff x="-19606" y="-15875"/>
            <a:chExt cx="12259019" cy="6879906"/>
          </a:xfrm>
        </p:grpSpPr>
        <p:grpSp>
          <p:nvGrpSpPr>
            <p:cNvPr id="8" name="组合 7">
              <a:extLst>
                <a:ext uri="{FF2B5EF4-FFF2-40B4-BE49-F238E27FC236}">
                  <a16:creationId xmlns:a16="http://schemas.microsoft.com/office/drawing/2014/main" id="{939ABA4A-45D8-4EC4-9D26-873811C2E6FF}"/>
                </a:ext>
              </a:extLst>
            </p:cNvPr>
            <p:cNvGrpSpPr/>
            <p:nvPr userDrawn="1"/>
          </p:nvGrpSpPr>
          <p:grpSpPr>
            <a:xfrm>
              <a:off x="-19606" y="-15875"/>
              <a:ext cx="12259019" cy="1043781"/>
              <a:chOff x="-19606" y="-15875"/>
              <a:chExt cx="12259019" cy="1043781"/>
            </a:xfrm>
          </p:grpSpPr>
          <p:pic>
            <p:nvPicPr>
              <p:cNvPr id="12" name="图片 11">
                <a:extLst>
                  <a:ext uri="{FF2B5EF4-FFF2-40B4-BE49-F238E27FC236}">
                    <a16:creationId xmlns:a16="http://schemas.microsoft.com/office/drawing/2014/main" id="{17846ED7-861D-4C6D-B6F7-350B7BDD7F68}"/>
                  </a:ext>
                </a:extLst>
              </p:cNvPr>
              <p:cNvPicPr>
                <a:picLocks noChangeAspect="1"/>
              </p:cNvPicPr>
              <p:nvPr userDrawn="1"/>
            </p:nvPicPr>
            <p:blipFill rotWithShape="1">
              <a:blip r:embed="rId13"/>
              <a:srcRect b="7917"/>
              <a:stretch/>
            </p:blipFill>
            <p:spPr>
              <a:xfrm>
                <a:off x="-19606" y="-15875"/>
                <a:ext cx="12259019" cy="350837"/>
              </a:xfrm>
              <a:prstGeom prst="rect">
                <a:avLst/>
              </a:prstGeom>
            </p:spPr>
          </p:pic>
          <p:pic>
            <p:nvPicPr>
              <p:cNvPr id="13" name="图片 12">
                <a:extLst>
                  <a:ext uri="{FF2B5EF4-FFF2-40B4-BE49-F238E27FC236}">
                    <a16:creationId xmlns:a16="http://schemas.microsoft.com/office/drawing/2014/main" id="{8848B32C-4D9D-4CF1-B9AF-FBEC194BDBFE}"/>
                  </a:ext>
                </a:extLst>
              </p:cNvPr>
              <p:cNvPicPr>
                <a:picLocks noChangeAspect="1"/>
              </p:cNvPicPr>
              <p:nvPr userDrawn="1"/>
            </p:nvPicPr>
            <p:blipFill>
              <a:blip r:embed="rId14"/>
              <a:stretch>
                <a:fillRect/>
              </a:stretch>
            </p:blipFill>
            <p:spPr>
              <a:xfrm>
                <a:off x="11593039" y="378549"/>
                <a:ext cx="576458" cy="649357"/>
              </a:xfrm>
              <a:prstGeom prst="rect">
                <a:avLst/>
              </a:prstGeom>
            </p:spPr>
          </p:pic>
        </p:grpSp>
        <p:grpSp>
          <p:nvGrpSpPr>
            <p:cNvPr id="9" name="组合 8">
              <a:extLst>
                <a:ext uri="{FF2B5EF4-FFF2-40B4-BE49-F238E27FC236}">
                  <a16:creationId xmlns:a16="http://schemas.microsoft.com/office/drawing/2014/main" id="{0ADA8920-61CD-45D7-A262-3E6B41DC9C7C}"/>
                </a:ext>
              </a:extLst>
            </p:cNvPr>
            <p:cNvGrpSpPr/>
            <p:nvPr userDrawn="1"/>
          </p:nvGrpSpPr>
          <p:grpSpPr>
            <a:xfrm>
              <a:off x="-19605" y="6031120"/>
              <a:ext cx="12198206" cy="832911"/>
              <a:chOff x="-19605" y="6031120"/>
              <a:chExt cx="12198206" cy="832911"/>
            </a:xfrm>
          </p:grpSpPr>
          <p:pic>
            <p:nvPicPr>
              <p:cNvPr id="10" name="图片 9">
                <a:extLst>
                  <a:ext uri="{FF2B5EF4-FFF2-40B4-BE49-F238E27FC236}">
                    <a16:creationId xmlns:a16="http://schemas.microsoft.com/office/drawing/2014/main" id="{5C10C8C8-C22B-440F-BAA4-3E76A6CA1E22}"/>
                  </a:ext>
                </a:extLst>
              </p:cNvPr>
              <p:cNvPicPr>
                <a:picLocks noChangeAspect="1"/>
              </p:cNvPicPr>
              <p:nvPr userDrawn="1"/>
            </p:nvPicPr>
            <p:blipFill rotWithShape="1">
              <a:blip r:embed="rId15"/>
              <a:srcRect l="10351"/>
              <a:stretch/>
            </p:blipFill>
            <p:spPr>
              <a:xfrm>
                <a:off x="-19605" y="6031120"/>
                <a:ext cx="1359214" cy="491596"/>
              </a:xfrm>
              <a:prstGeom prst="rect">
                <a:avLst/>
              </a:prstGeom>
            </p:spPr>
          </p:pic>
          <p:pic>
            <p:nvPicPr>
              <p:cNvPr id="11" name="图片 10">
                <a:extLst>
                  <a:ext uri="{FF2B5EF4-FFF2-40B4-BE49-F238E27FC236}">
                    <a16:creationId xmlns:a16="http://schemas.microsoft.com/office/drawing/2014/main" id="{97EFAA7D-26ED-46BF-A6B9-6B1BAE107BFB}"/>
                  </a:ext>
                </a:extLst>
              </p:cNvPr>
              <p:cNvPicPr>
                <a:picLocks noChangeAspect="1"/>
              </p:cNvPicPr>
              <p:nvPr userDrawn="1"/>
            </p:nvPicPr>
            <p:blipFill>
              <a:blip r:embed="rId16"/>
              <a:stretch>
                <a:fillRect/>
              </a:stretch>
            </p:blipFill>
            <p:spPr>
              <a:xfrm>
                <a:off x="-6773" y="6513194"/>
                <a:ext cx="12185374" cy="350837"/>
              </a:xfrm>
              <a:prstGeom prst="rect">
                <a:avLst/>
              </a:prstGeom>
            </p:spPr>
          </p:pic>
        </p:grpSp>
      </p:grpSp>
    </p:spTree>
    <p:extLst>
      <p:ext uri="{BB962C8B-B14F-4D97-AF65-F5344CB8AC3E}">
        <p14:creationId xmlns:p14="http://schemas.microsoft.com/office/powerpoint/2010/main" val="424243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4A0FF-9B8A-FA26-EAB2-72A0BFB1A246}"/>
              </a:ext>
            </a:extLst>
          </p:cNvPr>
          <p:cNvSpPr>
            <a:spLocks noGrp="1"/>
          </p:cNvSpPr>
          <p:nvPr>
            <p:ph type="ctrTitle"/>
          </p:nvPr>
        </p:nvSpPr>
        <p:spPr>
          <a:xfrm>
            <a:off x="2924475" y="1925053"/>
            <a:ext cx="6343049" cy="2196966"/>
          </a:xfrm>
        </p:spPr>
        <p:txBody>
          <a:bodyPr>
            <a:noAutofit/>
          </a:bodyPr>
          <a:lstStyle/>
          <a:p>
            <a:pPr>
              <a:lnSpc>
                <a:spcPct val="120000"/>
              </a:lnSpc>
              <a:spcBef>
                <a:spcPts val="0"/>
              </a:spcBef>
            </a:pPr>
            <a:r>
              <a:rPr lang="en-US" altLang="zh-CN" sz="5400" dirty="0">
                <a:latin typeface="黑体" panose="02010609060101010101" pitchFamily="49" charset="-122"/>
                <a:ea typeface="黑体" panose="02010609060101010101" pitchFamily="49" charset="-122"/>
              </a:rPr>
              <a:t>4.4 </a:t>
            </a:r>
            <a:r>
              <a:rPr lang="zh-CN" altLang="en-US" sz="5400" dirty="0">
                <a:latin typeface="黑体" panose="02010609060101010101" pitchFamily="49" charset="-122"/>
                <a:ea typeface="黑体" panose="02010609060101010101" pitchFamily="49" charset="-122"/>
              </a:rPr>
              <a:t>物理结构设计、数据库实施及运行</a:t>
            </a:r>
          </a:p>
        </p:txBody>
      </p:sp>
    </p:spTree>
    <p:extLst>
      <p:ext uri="{BB962C8B-B14F-4D97-AF65-F5344CB8AC3E}">
        <p14:creationId xmlns:p14="http://schemas.microsoft.com/office/powerpoint/2010/main" val="7288956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3BE655EF-29BF-4145-AF9A-219A52C00D4E}"/>
              </a:ext>
            </a:extLst>
          </p:cNvPr>
          <p:cNvSpPr txBox="1">
            <a:spLocks noChangeArrowheads="1"/>
          </p:cNvSpPr>
          <p:nvPr/>
        </p:nvSpPr>
        <p:spPr bwMode="auto">
          <a:xfrm>
            <a:off x="591778" y="1282564"/>
            <a:ext cx="10708281" cy="3822200"/>
          </a:xfrm>
          <a:prstGeom prst="rect">
            <a:avLst/>
          </a:prstGeom>
          <a:noFill/>
          <a:ln>
            <a:noFill/>
          </a:ln>
        </p:spPr>
        <p:txBody>
          <a:bodyPr wrap="square">
            <a:spAutoFit/>
          </a:bodyPr>
          <a:lstStyle>
            <a:lvl1pPr algn="l" eaLnBrk="0" hangingPunct="0">
              <a:spcBef>
                <a:spcPct val="20000"/>
              </a:spcBef>
              <a:buClr>
                <a:srgbClr val="FFCC00"/>
              </a:buClr>
              <a:buSzPct val="80000"/>
              <a:buFont typeface="Wingdings" pitchFamily="2" charset="2"/>
              <a:buChar char="n"/>
              <a:defRPr sz="2800" b="1">
                <a:solidFill>
                  <a:srgbClr val="FFCC00"/>
                </a:solidFill>
                <a:latin typeface="Tahoma" pitchFamily="34" charset="0"/>
                <a:ea typeface="宋体" pitchFamily="2" charset="-122"/>
              </a:defRPr>
            </a:lvl1pPr>
            <a:lvl2pPr marL="742950" indent="-285750" algn="l" eaLnBrk="0" hangingPunct="0">
              <a:spcBef>
                <a:spcPct val="20000"/>
              </a:spcBef>
              <a:buClr>
                <a:schemeClr val="tx1"/>
              </a:buClr>
              <a:buSzPct val="80000"/>
              <a:buFont typeface="Wingdings" pitchFamily="2" charset="2"/>
              <a:buChar char="u"/>
              <a:defRPr sz="2400" b="1">
                <a:solidFill>
                  <a:schemeClr val="tx1"/>
                </a:solidFill>
                <a:latin typeface="Tahoma" pitchFamily="34" charset="0"/>
                <a:ea typeface="宋体" pitchFamily="2" charset="-122"/>
              </a:defRPr>
            </a:lvl2pPr>
            <a:lvl3pPr marL="1143000" indent="-228600" algn="l" eaLnBrk="0" hangingPunct="0">
              <a:spcBef>
                <a:spcPct val="20000"/>
              </a:spcBef>
              <a:buClr>
                <a:srgbClr val="66FF66"/>
              </a:buClr>
              <a:buSzPct val="80000"/>
              <a:buFont typeface="Wingdings" pitchFamily="2" charset="2"/>
              <a:buChar char="l"/>
              <a:defRPr sz="2000" b="1">
                <a:solidFill>
                  <a:srgbClr val="66FF66"/>
                </a:solidFill>
                <a:latin typeface="Tahoma" pitchFamily="34" charset="0"/>
                <a:ea typeface="宋体" pitchFamily="2" charset="-122"/>
              </a:defRPr>
            </a:lvl3pPr>
            <a:lvl4pPr marL="1600200" indent="-228600" algn="l" eaLnBrk="0" hangingPunct="0">
              <a:spcBef>
                <a:spcPct val="20000"/>
              </a:spcBef>
              <a:buClr>
                <a:srgbClr val="FFFF66"/>
              </a:buClr>
              <a:buSzPct val="80000"/>
              <a:buFont typeface="Wingdings" pitchFamily="2" charset="2"/>
              <a:buChar char="Ø"/>
              <a:defRPr sz="1600" b="1">
                <a:solidFill>
                  <a:srgbClr val="FFFF66"/>
                </a:solidFill>
                <a:latin typeface="Tahoma" pitchFamily="34" charset="0"/>
                <a:ea typeface="宋体" pitchFamily="2" charset="-122"/>
              </a:defRPr>
            </a:lvl4pPr>
            <a:lvl5pPr marL="2057400" indent="-228600" algn="l" eaLnBrk="0" hangingPunct="0">
              <a:spcBef>
                <a:spcPct val="20000"/>
              </a:spcBef>
              <a:buClr>
                <a:schemeClr val="hlink"/>
              </a:buClr>
              <a:buSzPct val="80000"/>
              <a:buChar char="•"/>
              <a:defRPr sz="14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itchFamily="34" charset="0"/>
                <a:ea typeface="宋体" pitchFamily="2" charset="-122"/>
              </a:defRPr>
            </a:lvl9pPr>
          </a:lstStyle>
          <a:p>
            <a:pPr marL="720000" lvl="1" indent="-439200" eaLnBrk="1" hangingPunct="1">
              <a:lnSpc>
                <a:spcPct val="150000"/>
              </a:lnSpc>
              <a:spcBef>
                <a:spcPts val="600"/>
              </a:spcBef>
              <a:buClrTx/>
              <a:buSzTx/>
              <a:buFont typeface="Wingdings" panose="05000000000000000000" pitchFamily="2" charset="2"/>
              <a:buChar char="Ø"/>
              <a:defRPr/>
            </a:pPr>
            <a:r>
              <a:rPr lang="zh-CN" altLang="en-US" sz="2600" b="0" dirty="0">
                <a:latin typeface="黑体" panose="02010609060101010101" pitchFamily="49" charset="-122"/>
                <a:ea typeface="黑体" panose="02010609060101010101" pitchFamily="49" charset="-122"/>
              </a:rPr>
              <a:t>数据库在物理设备上的</a:t>
            </a:r>
            <a:r>
              <a:rPr lang="zh-CN" altLang="en-US" sz="2600" b="0" dirty="0">
                <a:solidFill>
                  <a:srgbClr val="0000CC"/>
                </a:solidFill>
                <a:latin typeface="黑体" panose="02010609060101010101" pitchFamily="49" charset="-122"/>
                <a:ea typeface="黑体" panose="02010609060101010101" pitchFamily="49" charset="-122"/>
              </a:rPr>
              <a:t>存储结构</a:t>
            </a:r>
            <a:r>
              <a:rPr lang="zh-CN" altLang="en-US" sz="2600" b="0" dirty="0">
                <a:latin typeface="黑体" panose="02010609060101010101" pitchFamily="49" charset="-122"/>
                <a:ea typeface="黑体" panose="02010609060101010101" pitchFamily="49" charset="-122"/>
              </a:rPr>
              <a:t>与</a:t>
            </a:r>
            <a:r>
              <a:rPr lang="zh-CN" altLang="en-US" sz="2600" b="0" dirty="0">
                <a:solidFill>
                  <a:srgbClr val="0000CC"/>
                </a:solidFill>
                <a:latin typeface="黑体" panose="02010609060101010101" pitchFamily="49" charset="-122"/>
                <a:ea typeface="黑体" panose="02010609060101010101" pitchFamily="49" charset="-122"/>
              </a:rPr>
              <a:t>存取方法</a:t>
            </a:r>
            <a:r>
              <a:rPr lang="zh-CN" altLang="en-US" sz="2600" b="0" dirty="0">
                <a:latin typeface="黑体" panose="02010609060101010101" pitchFamily="49" charset="-122"/>
                <a:ea typeface="黑体" panose="02010609060101010101" pitchFamily="49" charset="-122"/>
              </a:rPr>
              <a:t>称为数据库的物理结构。</a:t>
            </a:r>
          </a:p>
          <a:p>
            <a:pPr marL="720000" lvl="1" indent="-439200" eaLnBrk="1" hangingPunct="1">
              <a:lnSpc>
                <a:spcPct val="150000"/>
              </a:lnSpc>
              <a:spcBef>
                <a:spcPts val="600"/>
              </a:spcBef>
              <a:buClrTx/>
              <a:buSzTx/>
              <a:buFont typeface="Wingdings" panose="05000000000000000000" pitchFamily="2" charset="2"/>
              <a:buChar char="Ø"/>
              <a:defRPr/>
            </a:pPr>
            <a:r>
              <a:rPr lang="zh-CN" altLang="en-US" sz="2600" b="0" dirty="0">
                <a:latin typeface="黑体" panose="02010609060101010101" pitchFamily="49" charset="-122"/>
                <a:ea typeface="黑体" panose="02010609060101010101" pitchFamily="49" charset="-122"/>
              </a:rPr>
              <a:t>为一个给定的逻辑数据模型选取一个最适合应用环境的物理结构的过程，称为数据库的</a:t>
            </a:r>
            <a:r>
              <a:rPr lang="zh-CN" altLang="en-US" sz="2600" b="0" dirty="0">
                <a:solidFill>
                  <a:srgbClr val="0000CC"/>
                </a:solidFill>
                <a:latin typeface="黑体" panose="02010609060101010101" pitchFamily="49" charset="-122"/>
                <a:ea typeface="黑体" panose="02010609060101010101" pitchFamily="49" charset="-122"/>
              </a:rPr>
              <a:t>物理结构设计</a:t>
            </a:r>
            <a:r>
              <a:rPr lang="zh-CN" altLang="en-US" sz="2600" b="0" dirty="0">
                <a:latin typeface="黑体" panose="02010609060101010101" pitchFamily="49" charset="-122"/>
                <a:ea typeface="黑体" panose="02010609060101010101" pitchFamily="49" charset="-122"/>
              </a:rPr>
              <a:t>。</a:t>
            </a:r>
            <a:endParaRPr lang="en-US" altLang="zh-CN" sz="2600" b="0" dirty="0">
              <a:latin typeface="黑体" panose="02010609060101010101" pitchFamily="49" charset="-122"/>
              <a:ea typeface="黑体" panose="02010609060101010101" pitchFamily="49" charset="-122"/>
            </a:endParaRPr>
          </a:p>
          <a:p>
            <a:pPr marL="720000" indent="-439200" eaLnBrk="1" hangingPunct="1">
              <a:lnSpc>
                <a:spcPct val="150000"/>
              </a:lnSpc>
              <a:spcBef>
                <a:spcPts val="600"/>
              </a:spcBef>
              <a:buClrTx/>
              <a:buSzTx/>
              <a:buFont typeface="Wingdings" panose="05000000000000000000" pitchFamily="2" charset="2"/>
              <a:buChar char="Ø"/>
              <a:defRPr/>
            </a:pPr>
            <a:r>
              <a:rPr lang="zh-CN" altLang="en-US" sz="2600" b="0" dirty="0">
                <a:solidFill>
                  <a:schemeClr val="tx1"/>
                </a:solidFill>
                <a:latin typeface="黑体" panose="02010609060101010101" pitchFamily="49" charset="-122"/>
                <a:ea typeface="黑体" panose="02010609060101010101" pitchFamily="49" charset="-122"/>
              </a:rPr>
              <a:t>数据库物理结构设计的步骤：</a:t>
            </a:r>
            <a:endParaRPr lang="en-US" altLang="zh-CN" sz="2600" b="0" dirty="0">
              <a:solidFill>
                <a:schemeClr val="tx1"/>
              </a:solidFill>
              <a:latin typeface="黑体" panose="02010609060101010101" pitchFamily="49" charset="-122"/>
              <a:ea typeface="黑体" panose="02010609060101010101" pitchFamily="49" charset="-122"/>
            </a:endParaRPr>
          </a:p>
          <a:p>
            <a:pPr marL="1080000" lvl="1">
              <a:lnSpc>
                <a:spcPct val="150000"/>
              </a:lnSpc>
              <a:spcBef>
                <a:spcPts val="600"/>
              </a:spcBef>
              <a:buClrTx/>
              <a:buSzTx/>
              <a:buNone/>
              <a:defRPr/>
            </a:pPr>
            <a:r>
              <a:rPr lang="en-US" altLang="zh-CN" b="0" dirty="0">
                <a:solidFill>
                  <a:srgbClr val="0000CC"/>
                </a:solidFill>
                <a:latin typeface="黑体" pitchFamily="49" charset="-122"/>
                <a:ea typeface="黑体" pitchFamily="49" charset="-122"/>
              </a:rPr>
              <a:t>Step1</a:t>
            </a:r>
            <a:r>
              <a:rPr lang="zh-CN" altLang="en-US" b="0" dirty="0">
                <a:solidFill>
                  <a:srgbClr val="0000CC"/>
                </a:solidFill>
                <a:latin typeface="黑体" pitchFamily="49" charset="-122"/>
                <a:ea typeface="黑体" pitchFamily="49" charset="-122"/>
              </a:rPr>
              <a:t>：</a:t>
            </a:r>
            <a:r>
              <a:rPr lang="zh-CN" altLang="en-US" b="0" dirty="0">
                <a:latin typeface="黑体" pitchFamily="49" charset="-122"/>
                <a:ea typeface="黑体" pitchFamily="49" charset="-122"/>
              </a:rPr>
              <a:t>设计数据库的物理结构。</a:t>
            </a:r>
            <a:endParaRPr lang="en-US" altLang="zh-CN" b="0" dirty="0">
              <a:latin typeface="黑体" pitchFamily="49" charset="-122"/>
              <a:ea typeface="黑体" pitchFamily="49" charset="-122"/>
            </a:endParaRPr>
          </a:p>
          <a:p>
            <a:pPr marL="1080000" lvl="1">
              <a:lnSpc>
                <a:spcPct val="150000"/>
              </a:lnSpc>
              <a:spcBef>
                <a:spcPts val="600"/>
              </a:spcBef>
              <a:buClrTx/>
              <a:buSzTx/>
              <a:buNone/>
              <a:defRPr/>
            </a:pPr>
            <a:r>
              <a:rPr lang="en-US" altLang="zh-CN" b="0" dirty="0">
                <a:solidFill>
                  <a:srgbClr val="0000CC"/>
                </a:solidFill>
                <a:latin typeface="黑体" pitchFamily="49" charset="-122"/>
                <a:ea typeface="黑体" pitchFamily="49" charset="-122"/>
              </a:rPr>
              <a:t>Step2</a:t>
            </a:r>
            <a:r>
              <a:rPr lang="zh-CN" altLang="en-US" b="0" dirty="0">
                <a:solidFill>
                  <a:srgbClr val="0000CC"/>
                </a:solidFill>
                <a:latin typeface="黑体" pitchFamily="49" charset="-122"/>
                <a:ea typeface="黑体" pitchFamily="49" charset="-122"/>
              </a:rPr>
              <a:t>：</a:t>
            </a:r>
            <a:r>
              <a:rPr lang="zh-CN" altLang="en-US" b="0" dirty="0">
                <a:latin typeface="黑体" pitchFamily="49" charset="-122"/>
                <a:ea typeface="黑体" pitchFamily="49" charset="-122"/>
              </a:rPr>
              <a:t>对所设计的物理结构进行评价。</a:t>
            </a:r>
            <a:endParaRPr lang="en-US" altLang="zh-CN" b="0" dirty="0">
              <a:latin typeface="黑体" pitchFamily="49" charset="-122"/>
              <a:ea typeface="黑体" pitchFamily="49" charset="-122"/>
            </a:endParaRPr>
          </a:p>
        </p:txBody>
      </p:sp>
      <p:sp>
        <p:nvSpPr>
          <p:cNvPr id="2" name="副标题 2">
            <a:extLst>
              <a:ext uri="{FF2B5EF4-FFF2-40B4-BE49-F238E27FC236}">
                <a16:creationId xmlns:a16="http://schemas.microsoft.com/office/drawing/2014/main" id="{DB84DB08-C156-03B5-4413-A8A31ABB9DDF}"/>
              </a:ext>
            </a:extLst>
          </p:cNvPr>
          <p:cNvSpPr txBox="1">
            <a:spLocks/>
          </p:cNvSpPr>
          <p:nvPr/>
        </p:nvSpPr>
        <p:spPr>
          <a:xfrm>
            <a:off x="360000" y="360000"/>
            <a:ext cx="4567482" cy="584775"/>
          </a:xfrm>
          <a:prstGeom prst="rect">
            <a:avLst/>
          </a:prstGeom>
          <a:noFill/>
          <a:ln>
            <a:noFill/>
          </a:ln>
        </p:spPr>
        <p:txBody>
          <a:bodyPr>
            <a:spAutoFit/>
          </a:bodyPr>
          <a:lstStyle>
            <a:defPPr>
              <a:defRPr lang="zh-CN"/>
            </a:defPPr>
            <a:lvl1pPr>
              <a:spcBef>
                <a:spcPct val="50000"/>
              </a:spcBef>
              <a:buFontTx/>
              <a:buNone/>
              <a:defRPr sz="3200">
                <a:solidFill>
                  <a:srgbClr val="C00000"/>
                </a:solidFill>
                <a:latin typeface="黑体" panose="02010609060101010101" pitchFamily="49" charset="-122"/>
                <a:ea typeface="黑体" panose="02010609060101010101" pitchFamily="49" charset="-122"/>
              </a:defRPr>
            </a:lvl1pPr>
            <a:lvl2pPr marL="742950" indent="-285750" eaLnBrk="0" hangingPunct="0">
              <a:spcBef>
                <a:spcPct val="20000"/>
              </a:spcBef>
              <a:buChar char="–"/>
              <a:defRPr sz="2800">
                <a:latin typeface="Verdana" pitchFamily="34" charset="0"/>
                <a:ea typeface="宋体" pitchFamily="2" charset="-122"/>
              </a:defRPr>
            </a:lvl2pPr>
            <a:lvl3pPr marL="1143000" indent="-228600" eaLnBrk="0" hangingPunct="0">
              <a:spcBef>
                <a:spcPct val="20000"/>
              </a:spcBef>
              <a:buChar char="•"/>
              <a:defRPr sz="2400">
                <a:latin typeface="Verdana" pitchFamily="34" charset="0"/>
                <a:ea typeface="宋体" pitchFamily="2" charset="-122"/>
              </a:defRPr>
            </a:lvl3pPr>
            <a:lvl4pPr marL="1600200" indent="-228600" eaLnBrk="0" hangingPunct="0">
              <a:spcBef>
                <a:spcPct val="20000"/>
              </a:spcBef>
              <a:buChar char="–"/>
              <a:defRPr sz="2000">
                <a:latin typeface="Verdana" pitchFamily="34" charset="0"/>
                <a:ea typeface="宋体" pitchFamily="2" charset="-122"/>
              </a:defRPr>
            </a:lvl4pPr>
            <a:lvl5pPr marL="2057400" indent="-228600" eaLnBrk="0" hangingPunct="0">
              <a:spcBef>
                <a:spcPct val="20000"/>
              </a:spcBef>
              <a:buChar char="»"/>
              <a:defRPr sz="2000">
                <a:latin typeface="Verdana" pitchFamily="34" charset="0"/>
                <a:ea typeface="宋体" pitchFamily="2" charset="-122"/>
              </a:defRPr>
            </a:lvl5pPr>
            <a:lvl6pPr marL="2514600" indent="-228600" eaLnBrk="0" fontAlgn="base" hangingPunct="0">
              <a:spcBef>
                <a:spcPct val="20000"/>
              </a:spcBef>
              <a:spcAft>
                <a:spcPct val="0"/>
              </a:spcAft>
              <a:buChar char="»"/>
              <a:defRPr sz="2000">
                <a:latin typeface="Verdana" pitchFamily="34" charset="0"/>
                <a:ea typeface="宋体" pitchFamily="2" charset="-122"/>
              </a:defRPr>
            </a:lvl6pPr>
            <a:lvl7pPr marL="2971800" indent="-228600" eaLnBrk="0" fontAlgn="base" hangingPunct="0">
              <a:spcBef>
                <a:spcPct val="20000"/>
              </a:spcBef>
              <a:spcAft>
                <a:spcPct val="0"/>
              </a:spcAft>
              <a:buChar char="»"/>
              <a:defRPr sz="2000">
                <a:latin typeface="Verdana" pitchFamily="34" charset="0"/>
                <a:ea typeface="宋体" pitchFamily="2" charset="-122"/>
              </a:defRPr>
            </a:lvl7pPr>
            <a:lvl8pPr marL="3429000" indent="-228600" eaLnBrk="0" fontAlgn="base" hangingPunct="0">
              <a:spcBef>
                <a:spcPct val="20000"/>
              </a:spcBef>
              <a:spcAft>
                <a:spcPct val="0"/>
              </a:spcAft>
              <a:buChar char="»"/>
              <a:defRPr sz="2000">
                <a:latin typeface="Verdana" pitchFamily="34" charset="0"/>
                <a:ea typeface="宋体" pitchFamily="2" charset="-122"/>
              </a:defRPr>
            </a:lvl8pPr>
            <a:lvl9pPr marL="3886200" indent="-228600" eaLnBrk="0" fontAlgn="base" hangingPunct="0">
              <a:spcBef>
                <a:spcPct val="20000"/>
              </a:spcBef>
              <a:spcAft>
                <a:spcPct val="0"/>
              </a:spcAft>
              <a:buChar char="»"/>
              <a:defRPr sz="2000">
                <a:latin typeface="Verdana" pitchFamily="34" charset="0"/>
                <a:ea typeface="宋体" pitchFamily="2" charset="-122"/>
              </a:defRPr>
            </a:lvl9pPr>
          </a:lstStyle>
          <a:p>
            <a:r>
              <a:rPr lang="en-US" altLang="zh-CN" dirty="0" smtClean="0"/>
              <a:t>4.4.1 </a:t>
            </a:r>
            <a:r>
              <a:rPr lang="zh-CN" altLang="en-US" dirty="0" smtClean="0"/>
              <a:t>物理</a:t>
            </a:r>
            <a:r>
              <a:rPr lang="zh-CN" altLang="en-US" dirty="0"/>
              <a:t>结构设计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0B8D4196-EE7F-4A26-B2DF-162E491F2684}"/>
              </a:ext>
            </a:extLst>
          </p:cNvPr>
          <p:cNvSpPr txBox="1">
            <a:spLocks noChangeArrowheads="1"/>
          </p:cNvSpPr>
          <p:nvPr/>
        </p:nvSpPr>
        <p:spPr bwMode="auto">
          <a:xfrm>
            <a:off x="1080000" y="1299229"/>
            <a:ext cx="10056429" cy="4308487"/>
          </a:xfrm>
          <a:prstGeom prst="rect">
            <a:avLst/>
          </a:prstGeom>
          <a:noFill/>
          <a:ln>
            <a:noFill/>
          </a:ln>
        </p:spPr>
        <p:txBody>
          <a:bodyPr wrap="square">
            <a:spAutoFit/>
          </a:bodyPr>
          <a:lstStyle>
            <a:lvl1pPr marL="457200" indent="-457200" algn="l" eaLnBrk="0" hangingPunct="0">
              <a:spcBef>
                <a:spcPct val="20000"/>
              </a:spcBef>
              <a:buClr>
                <a:srgbClr val="FFCC00"/>
              </a:buClr>
              <a:buSzPct val="80000"/>
              <a:buFont typeface="Wingdings" pitchFamily="2" charset="2"/>
              <a:buChar char="n"/>
              <a:defRPr sz="2800" b="1">
                <a:solidFill>
                  <a:srgbClr val="FFCC00"/>
                </a:solidFill>
                <a:latin typeface="Tahoma" pitchFamily="34" charset="0"/>
                <a:ea typeface="宋体" pitchFamily="2" charset="-122"/>
              </a:defRPr>
            </a:lvl1pPr>
            <a:lvl2pPr marL="742950" indent="-285750" algn="l" eaLnBrk="0" hangingPunct="0">
              <a:spcBef>
                <a:spcPct val="20000"/>
              </a:spcBef>
              <a:buClr>
                <a:schemeClr val="tx1"/>
              </a:buClr>
              <a:buSzPct val="80000"/>
              <a:buFont typeface="Wingdings" pitchFamily="2" charset="2"/>
              <a:buChar char="u"/>
              <a:defRPr sz="2400" b="1">
                <a:solidFill>
                  <a:schemeClr val="tx1"/>
                </a:solidFill>
                <a:latin typeface="Tahoma" pitchFamily="34" charset="0"/>
                <a:ea typeface="宋体" pitchFamily="2" charset="-122"/>
              </a:defRPr>
            </a:lvl2pPr>
            <a:lvl3pPr marL="1143000" indent="-228600" algn="l" eaLnBrk="0" hangingPunct="0">
              <a:spcBef>
                <a:spcPct val="20000"/>
              </a:spcBef>
              <a:buClr>
                <a:srgbClr val="66FF66"/>
              </a:buClr>
              <a:buSzPct val="80000"/>
              <a:buFont typeface="Wingdings" pitchFamily="2" charset="2"/>
              <a:buChar char="l"/>
              <a:defRPr sz="2000" b="1">
                <a:solidFill>
                  <a:srgbClr val="66FF66"/>
                </a:solidFill>
                <a:latin typeface="Tahoma" pitchFamily="34" charset="0"/>
                <a:ea typeface="宋体" pitchFamily="2" charset="-122"/>
              </a:defRPr>
            </a:lvl3pPr>
            <a:lvl4pPr marL="1600200" indent="-228600" algn="l" eaLnBrk="0" hangingPunct="0">
              <a:spcBef>
                <a:spcPct val="20000"/>
              </a:spcBef>
              <a:buClr>
                <a:srgbClr val="FFFF66"/>
              </a:buClr>
              <a:buSzPct val="80000"/>
              <a:buFont typeface="Wingdings" pitchFamily="2" charset="2"/>
              <a:buChar char="Ø"/>
              <a:defRPr sz="1600" b="1">
                <a:solidFill>
                  <a:srgbClr val="FFFF66"/>
                </a:solidFill>
                <a:latin typeface="Tahoma" pitchFamily="34" charset="0"/>
                <a:ea typeface="宋体" pitchFamily="2" charset="-122"/>
              </a:defRPr>
            </a:lvl4pPr>
            <a:lvl5pPr marL="2057400" indent="-228600" algn="l" eaLnBrk="0" hangingPunct="0">
              <a:spcBef>
                <a:spcPct val="20000"/>
              </a:spcBef>
              <a:buClr>
                <a:schemeClr val="hlink"/>
              </a:buClr>
              <a:buSzPct val="80000"/>
              <a:buChar char="•"/>
              <a:defRPr sz="14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itchFamily="34" charset="0"/>
                <a:ea typeface="宋体" pitchFamily="2" charset="-122"/>
              </a:defRPr>
            </a:lvl9pPr>
          </a:lstStyle>
          <a:p>
            <a:pPr marL="342900" indent="-439200" eaLnBrk="1" hangingPunct="1">
              <a:lnSpc>
                <a:spcPct val="120000"/>
              </a:lnSpc>
              <a:spcBef>
                <a:spcPts val="1800"/>
              </a:spcBef>
              <a:buClrTx/>
              <a:buSzTx/>
              <a:buFont typeface="Wingdings" panose="05000000000000000000" pitchFamily="2" charset="2"/>
              <a:buChar char="Ø"/>
              <a:defRPr/>
            </a:pPr>
            <a:r>
              <a:rPr lang="zh-CN" altLang="en-US" sz="2600" b="0" dirty="0">
                <a:solidFill>
                  <a:srgbClr val="C00000"/>
                </a:solidFill>
                <a:latin typeface="黑体" panose="02010609060101010101" pitchFamily="49" charset="-122"/>
                <a:ea typeface="黑体" panose="02010609060101010101" pitchFamily="49" charset="-122"/>
              </a:rPr>
              <a:t>确定数据库的存储结构</a:t>
            </a:r>
            <a:endParaRPr lang="en-US" altLang="zh-CN" sz="2600" b="0" dirty="0">
              <a:solidFill>
                <a:srgbClr val="C00000"/>
              </a:solidFill>
              <a:latin typeface="黑体" panose="02010609060101010101" pitchFamily="49" charset="-122"/>
              <a:ea typeface="黑体" panose="02010609060101010101" pitchFamily="49" charset="-122"/>
            </a:endParaRPr>
          </a:p>
          <a:p>
            <a:pPr marL="432000" lvl="1" indent="0">
              <a:lnSpc>
                <a:spcPct val="120000"/>
              </a:lnSpc>
              <a:spcBef>
                <a:spcPts val="1800"/>
              </a:spcBef>
              <a:buClrTx/>
              <a:buSzTx/>
              <a:buNone/>
              <a:defRPr/>
            </a:pPr>
            <a:r>
              <a:rPr lang="zh-CN" altLang="en-US" b="0" dirty="0">
                <a:latin typeface="黑体" panose="02010609060101010101" pitchFamily="49" charset="-122"/>
                <a:ea typeface="黑体" panose="02010609060101010101" pitchFamily="49" charset="-122"/>
              </a:rPr>
              <a:t>数据库的物理存储结构对应一系列的物理文件，主要描述数据存储的实际位置，如确定如何在磁盘空间中存储关系、索引、日志、备份等数据库文件，以及如何设置系统存储参数等。</a:t>
            </a:r>
            <a:endParaRPr lang="en-US" altLang="zh-CN" b="0" dirty="0">
              <a:latin typeface="黑体" panose="02010609060101010101" pitchFamily="49" charset="-122"/>
              <a:ea typeface="黑体" panose="02010609060101010101" pitchFamily="49" charset="-122"/>
            </a:endParaRPr>
          </a:p>
          <a:p>
            <a:pPr marL="1028700" lvl="2" indent="-342900">
              <a:lnSpc>
                <a:spcPct val="120000"/>
              </a:lnSpc>
              <a:spcBef>
                <a:spcPts val="1800"/>
              </a:spcBef>
              <a:buClrTx/>
              <a:buSzTx/>
              <a:buFont typeface="Arial" panose="020B0604020202020204" pitchFamily="34" charset="0"/>
              <a:buChar char="•"/>
              <a:defRPr/>
            </a:pPr>
            <a:r>
              <a:rPr lang="zh-CN" altLang="en-US" sz="2400" b="0" dirty="0">
                <a:solidFill>
                  <a:srgbClr val="0000CC"/>
                </a:solidFill>
                <a:latin typeface="黑体" panose="02010609060101010101" pitchFamily="49" charset="-122"/>
                <a:ea typeface="黑体" panose="02010609060101010101" pitchFamily="49" charset="-122"/>
              </a:rPr>
              <a:t>文件的划分和存储</a:t>
            </a:r>
            <a:r>
              <a:rPr lang="zh-CN" altLang="en-US" sz="2400" b="0" dirty="0">
                <a:solidFill>
                  <a:schemeClr val="tx1"/>
                </a:solidFill>
                <a:latin typeface="黑体" panose="02010609060101010101" pitchFamily="49" charset="-122"/>
                <a:ea typeface="黑体" panose="02010609060101010101" pitchFamily="49" charset="-122"/>
              </a:rPr>
              <a:t>主要基于数据访问的稳定性、安全性、效率等方面的考虑，如将数据文件和日志文件分开存放在不同磁盘中等。</a:t>
            </a:r>
            <a:endParaRPr lang="en-US" altLang="zh-CN" sz="2400" b="0" dirty="0">
              <a:solidFill>
                <a:schemeClr val="tx1"/>
              </a:solidFill>
              <a:latin typeface="黑体" panose="02010609060101010101" pitchFamily="49" charset="-122"/>
              <a:ea typeface="黑体" panose="02010609060101010101" pitchFamily="49" charset="-122"/>
            </a:endParaRPr>
          </a:p>
          <a:p>
            <a:pPr marL="1028700" lvl="2" indent="-342900">
              <a:lnSpc>
                <a:spcPct val="120000"/>
              </a:lnSpc>
              <a:spcBef>
                <a:spcPts val="1800"/>
              </a:spcBef>
              <a:buClrTx/>
              <a:buSzTx/>
              <a:buFont typeface="Arial" panose="020B0604020202020204" pitchFamily="34" charset="0"/>
              <a:buChar char="•"/>
              <a:defRPr/>
            </a:pPr>
            <a:r>
              <a:rPr lang="zh-CN" altLang="en-US" sz="2400" b="0" dirty="0">
                <a:solidFill>
                  <a:srgbClr val="0000CC"/>
                </a:solidFill>
                <a:latin typeface="黑体" panose="02010609060101010101" pitchFamily="49" charset="-122"/>
                <a:ea typeface="黑体" panose="02010609060101010101" pitchFamily="49" charset="-122"/>
              </a:rPr>
              <a:t>确定系统参数的配置</a:t>
            </a:r>
            <a:r>
              <a:rPr lang="zh-CN" altLang="en-US" sz="2400" b="0" dirty="0">
                <a:solidFill>
                  <a:schemeClr val="tx1"/>
                </a:solidFill>
                <a:latin typeface="黑体" panose="02010609060101010101" pitchFamily="49" charset="-122"/>
                <a:ea typeface="黑体" panose="02010609060101010101" pitchFamily="49" charset="-122"/>
              </a:rPr>
              <a:t>，如数据库的大小，同时连接的用户数、块填充因子等。</a:t>
            </a:r>
            <a:endParaRPr lang="en-US" altLang="zh-CN" sz="2400" b="0" dirty="0">
              <a:solidFill>
                <a:schemeClr val="tx1"/>
              </a:solidFill>
              <a:latin typeface="黑体" panose="02010609060101010101" pitchFamily="49" charset="-122"/>
              <a:ea typeface="黑体" panose="02010609060101010101" pitchFamily="49" charset="-122"/>
            </a:endParaRPr>
          </a:p>
        </p:txBody>
      </p:sp>
      <p:sp>
        <p:nvSpPr>
          <p:cNvPr id="6" name="Rectangle 3">
            <a:extLst>
              <a:ext uri="{FF2B5EF4-FFF2-40B4-BE49-F238E27FC236}">
                <a16:creationId xmlns:a16="http://schemas.microsoft.com/office/drawing/2014/main" id="{DD4B5013-74E7-42BB-BCDD-079F8D40AC52}"/>
              </a:ext>
            </a:extLst>
          </p:cNvPr>
          <p:cNvSpPr txBox="1">
            <a:spLocks noChangeArrowheads="1"/>
          </p:cNvSpPr>
          <p:nvPr/>
        </p:nvSpPr>
        <p:spPr bwMode="auto">
          <a:xfrm>
            <a:off x="648000" y="540000"/>
            <a:ext cx="8351837" cy="540000"/>
          </a:xfrm>
          <a:prstGeom prst="rect">
            <a:avLst/>
          </a:prstGeom>
          <a:noFill/>
          <a:ln>
            <a:noFill/>
          </a:ln>
        </p:spPr>
        <p:txBody>
          <a:bodyPr wrap="square">
            <a:spAutoFit/>
          </a:bodyPr>
          <a:lstStyle>
            <a:defPPr>
              <a:defRPr lang="zh-CN"/>
            </a:defPPr>
            <a:lvl1pPr>
              <a:spcBef>
                <a:spcPct val="50000"/>
              </a:spcBef>
              <a:buFontTx/>
              <a:buNone/>
              <a:defRPr sz="2600" b="1">
                <a:solidFill>
                  <a:srgbClr val="0000CC"/>
                </a:solidFill>
                <a:latin typeface="黑体" pitchFamily="49" charset="-122"/>
                <a:ea typeface="黑体" pitchFamily="49" charset="-122"/>
              </a:defRPr>
            </a:lvl1pPr>
            <a:lvl2pPr marL="742950" indent="-285750" eaLnBrk="0" hangingPunct="0">
              <a:spcBef>
                <a:spcPct val="20000"/>
              </a:spcBef>
              <a:buChar char="–"/>
              <a:defRPr sz="2800">
                <a:latin typeface="Verdana" pitchFamily="34" charset="0"/>
                <a:ea typeface="宋体" pitchFamily="2" charset="-122"/>
              </a:defRPr>
            </a:lvl2pPr>
            <a:lvl3pPr marL="1143000" indent="-228600" eaLnBrk="0" hangingPunct="0">
              <a:spcBef>
                <a:spcPct val="20000"/>
              </a:spcBef>
              <a:buChar char="•"/>
              <a:defRPr sz="2400">
                <a:latin typeface="Verdana" pitchFamily="34" charset="0"/>
                <a:ea typeface="宋体" pitchFamily="2" charset="-122"/>
              </a:defRPr>
            </a:lvl3pPr>
            <a:lvl4pPr marL="1600200" indent="-228600" eaLnBrk="0" hangingPunct="0">
              <a:spcBef>
                <a:spcPct val="20000"/>
              </a:spcBef>
              <a:buChar char="–"/>
              <a:defRPr sz="2000">
                <a:latin typeface="Verdana" pitchFamily="34" charset="0"/>
                <a:ea typeface="宋体" pitchFamily="2" charset="-122"/>
              </a:defRPr>
            </a:lvl4pPr>
            <a:lvl5pPr marL="2057400" indent="-228600" eaLnBrk="0" hangingPunct="0">
              <a:spcBef>
                <a:spcPct val="20000"/>
              </a:spcBef>
              <a:buChar char="»"/>
              <a:defRPr sz="2000">
                <a:latin typeface="Verdana" pitchFamily="34" charset="0"/>
                <a:ea typeface="宋体" pitchFamily="2" charset="-122"/>
              </a:defRPr>
            </a:lvl5pPr>
            <a:lvl6pPr marL="2514600" indent="-228600" eaLnBrk="0" fontAlgn="base" hangingPunct="0">
              <a:spcBef>
                <a:spcPct val="20000"/>
              </a:spcBef>
              <a:spcAft>
                <a:spcPct val="0"/>
              </a:spcAft>
              <a:buChar char="»"/>
              <a:defRPr sz="2000">
                <a:latin typeface="Verdana" pitchFamily="34" charset="0"/>
                <a:ea typeface="宋体" pitchFamily="2" charset="-122"/>
              </a:defRPr>
            </a:lvl6pPr>
            <a:lvl7pPr marL="2971800" indent="-228600" eaLnBrk="0" fontAlgn="base" hangingPunct="0">
              <a:spcBef>
                <a:spcPct val="20000"/>
              </a:spcBef>
              <a:spcAft>
                <a:spcPct val="0"/>
              </a:spcAft>
              <a:buChar char="»"/>
              <a:defRPr sz="2000">
                <a:latin typeface="Verdana" pitchFamily="34" charset="0"/>
                <a:ea typeface="宋体" pitchFamily="2" charset="-122"/>
              </a:defRPr>
            </a:lvl7pPr>
            <a:lvl8pPr marL="3429000" indent="-228600" eaLnBrk="0" fontAlgn="base" hangingPunct="0">
              <a:spcBef>
                <a:spcPct val="20000"/>
              </a:spcBef>
              <a:spcAft>
                <a:spcPct val="0"/>
              </a:spcAft>
              <a:buChar char="»"/>
              <a:defRPr sz="2000">
                <a:latin typeface="Verdana" pitchFamily="34" charset="0"/>
                <a:ea typeface="宋体" pitchFamily="2" charset="-122"/>
              </a:defRPr>
            </a:lvl8pPr>
            <a:lvl9pPr marL="3886200" indent="-228600" eaLnBrk="0" fontAlgn="base" hangingPunct="0">
              <a:spcBef>
                <a:spcPct val="20000"/>
              </a:spcBef>
              <a:spcAft>
                <a:spcPct val="0"/>
              </a:spcAft>
              <a:buChar char="»"/>
              <a:defRPr sz="2000">
                <a:latin typeface="Verdana" pitchFamily="34" charset="0"/>
                <a:ea typeface="宋体" pitchFamily="2" charset="-122"/>
              </a:defRPr>
            </a:lvl9pPr>
          </a:lstStyle>
          <a:p>
            <a:r>
              <a:rPr lang="en-US" altLang="zh-CN" b="0" dirty="0" smtClean="0"/>
              <a:t>1</a:t>
            </a:r>
            <a:r>
              <a:rPr lang="zh-CN" altLang="en-US" b="0" dirty="0" smtClean="0"/>
              <a:t>、设计</a:t>
            </a:r>
            <a:r>
              <a:rPr lang="zh-CN" altLang="en-US" b="0" dirty="0"/>
              <a:t>数据库的物理</a:t>
            </a:r>
            <a:r>
              <a:rPr lang="zh-CN" altLang="en-US" sz="2800" b="0" dirty="0"/>
              <a:t>结构</a:t>
            </a:r>
            <a:endParaRPr lang="en-US" altLang="zh-CN" sz="2800" b="0" dirty="0"/>
          </a:p>
        </p:txBody>
      </p:sp>
    </p:spTree>
    <p:extLst>
      <p:ext uri="{BB962C8B-B14F-4D97-AF65-F5344CB8AC3E}">
        <p14:creationId xmlns:p14="http://schemas.microsoft.com/office/powerpoint/2010/main" val="312042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E2DEF5C-9A0C-5816-792C-5984565E6AB9}"/>
              </a:ext>
            </a:extLst>
          </p:cNvPr>
          <p:cNvSpPr txBox="1">
            <a:spLocks noChangeArrowheads="1"/>
          </p:cNvSpPr>
          <p:nvPr/>
        </p:nvSpPr>
        <p:spPr bwMode="auto">
          <a:xfrm>
            <a:off x="709482" y="673588"/>
            <a:ext cx="10590578" cy="5908925"/>
          </a:xfrm>
          <a:prstGeom prst="rect">
            <a:avLst/>
          </a:prstGeom>
          <a:noFill/>
          <a:ln>
            <a:noFill/>
          </a:ln>
        </p:spPr>
        <p:txBody>
          <a:bodyPr wrap="square">
            <a:spAutoFit/>
          </a:bodyPr>
          <a:lstStyle>
            <a:lvl1pPr marL="457200" indent="-457200" algn="l" eaLnBrk="0" hangingPunct="0">
              <a:spcBef>
                <a:spcPct val="20000"/>
              </a:spcBef>
              <a:buClr>
                <a:srgbClr val="FFCC00"/>
              </a:buClr>
              <a:buSzPct val="80000"/>
              <a:buFont typeface="Wingdings" pitchFamily="2" charset="2"/>
              <a:buChar char="n"/>
              <a:defRPr sz="2800" b="1">
                <a:solidFill>
                  <a:srgbClr val="FFCC00"/>
                </a:solidFill>
                <a:latin typeface="Tahoma" pitchFamily="34" charset="0"/>
                <a:ea typeface="宋体" pitchFamily="2" charset="-122"/>
              </a:defRPr>
            </a:lvl1pPr>
            <a:lvl2pPr marL="742950" indent="-285750" algn="l" eaLnBrk="0" hangingPunct="0">
              <a:spcBef>
                <a:spcPct val="20000"/>
              </a:spcBef>
              <a:buClr>
                <a:schemeClr val="tx1"/>
              </a:buClr>
              <a:buSzPct val="80000"/>
              <a:buFont typeface="Wingdings" pitchFamily="2" charset="2"/>
              <a:buChar char="u"/>
              <a:defRPr sz="2400" b="1">
                <a:solidFill>
                  <a:schemeClr val="tx1"/>
                </a:solidFill>
                <a:latin typeface="Tahoma" pitchFamily="34" charset="0"/>
                <a:ea typeface="宋体" pitchFamily="2" charset="-122"/>
              </a:defRPr>
            </a:lvl2pPr>
            <a:lvl3pPr marL="1143000" indent="-228600" algn="l" eaLnBrk="0" hangingPunct="0">
              <a:spcBef>
                <a:spcPct val="20000"/>
              </a:spcBef>
              <a:buClr>
                <a:srgbClr val="66FF66"/>
              </a:buClr>
              <a:buSzPct val="80000"/>
              <a:buFont typeface="Wingdings" pitchFamily="2" charset="2"/>
              <a:buChar char="l"/>
              <a:defRPr sz="2000" b="1">
                <a:solidFill>
                  <a:srgbClr val="66FF66"/>
                </a:solidFill>
                <a:latin typeface="Tahoma" pitchFamily="34" charset="0"/>
                <a:ea typeface="宋体" pitchFamily="2" charset="-122"/>
              </a:defRPr>
            </a:lvl3pPr>
            <a:lvl4pPr marL="1600200" indent="-228600" algn="l" eaLnBrk="0" hangingPunct="0">
              <a:spcBef>
                <a:spcPct val="20000"/>
              </a:spcBef>
              <a:buClr>
                <a:srgbClr val="FFFF66"/>
              </a:buClr>
              <a:buSzPct val="80000"/>
              <a:buFont typeface="Wingdings" pitchFamily="2" charset="2"/>
              <a:buChar char="Ø"/>
              <a:defRPr sz="1600" b="1">
                <a:solidFill>
                  <a:srgbClr val="FFFF66"/>
                </a:solidFill>
                <a:latin typeface="Tahoma" pitchFamily="34" charset="0"/>
                <a:ea typeface="宋体" pitchFamily="2" charset="-122"/>
              </a:defRPr>
            </a:lvl4pPr>
            <a:lvl5pPr marL="2057400" indent="-228600" algn="l" eaLnBrk="0" hangingPunct="0">
              <a:spcBef>
                <a:spcPct val="20000"/>
              </a:spcBef>
              <a:buClr>
                <a:schemeClr val="hlink"/>
              </a:buClr>
              <a:buSzPct val="80000"/>
              <a:buChar char="•"/>
              <a:defRPr sz="14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itchFamily="34" charset="0"/>
                <a:ea typeface="宋体" pitchFamily="2" charset="-122"/>
              </a:defRPr>
            </a:lvl9pPr>
          </a:lstStyle>
          <a:p>
            <a:pPr marL="342900" indent="-439200" eaLnBrk="1" hangingPunct="1">
              <a:lnSpc>
                <a:spcPct val="150000"/>
              </a:lnSpc>
              <a:spcBef>
                <a:spcPts val="600"/>
              </a:spcBef>
              <a:buClrTx/>
              <a:buSzTx/>
              <a:buFont typeface="Wingdings" panose="05000000000000000000" pitchFamily="2" charset="2"/>
              <a:buChar char="Ø"/>
              <a:defRPr/>
            </a:pPr>
            <a:r>
              <a:rPr lang="zh-CN" altLang="en-US" sz="2600" b="0" dirty="0">
                <a:solidFill>
                  <a:srgbClr val="C00000"/>
                </a:solidFill>
                <a:latin typeface="黑体" panose="02010609060101010101" pitchFamily="49" charset="-122"/>
                <a:ea typeface="黑体" panose="02010609060101010101" pitchFamily="49" charset="-122"/>
              </a:rPr>
              <a:t>确定数据的存取方法</a:t>
            </a:r>
            <a:endParaRPr lang="en-US" altLang="zh-CN" sz="2600" b="0" dirty="0">
              <a:solidFill>
                <a:srgbClr val="C00000"/>
              </a:solidFill>
              <a:latin typeface="黑体" panose="02010609060101010101" pitchFamily="49" charset="-122"/>
              <a:ea typeface="黑体" panose="02010609060101010101" pitchFamily="49" charset="-122"/>
            </a:endParaRPr>
          </a:p>
          <a:p>
            <a:pPr marL="457200" lvl="1" indent="0">
              <a:lnSpc>
                <a:spcPct val="150000"/>
              </a:lnSpc>
              <a:spcBef>
                <a:spcPts val="600"/>
              </a:spcBef>
              <a:buNone/>
              <a:defRPr/>
            </a:pPr>
            <a:r>
              <a:rPr lang="zh-CN" altLang="en-US" b="0" dirty="0">
                <a:latin typeface="黑体" panose="02010609060101010101" pitchFamily="49" charset="-122"/>
                <a:ea typeface="黑体" panose="02010609060101010101" pitchFamily="49" charset="-122"/>
              </a:rPr>
              <a:t>确定存取方法的目的是实现数据的快速存取，具体采用的方法由数据库管理系统根据数据存储结构决定。用户可通过创建索引来提高数据的查询效率，建立索引的一般原则有：</a:t>
            </a:r>
            <a:endParaRPr lang="en-US" altLang="zh-CN" b="0" dirty="0">
              <a:latin typeface="黑体" panose="02010609060101010101" pitchFamily="49" charset="-122"/>
              <a:ea typeface="黑体" panose="02010609060101010101" pitchFamily="49" charset="-122"/>
            </a:endParaRPr>
          </a:p>
          <a:p>
            <a:pPr lvl="2">
              <a:lnSpc>
                <a:spcPct val="130000"/>
              </a:lnSpc>
              <a:spcBef>
                <a:spcPts val="1200"/>
              </a:spcBef>
              <a:buClr>
                <a:srgbClr val="0000CC"/>
              </a:buClr>
              <a:buFont typeface="Arial" panose="020B0604020202020204" pitchFamily="34" charset="0"/>
              <a:buChar char="•"/>
              <a:defRPr/>
            </a:pPr>
            <a:r>
              <a:rPr lang="zh-CN" altLang="en-US" sz="2300" b="0" dirty="0">
                <a:solidFill>
                  <a:srgbClr val="0000CC"/>
                </a:solidFill>
                <a:latin typeface="黑体" panose="02010609060101010101" pitchFamily="49" charset="-122"/>
                <a:ea typeface="黑体" panose="02010609060101010101" pitchFamily="49" charset="-122"/>
              </a:rPr>
              <a:t>在经常需要排序的列上创建索引。</a:t>
            </a:r>
            <a:endParaRPr lang="en-US" altLang="zh-CN" sz="2300" b="0" dirty="0">
              <a:solidFill>
                <a:srgbClr val="0000CC"/>
              </a:solidFill>
              <a:latin typeface="黑体" panose="02010609060101010101" pitchFamily="49" charset="-122"/>
              <a:ea typeface="黑体" panose="02010609060101010101" pitchFamily="49" charset="-122"/>
            </a:endParaRPr>
          </a:p>
          <a:p>
            <a:pPr lvl="2">
              <a:lnSpc>
                <a:spcPct val="130000"/>
              </a:lnSpc>
              <a:spcBef>
                <a:spcPts val="600"/>
              </a:spcBef>
              <a:buClr>
                <a:srgbClr val="0000CC"/>
              </a:buClr>
              <a:buFont typeface="Arial" panose="020B0604020202020204" pitchFamily="34" charset="0"/>
              <a:buChar char="•"/>
              <a:defRPr/>
            </a:pPr>
            <a:r>
              <a:rPr lang="zh-CN" altLang="en-US" sz="2300" b="0" dirty="0">
                <a:solidFill>
                  <a:srgbClr val="0000CC"/>
                </a:solidFill>
                <a:latin typeface="黑体" panose="02010609060101010101" pitchFamily="49" charset="-122"/>
                <a:ea typeface="黑体" panose="02010609060101010101" pitchFamily="49" charset="-122"/>
              </a:rPr>
              <a:t>在经常做为查询条件的列上建立索引。</a:t>
            </a:r>
            <a:endParaRPr lang="en-US" altLang="zh-CN" sz="2300" b="0" dirty="0">
              <a:solidFill>
                <a:srgbClr val="0000CC"/>
              </a:solidFill>
              <a:latin typeface="黑体" panose="02010609060101010101" pitchFamily="49" charset="-122"/>
              <a:ea typeface="黑体" panose="02010609060101010101" pitchFamily="49" charset="-122"/>
            </a:endParaRPr>
          </a:p>
          <a:p>
            <a:pPr lvl="2">
              <a:lnSpc>
                <a:spcPct val="130000"/>
              </a:lnSpc>
              <a:spcBef>
                <a:spcPts val="600"/>
              </a:spcBef>
              <a:buClr>
                <a:srgbClr val="0000CC"/>
              </a:buClr>
              <a:buFont typeface="Arial" panose="020B0604020202020204" pitchFamily="34" charset="0"/>
              <a:buChar char="•"/>
              <a:defRPr/>
            </a:pPr>
            <a:r>
              <a:rPr lang="zh-CN" altLang="en-US" sz="2300" b="0" dirty="0">
                <a:solidFill>
                  <a:srgbClr val="0000CC"/>
                </a:solidFill>
                <a:latin typeface="黑体" panose="02010609060101010101" pitchFamily="49" charset="-122"/>
                <a:ea typeface="黑体" panose="02010609060101010101" pitchFamily="49" charset="-122"/>
              </a:rPr>
              <a:t>在经常做为连接条件的列上建立索引。</a:t>
            </a:r>
            <a:endParaRPr lang="en-US" altLang="zh-CN" sz="2300" b="0" dirty="0">
              <a:solidFill>
                <a:srgbClr val="0000CC"/>
              </a:solidFill>
              <a:latin typeface="黑体" panose="02010609060101010101" pitchFamily="49" charset="-122"/>
              <a:ea typeface="黑体" panose="02010609060101010101" pitchFamily="49" charset="-122"/>
            </a:endParaRPr>
          </a:p>
          <a:p>
            <a:pPr lvl="2">
              <a:lnSpc>
                <a:spcPct val="130000"/>
              </a:lnSpc>
              <a:spcBef>
                <a:spcPts val="600"/>
              </a:spcBef>
              <a:buClr>
                <a:srgbClr val="0000CC"/>
              </a:buClr>
              <a:buFont typeface="Arial" panose="020B0604020202020204" pitchFamily="34" charset="0"/>
              <a:buChar char="•"/>
              <a:defRPr/>
            </a:pPr>
            <a:r>
              <a:rPr lang="zh-CN" altLang="en-US" sz="2300" b="0" dirty="0">
                <a:solidFill>
                  <a:srgbClr val="0000CC"/>
                </a:solidFill>
                <a:latin typeface="黑体" panose="02010609060101010101" pitchFamily="49" charset="-122"/>
                <a:ea typeface="黑体" panose="02010609060101010101" pitchFamily="49" charset="-122"/>
              </a:rPr>
              <a:t>在经常做为分组依据列上建立索引。</a:t>
            </a:r>
            <a:endParaRPr lang="en-US" altLang="zh-CN" sz="2300" b="0" dirty="0">
              <a:solidFill>
                <a:srgbClr val="0000CC"/>
              </a:solidFill>
              <a:latin typeface="黑体" panose="02010609060101010101" pitchFamily="49" charset="-122"/>
              <a:ea typeface="黑体" panose="02010609060101010101" pitchFamily="49" charset="-122"/>
            </a:endParaRPr>
          </a:p>
          <a:p>
            <a:pPr lvl="1">
              <a:lnSpc>
                <a:spcPct val="150000"/>
              </a:lnSpc>
              <a:spcBef>
                <a:spcPts val="600"/>
              </a:spcBef>
              <a:buFont typeface="Arial" panose="020B0604020202020204" pitchFamily="34" charset="0"/>
              <a:buChar char="•"/>
              <a:defRPr/>
            </a:pPr>
            <a:endParaRPr lang="en-US" altLang="zh-CN" b="0" dirty="0">
              <a:latin typeface="黑体" panose="02010609060101010101" pitchFamily="49" charset="-122"/>
              <a:ea typeface="黑体" panose="02010609060101010101" pitchFamily="49" charset="-122"/>
            </a:endParaRPr>
          </a:p>
          <a:p>
            <a:pPr marL="285750" lvl="1" indent="0" eaLnBrk="1" hangingPunct="1">
              <a:lnSpc>
                <a:spcPct val="150000"/>
              </a:lnSpc>
              <a:spcBef>
                <a:spcPts val="600"/>
              </a:spcBef>
              <a:buClrTx/>
              <a:buSzTx/>
              <a:buNone/>
              <a:defRPr/>
            </a:pPr>
            <a:endParaRPr lang="en-US" altLang="zh-CN" b="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7582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4"/>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3B3A37C5-0149-4343-AFC2-9AB93FD88620}"/>
              </a:ext>
            </a:extLst>
          </p:cNvPr>
          <p:cNvSpPr txBox="1">
            <a:spLocks noChangeArrowheads="1"/>
          </p:cNvSpPr>
          <p:nvPr/>
        </p:nvSpPr>
        <p:spPr bwMode="auto">
          <a:xfrm>
            <a:off x="1096909" y="1431104"/>
            <a:ext cx="10232026" cy="2989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marL="342900" indent="-432000">
              <a:lnSpc>
                <a:spcPct val="120000"/>
              </a:lnSpc>
              <a:spcBef>
                <a:spcPts val="1200"/>
              </a:spcBef>
              <a:buClrTx/>
              <a:buSzTx/>
              <a:buFont typeface="Wingdings" panose="05000000000000000000" pitchFamily="2" charset="2"/>
              <a:buChar char="Ø"/>
              <a:defRPr/>
            </a:pPr>
            <a:r>
              <a:rPr lang="zh-CN" altLang="en-US" sz="2600" b="0" dirty="0">
                <a:solidFill>
                  <a:schemeClr val="tx1"/>
                </a:solidFill>
                <a:latin typeface="黑体" panose="02010609060101010101" pitchFamily="49" charset="-122"/>
                <a:ea typeface="黑体" panose="02010609060101010101" pitchFamily="49" charset="-122"/>
              </a:rPr>
              <a:t>定量估算各种方案的：</a:t>
            </a:r>
          </a:p>
          <a:p>
            <a:pPr lvl="1">
              <a:lnSpc>
                <a:spcPct val="125000"/>
              </a:lnSpc>
              <a:spcBef>
                <a:spcPts val="1200"/>
              </a:spcBef>
              <a:buFont typeface="Arial" panose="020B0604020202020204" pitchFamily="34" charset="0"/>
              <a:buChar char="•"/>
            </a:pPr>
            <a:r>
              <a:rPr lang="zh-CN" altLang="en-US" b="0" dirty="0">
                <a:solidFill>
                  <a:srgbClr val="0000CC"/>
                </a:solidFill>
                <a:latin typeface="黑体" panose="02010609060101010101" pitchFamily="49" charset="-122"/>
                <a:ea typeface="黑体" panose="02010609060101010101" pitchFamily="49" charset="-122"/>
              </a:rPr>
              <a:t>存储空间</a:t>
            </a:r>
          </a:p>
          <a:p>
            <a:pPr lvl="1">
              <a:lnSpc>
                <a:spcPct val="125000"/>
              </a:lnSpc>
              <a:spcBef>
                <a:spcPts val="1200"/>
              </a:spcBef>
              <a:buFont typeface="Arial" panose="020B0604020202020204" pitchFamily="34" charset="0"/>
              <a:buChar char="•"/>
            </a:pPr>
            <a:r>
              <a:rPr lang="zh-CN" altLang="en-US" b="0" dirty="0">
                <a:solidFill>
                  <a:srgbClr val="0000CC"/>
                </a:solidFill>
                <a:latin typeface="黑体" panose="02010609060101010101" pitchFamily="49" charset="-122"/>
                <a:ea typeface="黑体" panose="02010609060101010101" pitchFamily="49" charset="-122"/>
              </a:rPr>
              <a:t>存取时间</a:t>
            </a:r>
          </a:p>
          <a:p>
            <a:pPr lvl="1">
              <a:lnSpc>
                <a:spcPct val="125000"/>
              </a:lnSpc>
              <a:spcBef>
                <a:spcPts val="1200"/>
              </a:spcBef>
              <a:buFont typeface="Arial" panose="020B0604020202020204" pitchFamily="34" charset="0"/>
              <a:buChar char="•"/>
            </a:pPr>
            <a:r>
              <a:rPr lang="zh-CN" altLang="en-US" b="0" dirty="0">
                <a:solidFill>
                  <a:srgbClr val="0000CC"/>
                </a:solidFill>
                <a:latin typeface="黑体" panose="02010609060101010101" pitchFamily="49" charset="-122"/>
                <a:ea typeface="黑体" panose="02010609060101010101" pitchFamily="49" charset="-122"/>
              </a:rPr>
              <a:t>维护代价</a:t>
            </a:r>
          </a:p>
          <a:p>
            <a:pPr marL="342900" indent="-432000">
              <a:lnSpc>
                <a:spcPct val="120000"/>
              </a:lnSpc>
              <a:spcBef>
                <a:spcPts val="1200"/>
              </a:spcBef>
              <a:buClrTx/>
              <a:buSzTx/>
              <a:buFont typeface="Wingdings" panose="05000000000000000000" pitchFamily="2" charset="2"/>
              <a:buChar char="Ø"/>
              <a:defRPr/>
            </a:pPr>
            <a:r>
              <a:rPr lang="zh-CN" altLang="en-US" sz="2600" b="0" dirty="0">
                <a:solidFill>
                  <a:schemeClr val="tx1"/>
                </a:solidFill>
                <a:latin typeface="黑体" panose="02010609060101010101" pitchFamily="49" charset="-122"/>
                <a:ea typeface="黑体" panose="02010609060101010101" pitchFamily="49" charset="-122"/>
              </a:rPr>
              <a:t>对估算结果进行权衡、比较，选择出一个较优的合理的物理结构。</a:t>
            </a:r>
            <a:endParaRPr lang="en-US" altLang="zh-CN" sz="2600" b="0" dirty="0">
              <a:solidFill>
                <a:schemeClr val="tx1"/>
              </a:solidFill>
              <a:latin typeface="黑体" panose="02010609060101010101" pitchFamily="49" charset="-122"/>
              <a:ea typeface="黑体" panose="02010609060101010101" pitchFamily="49" charset="-122"/>
            </a:endParaRPr>
          </a:p>
        </p:txBody>
      </p:sp>
      <p:sp>
        <p:nvSpPr>
          <p:cNvPr id="6" name="Rectangle 3">
            <a:extLst>
              <a:ext uri="{FF2B5EF4-FFF2-40B4-BE49-F238E27FC236}">
                <a16:creationId xmlns:a16="http://schemas.microsoft.com/office/drawing/2014/main" id="{C102FBB0-DD62-48A6-9CC6-1C9028D87F49}"/>
              </a:ext>
            </a:extLst>
          </p:cNvPr>
          <p:cNvSpPr txBox="1">
            <a:spLocks noChangeArrowheads="1"/>
          </p:cNvSpPr>
          <p:nvPr/>
        </p:nvSpPr>
        <p:spPr bwMode="auto">
          <a:xfrm>
            <a:off x="648000" y="540000"/>
            <a:ext cx="8351837" cy="528272"/>
          </a:xfrm>
          <a:prstGeom prst="rect">
            <a:avLst/>
          </a:prstGeom>
          <a:noFill/>
          <a:ln>
            <a:noFill/>
          </a:ln>
        </p:spPr>
        <p:txBody>
          <a:bodyPr/>
          <a:lstStyle>
            <a:lvl1pPr marL="342900" indent="-342900"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marL="57150" indent="0">
              <a:lnSpc>
                <a:spcPct val="130000"/>
              </a:lnSpc>
              <a:spcBef>
                <a:spcPct val="40000"/>
              </a:spcBef>
              <a:spcAft>
                <a:spcPct val="20000"/>
              </a:spcAft>
              <a:defRPr/>
            </a:pPr>
            <a:r>
              <a:rPr lang="en-US" altLang="zh-CN" sz="2800" b="0" dirty="0" smtClean="0">
                <a:solidFill>
                  <a:srgbClr val="0000CC"/>
                </a:solidFill>
                <a:latin typeface="黑体" pitchFamily="49" charset="-122"/>
                <a:ea typeface="黑体" pitchFamily="49" charset="-122"/>
              </a:rPr>
              <a:t>2</a:t>
            </a:r>
            <a:r>
              <a:rPr lang="zh-CN" altLang="en-US" sz="2800" b="0" dirty="0" smtClean="0">
                <a:solidFill>
                  <a:srgbClr val="0000CC"/>
                </a:solidFill>
                <a:latin typeface="黑体" pitchFamily="49" charset="-122"/>
                <a:ea typeface="黑体" pitchFamily="49" charset="-122"/>
              </a:rPr>
              <a:t>、评价</a:t>
            </a:r>
            <a:r>
              <a:rPr lang="zh-CN" altLang="en-US" sz="2800" b="0" dirty="0">
                <a:solidFill>
                  <a:srgbClr val="0000CC"/>
                </a:solidFill>
                <a:latin typeface="黑体" pitchFamily="49" charset="-122"/>
                <a:ea typeface="黑体" pitchFamily="49" charset="-122"/>
              </a:rPr>
              <a:t>物理结构</a:t>
            </a:r>
            <a:endParaRPr lang="en-US" altLang="zh-CN" sz="2800" b="0" dirty="0">
              <a:solidFill>
                <a:srgbClr val="0000CC"/>
              </a:solidFill>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3"/>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520E6581-749B-499E-AC13-6C92B9131639}"/>
              </a:ext>
            </a:extLst>
          </p:cNvPr>
          <p:cNvSpPr txBox="1">
            <a:spLocks noChangeArrowheads="1"/>
          </p:cNvSpPr>
          <p:nvPr/>
        </p:nvSpPr>
        <p:spPr bwMode="auto">
          <a:xfrm>
            <a:off x="360000" y="360000"/>
            <a:ext cx="8351837" cy="584775"/>
          </a:xfrm>
          <a:prstGeom prst="rect">
            <a:avLst/>
          </a:prstGeom>
          <a:noFill/>
          <a:ln>
            <a:noFill/>
          </a:ln>
        </p:spPr>
        <p:txBody>
          <a:bodyPr>
            <a:spAutoFit/>
          </a:bodyPr>
          <a:lstStyle>
            <a:defPPr>
              <a:defRPr lang="zh-CN"/>
            </a:defPPr>
            <a:lvl1pPr>
              <a:spcBef>
                <a:spcPct val="50000"/>
              </a:spcBef>
              <a:buFontTx/>
              <a:buNone/>
              <a:defRPr sz="3200">
                <a:solidFill>
                  <a:srgbClr val="C00000"/>
                </a:solidFill>
                <a:latin typeface="黑体" panose="02010609060101010101" pitchFamily="49" charset="-122"/>
                <a:ea typeface="黑体" panose="02010609060101010101" pitchFamily="49" charset="-122"/>
              </a:defRPr>
            </a:lvl1pPr>
            <a:lvl2pPr marL="742950" indent="-285750" eaLnBrk="0" hangingPunct="0">
              <a:spcBef>
                <a:spcPct val="20000"/>
              </a:spcBef>
              <a:buChar char="–"/>
              <a:defRPr sz="2800">
                <a:latin typeface="Verdana" pitchFamily="34" charset="0"/>
                <a:ea typeface="宋体" pitchFamily="2" charset="-122"/>
              </a:defRPr>
            </a:lvl2pPr>
            <a:lvl3pPr marL="1143000" indent="-228600" eaLnBrk="0" hangingPunct="0">
              <a:spcBef>
                <a:spcPct val="20000"/>
              </a:spcBef>
              <a:buChar char="•"/>
              <a:defRPr sz="2400">
                <a:latin typeface="Verdana" pitchFamily="34" charset="0"/>
                <a:ea typeface="宋体" pitchFamily="2" charset="-122"/>
              </a:defRPr>
            </a:lvl3pPr>
            <a:lvl4pPr marL="1600200" indent="-228600" eaLnBrk="0" hangingPunct="0">
              <a:spcBef>
                <a:spcPct val="20000"/>
              </a:spcBef>
              <a:buChar char="–"/>
              <a:defRPr sz="2000">
                <a:latin typeface="Verdana" pitchFamily="34" charset="0"/>
                <a:ea typeface="宋体" pitchFamily="2" charset="-122"/>
              </a:defRPr>
            </a:lvl4pPr>
            <a:lvl5pPr marL="2057400" indent="-228600" eaLnBrk="0" hangingPunct="0">
              <a:spcBef>
                <a:spcPct val="20000"/>
              </a:spcBef>
              <a:buChar char="»"/>
              <a:defRPr sz="2000">
                <a:latin typeface="Verdana" pitchFamily="34" charset="0"/>
                <a:ea typeface="宋体" pitchFamily="2" charset="-122"/>
              </a:defRPr>
            </a:lvl5pPr>
            <a:lvl6pPr marL="2514600" indent="-228600" eaLnBrk="0" fontAlgn="base" hangingPunct="0">
              <a:spcBef>
                <a:spcPct val="20000"/>
              </a:spcBef>
              <a:spcAft>
                <a:spcPct val="0"/>
              </a:spcAft>
              <a:buChar char="»"/>
              <a:defRPr sz="2000">
                <a:latin typeface="Verdana" pitchFamily="34" charset="0"/>
                <a:ea typeface="宋体" pitchFamily="2" charset="-122"/>
              </a:defRPr>
            </a:lvl6pPr>
            <a:lvl7pPr marL="2971800" indent="-228600" eaLnBrk="0" fontAlgn="base" hangingPunct="0">
              <a:spcBef>
                <a:spcPct val="20000"/>
              </a:spcBef>
              <a:spcAft>
                <a:spcPct val="0"/>
              </a:spcAft>
              <a:buChar char="»"/>
              <a:defRPr sz="2000">
                <a:latin typeface="Verdana" pitchFamily="34" charset="0"/>
                <a:ea typeface="宋体" pitchFamily="2" charset="-122"/>
              </a:defRPr>
            </a:lvl7pPr>
            <a:lvl8pPr marL="3429000" indent="-228600" eaLnBrk="0" fontAlgn="base" hangingPunct="0">
              <a:spcBef>
                <a:spcPct val="20000"/>
              </a:spcBef>
              <a:spcAft>
                <a:spcPct val="0"/>
              </a:spcAft>
              <a:buChar char="»"/>
              <a:defRPr sz="2000">
                <a:latin typeface="Verdana" pitchFamily="34" charset="0"/>
                <a:ea typeface="宋体" pitchFamily="2" charset="-122"/>
              </a:defRPr>
            </a:lvl8pPr>
            <a:lvl9pPr marL="3886200" indent="-228600" eaLnBrk="0" fontAlgn="base" hangingPunct="0">
              <a:spcBef>
                <a:spcPct val="20000"/>
              </a:spcBef>
              <a:spcAft>
                <a:spcPct val="0"/>
              </a:spcAft>
              <a:buChar char="»"/>
              <a:defRPr sz="2000">
                <a:latin typeface="Verdana" pitchFamily="34" charset="0"/>
                <a:ea typeface="宋体" pitchFamily="2" charset="-122"/>
              </a:defRPr>
            </a:lvl9pPr>
          </a:lstStyle>
          <a:p>
            <a:r>
              <a:rPr lang="en-US" altLang="zh-CN" dirty="0" smtClean="0"/>
              <a:t>4.4.2 </a:t>
            </a:r>
            <a:r>
              <a:rPr lang="zh-CN" altLang="en-US" dirty="0" smtClean="0"/>
              <a:t>数据库</a:t>
            </a:r>
            <a:r>
              <a:rPr lang="zh-CN" altLang="en-US" dirty="0"/>
              <a:t>的实施</a:t>
            </a:r>
            <a:endParaRPr lang="en-US" altLang="zh-CN" dirty="0"/>
          </a:p>
        </p:txBody>
      </p:sp>
      <p:sp>
        <p:nvSpPr>
          <p:cNvPr id="8" name="Text Box 3">
            <a:extLst>
              <a:ext uri="{FF2B5EF4-FFF2-40B4-BE49-F238E27FC236}">
                <a16:creationId xmlns:a16="http://schemas.microsoft.com/office/drawing/2014/main" id="{996F1D41-E70C-42B6-80BA-1CE361AD0F4A}"/>
              </a:ext>
            </a:extLst>
          </p:cNvPr>
          <p:cNvSpPr txBox="1">
            <a:spLocks noChangeArrowheads="1"/>
          </p:cNvSpPr>
          <p:nvPr/>
        </p:nvSpPr>
        <p:spPr bwMode="auto">
          <a:xfrm>
            <a:off x="1020109" y="1097200"/>
            <a:ext cx="10305786" cy="488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marL="0" indent="0">
              <a:lnSpc>
                <a:spcPct val="110000"/>
              </a:lnSpc>
              <a:spcBef>
                <a:spcPts val="1000"/>
              </a:spcBef>
              <a:buClrTx/>
              <a:buSzTx/>
              <a:buNone/>
              <a:defRPr/>
            </a:pPr>
            <a:r>
              <a:rPr lang="zh-CN" altLang="en-US" sz="2400" b="0" dirty="0">
                <a:solidFill>
                  <a:schemeClr val="tx1"/>
                </a:solidFill>
                <a:latin typeface="黑体" panose="02010609060101010101" pitchFamily="49" charset="-122"/>
                <a:ea typeface="黑体" panose="02010609060101010101" pitchFamily="49" charset="-122"/>
              </a:rPr>
              <a:t>根据逻辑结构和物理结构设计的结果，在计算机上建立实际的数据库结构，并装入数据进行试运行和评价的过程称为数据库的实施。</a:t>
            </a:r>
            <a:endParaRPr lang="en-US" altLang="zh-CN" sz="2400" b="0" dirty="0">
              <a:solidFill>
                <a:schemeClr val="tx1"/>
              </a:solidFill>
              <a:latin typeface="黑体" panose="02010609060101010101" pitchFamily="49" charset="-122"/>
              <a:ea typeface="黑体" panose="02010609060101010101" pitchFamily="49" charset="-122"/>
            </a:endParaRPr>
          </a:p>
          <a:p>
            <a:pPr marL="0" indent="0">
              <a:lnSpc>
                <a:spcPct val="110000"/>
              </a:lnSpc>
              <a:spcBef>
                <a:spcPts val="1000"/>
              </a:spcBef>
              <a:buClrTx/>
              <a:buSzTx/>
              <a:buNone/>
              <a:defRPr/>
            </a:pPr>
            <a:r>
              <a:rPr lang="en-US" altLang="zh-CN" sz="2400" b="0" dirty="0" smtClean="0">
                <a:solidFill>
                  <a:srgbClr val="0000CC"/>
                </a:solidFill>
                <a:latin typeface="黑体" panose="02010609060101010101" pitchFamily="49" charset="-122"/>
                <a:ea typeface="黑体" panose="02010609060101010101" pitchFamily="49" charset="-122"/>
              </a:rPr>
              <a:t>1</a:t>
            </a:r>
            <a:r>
              <a:rPr lang="zh-CN" altLang="en-US" sz="2400" b="0" dirty="0" smtClean="0">
                <a:solidFill>
                  <a:srgbClr val="0000CC"/>
                </a:solidFill>
                <a:latin typeface="黑体" panose="02010609060101010101" pitchFamily="49" charset="-122"/>
                <a:ea typeface="黑体" panose="02010609060101010101" pitchFamily="49" charset="-122"/>
              </a:rPr>
              <a:t>）建立</a:t>
            </a:r>
            <a:r>
              <a:rPr lang="zh-CN" altLang="en-US" sz="2400" b="0" dirty="0">
                <a:solidFill>
                  <a:srgbClr val="0000CC"/>
                </a:solidFill>
                <a:latin typeface="黑体" panose="02010609060101010101" pitchFamily="49" charset="-122"/>
                <a:ea typeface="黑体" panose="02010609060101010101" pitchFamily="49" charset="-122"/>
              </a:rPr>
              <a:t>数据库结构</a:t>
            </a:r>
            <a:endParaRPr lang="en-US" altLang="zh-CN" sz="2400" b="0" dirty="0">
              <a:solidFill>
                <a:srgbClr val="0000CC"/>
              </a:solidFill>
              <a:latin typeface="黑体" panose="02010609060101010101" pitchFamily="49" charset="-122"/>
              <a:ea typeface="黑体" panose="02010609060101010101" pitchFamily="49" charset="-122"/>
            </a:endParaRPr>
          </a:p>
          <a:p>
            <a:pPr marL="285750" lvl="1" indent="0">
              <a:lnSpc>
                <a:spcPct val="110000"/>
              </a:lnSpc>
              <a:spcBef>
                <a:spcPts val="1000"/>
              </a:spcBef>
              <a:buClrTx/>
              <a:buSzTx/>
              <a:buNone/>
              <a:defRPr/>
            </a:pPr>
            <a:r>
              <a:rPr lang="zh-CN" altLang="en-US" sz="2200" b="0" dirty="0">
                <a:latin typeface="黑体" panose="02010609060101010101" pitchFamily="49" charset="-122"/>
                <a:ea typeface="黑体" panose="02010609060101010101" pitchFamily="49" charset="-122"/>
              </a:rPr>
              <a:t>根据</a:t>
            </a:r>
            <a:r>
              <a:rPr lang="en-US" altLang="zh-CN" sz="2200" b="0" dirty="0">
                <a:latin typeface="黑体" panose="02010609060101010101" pitchFamily="49" charset="-122"/>
                <a:ea typeface="黑体" panose="02010609060101010101" pitchFamily="49" charset="-122"/>
              </a:rPr>
              <a:t>DBMS</a:t>
            </a:r>
            <a:r>
              <a:rPr lang="zh-CN" altLang="en-US" sz="2200" b="0" dirty="0">
                <a:latin typeface="黑体" panose="02010609060101010101" pitchFamily="49" charset="-122"/>
                <a:ea typeface="黑体" panose="02010609060101010101" pitchFamily="49" charset="-122"/>
              </a:rPr>
              <a:t>提供的数据库定义语言创建数据库中各个关系模式。</a:t>
            </a:r>
            <a:endParaRPr lang="en-US" altLang="zh-CN" sz="2200" b="0" dirty="0">
              <a:solidFill>
                <a:schemeClr val="tx1"/>
              </a:solidFill>
              <a:latin typeface="黑体" panose="02010609060101010101" pitchFamily="49" charset="-122"/>
              <a:ea typeface="黑体" panose="02010609060101010101" pitchFamily="49" charset="-122"/>
            </a:endParaRPr>
          </a:p>
          <a:p>
            <a:pPr marL="0" indent="0">
              <a:lnSpc>
                <a:spcPct val="110000"/>
              </a:lnSpc>
              <a:spcBef>
                <a:spcPts val="1000"/>
              </a:spcBef>
              <a:buClrTx/>
              <a:buSzTx/>
              <a:buNone/>
              <a:defRPr/>
            </a:pPr>
            <a:r>
              <a:rPr lang="en-US" altLang="zh-CN" sz="2400" b="0" dirty="0" smtClean="0">
                <a:solidFill>
                  <a:srgbClr val="0000CC"/>
                </a:solidFill>
                <a:latin typeface="黑体" panose="02010609060101010101" pitchFamily="49" charset="-122"/>
                <a:ea typeface="黑体" panose="02010609060101010101" pitchFamily="49" charset="-122"/>
              </a:rPr>
              <a:t>2</a:t>
            </a:r>
            <a:r>
              <a:rPr lang="zh-CN" altLang="en-US" sz="2400" b="0" dirty="0" smtClean="0">
                <a:solidFill>
                  <a:srgbClr val="0000CC"/>
                </a:solidFill>
                <a:latin typeface="黑体" panose="02010609060101010101" pitchFamily="49" charset="-122"/>
                <a:ea typeface="黑体" panose="02010609060101010101" pitchFamily="49" charset="-122"/>
              </a:rPr>
              <a:t>）数据</a:t>
            </a:r>
            <a:r>
              <a:rPr lang="zh-CN" altLang="en-US" sz="2400" b="0" dirty="0">
                <a:solidFill>
                  <a:srgbClr val="0000CC"/>
                </a:solidFill>
                <a:latin typeface="黑体" panose="02010609060101010101" pitchFamily="49" charset="-122"/>
                <a:ea typeface="黑体" panose="02010609060101010101" pitchFamily="49" charset="-122"/>
              </a:rPr>
              <a:t>加载</a:t>
            </a:r>
            <a:endParaRPr lang="en-US" altLang="zh-CN" sz="2400" b="0" dirty="0">
              <a:solidFill>
                <a:srgbClr val="0000CC"/>
              </a:solidFill>
              <a:latin typeface="黑体" panose="02010609060101010101" pitchFamily="49" charset="-122"/>
              <a:ea typeface="黑体" panose="02010609060101010101" pitchFamily="49" charset="-122"/>
            </a:endParaRPr>
          </a:p>
          <a:p>
            <a:pPr marL="285750" lvl="1" indent="0">
              <a:lnSpc>
                <a:spcPct val="110000"/>
              </a:lnSpc>
              <a:spcBef>
                <a:spcPts val="1000"/>
              </a:spcBef>
              <a:buClrTx/>
              <a:buSzTx/>
              <a:buNone/>
              <a:defRPr/>
            </a:pPr>
            <a:r>
              <a:rPr lang="zh-CN" altLang="en-US" sz="2200" b="0" dirty="0">
                <a:solidFill>
                  <a:schemeClr val="tx1"/>
                </a:solidFill>
                <a:latin typeface="黑体" panose="02010609060101010101" pitchFamily="49" charset="-122"/>
                <a:ea typeface="黑体" panose="02010609060101010101" pitchFamily="49" charset="-122"/>
              </a:rPr>
              <a:t>通过设计的数据库应用程序对数据进行反复校验确认无误存入数据库中。</a:t>
            </a:r>
            <a:endParaRPr lang="en-US" altLang="zh-CN" sz="2200" b="0" dirty="0">
              <a:solidFill>
                <a:schemeClr val="tx1"/>
              </a:solidFill>
              <a:latin typeface="黑体" panose="02010609060101010101" pitchFamily="49" charset="-122"/>
              <a:ea typeface="黑体" panose="02010609060101010101" pitchFamily="49" charset="-122"/>
            </a:endParaRPr>
          </a:p>
          <a:p>
            <a:pPr marL="0" indent="0">
              <a:lnSpc>
                <a:spcPct val="110000"/>
              </a:lnSpc>
              <a:spcBef>
                <a:spcPts val="1000"/>
              </a:spcBef>
              <a:buClrTx/>
              <a:buSzTx/>
              <a:buNone/>
              <a:defRPr/>
            </a:pPr>
            <a:r>
              <a:rPr lang="en-US" altLang="zh-CN" sz="2400" b="0" dirty="0" smtClean="0">
                <a:solidFill>
                  <a:srgbClr val="0000CC"/>
                </a:solidFill>
                <a:latin typeface="黑体" panose="02010609060101010101" pitchFamily="49" charset="-122"/>
                <a:ea typeface="黑体" panose="02010609060101010101" pitchFamily="49" charset="-122"/>
              </a:rPr>
              <a:t>3</a:t>
            </a:r>
            <a:r>
              <a:rPr lang="zh-CN" altLang="en-US" sz="2400" b="0" dirty="0" smtClean="0">
                <a:solidFill>
                  <a:srgbClr val="0000CC"/>
                </a:solidFill>
                <a:latin typeface="黑体" panose="02010609060101010101" pitchFamily="49" charset="-122"/>
                <a:ea typeface="黑体" panose="02010609060101010101" pitchFamily="49" charset="-122"/>
              </a:rPr>
              <a:t>）数据库</a:t>
            </a:r>
            <a:r>
              <a:rPr lang="zh-CN" altLang="en-US" sz="2400" b="0" dirty="0">
                <a:solidFill>
                  <a:srgbClr val="0000CC"/>
                </a:solidFill>
                <a:latin typeface="黑体" panose="02010609060101010101" pitchFamily="49" charset="-122"/>
                <a:ea typeface="黑体" panose="02010609060101010101" pitchFamily="49" charset="-122"/>
              </a:rPr>
              <a:t>试运行和评价</a:t>
            </a:r>
            <a:endParaRPr lang="en-US" altLang="zh-CN" sz="2400" b="0" dirty="0">
              <a:solidFill>
                <a:srgbClr val="0000CC"/>
              </a:solidFill>
              <a:latin typeface="黑体" panose="02010609060101010101" pitchFamily="49" charset="-122"/>
              <a:ea typeface="黑体" panose="02010609060101010101" pitchFamily="49" charset="-122"/>
            </a:endParaRPr>
          </a:p>
          <a:p>
            <a:pPr marL="628650" lvl="1" indent="-342900">
              <a:lnSpc>
                <a:spcPct val="110000"/>
              </a:lnSpc>
              <a:spcBef>
                <a:spcPts val="1000"/>
              </a:spcBef>
              <a:buClrTx/>
              <a:buSzTx/>
              <a:buFont typeface="Wingdings" panose="05000000000000000000" pitchFamily="2" charset="2"/>
              <a:buChar char="Ø"/>
              <a:defRPr/>
            </a:pPr>
            <a:r>
              <a:rPr lang="zh-CN" altLang="en-US" sz="2200" b="0" dirty="0">
                <a:latin typeface="黑体" panose="02010609060101010101" pitchFamily="49" charset="-122"/>
                <a:ea typeface="黑体" panose="02010609060101010101" pitchFamily="49" charset="-122"/>
              </a:rPr>
              <a:t>运行数据库应用程序，执行对数据库的各种操作，测试应用程序的功能是否满足设计的要求。</a:t>
            </a:r>
            <a:endParaRPr lang="en-US" altLang="zh-CN" sz="2200" b="0" dirty="0">
              <a:latin typeface="黑体" panose="02010609060101010101" pitchFamily="49" charset="-122"/>
              <a:ea typeface="黑体" panose="02010609060101010101" pitchFamily="49" charset="-122"/>
            </a:endParaRPr>
          </a:p>
          <a:p>
            <a:pPr marL="628650" lvl="1" indent="-342900">
              <a:lnSpc>
                <a:spcPct val="110000"/>
              </a:lnSpc>
              <a:spcBef>
                <a:spcPts val="1000"/>
              </a:spcBef>
              <a:buClrTx/>
              <a:buSzTx/>
              <a:buFont typeface="Wingdings" panose="05000000000000000000" pitchFamily="2" charset="2"/>
              <a:buChar char="Ø"/>
              <a:defRPr/>
            </a:pPr>
            <a:r>
              <a:rPr lang="zh-CN" altLang="en-US" sz="2200" b="0" dirty="0">
                <a:solidFill>
                  <a:schemeClr val="tx1"/>
                </a:solidFill>
                <a:latin typeface="黑体" panose="02010609060101010101" pitchFamily="49" charset="-122"/>
                <a:ea typeface="黑体" panose="02010609060101010101" pitchFamily="49" charset="-122"/>
              </a:rPr>
              <a:t>对系统的性能指标进行测试和评价，分析是否达到设计目标。</a:t>
            </a:r>
            <a:endParaRPr lang="en-US" altLang="zh-CN" sz="22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E761B31D-2900-42C2-BB0F-8DFDFC37708C}"/>
              </a:ext>
            </a:extLst>
          </p:cNvPr>
          <p:cNvSpPr txBox="1">
            <a:spLocks noChangeArrowheads="1"/>
          </p:cNvSpPr>
          <p:nvPr/>
        </p:nvSpPr>
        <p:spPr bwMode="auto">
          <a:xfrm>
            <a:off x="360000" y="360000"/>
            <a:ext cx="8351837" cy="584775"/>
          </a:xfrm>
          <a:prstGeom prst="rect">
            <a:avLst/>
          </a:prstGeom>
          <a:noFill/>
          <a:ln>
            <a:noFill/>
          </a:ln>
        </p:spPr>
        <p:txBody>
          <a:bodyPr>
            <a:spAutoFit/>
          </a:bodyPr>
          <a:lstStyle>
            <a:defPPr>
              <a:defRPr lang="zh-CN"/>
            </a:defPPr>
            <a:lvl1pPr>
              <a:spcBef>
                <a:spcPct val="50000"/>
              </a:spcBef>
              <a:buFontTx/>
              <a:buNone/>
              <a:defRPr sz="3200">
                <a:solidFill>
                  <a:srgbClr val="C00000"/>
                </a:solidFill>
                <a:latin typeface="黑体" panose="02010609060101010101" pitchFamily="49" charset="-122"/>
                <a:ea typeface="黑体" panose="02010609060101010101" pitchFamily="49" charset="-122"/>
              </a:defRPr>
            </a:lvl1pPr>
            <a:lvl2pPr marL="742950" indent="-285750" eaLnBrk="0" hangingPunct="0">
              <a:spcBef>
                <a:spcPct val="20000"/>
              </a:spcBef>
              <a:buChar char="–"/>
              <a:defRPr sz="2800">
                <a:latin typeface="Verdana" pitchFamily="34" charset="0"/>
                <a:ea typeface="宋体" pitchFamily="2" charset="-122"/>
              </a:defRPr>
            </a:lvl2pPr>
            <a:lvl3pPr marL="1143000" indent="-228600" eaLnBrk="0" hangingPunct="0">
              <a:spcBef>
                <a:spcPct val="20000"/>
              </a:spcBef>
              <a:buChar char="•"/>
              <a:defRPr sz="2400">
                <a:latin typeface="Verdana" pitchFamily="34" charset="0"/>
                <a:ea typeface="宋体" pitchFamily="2" charset="-122"/>
              </a:defRPr>
            </a:lvl3pPr>
            <a:lvl4pPr marL="1600200" indent="-228600" eaLnBrk="0" hangingPunct="0">
              <a:spcBef>
                <a:spcPct val="20000"/>
              </a:spcBef>
              <a:buChar char="–"/>
              <a:defRPr sz="2000">
                <a:latin typeface="Verdana" pitchFamily="34" charset="0"/>
                <a:ea typeface="宋体" pitchFamily="2" charset="-122"/>
              </a:defRPr>
            </a:lvl4pPr>
            <a:lvl5pPr marL="2057400" indent="-228600" eaLnBrk="0" hangingPunct="0">
              <a:spcBef>
                <a:spcPct val="20000"/>
              </a:spcBef>
              <a:buChar char="»"/>
              <a:defRPr sz="2000">
                <a:latin typeface="Verdana" pitchFamily="34" charset="0"/>
                <a:ea typeface="宋体" pitchFamily="2" charset="-122"/>
              </a:defRPr>
            </a:lvl5pPr>
            <a:lvl6pPr marL="2514600" indent="-228600" eaLnBrk="0" fontAlgn="base" hangingPunct="0">
              <a:spcBef>
                <a:spcPct val="20000"/>
              </a:spcBef>
              <a:spcAft>
                <a:spcPct val="0"/>
              </a:spcAft>
              <a:buChar char="»"/>
              <a:defRPr sz="2000">
                <a:latin typeface="Verdana" pitchFamily="34" charset="0"/>
                <a:ea typeface="宋体" pitchFamily="2" charset="-122"/>
              </a:defRPr>
            </a:lvl6pPr>
            <a:lvl7pPr marL="2971800" indent="-228600" eaLnBrk="0" fontAlgn="base" hangingPunct="0">
              <a:spcBef>
                <a:spcPct val="20000"/>
              </a:spcBef>
              <a:spcAft>
                <a:spcPct val="0"/>
              </a:spcAft>
              <a:buChar char="»"/>
              <a:defRPr sz="2000">
                <a:latin typeface="Verdana" pitchFamily="34" charset="0"/>
                <a:ea typeface="宋体" pitchFamily="2" charset="-122"/>
              </a:defRPr>
            </a:lvl7pPr>
            <a:lvl8pPr marL="3429000" indent="-228600" eaLnBrk="0" fontAlgn="base" hangingPunct="0">
              <a:spcBef>
                <a:spcPct val="20000"/>
              </a:spcBef>
              <a:spcAft>
                <a:spcPct val="0"/>
              </a:spcAft>
              <a:buChar char="»"/>
              <a:defRPr sz="2000">
                <a:latin typeface="Verdana" pitchFamily="34" charset="0"/>
                <a:ea typeface="宋体" pitchFamily="2" charset="-122"/>
              </a:defRPr>
            </a:lvl8pPr>
            <a:lvl9pPr marL="3886200" indent="-228600" eaLnBrk="0" fontAlgn="base" hangingPunct="0">
              <a:spcBef>
                <a:spcPct val="20000"/>
              </a:spcBef>
              <a:spcAft>
                <a:spcPct val="0"/>
              </a:spcAft>
              <a:buChar char="»"/>
              <a:defRPr sz="2000">
                <a:latin typeface="Verdana" pitchFamily="34" charset="0"/>
                <a:ea typeface="宋体" pitchFamily="2" charset="-122"/>
              </a:defRPr>
            </a:lvl9pPr>
          </a:lstStyle>
          <a:p>
            <a:r>
              <a:rPr lang="en-US" altLang="zh-CN" smtClean="0"/>
              <a:t>4.4.3 </a:t>
            </a:r>
            <a:r>
              <a:rPr lang="zh-CN" altLang="en-US" smtClean="0"/>
              <a:t>数据库</a:t>
            </a:r>
            <a:r>
              <a:rPr lang="zh-CN" altLang="en-US" dirty="0" smtClean="0"/>
              <a:t>的运行和维护</a:t>
            </a:r>
            <a:endParaRPr lang="en-US" altLang="zh-CN" dirty="0"/>
          </a:p>
        </p:txBody>
      </p:sp>
      <p:sp>
        <p:nvSpPr>
          <p:cNvPr id="8" name="Text Box 3">
            <a:extLst>
              <a:ext uri="{FF2B5EF4-FFF2-40B4-BE49-F238E27FC236}">
                <a16:creationId xmlns:a16="http://schemas.microsoft.com/office/drawing/2014/main" id="{20E608E7-7116-407E-A0C2-2F839B69F89F}"/>
              </a:ext>
            </a:extLst>
          </p:cNvPr>
          <p:cNvSpPr txBox="1">
            <a:spLocks noChangeArrowheads="1"/>
          </p:cNvSpPr>
          <p:nvPr/>
        </p:nvSpPr>
        <p:spPr bwMode="auto">
          <a:xfrm>
            <a:off x="900897" y="1234745"/>
            <a:ext cx="10014153" cy="446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1200150" indent="-45720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marL="720000" indent="-439200">
              <a:lnSpc>
                <a:spcPct val="110000"/>
              </a:lnSpc>
              <a:spcBef>
                <a:spcPts val="1200"/>
              </a:spcBef>
              <a:buClrTx/>
              <a:buSzTx/>
              <a:buFont typeface="Wingdings" panose="05000000000000000000" pitchFamily="2" charset="2"/>
              <a:buChar char="Ø"/>
            </a:pPr>
            <a:r>
              <a:rPr lang="zh-CN" altLang="en-US" sz="2600" b="0" dirty="0">
                <a:solidFill>
                  <a:srgbClr val="0000CC"/>
                </a:solidFill>
                <a:latin typeface="黑体" panose="02010609060101010101" pitchFamily="49" charset="-122"/>
                <a:ea typeface="黑体" panose="02010609060101010101" pitchFamily="49" charset="-122"/>
              </a:rPr>
              <a:t>数据库投入运行标志着开发工作的基本完成和维护工作的开始。</a:t>
            </a:r>
            <a:endParaRPr lang="en-US" altLang="zh-CN" sz="2600" b="0" dirty="0">
              <a:solidFill>
                <a:srgbClr val="0000CC"/>
              </a:solidFill>
              <a:latin typeface="黑体" panose="02010609060101010101" pitchFamily="49" charset="-122"/>
              <a:ea typeface="黑体" panose="02010609060101010101" pitchFamily="49" charset="-122"/>
            </a:endParaRPr>
          </a:p>
          <a:p>
            <a:pPr marL="720000" indent="-439200">
              <a:lnSpc>
                <a:spcPct val="110000"/>
              </a:lnSpc>
              <a:spcBef>
                <a:spcPts val="1800"/>
              </a:spcBef>
              <a:buClrTx/>
              <a:buSzTx/>
              <a:buFont typeface="Wingdings" panose="05000000000000000000" pitchFamily="2" charset="2"/>
              <a:buChar char="Ø"/>
            </a:pPr>
            <a:r>
              <a:rPr lang="zh-CN" altLang="en-US" sz="2600" b="0" dirty="0">
                <a:solidFill>
                  <a:srgbClr val="0000CC"/>
                </a:solidFill>
                <a:latin typeface="黑体" panose="02010609060101010101" pitchFamily="49" charset="-122"/>
                <a:ea typeface="黑体" panose="02010609060101010101" pitchFamily="49" charset="-122"/>
              </a:rPr>
              <a:t>数据库的维护工作主要由数据库管理员完成，数据库的维护工作包括：</a:t>
            </a:r>
            <a:endParaRPr lang="en-US" altLang="zh-CN" sz="2600" b="0" dirty="0">
              <a:solidFill>
                <a:srgbClr val="0000CC"/>
              </a:solidFill>
              <a:latin typeface="黑体" panose="02010609060101010101" pitchFamily="49" charset="-122"/>
              <a:ea typeface="黑体" panose="02010609060101010101" pitchFamily="49" charset="-122"/>
            </a:endParaRPr>
          </a:p>
          <a:p>
            <a:pPr marL="1080000" lvl="3" indent="-342900">
              <a:lnSpc>
                <a:spcPct val="120000"/>
              </a:lnSpc>
              <a:spcBef>
                <a:spcPts val="1200"/>
              </a:spcBef>
              <a:buClrTx/>
              <a:buSzTx/>
              <a:buFont typeface="Arial" panose="020B0604020202020204" pitchFamily="34" charset="0"/>
              <a:buChar char="•"/>
              <a:defRPr/>
            </a:pPr>
            <a:r>
              <a:rPr lang="zh-CN" altLang="en-US" sz="2400" b="0" dirty="0">
                <a:solidFill>
                  <a:schemeClr val="tx1"/>
                </a:solidFill>
                <a:latin typeface="黑体" panose="02010609060101010101" pitchFamily="49" charset="-122"/>
                <a:ea typeface="黑体" panose="02010609060101010101" pitchFamily="49" charset="-122"/>
              </a:rPr>
              <a:t>数据库的备份和恢复。</a:t>
            </a:r>
            <a:endParaRPr lang="en-US" altLang="zh-CN" sz="2400" b="0" dirty="0">
              <a:solidFill>
                <a:schemeClr val="tx1"/>
              </a:solidFill>
              <a:latin typeface="黑体" panose="02010609060101010101" pitchFamily="49" charset="-122"/>
              <a:ea typeface="黑体" panose="02010609060101010101" pitchFamily="49" charset="-122"/>
            </a:endParaRPr>
          </a:p>
          <a:p>
            <a:pPr marL="1080000" lvl="3" indent="-342900">
              <a:lnSpc>
                <a:spcPct val="120000"/>
              </a:lnSpc>
              <a:spcBef>
                <a:spcPts val="1200"/>
              </a:spcBef>
              <a:buClrTx/>
              <a:buSzTx/>
              <a:buFont typeface="Arial" panose="020B0604020202020204" pitchFamily="34" charset="0"/>
              <a:buChar char="•"/>
              <a:defRPr/>
            </a:pPr>
            <a:r>
              <a:rPr lang="zh-CN" altLang="en-US" sz="2400" b="0" dirty="0">
                <a:solidFill>
                  <a:schemeClr val="tx1"/>
                </a:solidFill>
                <a:latin typeface="黑体" panose="02010609060101010101" pitchFamily="49" charset="-122"/>
                <a:ea typeface="黑体" panose="02010609060101010101" pitchFamily="49" charset="-122"/>
              </a:rPr>
              <a:t>数据库的安全性和完整性控制。</a:t>
            </a:r>
            <a:endParaRPr lang="en-US" altLang="zh-CN" sz="2400" b="0" dirty="0">
              <a:solidFill>
                <a:schemeClr val="tx1"/>
              </a:solidFill>
              <a:latin typeface="黑体" panose="02010609060101010101" pitchFamily="49" charset="-122"/>
              <a:ea typeface="黑体" panose="02010609060101010101" pitchFamily="49" charset="-122"/>
            </a:endParaRPr>
          </a:p>
          <a:p>
            <a:pPr marL="1080000" lvl="3" indent="-342900">
              <a:lnSpc>
                <a:spcPct val="120000"/>
              </a:lnSpc>
              <a:spcBef>
                <a:spcPts val="1200"/>
              </a:spcBef>
              <a:buClrTx/>
              <a:buSzTx/>
              <a:buFont typeface="Arial" panose="020B0604020202020204" pitchFamily="34" charset="0"/>
              <a:buChar char="•"/>
              <a:defRPr/>
            </a:pPr>
            <a:r>
              <a:rPr lang="zh-CN" altLang="en-US" sz="2400" b="0" dirty="0">
                <a:solidFill>
                  <a:schemeClr val="tx1"/>
                </a:solidFill>
                <a:latin typeface="黑体" panose="02010609060101010101" pitchFamily="49" charset="-122"/>
                <a:ea typeface="黑体" panose="02010609060101010101" pitchFamily="49" charset="-122"/>
              </a:rPr>
              <a:t>数据库性能的监督、分析和调整。</a:t>
            </a:r>
            <a:endParaRPr lang="en-US" altLang="zh-CN" sz="2400" b="0" dirty="0">
              <a:solidFill>
                <a:schemeClr val="tx1"/>
              </a:solidFill>
              <a:latin typeface="黑体" panose="02010609060101010101" pitchFamily="49" charset="-122"/>
              <a:ea typeface="黑体" panose="02010609060101010101" pitchFamily="49" charset="-122"/>
            </a:endParaRPr>
          </a:p>
          <a:p>
            <a:pPr marL="1080000" lvl="3" indent="-342900">
              <a:lnSpc>
                <a:spcPct val="120000"/>
              </a:lnSpc>
              <a:spcBef>
                <a:spcPts val="1200"/>
              </a:spcBef>
              <a:buClrTx/>
              <a:buSzTx/>
              <a:buFont typeface="Arial" panose="020B0604020202020204" pitchFamily="34" charset="0"/>
              <a:buChar char="•"/>
              <a:defRPr/>
            </a:pPr>
            <a:r>
              <a:rPr lang="zh-CN" altLang="en-US" sz="2400" b="0" dirty="0">
                <a:solidFill>
                  <a:schemeClr val="tx1"/>
                </a:solidFill>
                <a:latin typeface="黑体" panose="02010609060101010101" pitchFamily="49" charset="-122"/>
                <a:ea typeface="黑体" panose="02010609060101010101" pitchFamily="49" charset="-122"/>
              </a:rPr>
              <a:t>数据库的重组和重构。</a:t>
            </a:r>
            <a:endParaRPr lang="en-US" altLang="zh-CN" sz="2400" b="0" dirty="0">
              <a:solidFill>
                <a:schemeClr val="tx1"/>
              </a:solidFill>
              <a:latin typeface="黑体" panose="02010609060101010101" pitchFamily="49" charset="-122"/>
              <a:ea typeface="黑体" panose="02010609060101010101" pitchFamily="49" charset="-122"/>
            </a:endParaRPr>
          </a:p>
          <a:p>
            <a:pPr lvl="1">
              <a:lnSpc>
                <a:spcPct val="110000"/>
              </a:lnSpc>
              <a:spcBef>
                <a:spcPts val="600"/>
              </a:spcBef>
              <a:buClrTx/>
              <a:buSzTx/>
              <a:buFont typeface="Wingdings" panose="05000000000000000000" pitchFamily="2" charset="2"/>
              <a:buAutoNum type="arabicPeriod"/>
            </a:pPr>
            <a:endParaRPr lang="en-US" altLang="zh-CN" b="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bldLvl="5"/>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2219</TotalTime>
  <Words>727</Words>
  <Application>Microsoft Office PowerPoint</Application>
  <PresentationFormat>宽屏</PresentationFormat>
  <Paragraphs>58</Paragraphs>
  <Slides>7</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等线 Light</vt:lpstr>
      <vt:lpstr>黑体</vt:lpstr>
      <vt:lpstr>Arial</vt:lpstr>
      <vt:lpstr>Wingdings</vt:lpstr>
      <vt:lpstr>Office 主题​​</vt:lpstr>
      <vt:lpstr>4.4 物理结构设计、数据库实施及运行</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数据库系统的组成</dc:title>
  <dc:creator>yonghua zhang</dc:creator>
  <cp:lastModifiedBy>Admin</cp:lastModifiedBy>
  <cp:revision>165</cp:revision>
  <dcterms:created xsi:type="dcterms:W3CDTF">2023-03-17T06:55:25Z</dcterms:created>
  <dcterms:modified xsi:type="dcterms:W3CDTF">2024-05-21T14:10:50Z</dcterms:modified>
</cp:coreProperties>
</file>