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25" r:id="rId2"/>
    <p:sldId id="256" r:id="rId3"/>
    <p:sldId id="257" r:id="rId4"/>
    <p:sldId id="258" r:id="rId5"/>
    <p:sldId id="270" r:id="rId6"/>
    <p:sldId id="321" r:id="rId7"/>
    <p:sldId id="322" r:id="rId8"/>
    <p:sldId id="323" r:id="rId9"/>
    <p:sldId id="32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51" autoAdjust="0"/>
    <p:restoredTop sz="77340" autoAdjust="0"/>
  </p:normalViewPr>
  <p:slideViewPr>
    <p:cSldViewPr snapToGrid="0">
      <p:cViewPr varScale="1">
        <p:scale>
          <a:sx n="97" d="100"/>
          <a:sy n="97" d="100"/>
        </p:scale>
        <p:origin x="205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24769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spcBef>
                <a:spcPts val="1200"/>
              </a:spcBef>
              <a:buFont typeface="Wingdings" panose="05000000000000000000" pitchFamily="2" charset="2"/>
              <a:buChar char="Ø"/>
              <a:defRPr/>
            </a:pPr>
            <a:r>
              <a:rPr lang="zh-CN" altLang="en-US" sz="2200" dirty="0">
                <a:latin typeface="黑体" panose="02010609060101010101" pitchFamily="49" charset="-122"/>
                <a:ea typeface="黑体" panose="02010609060101010101" pitchFamily="49" charset="-122"/>
              </a:rPr>
              <a:t>SQL Server是微软公司发布的一个典型的</a:t>
            </a:r>
            <a:r>
              <a:rPr lang="zh-CN" altLang="en-US" sz="2200" b="1" dirty="0">
                <a:solidFill>
                  <a:srgbClr val="0000CC"/>
                </a:solidFill>
                <a:latin typeface="黑体" panose="02010609060101010101" pitchFamily="49" charset="-122"/>
                <a:ea typeface="黑体" panose="02010609060101010101" pitchFamily="49" charset="-122"/>
              </a:rPr>
              <a:t>关系型数据库管理系统</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Font typeface="Wingdings" panose="05000000000000000000" pitchFamily="2" charset="2"/>
              <a:buChar char="Ø"/>
              <a:defRPr/>
            </a:pPr>
            <a:r>
              <a:rPr lang="zh-CN" altLang="en-US" sz="2200" dirty="0">
                <a:latin typeface="黑体" panose="02010609060101010101" pitchFamily="49" charset="-122"/>
                <a:ea typeface="黑体" panose="02010609060101010101" pitchFamily="49" charset="-122"/>
              </a:rPr>
              <a:t> SQL Server可运行于网络环境下，支持网络中不同计算机的多个用户同时访问和管理数据库资源。</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Font typeface="Wingdings" panose="05000000000000000000" pitchFamily="2" charset="2"/>
              <a:buChar char="Ø"/>
              <a:defRPr/>
            </a:pPr>
            <a:r>
              <a:rPr lang="zh-CN" altLang="en-US" sz="2200" dirty="0">
                <a:latin typeface="黑体" panose="02010609060101010101" pitchFamily="49" charset="-122"/>
                <a:ea typeface="黑体" panose="02010609060101010101" pitchFamily="49" charset="-122"/>
              </a:rPr>
              <a:t> SQL Server功能强大、操作简便、安全可靠，用于处理大量数据和支持高性能数据访问，是一个全面的数据库管理平台。</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Font typeface="Wingdings" panose="05000000000000000000" pitchFamily="2" charset="2"/>
              <a:buChar char="Ø"/>
              <a:defRPr/>
            </a:pPr>
            <a:r>
              <a:rPr lang="en-US" altLang="zh-CN" sz="2200" dirty="0">
                <a:latin typeface="黑体" panose="02010609060101010101" pitchFamily="49" charset="-122"/>
                <a:ea typeface="黑体" panose="02010609060101010101" pitchFamily="49" charset="-122"/>
              </a:rPr>
              <a:t>SQL Server</a:t>
            </a:r>
            <a:r>
              <a:rPr lang="zh-CN" altLang="en-US" sz="2200" dirty="0">
                <a:latin typeface="黑体" panose="02010609060101010101" pitchFamily="49" charset="-122"/>
                <a:ea typeface="黑体" panose="02010609060101010101" pitchFamily="49" charset="-122"/>
              </a:rPr>
              <a:t>还提供了许多工具和组件，如：管理平台工具、分析服务、报表服务、集成服务、配置管理器、性能工具等，以帮助开发人员和数据库管理员更轻松地管理和维护数据库。此外，还有一些编程接口及工具，如</a:t>
            </a:r>
            <a:r>
              <a:rPr lang="en-US" altLang="zh-CN" sz="2200" dirty="0">
                <a:latin typeface="黑体" panose="02010609060101010101" pitchFamily="49" charset="-122"/>
                <a:ea typeface="黑体" panose="02010609060101010101" pitchFamily="49" charset="-122"/>
              </a:rPr>
              <a:t>ADO.NET</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ODBC</a:t>
            </a:r>
            <a:r>
              <a:rPr lang="zh-CN" altLang="en-US" sz="2200" dirty="0">
                <a:latin typeface="黑体" panose="02010609060101010101" pitchFamily="49" charset="-122"/>
                <a:ea typeface="黑体" panose="02010609060101010101" pitchFamily="49" charset="-122"/>
              </a:rPr>
              <a:t>等，可用于连接和操作</a:t>
            </a:r>
            <a:r>
              <a:rPr lang="en-US" altLang="zh-CN" sz="2200" dirty="0">
                <a:latin typeface="黑体" panose="02010609060101010101" pitchFamily="49" charset="-122"/>
                <a:ea typeface="黑体" panose="02010609060101010101" pitchFamily="49" charset="-122"/>
              </a:rPr>
              <a:t>SQL Server</a:t>
            </a:r>
            <a:r>
              <a:rPr lang="zh-CN" altLang="en-US" sz="2200" dirty="0">
                <a:latin typeface="黑体" panose="02010609060101010101" pitchFamily="49" charset="-122"/>
                <a:ea typeface="黑体" panose="02010609060101010101" pitchFamily="49" charset="-122"/>
              </a:rPr>
              <a:t>数据库。</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Font typeface="Wingdings" panose="05000000000000000000" pitchFamily="2" charset="2"/>
              <a:buChar char="Ø"/>
              <a:defRPr/>
            </a:pPr>
            <a:r>
              <a:rPr lang="en-US" altLang="zh-CN" sz="2200" dirty="0">
                <a:latin typeface="黑体" panose="02010609060101010101" pitchFamily="49" charset="-122"/>
                <a:ea typeface="黑体" panose="02010609060101010101" pitchFamily="49" charset="-122"/>
              </a:rPr>
              <a:t>SQL Server</a:t>
            </a:r>
            <a:r>
              <a:rPr lang="zh-CN" altLang="en-US" sz="2200" dirty="0">
                <a:latin typeface="黑体" panose="02010609060101010101" pitchFamily="49" charset="-122"/>
                <a:ea typeface="黑体" panose="02010609060101010101" pitchFamily="49" charset="-122"/>
              </a:rPr>
              <a:t>提供了多种版本，版本不同功能不同，主要版本有企业版、标准版、工作组版、开发者版、</a:t>
            </a:r>
            <a:r>
              <a:rPr lang="en-US" altLang="zh-CN" sz="2200" dirty="0">
                <a:latin typeface="黑体" panose="02010609060101010101" pitchFamily="49" charset="-122"/>
                <a:ea typeface="黑体" panose="02010609060101010101" pitchFamily="49" charset="-122"/>
              </a:rPr>
              <a:t>Express</a:t>
            </a:r>
            <a:r>
              <a:rPr lang="zh-CN" altLang="en-US" sz="2200" dirty="0">
                <a:latin typeface="黑体" panose="02010609060101010101" pitchFamily="49" charset="-122"/>
                <a:ea typeface="黑体" panose="02010609060101010101" pitchFamily="49" charset="-122"/>
              </a:rPr>
              <a:t>等，用户可以根据不同的需求选择不同的版本。例如，</a:t>
            </a:r>
            <a:r>
              <a:rPr lang="en-US" altLang="zh-CN" sz="2200" dirty="0">
                <a:latin typeface="黑体" panose="02010609060101010101" pitchFamily="49" charset="-122"/>
                <a:ea typeface="黑体" panose="02010609060101010101" pitchFamily="49" charset="-122"/>
              </a:rPr>
              <a:t>Express</a:t>
            </a:r>
            <a:r>
              <a:rPr lang="zh-CN" altLang="en-US" sz="2200" dirty="0">
                <a:latin typeface="黑体" panose="02010609060101010101" pitchFamily="49" charset="-122"/>
                <a:ea typeface="黑体" panose="02010609060101010101" pitchFamily="49" charset="-122"/>
              </a:rPr>
              <a:t>版本具有基本的核心数据库功能，是免费版本，适用学习者和小型应用程序开发人员；而</a:t>
            </a:r>
            <a:r>
              <a:rPr lang="en-US" altLang="zh-CN" sz="2200" dirty="0">
                <a:latin typeface="黑体" panose="02010609060101010101" pitchFamily="49" charset="-122"/>
                <a:ea typeface="黑体" panose="02010609060101010101" pitchFamily="49" charset="-122"/>
              </a:rPr>
              <a:t>Enterprise</a:t>
            </a:r>
            <a:r>
              <a:rPr lang="zh-CN" altLang="en-US" sz="2200" dirty="0">
                <a:latin typeface="黑体" panose="02010609060101010101" pitchFamily="49" charset="-122"/>
                <a:ea typeface="黑体" panose="02010609060101010101" pitchFamily="49" charset="-122"/>
              </a:rPr>
              <a:t>版本则是功能最全最强的版本，适用于大中型企业的数据管理。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是一种关系型数据库管理系统（</a:t>
            </a:r>
            <a:r>
              <a:rPr lang="en-US" altLang="zh-CN" sz="1200" b="0" i="0" kern="1200" dirty="0">
                <a:solidFill>
                  <a:schemeClr val="tx1"/>
                </a:solidFill>
                <a:effectLst/>
                <a:latin typeface="+mn-lt"/>
                <a:ea typeface="+mn-ea"/>
                <a:cs typeface="+mn-cs"/>
              </a:rPr>
              <a:t>RDBMS</a:t>
            </a:r>
            <a:r>
              <a:rPr lang="zh-CN" altLang="en-US" sz="1200" b="0" i="0" kern="1200" dirty="0">
                <a:solidFill>
                  <a:schemeClr val="tx1"/>
                </a:solidFill>
                <a:effectLst/>
                <a:latin typeface="+mn-lt"/>
                <a:ea typeface="+mn-ea"/>
                <a:cs typeface="+mn-cs"/>
              </a:rPr>
              <a:t>），由微软公司开发和维护。它支持结构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化查询语言（</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Transact-SQL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T-SQL</a:t>
            </a:r>
            <a:r>
              <a:rPr lang="zh-CN" altLang="en-US" sz="1200" b="0" i="0" kern="1200" dirty="0">
                <a:solidFill>
                  <a:schemeClr val="tx1"/>
                </a:solidFill>
                <a:effectLst/>
                <a:latin typeface="+mn-lt"/>
                <a:ea typeface="+mn-ea"/>
                <a:cs typeface="+mn-cs"/>
              </a:rPr>
              <a:t>），是一种可伸缩的数据库平台，用于处理大量数据和支持高性能数据访问。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、可移植性：指的是</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可以跨平台性能很好，</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数据库可以很方便的移植到</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上面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下装个</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数据库，数据到过去就可以了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，反之也一样，而其他的数据库 如 </a:t>
            </a:r>
            <a:r>
              <a:rPr lang="en-US" altLang="zh-CN" sz="1200" b="0" i="0" kern="1200" dirty="0" err="1">
                <a:solidFill>
                  <a:schemeClr val="tx1"/>
                </a:solidFill>
                <a:effectLst/>
                <a:latin typeface="+mn-lt"/>
                <a:ea typeface="+mn-ea"/>
                <a:cs typeface="+mn-cs"/>
              </a:rPr>
              <a:t>SqlServer</a:t>
            </a:r>
            <a:r>
              <a:rPr lang="zh-CN" altLang="en-US" sz="1200" b="0" i="0" kern="1200" dirty="0">
                <a:solidFill>
                  <a:schemeClr val="tx1"/>
                </a:solidFill>
                <a:effectLst/>
                <a:latin typeface="+mn-lt"/>
                <a:ea typeface="+mn-ea"/>
                <a:cs typeface="+mn-cs"/>
              </a:rPr>
              <a:t>只能在</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上使用。</a:t>
            </a:r>
            <a:r>
              <a:rPr lang="zh-CN" altLang="en-US" dirty="0"/>
              <a:t/>
            </a:r>
            <a:br>
              <a:rPr lang="zh-CN" altLang="en-US" dirty="0"/>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、可伸缩性：指的是数据库性能方面，</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个人访问和</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个人访问甚至是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万或者更多人访问数据库的时候，通过数据库的设置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人多的时候增加服务器，人少的时候撤掉服务器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可以使的性能不会有太大的不同，性能基本差不多，这就是可伸缩性。</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的历史可以追溯到</a:t>
            </a:r>
            <a:r>
              <a:rPr lang="en-US" altLang="zh-CN" sz="1200" b="0" i="0" kern="1200" dirty="0">
                <a:solidFill>
                  <a:schemeClr val="tx1"/>
                </a:solidFill>
                <a:effectLst/>
                <a:latin typeface="+mn-lt"/>
                <a:ea typeface="+mn-ea"/>
                <a:cs typeface="+mn-cs"/>
              </a:rPr>
              <a:t>1989</a:t>
            </a:r>
            <a:r>
              <a:rPr lang="zh-CN" altLang="en-US" sz="1200" b="0" i="0" kern="1200" dirty="0">
                <a:solidFill>
                  <a:schemeClr val="tx1"/>
                </a:solidFill>
                <a:effectLst/>
                <a:latin typeface="+mn-lt"/>
                <a:ea typeface="+mn-ea"/>
                <a:cs typeface="+mn-cs"/>
              </a:rPr>
              <a:t>年，当时微软公司推出了一个名为</a:t>
            </a:r>
            <a:r>
              <a:rPr lang="en-US" altLang="zh-CN" sz="1200" b="0" i="0" kern="1200" dirty="0">
                <a:solidFill>
                  <a:schemeClr val="tx1"/>
                </a:solidFill>
                <a:effectLst/>
                <a:latin typeface="+mn-lt"/>
                <a:ea typeface="+mn-ea"/>
                <a:cs typeface="+mn-cs"/>
              </a:rPr>
              <a:t>SQL Server 1.0</a:t>
            </a:r>
            <a:r>
              <a:rPr lang="zh-CN" altLang="en-US" sz="1200" b="0" i="0" kern="1200" dirty="0">
                <a:solidFill>
                  <a:schemeClr val="tx1"/>
                </a:solidFill>
                <a:effectLst/>
                <a:latin typeface="+mn-lt"/>
                <a:ea typeface="+mn-ea"/>
                <a:cs typeface="+mn-cs"/>
              </a:rPr>
              <a:t>的关系型数据库管理系统。随着时间的推移，</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逐渐发展成为一个功能强大、可靠、安全和高性能的数据库管理系统。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的优势之一是其可伸缩性，它可以处理大量数据，并支持高性能数据访问。这使得它成为企业级应用程序的首选数据库管理系统之一，如企业资源计划（</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）和客户关系管理（</a:t>
            </a:r>
            <a:r>
              <a:rPr lang="en-US" altLang="zh-CN" sz="1200" b="0" i="0" kern="1200" dirty="0">
                <a:solidFill>
                  <a:schemeClr val="tx1"/>
                </a:solidFill>
                <a:effectLst/>
                <a:latin typeface="+mn-lt"/>
                <a:ea typeface="+mn-ea"/>
                <a:cs typeface="+mn-cs"/>
              </a:rPr>
              <a:t>CRM</a:t>
            </a:r>
            <a:r>
              <a:rPr lang="zh-CN" altLang="en-US" sz="1200" b="0" i="0" kern="1200" dirty="0">
                <a:solidFill>
                  <a:schemeClr val="tx1"/>
                </a:solidFill>
                <a:effectLst/>
                <a:latin typeface="+mn-lt"/>
                <a:ea typeface="+mn-ea"/>
                <a:cs typeface="+mn-cs"/>
              </a:rPr>
              <a:t>）系统等。它还提供了许多功能，如数据复制、备份和恢复、数据分析和报告等，以满足各种数据管理需求。</a:t>
            </a: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还提供了高可用性和灾难恢复功能，包括数据复制、数据库镜像、故障转移和灾难恢复等。这些功能保证了数据的连续性和可靠性，即使发生故障或灾难，数据也可以很快地恢复。</a:t>
            </a: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提供了一个强大的数据安全性功能，包括访问控制、加密、审计和防止数据泄漏等。这些功能使得数据的安全得到保障，即使遭受黑客攻击或数据泄露，也可以及时发现和防范。</a:t>
            </a:r>
          </a:p>
          <a:p>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还提供了多种版本和功能，可以根据不同的需求选择不同的版本和功能。例如，</a:t>
            </a:r>
            <a:r>
              <a:rPr lang="en-US" altLang="zh-CN" sz="1200" b="0" i="0" kern="1200" dirty="0">
                <a:solidFill>
                  <a:schemeClr val="tx1"/>
                </a:solidFill>
                <a:effectLst/>
                <a:latin typeface="+mn-lt"/>
                <a:ea typeface="+mn-ea"/>
                <a:cs typeface="+mn-cs"/>
              </a:rPr>
              <a:t>Express</a:t>
            </a:r>
            <a:r>
              <a:rPr lang="zh-CN" altLang="en-US" sz="1200" b="0" i="0" kern="1200" dirty="0">
                <a:solidFill>
                  <a:schemeClr val="tx1"/>
                </a:solidFill>
                <a:effectLst/>
                <a:latin typeface="+mn-lt"/>
                <a:ea typeface="+mn-ea"/>
                <a:cs typeface="+mn-cs"/>
              </a:rPr>
              <a:t>版本是免费的，适用于小型应用程序和开发人员；而</a:t>
            </a:r>
            <a:r>
              <a:rPr lang="en-US" altLang="zh-CN" sz="1200" b="0" i="0" kern="1200" dirty="0">
                <a:solidFill>
                  <a:schemeClr val="tx1"/>
                </a:solidFill>
                <a:effectLst/>
                <a:latin typeface="+mn-lt"/>
                <a:ea typeface="+mn-ea"/>
                <a:cs typeface="+mn-cs"/>
              </a:rPr>
              <a:t>Enterprise</a:t>
            </a:r>
            <a:r>
              <a:rPr lang="zh-CN" altLang="en-US" sz="1200" b="0" i="0" kern="1200" dirty="0">
                <a:solidFill>
                  <a:schemeClr val="tx1"/>
                </a:solidFill>
                <a:effectLst/>
                <a:latin typeface="+mn-lt"/>
                <a:ea typeface="+mn-ea"/>
                <a:cs typeface="+mn-cs"/>
              </a:rPr>
              <a:t>版本则是高端版本，具有更多的功能和性能</a:t>
            </a:r>
            <a:endParaRPr lang="en-US" altLang="zh-CN" sz="1200" b="0" i="0" kern="1200" dirty="0">
              <a:solidFill>
                <a:schemeClr val="tx1"/>
              </a:solidFill>
              <a:effectLst/>
              <a:latin typeface="+mn-lt"/>
              <a:ea typeface="+mn-ea"/>
              <a:cs typeface="+mn-cs"/>
            </a:endParaRP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SQL Server </a:t>
            </a:r>
            <a:r>
              <a:rPr lang="zh-CN" altLang="en-US" sz="2600" kern="0" dirty="0">
                <a:solidFill>
                  <a:srgbClr val="C00000"/>
                </a:solidFill>
                <a:latin typeface="黑体" panose="02010609060101010101" pitchFamily="49" charset="-122"/>
                <a:ea typeface="黑体" panose="02010609060101010101" pitchFamily="49" charset="-122"/>
              </a:rPr>
              <a:t>企业版</a:t>
            </a:r>
            <a:endParaRPr lang="en-US" altLang="zh-CN" sz="2600" kern="0" dirty="0">
              <a:solidFill>
                <a:srgbClr val="C00000"/>
              </a:solidFill>
              <a:latin typeface="黑体" panose="02010609060101010101" pitchFamily="49" charset="-122"/>
              <a:ea typeface="黑体" panose="02010609060101010101" pitchFamily="49" charset="-122"/>
            </a:endParaRP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 SQL Server </a:t>
            </a:r>
            <a:r>
              <a:rPr lang="zh-CN" altLang="en-US" sz="2600" kern="0" dirty="0">
                <a:solidFill>
                  <a:srgbClr val="C00000"/>
                </a:solidFill>
                <a:latin typeface="黑体" panose="02010609060101010101" pitchFamily="49" charset="-122"/>
                <a:ea typeface="黑体" panose="02010609060101010101" pitchFamily="49" charset="-122"/>
              </a:rPr>
              <a:t>标准版</a:t>
            </a: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 SQL Server </a:t>
            </a:r>
            <a:r>
              <a:rPr lang="zh-CN" altLang="en-US" sz="2600" kern="0" dirty="0">
                <a:solidFill>
                  <a:srgbClr val="C00000"/>
                </a:solidFill>
                <a:latin typeface="黑体" panose="02010609060101010101" pitchFamily="49" charset="-122"/>
                <a:ea typeface="黑体" panose="02010609060101010101" pitchFamily="49" charset="-122"/>
              </a:rPr>
              <a:t>工作组版</a:t>
            </a: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 SQL Server </a:t>
            </a:r>
            <a:r>
              <a:rPr lang="zh-CN" altLang="en-US" sz="2600" kern="0" dirty="0">
                <a:solidFill>
                  <a:srgbClr val="C00000"/>
                </a:solidFill>
                <a:latin typeface="黑体" panose="02010609060101010101" pitchFamily="49" charset="-122"/>
                <a:ea typeface="黑体" panose="02010609060101010101" pitchFamily="49" charset="-122"/>
              </a:rPr>
              <a:t>网络版</a:t>
            </a: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 SQL Server </a:t>
            </a:r>
            <a:r>
              <a:rPr lang="zh-CN" altLang="en-US" sz="2600" kern="0" dirty="0">
                <a:solidFill>
                  <a:srgbClr val="C00000"/>
                </a:solidFill>
                <a:latin typeface="黑体" panose="02010609060101010101" pitchFamily="49" charset="-122"/>
                <a:ea typeface="黑体" panose="02010609060101010101" pitchFamily="49" charset="-122"/>
              </a:rPr>
              <a:t>开发者版</a:t>
            </a:r>
          </a:p>
          <a:p>
            <a:pPr lvl="1">
              <a:lnSpc>
                <a:spcPct val="120000"/>
              </a:lnSpc>
              <a:spcAft>
                <a:spcPts val="1200"/>
              </a:spcAft>
              <a:buClr>
                <a:schemeClr val="tx1"/>
              </a:buClr>
              <a:buFont typeface="Wingdings" panose="05000000000000000000" pitchFamily="2" charset="2"/>
              <a:buChar char="Ø"/>
              <a:defRPr/>
            </a:pPr>
            <a:r>
              <a:rPr lang="en-US" altLang="zh-CN" sz="2600" kern="0" dirty="0">
                <a:latin typeface="黑体" panose="02010609060101010101" pitchFamily="49" charset="-122"/>
                <a:ea typeface="黑体" panose="02010609060101010101" pitchFamily="49" charset="-122"/>
              </a:rPr>
              <a:t> SQL Server </a:t>
            </a:r>
            <a:r>
              <a:rPr lang="en-US" altLang="zh-CN" sz="2600" kern="0" dirty="0">
                <a:solidFill>
                  <a:srgbClr val="C00000"/>
                </a:solidFill>
                <a:latin typeface="黑体" panose="02010609060101010101" pitchFamily="49" charset="-122"/>
                <a:ea typeface="黑体" panose="02010609060101010101" pitchFamily="49" charset="-122"/>
              </a:rPr>
              <a:t>Express</a:t>
            </a:r>
            <a:r>
              <a:rPr lang="zh-CN" altLang="en-US" sz="2600" kern="0" dirty="0">
                <a:solidFill>
                  <a:srgbClr val="C00000"/>
                </a:solidFill>
                <a:latin typeface="黑体" panose="02010609060101010101" pitchFamily="49" charset="-122"/>
                <a:ea typeface="黑体" panose="02010609060101010101" pitchFamily="49" charset="-122"/>
              </a:rPr>
              <a:t>版</a:t>
            </a:r>
            <a:endParaRPr lang="en-US" altLang="zh-CN" sz="2600" kern="0" dirty="0">
              <a:solidFill>
                <a:srgbClr val="C00000"/>
              </a:solidFill>
              <a:latin typeface="黑体" panose="02010609060101010101" pitchFamily="49" charset="-122"/>
              <a:ea typeface="黑体" panose="02010609060101010101" pitchFamily="49" charset="-122"/>
            </a:endParaRPr>
          </a:p>
          <a:p>
            <a:endParaRPr lang="zh-CN" altLang="en-US" sz="1200" b="0" i="0" kern="1200" dirty="0">
              <a:solidFill>
                <a:schemeClr val="tx1"/>
              </a:solidFill>
              <a:effectLst/>
              <a:latin typeface="+mn-lt"/>
              <a:ea typeface="+mn-ea"/>
              <a:cs typeface="+mn-cs"/>
            </a:endParaRPr>
          </a:p>
          <a:p>
            <a:endParaRPr lang="en-US" altLang="zh-CN" b="0" dirty="0"/>
          </a:p>
          <a:p>
            <a:r>
              <a:rPr lang="zh-CN" altLang="en-US" sz="1200" b="0" i="0" kern="1200" dirty="0">
                <a:solidFill>
                  <a:schemeClr val="tx1"/>
                </a:solidFill>
                <a:effectLst/>
                <a:latin typeface="+mn-lt"/>
                <a:ea typeface="+mn-ea"/>
                <a:cs typeface="+mn-cs"/>
              </a:rPr>
              <a:t>除了以上的优势，</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还提供了许多工具和组件，以帮助开发人员和数据库管理员更轻松地管理和维护数据库。例如，</a:t>
            </a:r>
            <a:r>
              <a:rPr lang="en-US" altLang="zh-CN" sz="1200" b="0" i="0" kern="1200" dirty="0">
                <a:solidFill>
                  <a:schemeClr val="tx1"/>
                </a:solidFill>
                <a:effectLst/>
                <a:latin typeface="+mn-lt"/>
                <a:ea typeface="+mn-ea"/>
                <a:cs typeface="+mn-cs"/>
              </a:rPr>
              <a:t>SQL Server Management Studio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SSMS</a:t>
            </a:r>
            <a:r>
              <a:rPr lang="zh-CN" altLang="en-US" sz="1200" b="0" i="0" kern="1200" dirty="0">
                <a:solidFill>
                  <a:schemeClr val="tx1"/>
                </a:solidFill>
                <a:effectLst/>
                <a:latin typeface="+mn-lt"/>
                <a:ea typeface="+mn-ea"/>
                <a:cs typeface="+mn-cs"/>
              </a:rPr>
              <a:t>）是一个可视化管理工具，可用于创建、修改和查询数据库。</a:t>
            </a:r>
            <a:r>
              <a:rPr lang="zh-CN" altLang="en-US" sz="1200" b="1" i="0" kern="1200" dirty="0">
                <a:solidFill>
                  <a:schemeClr val="tx1"/>
                </a:solidFill>
                <a:effectLst/>
                <a:latin typeface="+mn-lt"/>
                <a:ea typeface="+mn-ea"/>
                <a:cs typeface="+mn-cs"/>
              </a:rPr>
              <a:t>此外，还有一些编程接口和工具，如</a:t>
            </a:r>
            <a:r>
              <a:rPr lang="en-US" altLang="zh-CN" sz="1200" b="1" i="0" kern="1200" dirty="0">
                <a:solidFill>
                  <a:schemeClr val="tx1"/>
                </a:solidFill>
                <a:effectLst/>
                <a:latin typeface="+mn-lt"/>
                <a:ea typeface="+mn-ea"/>
                <a:cs typeface="+mn-cs"/>
              </a:rPr>
              <a:t>ADO.NET</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ODBC</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JDBC</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OLE DB</a:t>
            </a:r>
            <a:r>
              <a:rPr lang="zh-CN" altLang="en-US" sz="1200" b="1" i="0" kern="1200" dirty="0">
                <a:solidFill>
                  <a:schemeClr val="tx1"/>
                </a:solidFill>
                <a:effectLst/>
                <a:latin typeface="+mn-lt"/>
                <a:ea typeface="+mn-ea"/>
                <a:cs typeface="+mn-cs"/>
              </a:rPr>
              <a:t>等，可用于连接和操作</a:t>
            </a:r>
            <a:r>
              <a:rPr lang="en-US" altLang="zh-CN" sz="1200" b="1" i="0" kern="1200" dirty="0">
                <a:solidFill>
                  <a:schemeClr val="tx1"/>
                </a:solidFill>
                <a:effectLst/>
                <a:latin typeface="+mn-lt"/>
                <a:ea typeface="+mn-ea"/>
                <a:cs typeface="+mn-cs"/>
              </a:rPr>
              <a:t>SQL Server</a:t>
            </a:r>
            <a:r>
              <a:rPr lang="zh-CN" altLang="en-US" sz="1200" b="1" i="0" kern="1200" dirty="0">
                <a:solidFill>
                  <a:schemeClr val="tx1"/>
                </a:solidFill>
                <a:effectLst/>
                <a:latin typeface="+mn-lt"/>
                <a:ea typeface="+mn-ea"/>
                <a:cs typeface="+mn-cs"/>
              </a:rPr>
              <a:t>数据库</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总之，</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是一款强大、可靠、安全和可扩展的关系型数据库管理系统。它广泛应用于企业级应用程序和数据管理领域，具有高可用性、灾难恢复、数据安全性和灵活性等众多优点</a:t>
            </a:r>
            <a:r>
              <a:rPr lang="zh-CN" altLang="en-US" sz="1200" b="1" i="0" kern="1200" dirty="0">
                <a:solidFill>
                  <a:schemeClr val="tx1"/>
                </a:solidFill>
                <a:effectLst/>
                <a:latin typeface="+mn-lt"/>
                <a:ea typeface="+mn-ea"/>
                <a:cs typeface="+mn-cs"/>
              </a:rPr>
              <a:t>。对于需要管理和处理大量数据的组织和企业而言，</a:t>
            </a:r>
            <a:r>
              <a:rPr lang="en-US" altLang="zh-CN" sz="1200" b="1" i="0" kern="1200" dirty="0">
                <a:solidFill>
                  <a:schemeClr val="tx1"/>
                </a:solidFill>
                <a:effectLst/>
                <a:latin typeface="+mn-lt"/>
                <a:ea typeface="+mn-ea"/>
                <a:cs typeface="+mn-cs"/>
              </a:rPr>
              <a:t>SQL Server</a:t>
            </a:r>
            <a:r>
              <a:rPr lang="zh-CN" altLang="en-US" sz="1200" b="1" i="0" kern="1200" dirty="0">
                <a:solidFill>
                  <a:schemeClr val="tx1"/>
                </a:solidFill>
                <a:effectLst/>
                <a:latin typeface="+mn-lt"/>
                <a:ea typeface="+mn-ea"/>
                <a:cs typeface="+mn-cs"/>
              </a:rPr>
              <a:t>是一个不可或缺的工具。</a:t>
            </a:r>
            <a:endParaRPr lang="zh-CN" altLang="en-US" b="1"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其中命令方法使用的语言为</a:t>
            </a:r>
            <a:r>
              <a:rPr lang="en-US" altLang="zh-CN" sz="1200" b="1" dirty="0"/>
              <a:t>T-SQL</a:t>
            </a:r>
            <a:r>
              <a:rPr lang="zh-CN" altLang="en-US" sz="1200" b="1" dirty="0"/>
              <a:t>语言，</a:t>
            </a:r>
            <a:r>
              <a:rPr lang="en-US" altLang="zh-CN" sz="1200" b="1" dirty="0"/>
              <a:t> T-SQL</a:t>
            </a:r>
            <a:r>
              <a:rPr lang="zh-CN" altLang="en-US" sz="1200" b="1" dirty="0"/>
              <a:t>语言源于</a:t>
            </a:r>
            <a:r>
              <a:rPr lang="en-US" altLang="zh-CN" sz="1200" b="1" dirty="0"/>
              <a:t>SQL</a:t>
            </a:r>
            <a:r>
              <a:rPr lang="zh-CN" altLang="en-US" sz="1200" b="1" dirty="0"/>
              <a:t>语言</a:t>
            </a:r>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32781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r>
              <a:rPr lang="zh-CN" altLang="en-US" dirty="0"/>
              <a:t>根据其完成的具体功能</a:t>
            </a:r>
            <a:r>
              <a:rPr lang="en-US" altLang="zh-CN" dirty="0"/>
              <a:t>,</a:t>
            </a:r>
            <a:r>
              <a:rPr lang="zh-CN" altLang="en-US" dirty="0"/>
              <a:t>可以将</a:t>
            </a:r>
            <a:r>
              <a:rPr lang="en-US" altLang="zh-CN" dirty="0"/>
              <a:t>T-SQL</a:t>
            </a:r>
            <a:r>
              <a:rPr lang="zh-CN" altLang="en-US" dirty="0"/>
              <a:t>语句分为：数据定义语言、数据操纵语言、数据控制语言、事务管理语言。</a:t>
            </a: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344191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en-US" altLang="zh-CN" sz="2600" dirty="0">
              <a:solidFill>
                <a:srgbClr val="FFFF00"/>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6202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r>
              <a:rPr kumimoji="0" lang="en-US" altLang="zh-CN" sz="1200" b="1"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SELECT</a:t>
            </a:r>
            <a:r>
              <a:rPr kumimoji="0" lang="zh-CN" altLang="en-US" sz="1200" b="1"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语句</a:t>
            </a:r>
            <a:r>
              <a:rPr lang="zh-CN" altLang="en-US" sz="1200" b="0" kern="1200" dirty="0">
                <a:solidFill>
                  <a:schemeClr val="tx1"/>
                </a:solidFill>
                <a:latin typeface="黑体" panose="02010609060101010101" pitchFamily="49" charset="-122"/>
                <a:ea typeface="黑体" panose="02010609060101010101" pitchFamily="49" charset="-122"/>
                <a:cs typeface="+mn-cs"/>
              </a:rPr>
              <a:t>是使用最频繁的</a:t>
            </a:r>
            <a:r>
              <a:rPr lang="en-US" altLang="zh-CN" sz="1200" b="0" kern="1200" dirty="0">
                <a:solidFill>
                  <a:schemeClr val="tx1"/>
                </a:solidFill>
                <a:latin typeface="黑体" panose="02010609060101010101" pitchFamily="49" charset="-122"/>
                <a:ea typeface="黑体" panose="02010609060101010101" pitchFamily="49" charset="-122"/>
                <a:cs typeface="+mn-cs"/>
              </a:rPr>
              <a:t>SQL</a:t>
            </a:r>
            <a:r>
              <a:rPr lang="zh-CN" altLang="en-US" sz="1200" b="0" kern="1200" dirty="0">
                <a:solidFill>
                  <a:schemeClr val="tx1"/>
                </a:solidFill>
                <a:latin typeface="黑体" panose="02010609060101010101" pitchFamily="49" charset="-122"/>
                <a:ea typeface="黑体" panose="02010609060101010101" pitchFamily="49" charset="-122"/>
                <a:cs typeface="+mn-cs"/>
              </a:rPr>
              <a:t>语句之一。</a:t>
            </a: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27949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420789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8" name="组合 7">
            <a:extLst>
              <a:ext uri="{FF2B5EF4-FFF2-40B4-BE49-F238E27FC236}">
                <a16:creationId xmlns:a16="http://schemas.microsoft.com/office/drawing/2014/main" id="{3CE2B505-4657-42DA-8336-61527AF2F027}"/>
              </a:ext>
            </a:extLst>
          </p:cNvPr>
          <p:cNvGrpSpPr/>
          <p:nvPr userDrawn="1"/>
        </p:nvGrpSpPr>
        <p:grpSpPr>
          <a:xfrm>
            <a:off x="-19606" y="-15875"/>
            <a:ext cx="12259019" cy="6879906"/>
            <a:chOff x="-19606" y="-15875"/>
            <a:chExt cx="12259019" cy="6879906"/>
          </a:xfrm>
        </p:grpSpPr>
        <p:grpSp>
          <p:nvGrpSpPr>
            <p:cNvPr id="9" name="组合 8">
              <a:extLst>
                <a:ext uri="{FF2B5EF4-FFF2-40B4-BE49-F238E27FC236}">
                  <a16:creationId xmlns:a16="http://schemas.microsoft.com/office/drawing/2014/main" id="{C6E1221D-F479-440F-A63A-40B742A6B12A}"/>
                </a:ext>
              </a:extLst>
            </p:cNvPr>
            <p:cNvGrpSpPr/>
            <p:nvPr userDrawn="1"/>
          </p:nvGrpSpPr>
          <p:grpSpPr>
            <a:xfrm>
              <a:off x="-19606" y="-15875"/>
              <a:ext cx="12259019" cy="1043781"/>
              <a:chOff x="-19606" y="-15875"/>
              <a:chExt cx="12259019" cy="1043781"/>
            </a:xfrm>
          </p:grpSpPr>
          <p:pic>
            <p:nvPicPr>
              <p:cNvPr id="13" name="图片 12">
                <a:extLst>
                  <a:ext uri="{FF2B5EF4-FFF2-40B4-BE49-F238E27FC236}">
                    <a16:creationId xmlns:a16="http://schemas.microsoft.com/office/drawing/2014/main" id="{E3B5BDBE-E349-44C2-AD75-20A8D604CE0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4" name="图片 13">
                <a:extLst>
                  <a:ext uri="{FF2B5EF4-FFF2-40B4-BE49-F238E27FC236}">
                    <a16:creationId xmlns:a16="http://schemas.microsoft.com/office/drawing/2014/main" id="{020CD051-1807-460D-9638-39DBFA496DBC}"/>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10" name="组合 9">
              <a:extLst>
                <a:ext uri="{FF2B5EF4-FFF2-40B4-BE49-F238E27FC236}">
                  <a16:creationId xmlns:a16="http://schemas.microsoft.com/office/drawing/2014/main" id="{F0196DB9-F703-4E5F-BA4B-058077050406}"/>
                </a:ext>
              </a:extLst>
            </p:cNvPr>
            <p:cNvGrpSpPr/>
            <p:nvPr userDrawn="1"/>
          </p:nvGrpSpPr>
          <p:grpSpPr>
            <a:xfrm>
              <a:off x="-19605" y="6031120"/>
              <a:ext cx="12198206" cy="832911"/>
              <a:chOff x="-19605" y="6031120"/>
              <a:chExt cx="12198206" cy="832911"/>
            </a:xfrm>
          </p:grpSpPr>
          <p:pic>
            <p:nvPicPr>
              <p:cNvPr id="11" name="图片 10">
                <a:extLst>
                  <a:ext uri="{FF2B5EF4-FFF2-40B4-BE49-F238E27FC236}">
                    <a16:creationId xmlns:a16="http://schemas.microsoft.com/office/drawing/2014/main" id="{2BBF1539-0AAF-4F64-93FE-C3AEA9E2451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2" name="图片 11">
                <a:extLst>
                  <a:ext uri="{FF2B5EF4-FFF2-40B4-BE49-F238E27FC236}">
                    <a16:creationId xmlns:a16="http://schemas.microsoft.com/office/drawing/2014/main" id="{83D1D3AD-25A5-45C2-9DFC-4511E4F31013}"/>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57BFBE-35FF-4333-B34F-6760B805723F}"/>
              </a:ext>
            </a:extLst>
          </p:cNvPr>
          <p:cNvGrpSpPr/>
          <p:nvPr/>
        </p:nvGrpSpPr>
        <p:grpSpPr>
          <a:xfrm>
            <a:off x="2850686" y="2742089"/>
            <a:ext cx="6490628" cy="1546093"/>
            <a:chOff x="4680000" y="2025779"/>
            <a:chExt cx="6490628" cy="1546093"/>
          </a:xfrm>
        </p:grpSpPr>
        <p:sp>
          <p:nvSpPr>
            <p:cNvPr id="3" name="TextBox 603">
              <a:extLst>
                <a:ext uri="{FF2B5EF4-FFF2-40B4-BE49-F238E27FC236}">
                  <a16:creationId xmlns:a16="http://schemas.microsoft.com/office/drawing/2014/main" id="{7943BB6C-4F86-4278-89B0-C28CFEE188C4}"/>
                </a:ext>
              </a:extLst>
            </p:cNvPr>
            <p:cNvSpPr txBox="1"/>
            <p:nvPr/>
          </p:nvSpPr>
          <p:spPr bwMode="auto">
            <a:xfrm>
              <a:off x="4680000" y="2025779"/>
              <a:ext cx="4990217"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5.1 SQL Server</a:t>
              </a:r>
              <a:r>
                <a:rPr lang="zh-CN" altLang="en-US" sz="3600" b="1" dirty="0">
                  <a:solidFill>
                    <a:srgbClr val="0000CC"/>
                  </a:solidFill>
                  <a:latin typeface="Microsoft YaHei" charset="-122"/>
                  <a:ea typeface="Microsoft YaHei" charset="-122"/>
                  <a:cs typeface="Microsoft YaHei" charset="-122"/>
                </a:rPr>
                <a:t>简介</a:t>
              </a:r>
            </a:p>
          </p:txBody>
        </p:sp>
        <p:sp>
          <p:nvSpPr>
            <p:cNvPr id="4" name="TextBox 603">
              <a:extLst>
                <a:ext uri="{FF2B5EF4-FFF2-40B4-BE49-F238E27FC236}">
                  <a16:creationId xmlns:a16="http://schemas.microsoft.com/office/drawing/2014/main" id="{0DD10C7F-5CCB-43E6-AD34-29D75228C686}"/>
                </a:ext>
              </a:extLst>
            </p:cNvPr>
            <p:cNvSpPr txBox="1"/>
            <p:nvPr/>
          </p:nvSpPr>
          <p:spPr bwMode="auto">
            <a:xfrm>
              <a:off x="4680000" y="2979592"/>
              <a:ext cx="6490628"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5.2 SQL Server</a:t>
              </a:r>
              <a:r>
                <a:rPr lang="zh-CN" altLang="en-US" sz="3600" b="1" dirty="0">
                  <a:solidFill>
                    <a:srgbClr val="0000CC"/>
                  </a:solidFill>
                  <a:latin typeface="Microsoft YaHei" charset="-122"/>
                  <a:ea typeface="Microsoft YaHei" charset="-122"/>
                  <a:cs typeface="Microsoft YaHei" charset="-122"/>
                </a:rPr>
                <a:t>安装与启动</a:t>
              </a:r>
              <a:endParaRPr lang="en-US" altLang="zh-CN" sz="3600" b="1" dirty="0">
                <a:solidFill>
                  <a:srgbClr val="0000CC"/>
                </a:solidFill>
                <a:latin typeface="Microsoft YaHei" charset="-122"/>
                <a:ea typeface="Microsoft YaHei" charset="-122"/>
                <a:cs typeface="Microsoft YaHei" charset="-122"/>
              </a:endParaRPr>
            </a:p>
          </p:txBody>
        </p:sp>
      </p:grpSp>
      <p:sp>
        <p:nvSpPr>
          <p:cNvPr id="5" name="标题 1">
            <a:extLst>
              <a:ext uri="{FF2B5EF4-FFF2-40B4-BE49-F238E27FC236}">
                <a16:creationId xmlns:a16="http://schemas.microsoft.com/office/drawing/2014/main" id="{51B01447-8727-48C2-946B-D9F79EF6AAC7}"/>
              </a:ext>
            </a:extLst>
          </p:cNvPr>
          <p:cNvSpPr txBox="1">
            <a:spLocks/>
          </p:cNvSpPr>
          <p:nvPr/>
        </p:nvSpPr>
        <p:spPr>
          <a:xfrm>
            <a:off x="1524000" y="1329635"/>
            <a:ext cx="9144000" cy="900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000" b="1" dirty="0">
                <a:solidFill>
                  <a:srgbClr val="C00000"/>
                </a:solidFill>
                <a:latin typeface="微软雅黑" panose="020B0503020204020204" pitchFamily="34" charset="-122"/>
                <a:ea typeface="微软雅黑" panose="020B0503020204020204" pitchFamily="34" charset="-122"/>
              </a:rPr>
              <a:t>第</a:t>
            </a:r>
            <a:r>
              <a:rPr lang="en-US" altLang="zh-CN" sz="5000" b="1" dirty="0">
                <a:solidFill>
                  <a:srgbClr val="C00000"/>
                </a:solidFill>
                <a:latin typeface="微软雅黑" panose="020B0503020204020204" pitchFamily="34" charset="-122"/>
                <a:ea typeface="微软雅黑" panose="020B0503020204020204" pitchFamily="34" charset="-122"/>
              </a:rPr>
              <a:t>5</a:t>
            </a:r>
            <a:r>
              <a:rPr lang="zh-CN" altLang="en-US" sz="5000" b="1" dirty="0">
                <a:solidFill>
                  <a:srgbClr val="C00000"/>
                </a:solidFill>
                <a:latin typeface="微软雅黑" panose="020B0503020204020204" pitchFamily="34" charset="-122"/>
                <a:ea typeface="微软雅黑" panose="020B0503020204020204" pitchFamily="34" charset="-122"/>
              </a:rPr>
              <a:t>章 </a:t>
            </a:r>
            <a:r>
              <a:rPr lang="en-US" altLang="zh-CN" sz="5000" b="1" dirty="0">
                <a:solidFill>
                  <a:srgbClr val="C00000"/>
                </a:solidFill>
                <a:latin typeface="微软雅黑" panose="020B0503020204020204" pitchFamily="34" charset="-122"/>
                <a:ea typeface="微软雅黑" panose="020B0503020204020204" pitchFamily="34" charset="-122"/>
              </a:rPr>
              <a:t>SQL Server</a:t>
            </a:r>
            <a:r>
              <a:rPr lang="zh-CN" altLang="en-US" sz="5000" b="1" dirty="0">
                <a:solidFill>
                  <a:srgbClr val="C00000"/>
                </a:solidFill>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150448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55830"/>
            <a:ext cx="9144000" cy="873170"/>
          </a:xfrm>
        </p:spPr>
        <p:txBody>
          <a:bodyPr>
            <a:normAutofit/>
          </a:bodyPr>
          <a:lstStyle/>
          <a:p>
            <a:r>
              <a:rPr lang="en-US" altLang="zh-CN" sz="5400" b="1" dirty="0">
                <a:latin typeface="黑体" panose="02010609060101010101" pitchFamily="49" charset="-122"/>
                <a:ea typeface="黑体" panose="02010609060101010101" pitchFamily="49" charset="-122"/>
              </a:rPr>
              <a:t>5.1 SQL Server</a:t>
            </a:r>
            <a:r>
              <a:rPr lang="zh-CN" altLang="en-US" sz="5400" b="1" dirty="0">
                <a:latin typeface="黑体" panose="02010609060101010101" pitchFamily="49" charset="-122"/>
                <a:ea typeface="黑体" panose="02010609060101010101" pitchFamily="49" charset="-122"/>
              </a:rPr>
              <a:t>简介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4"/>
          <p:cNvSpPr txBox="1">
            <a:spLocks/>
          </p:cNvSpPr>
          <p:nvPr/>
        </p:nvSpPr>
        <p:spPr>
          <a:xfrm>
            <a:off x="360000" y="360000"/>
            <a:ext cx="9144000" cy="609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3200" dirty="0" smtClean="0">
                <a:solidFill>
                  <a:srgbClr val="C00000"/>
                </a:solidFill>
                <a:latin typeface="黑体" panose="02010609060101010101" pitchFamily="49" charset="-122"/>
                <a:ea typeface="黑体" panose="02010609060101010101" pitchFamily="49" charset="-122"/>
                <a:cs typeface="+mj-cs"/>
              </a:rPr>
              <a:t>5.5.1 </a:t>
            </a:r>
            <a:r>
              <a:rPr lang="zh-CN" altLang="en-US" sz="3200" dirty="0" smtClean="0">
                <a:solidFill>
                  <a:srgbClr val="C00000"/>
                </a:solidFill>
                <a:latin typeface="黑体" panose="02010609060101010101" pitchFamily="49" charset="-122"/>
                <a:ea typeface="黑体" panose="02010609060101010101" pitchFamily="49" charset="-122"/>
                <a:cs typeface="+mj-cs"/>
              </a:rPr>
              <a:t>SQL </a:t>
            </a:r>
            <a:r>
              <a:rPr lang="zh-CN" altLang="en-US" sz="3200" dirty="0">
                <a:solidFill>
                  <a:srgbClr val="C00000"/>
                </a:solidFill>
                <a:latin typeface="黑体" panose="02010609060101010101" pitchFamily="49" charset="-122"/>
                <a:ea typeface="黑体" panose="02010609060101010101" pitchFamily="49" charset="-122"/>
                <a:cs typeface="+mj-cs"/>
              </a:rPr>
              <a:t>Server简介</a:t>
            </a:r>
          </a:p>
        </p:txBody>
      </p:sp>
      <p:sp>
        <p:nvSpPr>
          <p:cNvPr id="3" name="内容占位符 2"/>
          <p:cNvSpPr>
            <a:spLocks noGrp="1"/>
          </p:cNvSpPr>
          <p:nvPr>
            <p:ph idx="1"/>
          </p:nvPr>
        </p:nvSpPr>
        <p:spPr>
          <a:xfrm>
            <a:off x="622494" y="1058903"/>
            <a:ext cx="10456838" cy="4950324"/>
          </a:xfrm>
        </p:spPr>
        <p:txBody>
          <a:bodyPr>
            <a:noAutofit/>
          </a:bodyPr>
          <a:lstStyle/>
          <a:p>
            <a:pPr marL="720000" lvl="1" indent="-439200">
              <a:lnSpc>
                <a:spcPct val="120000"/>
              </a:lnSpc>
              <a:spcBef>
                <a:spcPts val="18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是微软公司发布的一个典型的</a:t>
            </a:r>
            <a:r>
              <a:rPr lang="zh-CN" altLang="en-US" b="1" dirty="0">
                <a:solidFill>
                  <a:srgbClr val="0000CC"/>
                </a:solidFill>
                <a:latin typeface="黑体" panose="02010609060101010101" pitchFamily="49" charset="-122"/>
                <a:ea typeface="黑体" panose="02010609060101010101" pitchFamily="49" charset="-122"/>
              </a:rPr>
              <a:t>关系型</a:t>
            </a:r>
            <a:r>
              <a:rPr lang="zh-CN" altLang="en-US" dirty="0">
                <a:solidFill>
                  <a:srgbClr val="0000CC"/>
                </a:solidFill>
                <a:latin typeface="黑体" panose="02010609060101010101" pitchFamily="49" charset="-122"/>
                <a:ea typeface="黑体" panose="02010609060101010101" pitchFamily="49" charset="-122"/>
              </a:rPr>
              <a:t>数据库管理系统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720000" lvl="1" indent="-439200">
              <a:lnSpc>
                <a:spcPct val="120000"/>
              </a:lnSpc>
              <a:spcBef>
                <a:spcPts val="18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可运行于网络环境下，支持网络中不同计算机的多个用户同时访问和管理数据库资源。</a:t>
            </a:r>
            <a:endParaRPr lang="en-US" altLang="zh-CN" dirty="0">
              <a:latin typeface="黑体" panose="02010609060101010101" pitchFamily="49" charset="-122"/>
              <a:ea typeface="黑体" panose="02010609060101010101" pitchFamily="49" charset="-122"/>
            </a:endParaRPr>
          </a:p>
          <a:p>
            <a:pPr marL="720000" lvl="1" indent="-439200">
              <a:lnSpc>
                <a:spcPct val="120000"/>
              </a:lnSpc>
              <a:spcBef>
                <a:spcPts val="18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功能强大、操作简便、安全可靠，可用于处理大量数据和支持高性能数据访问，是一个全面的数据库管理平台。</a:t>
            </a:r>
            <a:endParaRPr lang="en-US" altLang="zh-CN" dirty="0">
              <a:latin typeface="黑体" panose="02010609060101010101" pitchFamily="49" charset="-122"/>
              <a:ea typeface="黑体" panose="02010609060101010101" pitchFamily="49" charset="-122"/>
            </a:endParaRPr>
          </a:p>
          <a:p>
            <a:pPr marL="720000" lvl="1" indent="-439200">
              <a:lnSpc>
                <a:spcPct val="120000"/>
              </a:lnSpc>
              <a:spcBef>
                <a:spcPts val="18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提供了多种工具和组件以帮助开发人员和数据库管理员更轻松地管理和维护数据库。</a:t>
            </a:r>
            <a:endParaRPr lang="en-US" altLang="zh-CN" dirty="0">
              <a:latin typeface="黑体" panose="02010609060101010101" pitchFamily="49" charset="-122"/>
              <a:ea typeface="黑体" panose="02010609060101010101" pitchFamily="49" charset="-122"/>
            </a:endParaRPr>
          </a:p>
          <a:p>
            <a:pPr marL="720000" lvl="1" indent="-439200">
              <a:lnSpc>
                <a:spcPct val="120000"/>
              </a:lnSpc>
              <a:spcBef>
                <a:spcPts val="18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提供了多种版本（</a:t>
            </a:r>
            <a:r>
              <a:rPr lang="zh-CN" altLang="en-US" sz="2000" dirty="0">
                <a:latin typeface="黑体" panose="02010609060101010101" pitchFamily="49" charset="-122"/>
                <a:ea typeface="黑体" panose="02010609060101010101" pitchFamily="49" charset="-122"/>
              </a:rPr>
              <a:t>企业版、标准版、</a:t>
            </a:r>
            <a:r>
              <a:rPr lang="en-US" altLang="zh-CN" sz="2000" dirty="0">
                <a:latin typeface="黑体" panose="02010609060101010101" pitchFamily="49" charset="-122"/>
                <a:ea typeface="黑体" panose="02010609060101010101" pitchFamily="49" charset="-122"/>
              </a:rPr>
              <a:t>Web</a:t>
            </a:r>
            <a:r>
              <a:rPr lang="zh-CN" altLang="en-US" sz="2000" dirty="0">
                <a:latin typeface="黑体" panose="02010609060101010101" pitchFamily="49" charset="-122"/>
                <a:ea typeface="黑体" panose="02010609060101010101" pitchFamily="49" charset="-122"/>
              </a:rPr>
              <a:t>版、开发版、精简版等</a:t>
            </a:r>
            <a:r>
              <a:rPr lang="zh-CN" altLang="en-US" dirty="0">
                <a:latin typeface="黑体" panose="02010609060101010101" pitchFamily="49" charset="-122"/>
                <a:ea typeface="黑体" panose="02010609060101010101" pitchFamily="49" charset="-122"/>
              </a:rPr>
              <a:t>），版本不同功能不同，用户可以根据不同的需求选择不同的版本。</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4"/>
          <p:cNvSpPr txBox="1">
            <a:spLocks/>
          </p:cNvSpPr>
          <p:nvPr/>
        </p:nvSpPr>
        <p:spPr>
          <a:xfrm>
            <a:off x="360000" y="360000"/>
            <a:ext cx="9144000" cy="654659"/>
          </a:xfrm>
          <a:prstGeom prst="rect">
            <a:avLst/>
          </a:prstGeom>
        </p:spPr>
        <p:txBody>
          <a:bodyPr vert="horz" lIns="91440" tIns="45720" rIns="91440" bIns="45720" rtlCol="0">
            <a:normAutofit/>
          </a:bodyPr>
          <a:lstStyle>
            <a:defPPr>
              <a:defRPr lang="zh-CN"/>
            </a:defPPr>
            <a:lvl1pPr indent="0">
              <a:lnSpc>
                <a:spcPct val="90000"/>
              </a:lnSpc>
              <a:spcBef>
                <a:spcPct val="0"/>
              </a:spcBef>
              <a:buFont typeface="Arial" panose="020B0604020202020204" pitchFamily="34" charset="0"/>
              <a:buNone/>
              <a:defRPr sz="3200">
                <a:solidFill>
                  <a:srgbClr val="C00000"/>
                </a:solidFill>
                <a:latin typeface="黑体" panose="02010609060101010101" pitchFamily="49" charset="-122"/>
                <a:ea typeface="黑体" panose="02010609060101010101" pitchFamily="49" charset="-122"/>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5.5.2 T-</a:t>
            </a:r>
            <a:r>
              <a:rPr lang="zh-CN" altLang="en-US" dirty="0"/>
              <a:t>SQL语言简介</a:t>
            </a:r>
          </a:p>
        </p:txBody>
      </p:sp>
      <p:sp>
        <p:nvSpPr>
          <p:cNvPr id="6" name="内容占位符 2">
            <a:extLst>
              <a:ext uri="{FF2B5EF4-FFF2-40B4-BE49-F238E27FC236}">
                <a16:creationId xmlns:a16="http://schemas.microsoft.com/office/drawing/2014/main" id="{9952C9D7-C278-7C95-D2CC-D47A1220E42C}"/>
              </a:ext>
            </a:extLst>
          </p:cNvPr>
          <p:cNvSpPr txBox="1">
            <a:spLocks/>
          </p:cNvSpPr>
          <p:nvPr/>
        </p:nvSpPr>
        <p:spPr>
          <a:xfrm>
            <a:off x="600431" y="1178437"/>
            <a:ext cx="10470024" cy="4742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0000" indent="-439200">
              <a:lnSpc>
                <a:spcPct val="110000"/>
              </a:lnSpc>
              <a:spcBef>
                <a:spcPts val="1800"/>
              </a:spcBef>
              <a:buClr>
                <a:schemeClr val="tx1"/>
              </a:buClr>
              <a:buFont typeface="Wingdings" panose="05000000000000000000" pitchFamily="2" charset="2"/>
              <a:buChar char="Ø"/>
            </a:pPr>
            <a:r>
              <a:rPr lang="en-US" altLang="zh-CN" sz="2400" dirty="0">
                <a:solidFill>
                  <a:srgbClr val="C00000"/>
                </a:solidFill>
                <a:latin typeface="黑体" panose="02010609060101010101" pitchFamily="49" charset="-122"/>
                <a:ea typeface="黑体" panose="02010609060101010101" pitchFamily="49" charset="-122"/>
              </a:rPr>
              <a:t>SQL</a:t>
            </a:r>
            <a:r>
              <a:rPr lang="zh-CN" altLang="en-US" sz="2400" dirty="0">
                <a:solidFill>
                  <a:srgbClr val="C00000"/>
                </a:solidFill>
                <a:latin typeface="黑体" panose="02010609060101010101" pitchFamily="49" charset="-122"/>
                <a:ea typeface="黑体" panose="02010609060101010101" pitchFamily="49" charset="-122"/>
              </a:rPr>
              <a:t>语言</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Structured Query Language</a:t>
            </a:r>
            <a:r>
              <a:rPr lang="zh-CN" altLang="en-US"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结构化查询语言</a:t>
            </a:r>
            <a:r>
              <a:rPr lang="zh-CN" altLang="en-US" sz="2400" dirty="0">
                <a:latin typeface="黑体" panose="02010609060101010101" pitchFamily="49" charset="-122"/>
                <a:ea typeface="黑体" panose="02010609060101010101" pitchFamily="49" charset="-122"/>
              </a:rPr>
              <a:t>）是一种关系型数据库的标准语言，所有的关系型数据库管理系统都将其作为标准处理语言。</a:t>
            </a: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语言集</a:t>
            </a:r>
            <a:r>
              <a:rPr lang="zh-CN" altLang="en-US" sz="2400" dirty="0">
                <a:solidFill>
                  <a:srgbClr val="0000CC"/>
                </a:solidFill>
                <a:latin typeface="黑体" panose="02010609060101010101" pitchFamily="49" charset="-122"/>
                <a:ea typeface="黑体" panose="02010609060101010101" pitchFamily="49" charset="-122"/>
              </a:rPr>
              <a:t>数据定义</a:t>
            </a:r>
            <a:r>
              <a:rPr lang="zh-CN" altLang="en-US"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数据查询</a:t>
            </a:r>
            <a:r>
              <a:rPr lang="zh-CN" altLang="en-US"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数据操纵</a:t>
            </a:r>
            <a:r>
              <a:rPr lang="zh-CN" altLang="en-US" sz="2400" dirty="0">
                <a:latin typeface="黑体" panose="02010609060101010101" pitchFamily="49" charset="-122"/>
                <a:ea typeface="黑体" panose="02010609060101010101" pitchFamily="49" charset="-122"/>
              </a:rPr>
              <a:t>和</a:t>
            </a:r>
            <a:r>
              <a:rPr lang="zh-CN" altLang="en-US" sz="2400" dirty="0">
                <a:solidFill>
                  <a:srgbClr val="0000CC"/>
                </a:solidFill>
                <a:latin typeface="黑体" panose="02010609060101010101" pitchFamily="49" charset="-122"/>
                <a:ea typeface="黑体" panose="02010609060101010101" pitchFamily="49" charset="-122"/>
              </a:rPr>
              <a:t>数据控制</a:t>
            </a:r>
            <a:r>
              <a:rPr lang="zh-CN" altLang="en-US" sz="2400" dirty="0">
                <a:latin typeface="黑体" panose="02010609060101010101" pitchFamily="49" charset="-122"/>
                <a:ea typeface="黑体" panose="02010609060101010101" pitchFamily="49" charset="-122"/>
              </a:rPr>
              <a:t>功能于一体，具有功能丰富、使用灵活、语言简捷易学等特点。</a:t>
            </a:r>
            <a:endParaRPr lang="en-US" altLang="zh-CN" sz="2400" dirty="0">
              <a:latin typeface="黑体" panose="02010609060101010101" pitchFamily="49" charset="-122"/>
              <a:ea typeface="黑体" panose="02010609060101010101" pitchFamily="49" charset="-122"/>
            </a:endParaRPr>
          </a:p>
          <a:p>
            <a:pPr marL="720000" indent="-439200">
              <a:lnSpc>
                <a:spcPct val="110000"/>
              </a:lnSpc>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语言是一种</a:t>
            </a:r>
            <a:r>
              <a:rPr lang="zh-CN" altLang="en-US" sz="2400" dirty="0">
                <a:solidFill>
                  <a:srgbClr val="C00000"/>
                </a:solidFill>
                <a:latin typeface="黑体" panose="02010609060101010101" pitchFamily="49" charset="-122"/>
                <a:ea typeface="黑体" panose="02010609060101010101" pitchFamily="49" charset="-122"/>
              </a:rPr>
              <a:t>高度非过程化</a:t>
            </a:r>
            <a:r>
              <a:rPr lang="zh-CN" altLang="en-US" sz="2400" dirty="0">
                <a:latin typeface="黑体" panose="02010609060101010101" pitchFamily="49" charset="-122"/>
                <a:ea typeface="黑体" panose="02010609060101010101" pitchFamily="49" charset="-122"/>
              </a:rPr>
              <a:t>的语言，用户只需指出“做什么”，而不需要指出“如何做”，语句具体的操作过程由系统自动完成，使其更符合人的思维习惯，容易理解和掌握。</a:t>
            </a:r>
          </a:p>
          <a:p>
            <a:pPr marL="720000" indent="-439200">
              <a:lnSpc>
                <a:spcPct val="110000"/>
              </a:lnSpc>
              <a:spcBef>
                <a:spcPts val="1800"/>
              </a:spcBef>
              <a:buClr>
                <a:schemeClr val="tx1"/>
              </a:buClr>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使用的是</a:t>
            </a:r>
            <a:r>
              <a:rPr lang="en-US" altLang="zh-CN" sz="2400" dirty="0">
                <a:latin typeface="黑体" panose="02010609060101010101" pitchFamily="49" charset="-122"/>
                <a:ea typeface="黑体" panose="02010609060101010101" pitchFamily="49" charset="-122"/>
              </a:rPr>
              <a:t>T-SQL</a:t>
            </a:r>
            <a:r>
              <a:rPr lang="zh-CN" altLang="en-US" sz="2400" dirty="0">
                <a:latin typeface="黑体" panose="02010609060101010101" pitchFamily="49" charset="-122"/>
                <a:ea typeface="黑体" panose="02010609060101010101" pitchFamily="49" charset="-122"/>
              </a:rPr>
              <a:t>语言，</a:t>
            </a:r>
            <a:r>
              <a:rPr lang="en-US" altLang="zh-CN" sz="2400" dirty="0">
                <a:solidFill>
                  <a:srgbClr val="C00000"/>
                </a:solidFill>
                <a:latin typeface="黑体" panose="02010609060101010101" pitchFamily="49" charset="-122"/>
                <a:ea typeface="黑体" panose="02010609060101010101" pitchFamily="49" charset="-122"/>
              </a:rPr>
              <a:t>T-SQL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Transact-SQL</a:t>
            </a:r>
            <a:r>
              <a:rPr lang="zh-CN" altLang="en-US" sz="2400" dirty="0">
                <a:latin typeface="黑体" panose="02010609060101010101" pitchFamily="49" charset="-122"/>
                <a:ea typeface="黑体" panose="02010609060101010101" pitchFamily="49" charset="-122"/>
              </a:rPr>
              <a:t>）语言是对</a:t>
            </a: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标准语言的扩展，主要扩展内容包括变量和流程控制语句等，是应用程序和</a:t>
            </a: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之间通信的主要语言。</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246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470" y="1185862"/>
            <a:ext cx="10515600" cy="4486275"/>
          </a:xfrm>
        </p:spPr>
        <p:txBody>
          <a:bodyPr>
            <a:normAutofit/>
          </a:bodyPr>
          <a:lstStyle/>
          <a:p>
            <a:pPr marL="0" indent="0">
              <a:lnSpc>
                <a:spcPct val="150000"/>
              </a:lnSpc>
              <a:buClr>
                <a:srgbClr val="C00000"/>
              </a:buClr>
              <a:buNone/>
              <a:defRPr/>
            </a:pPr>
            <a:r>
              <a:rPr lang="en-US" altLang="zh-CN" dirty="0">
                <a:solidFill>
                  <a:schemeClr val="tx1"/>
                </a:solidFill>
                <a:latin typeface="黑体" panose="02010609060101010101" pitchFamily="49" charset="-122"/>
                <a:ea typeface="黑体" panose="02010609060101010101" pitchFamily="49" charset="-122"/>
              </a:rPr>
              <a:t>T-SQL</a:t>
            </a:r>
            <a:r>
              <a:rPr lang="zh-CN" altLang="en-US" dirty="0">
                <a:solidFill>
                  <a:schemeClr val="tx1"/>
                </a:solidFill>
                <a:latin typeface="黑体" panose="02010609060101010101" pitchFamily="49" charset="-122"/>
                <a:ea typeface="黑体" panose="02010609060101010101" pitchFamily="49" charset="-122"/>
              </a:rPr>
              <a:t>语句主要分为</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类：</a:t>
            </a:r>
            <a:endParaRPr lang="en-US" altLang="zh-CN" dirty="0">
              <a:latin typeface="黑体" panose="02010609060101010101" pitchFamily="49" charset="-122"/>
              <a:ea typeface="黑体" panose="02010609060101010101" pitchFamily="49" charset="-122"/>
            </a:endParaRPr>
          </a:p>
          <a:p>
            <a:pPr marL="720000" lvl="1" indent="-439200">
              <a:lnSpc>
                <a:spcPct val="150000"/>
              </a:lnSpc>
              <a:buClr>
                <a:srgbClr val="0000CC"/>
              </a:buClr>
              <a:buFont typeface="Wingdings" panose="05000000000000000000" pitchFamily="2" charset="2"/>
              <a:buChar char="Ø"/>
              <a:defRPr/>
            </a:pPr>
            <a:r>
              <a:rPr lang="zh-CN" altLang="en-US" dirty="0">
                <a:solidFill>
                  <a:srgbClr val="0033CC"/>
                </a:solidFill>
                <a:latin typeface="黑体" panose="02010609060101010101" pitchFamily="49" charset="-122"/>
                <a:ea typeface="黑体" panose="02010609060101010101" pitchFamily="49" charset="-122"/>
              </a:rPr>
              <a:t>数据定义语言（</a:t>
            </a:r>
            <a:r>
              <a:rPr lang="en-US" altLang="zh-CN" dirty="0">
                <a:solidFill>
                  <a:srgbClr val="0033CC"/>
                </a:solidFill>
                <a:latin typeface="黑体" panose="02010609060101010101" pitchFamily="49" charset="-122"/>
                <a:ea typeface="黑体" panose="02010609060101010101" pitchFamily="49" charset="-122"/>
              </a:rPr>
              <a:t>DDL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720000" lvl="1" indent="-439200">
              <a:lnSpc>
                <a:spcPct val="150000"/>
              </a:lnSpc>
              <a:buClr>
                <a:srgbClr val="0000CC"/>
              </a:buClr>
              <a:buFont typeface="Wingdings" panose="05000000000000000000" pitchFamily="2" charset="2"/>
              <a:buChar char="Ø"/>
              <a:defRPr/>
            </a:pPr>
            <a:r>
              <a:rPr lang="zh-CN" altLang="en-US" dirty="0">
                <a:solidFill>
                  <a:srgbClr val="0033CC"/>
                </a:solidFill>
                <a:latin typeface="黑体" panose="02010609060101010101" pitchFamily="49" charset="-122"/>
                <a:ea typeface="黑体" panose="02010609060101010101" pitchFamily="49" charset="-122"/>
              </a:rPr>
              <a:t>数据操纵语言（</a:t>
            </a:r>
            <a:r>
              <a:rPr lang="en-US" altLang="zh-CN" dirty="0">
                <a:solidFill>
                  <a:srgbClr val="0033CC"/>
                </a:solidFill>
                <a:latin typeface="黑体" panose="02010609060101010101" pitchFamily="49" charset="-122"/>
                <a:ea typeface="黑体" panose="02010609060101010101" pitchFamily="49" charset="-122"/>
              </a:rPr>
              <a:t>DML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720000" lvl="1" indent="-439200">
              <a:lnSpc>
                <a:spcPct val="150000"/>
              </a:lnSpc>
              <a:buClr>
                <a:srgbClr val="0000CC"/>
              </a:buClr>
              <a:buFont typeface="Wingdings" panose="05000000000000000000" pitchFamily="2" charset="2"/>
              <a:buChar char="Ø"/>
              <a:defRPr/>
            </a:pPr>
            <a:r>
              <a:rPr lang="zh-CN" altLang="en-US" dirty="0">
                <a:solidFill>
                  <a:srgbClr val="0033CC"/>
                </a:solidFill>
                <a:latin typeface="黑体" panose="02010609060101010101" pitchFamily="49" charset="-122"/>
                <a:ea typeface="黑体" panose="02010609060101010101" pitchFamily="49" charset="-122"/>
              </a:rPr>
              <a:t>数据查询语言（</a:t>
            </a:r>
            <a:r>
              <a:rPr lang="en-US" altLang="zh-CN" dirty="0">
                <a:solidFill>
                  <a:srgbClr val="0033CC"/>
                </a:solidFill>
                <a:latin typeface="黑体" panose="02010609060101010101" pitchFamily="49" charset="-122"/>
                <a:ea typeface="黑体" panose="02010609060101010101" pitchFamily="49" charset="-122"/>
              </a:rPr>
              <a:t>DQL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720000" lvl="1" indent="-439200">
              <a:lnSpc>
                <a:spcPct val="150000"/>
              </a:lnSpc>
              <a:buClr>
                <a:srgbClr val="0000CC"/>
              </a:buClr>
              <a:buFont typeface="Wingdings" panose="05000000000000000000" pitchFamily="2" charset="2"/>
              <a:buChar char="Ø"/>
              <a:defRPr/>
            </a:pPr>
            <a:r>
              <a:rPr lang="zh-CN" altLang="en-US" dirty="0">
                <a:solidFill>
                  <a:srgbClr val="0033CC"/>
                </a:solidFill>
                <a:latin typeface="黑体" panose="02010609060101010101" pitchFamily="49" charset="-122"/>
                <a:ea typeface="黑体" panose="02010609060101010101" pitchFamily="49" charset="-122"/>
              </a:rPr>
              <a:t>数据控制语言（</a:t>
            </a:r>
            <a:r>
              <a:rPr lang="en-US" altLang="zh-CN" dirty="0">
                <a:solidFill>
                  <a:srgbClr val="0033CC"/>
                </a:solidFill>
                <a:latin typeface="黑体" panose="02010609060101010101" pitchFamily="49" charset="-122"/>
                <a:ea typeface="黑体" panose="02010609060101010101" pitchFamily="49" charset="-122"/>
              </a:rPr>
              <a:t>DCL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0" indent="0">
              <a:lnSpc>
                <a:spcPct val="150000"/>
              </a:lnSpc>
              <a:buClr>
                <a:srgbClr val="C00000"/>
              </a:buClr>
              <a:buNone/>
              <a:defRPr/>
            </a:pPr>
            <a:endParaRPr lang="en-US" altLang="zh-CN" sz="2600" kern="0" dirty="0">
              <a:latin typeface="黑体" panose="02010609060101010101" pitchFamily="49" charset="-122"/>
              <a:ea typeface="黑体" panose="02010609060101010101" pitchFamily="49" charset="-122"/>
            </a:endParaRPr>
          </a:p>
        </p:txBody>
      </p:sp>
      <p:sp>
        <p:nvSpPr>
          <p:cNvPr id="7" name="标题 1"/>
          <p:cNvSpPr>
            <a:spLocks noGrp="1"/>
          </p:cNvSpPr>
          <p:nvPr>
            <p:ph type="title"/>
          </p:nvPr>
        </p:nvSpPr>
        <p:spPr>
          <a:xfrm>
            <a:off x="360000" y="360000"/>
            <a:ext cx="10515600" cy="569763"/>
          </a:xfrm>
        </p:spPr>
        <p:txBody>
          <a:bodyPr vert="horz" lIns="91440" tIns="45720" rIns="91440" bIns="45720" rtlCol="0">
            <a:normAutofit/>
          </a:bodyPr>
          <a:lstStyle/>
          <a:p>
            <a:pPr>
              <a:buFont typeface="Arial" panose="020B0604020202020204" pitchFamily="34" charset="0"/>
            </a:pPr>
            <a:r>
              <a:rPr lang="en-US" altLang="zh-CN" sz="3200" dirty="0" smtClean="0">
                <a:solidFill>
                  <a:srgbClr val="C00000"/>
                </a:solidFill>
                <a:latin typeface="黑体" panose="02010609060101010101" pitchFamily="49" charset="-122"/>
                <a:ea typeface="黑体" panose="02010609060101010101" pitchFamily="49" charset="-122"/>
              </a:rPr>
              <a:t>5.5.3 T-</a:t>
            </a:r>
            <a:r>
              <a:rPr lang="zh-CN" altLang="en-US" sz="3200" dirty="0">
                <a:solidFill>
                  <a:srgbClr val="C00000"/>
                </a:solidFill>
                <a:latin typeface="黑体" panose="02010609060101010101" pitchFamily="49" charset="-122"/>
                <a:ea typeface="黑体" panose="02010609060101010101" pitchFamily="49" charset="-122"/>
              </a:rPr>
              <a:t>SQL语句分类</a:t>
            </a:r>
          </a:p>
        </p:txBody>
      </p:sp>
      <p:sp>
        <p:nvSpPr>
          <p:cNvPr id="2" name="文本框 1">
            <a:extLst>
              <a:ext uri="{FF2B5EF4-FFF2-40B4-BE49-F238E27FC236}">
                <a16:creationId xmlns:a16="http://schemas.microsoft.com/office/drawing/2014/main" id="{0301F56D-3F7F-EE13-9B2F-C60E34838C31}"/>
              </a:ext>
            </a:extLst>
          </p:cNvPr>
          <p:cNvSpPr txBox="1"/>
          <p:nvPr/>
        </p:nvSpPr>
        <p:spPr>
          <a:xfrm>
            <a:off x="6168503" y="1769371"/>
            <a:ext cx="3844031" cy="400110"/>
          </a:xfrm>
          <a:prstGeom prst="rect">
            <a:avLst/>
          </a:prstGeom>
          <a:noFill/>
        </p:spPr>
        <p:txBody>
          <a:bodyPr wrap="square" rtlCol="0">
            <a:spAutoFit/>
          </a:bodyPr>
          <a:lstStyle/>
          <a:p>
            <a:r>
              <a:rPr lang="en-US" altLang="zh-CN" sz="2000" dirty="0">
                <a:solidFill>
                  <a:schemeClr val="tx1"/>
                </a:solidFill>
                <a:latin typeface="黑体" panose="02010609060101010101" pitchFamily="49" charset="-122"/>
                <a:ea typeface="黑体" panose="02010609060101010101" pitchFamily="49" charset="-122"/>
              </a:rPr>
              <a:t>T-SQL</a:t>
            </a:r>
            <a:r>
              <a:rPr lang="zh-CN" altLang="en-US" sz="2000" dirty="0">
                <a:solidFill>
                  <a:schemeClr val="tx1"/>
                </a:solidFill>
                <a:latin typeface="黑体" panose="02010609060101010101" pitchFamily="49" charset="-122"/>
                <a:ea typeface="黑体" panose="02010609060101010101" pitchFamily="49" charset="-122"/>
              </a:rPr>
              <a:t>语言的常用命令动词</a:t>
            </a:r>
            <a:endParaRPr lang="zh-CN" altLang="en-US" sz="2000" dirty="0"/>
          </a:p>
        </p:txBody>
      </p:sp>
      <p:graphicFrame>
        <p:nvGraphicFramePr>
          <p:cNvPr id="5" name="表格 5">
            <a:extLst>
              <a:ext uri="{FF2B5EF4-FFF2-40B4-BE49-F238E27FC236}">
                <a16:creationId xmlns:a16="http://schemas.microsoft.com/office/drawing/2014/main" id="{F400ACC2-CE3F-3B9B-A6C6-C396F1C833BC}"/>
              </a:ext>
            </a:extLst>
          </p:cNvPr>
          <p:cNvGraphicFramePr>
            <a:graphicFrameLocks noGrp="1"/>
          </p:cNvGraphicFramePr>
          <p:nvPr>
            <p:extLst>
              <p:ext uri="{D42A27DB-BD31-4B8C-83A1-F6EECF244321}">
                <p14:modId xmlns:p14="http://schemas.microsoft.com/office/powerpoint/2010/main" val="1082849907"/>
              </p:ext>
            </p:extLst>
          </p:nvPr>
        </p:nvGraphicFramePr>
        <p:xfrm>
          <a:off x="5069149" y="2185513"/>
          <a:ext cx="5875539" cy="1955800"/>
        </p:xfrm>
        <a:graphic>
          <a:graphicData uri="http://schemas.openxmlformats.org/drawingml/2006/table">
            <a:tbl>
              <a:tblPr firstRow="1" bandRow="1">
                <a:tableStyleId>{5C22544A-7EE6-4342-B048-85BDC9FD1C3A}</a:tableStyleId>
              </a:tblPr>
              <a:tblGrid>
                <a:gridCol w="2139519">
                  <a:extLst>
                    <a:ext uri="{9D8B030D-6E8A-4147-A177-3AD203B41FA5}">
                      <a16:colId xmlns:a16="http://schemas.microsoft.com/office/drawing/2014/main" val="578163323"/>
                    </a:ext>
                  </a:extLst>
                </a:gridCol>
                <a:gridCol w="3736020">
                  <a:extLst>
                    <a:ext uri="{9D8B030D-6E8A-4147-A177-3AD203B41FA5}">
                      <a16:colId xmlns:a16="http://schemas.microsoft.com/office/drawing/2014/main" val="2096307154"/>
                    </a:ext>
                  </a:extLst>
                </a:gridCol>
              </a:tblGrid>
              <a:tr h="370840">
                <a:tc>
                  <a:txBody>
                    <a:bodyPr/>
                    <a:lstStyle/>
                    <a:p>
                      <a:pPr algn="ctr"/>
                      <a:r>
                        <a:rPr lang="zh-CN" altLang="en-US" dirty="0"/>
                        <a:t>功能</a:t>
                      </a:r>
                    </a:p>
                  </a:txBody>
                  <a:tcPr/>
                </a:tc>
                <a:tc>
                  <a:txBody>
                    <a:bodyPr/>
                    <a:lstStyle/>
                    <a:p>
                      <a:pPr algn="ctr"/>
                      <a:r>
                        <a:rPr lang="zh-CN" altLang="en-US" dirty="0"/>
                        <a:t>命令动词</a:t>
                      </a:r>
                    </a:p>
                  </a:txBody>
                  <a:tcPr/>
                </a:tc>
                <a:extLst>
                  <a:ext uri="{0D108BD9-81ED-4DB2-BD59-A6C34878D82A}">
                    <a16:rowId xmlns:a16="http://schemas.microsoft.com/office/drawing/2014/main" val="2935557211"/>
                  </a:ext>
                </a:extLst>
              </a:tr>
              <a:tr h="370840">
                <a:tc>
                  <a:txBody>
                    <a:bodyPr/>
                    <a:lstStyle/>
                    <a:p>
                      <a:pPr algn="ctr"/>
                      <a:r>
                        <a:rPr lang="zh-CN" altLang="en-US" sz="2000" dirty="0">
                          <a:latin typeface="黑体" panose="02010609060101010101" pitchFamily="49" charset="-122"/>
                          <a:ea typeface="黑体" panose="02010609060101010101" pitchFamily="49" charset="-122"/>
                        </a:rPr>
                        <a:t>数据定义</a:t>
                      </a:r>
                    </a:p>
                  </a:txBody>
                  <a:tcPr/>
                </a:tc>
                <a:tc>
                  <a:txBody>
                    <a:bodyPr/>
                    <a:lstStyle/>
                    <a:p>
                      <a:r>
                        <a:rPr lang="en-US" altLang="zh-CN" sz="2000" dirty="0">
                          <a:latin typeface="黑体" panose="02010609060101010101" pitchFamily="49" charset="-122"/>
                          <a:ea typeface="黑体" panose="02010609060101010101" pitchFamily="49" charset="-122"/>
                        </a:rPr>
                        <a:t>CREATE, ALTER, DROP</a:t>
                      </a:r>
                      <a:endParaRPr lang="zh-CN" altLang="en-US" sz="20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04717033"/>
                  </a:ext>
                </a:extLst>
              </a:tr>
              <a:tr h="370840">
                <a:tc>
                  <a:txBody>
                    <a:bodyPr/>
                    <a:lstStyle/>
                    <a:p>
                      <a:pPr algn="ctr"/>
                      <a:r>
                        <a:rPr lang="zh-CN" altLang="en-US" sz="2000" dirty="0">
                          <a:latin typeface="黑体" panose="02010609060101010101" pitchFamily="49" charset="-122"/>
                          <a:ea typeface="黑体" panose="02010609060101010101" pitchFamily="49" charset="-122"/>
                        </a:rPr>
                        <a:t>数据操纵</a:t>
                      </a:r>
                    </a:p>
                  </a:txBody>
                  <a:tcPr/>
                </a:tc>
                <a:tc>
                  <a:txBody>
                    <a:bodyPr/>
                    <a:lstStyle/>
                    <a:p>
                      <a:r>
                        <a:rPr lang="en-US" altLang="zh-CN" sz="2000" dirty="0">
                          <a:latin typeface="黑体" panose="02010609060101010101" pitchFamily="49" charset="-122"/>
                          <a:ea typeface="黑体" panose="02010609060101010101" pitchFamily="49" charset="-122"/>
                        </a:rPr>
                        <a:t>INSERT, UPDATE, DELETE</a:t>
                      </a:r>
                      <a:endParaRPr lang="zh-CN" altLang="en-US" sz="20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110296628"/>
                  </a:ext>
                </a:extLst>
              </a:tr>
              <a:tr h="370840">
                <a:tc>
                  <a:txBody>
                    <a:bodyPr/>
                    <a:lstStyle/>
                    <a:p>
                      <a:pPr algn="ctr"/>
                      <a:r>
                        <a:rPr lang="zh-CN" altLang="en-US" sz="2000" dirty="0">
                          <a:latin typeface="黑体" panose="02010609060101010101" pitchFamily="49" charset="-122"/>
                          <a:ea typeface="黑体" panose="02010609060101010101" pitchFamily="49" charset="-122"/>
                        </a:rPr>
                        <a:t>数据查询</a:t>
                      </a:r>
                    </a:p>
                  </a:txBody>
                  <a:tcPr/>
                </a:tc>
                <a:tc>
                  <a:txBody>
                    <a:bodyPr/>
                    <a:lstStyle/>
                    <a:p>
                      <a:r>
                        <a:rPr lang="en-US" altLang="zh-CN" sz="2000" dirty="0">
                          <a:latin typeface="黑体" panose="02010609060101010101" pitchFamily="49" charset="-122"/>
                          <a:ea typeface="黑体" panose="02010609060101010101" pitchFamily="49" charset="-122"/>
                        </a:rPr>
                        <a:t>SELECT</a:t>
                      </a:r>
                      <a:endParaRPr lang="zh-CN" altLang="en-US" sz="20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581188545"/>
                  </a:ext>
                </a:extLst>
              </a:tr>
              <a:tr h="370840">
                <a:tc>
                  <a:txBody>
                    <a:bodyPr/>
                    <a:lstStyle/>
                    <a:p>
                      <a:pPr algn="ctr"/>
                      <a:r>
                        <a:rPr lang="zh-CN" altLang="en-US" sz="2000" dirty="0">
                          <a:latin typeface="黑体" panose="02010609060101010101" pitchFamily="49" charset="-122"/>
                          <a:ea typeface="黑体" panose="02010609060101010101" pitchFamily="49" charset="-122"/>
                        </a:rPr>
                        <a:t>数据控制</a:t>
                      </a:r>
                    </a:p>
                  </a:txBody>
                  <a:tcPr/>
                </a:tc>
                <a:tc>
                  <a:txBody>
                    <a:bodyPr/>
                    <a:lstStyle/>
                    <a:p>
                      <a:r>
                        <a:rPr lang="en-US" altLang="zh-CN" sz="2000" dirty="0">
                          <a:latin typeface="黑体" panose="02010609060101010101" pitchFamily="49" charset="-122"/>
                          <a:ea typeface="黑体" panose="02010609060101010101" pitchFamily="49" charset="-122"/>
                        </a:rPr>
                        <a:t>GRANT, REVOKE, DENY</a:t>
                      </a:r>
                      <a:endParaRPr lang="zh-CN" altLang="en-US" sz="20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4532164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000" y="540000"/>
            <a:ext cx="10700657" cy="2358998"/>
          </a:xfrm>
        </p:spPr>
        <p:txBody>
          <a:bodyPr>
            <a:normAutofit/>
          </a:bodyPr>
          <a:lstStyle/>
          <a:p>
            <a:pPr marL="0" indent="0">
              <a:lnSpc>
                <a:spcPct val="150000"/>
              </a:lnSpc>
              <a:buClr>
                <a:srgbClr val="C00000"/>
              </a:buClr>
              <a:buNone/>
              <a:defRPr/>
            </a:pPr>
            <a:r>
              <a:rPr lang="en-US" altLang="zh-CN" dirty="0">
                <a:solidFill>
                  <a:srgbClr val="0000CC"/>
                </a:solidFill>
                <a:latin typeface="黑体" panose="02010609060101010101" pitchFamily="49" charset="-122"/>
                <a:ea typeface="黑体" panose="02010609060101010101" pitchFamily="49" charset="-122"/>
              </a:rPr>
              <a:t>1.</a:t>
            </a:r>
            <a:r>
              <a:rPr lang="zh-CN" altLang="en-US" dirty="0">
                <a:solidFill>
                  <a:srgbClr val="0033CC"/>
                </a:solidFill>
                <a:latin typeface="黑体" panose="02010609060101010101" pitchFamily="49" charset="-122"/>
                <a:ea typeface="黑体" panose="02010609060101010101" pitchFamily="49" charset="-122"/>
              </a:rPr>
              <a:t>数据定义语言（</a:t>
            </a:r>
            <a:r>
              <a:rPr lang="en-US" altLang="zh-CN" dirty="0">
                <a:solidFill>
                  <a:srgbClr val="0033CC"/>
                </a:solidFill>
                <a:latin typeface="黑体" panose="02010609060101010101" pitchFamily="49" charset="-122"/>
                <a:ea typeface="黑体" panose="02010609060101010101" pitchFamily="49" charset="-122"/>
              </a:rPr>
              <a:t>DDL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720000" lvl="1" indent="-439200">
              <a:lnSpc>
                <a:spcPct val="110000"/>
              </a:lnSpc>
              <a:spcBef>
                <a:spcPts val="12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数据定义语言用于执行数据库对象的定义任务，对数据库以及数据库中的各种对象进行创建、修改、删除等操作。</a:t>
            </a:r>
            <a:endParaRPr lang="en-US" altLang="zh-CN" dirty="0">
              <a:latin typeface="黑体" panose="02010609060101010101" pitchFamily="49" charset="-122"/>
              <a:ea typeface="黑体" panose="02010609060101010101" pitchFamily="49" charset="-122"/>
            </a:endParaRPr>
          </a:p>
          <a:p>
            <a:pPr marL="720000" lvl="1" indent="-439200">
              <a:lnSpc>
                <a:spcPct val="150000"/>
              </a:lnSpc>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主要语句：</a:t>
            </a:r>
          </a:p>
          <a:p>
            <a:pPr marL="0" indent="0">
              <a:lnSpc>
                <a:spcPct val="150000"/>
              </a:lnSpc>
              <a:buClr>
                <a:srgbClr val="C00000"/>
              </a:buClr>
              <a:buNone/>
              <a:defRPr/>
            </a:pPr>
            <a:endParaRPr lang="en-US" altLang="zh-CN" sz="2400" dirty="0">
              <a:solidFill>
                <a:srgbClr val="0033CC"/>
              </a:solidFill>
              <a:latin typeface="黑体" panose="02010609060101010101" pitchFamily="49" charset="-122"/>
              <a:ea typeface="黑体" panose="02010609060101010101" pitchFamily="49" charset="-122"/>
            </a:endParaRPr>
          </a:p>
          <a:p>
            <a:pPr marL="0" indent="0">
              <a:lnSpc>
                <a:spcPct val="150000"/>
              </a:lnSpc>
              <a:buClr>
                <a:srgbClr val="C00000"/>
              </a:buClr>
              <a:buNone/>
              <a:defRPr/>
            </a:pPr>
            <a:endParaRPr lang="en-US" altLang="zh-CN" sz="2600" kern="0" dirty="0">
              <a:latin typeface="黑体" panose="02010609060101010101" pitchFamily="49" charset="-122"/>
              <a:ea typeface="黑体" panose="02010609060101010101" pitchFamily="49" charset="-122"/>
            </a:endParaRPr>
          </a:p>
        </p:txBody>
      </p:sp>
      <p:graphicFrame>
        <p:nvGraphicFramePr>
          <p:cNvPr id="8" name="Group 3">
            <a:extLst>
              <a:ext uri="{FF2B5EF4-FFF2-40B4-BE49-F238E27FC236}">
                <a16:creationId xmlns:a16="http://schemas.microsoft.com/office/drawing/2014/main" id="{09655B39-A90D-400E-9A2B-7BBDFB22C6BD}"/>
              </a:ext>
            </a:extLst>
          </p:cNvPr>
          <p:cNvGraphicFramePr>
            <a:graphicFrameLocks/>
          </p:cNvGraphicFramePr>
          <p:nvPr>
            <p:extLst>
              <p:ext uri="{D42A27DB-BD31-4B8C-83A1-F6EECF244321}">
                <p14:modId xmlns:p14="http://schemas.microsoft.com/office/powerpoint/2010/main" val="3432768767"/>
              </p:ext>
            </p:extLst>
          </p:nvPr>
        </p:nvGraphicFramePr>
        <p:xfrm>
          <a:off x="1532877" y="2999989"/>
          <a:ext cx="9126245" cy="2741366"/>
        </p:xfrm>
        <a:graphic>
          <a:graphicData uri="http://schemas.openxmlformats.org/drawingml/2006/table">
            <a:tbl>
              <a:tblPr/>
              <a:tblGrid>
                <a:gridCol w="1505977">
                  <a:extLst>
                    <a:ext uri="{9D8B030D-6E8A-4147-A177-3AD203B41FA5}">
                      <a16:colId xmlns:a16="http://schemas.microsoft.com/office/drawing/2014/main" val="54714373"/>
                    </a:ext>
                  </a:extLst>
                </a:gridCol>
                <a:gridCol w="3456641">
                  <a:extLst>
                    <a:ext uri="{9D8B030D-6E8A-4147-A177-3AD203B41FA5}">
                      <a16:colId xmlns:a16="http://schemas.microsoft.com/office/drawing/2014/main" val="702725702"/>
                    </a:ext>
                  </a:extLst>
                </a:gridCol>
                <a:gridCol w="4163627">
                  <a:extLst>
                    <a:ext uri="{9D8B030D-6E8A-4147-A177-3AD203B41FA5}">
                      <a16:colId xmlns:a16="http://schemas.microsoft.com/office/drawing/2014/main" val="2104011195"/>
                    </a:ext>
                  </a:extLst>
                </a:gridCol>
              </a:tblGrid>
              <a:tr h="455366">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语句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tabLst>
                          <a:tab pos="322263" algn="l"/>
                        </a:tabLst>
                        <a:defRPr sz="2800" b="1">
                          <a:solidFill>
                            <a:srgbClr val="0000CC"/>
                          </a:solidFill>
                          <a:latin typeface="Arial" panose="020B0604020202020204" pitchFamily="34" charset="0"/>
                          <a:ea typeface="楷体_GB2312" pitchFamily="49" charset="-122"/>
                        </a:defRPr>
                      </a:lvl1pPr>
                      <a:lvl2pPr algn="l">
                        <a:spcBef>
                          <a:spcPct val="20000"/>
                        </a:spcBef>
                        <a:buClr>
                          <a:schemeClr val="tx2"/>
                        </a:buClr>
                        <a:buSzPct val="85000"/>
                        <a:buFont typeface="Wingdings" panose="05000000000000000000" pitchFamily="2" charset="2"/>
                        <a:tabLst>
                          <a:tab pos="322263" algn="l"/>
                        </a:tabLst>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95000"/>
                        <a:buFont typeface="Wingdings 2" panose="05020102010507070707" pitchFamily="18" charset="2"/>
                        <a:tabLst>
                          <a:tab pos="322263" algn="l"/>
                        </a:tabLst>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panose="05000000000000000000" pitchFamily="2" charset="2"/>
                        <a:tabLst>
                          <a:tab pos="322263" algn="l"/>
                        </a:tabLst>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22263" algn="l"/>
                        </a:tabLst>
                      </a:pPr>
                      <a:r>
                        <a:rPr lang="zh-CN" altLang="en-US" sz="2200" b="0" kern="1200" dirty="0">
                          <a:solidFill>
                            <a:srgbClr val="0000CC"/>
                          </a:solidFill>
                          <a:latin typeface="黑体" panose="02010609060101010101" pitchFamily="49" charset="-122"/>
                          <a:ea typeface="黑体" panose="02010609060101010101" pitchFamily="49" charset="-122"/>
                          <a:cs typeface="+mn-cs"/>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81071466"/>
                  </a:ext>
                </a:extLst>
              </a:tr>
              <a:tr h="703985">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CREATE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创建数据库或数据库对象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不同数据库对象，其</a:t>
                      </a:r>
                      <a:r>
                        <a:rPr lang="en-US" altLang="zh-CN" sz="2200" b="0" kern="1200" dirty="0">
                          <a:solidFill>
                            <a:schemeClr val="tx1"/>
                          </a:solidFill>
                          <a:latin typeface="黑体" panose="02010609060101010101" pitchFamily="49" charset="-122"/>
                          <a:ea typeface="黑体" panose="02010609060101010101" pitchFamily="49" charset="-122"/>
                          <a:cs typeface="+mn-cs"/>
                        </a:rPr>
                        <a:t>CREATE</a:t>
                      </a:r>
                      <a:r>
                        <a:rPr lang="zh-CN" altLang="en-US" sz="2200" b="0" kern="1200" dirty="0">
                          <a:solidFill>
                            <a:schemeClr val="tx1"/>
                          </a:solidFill>
                          <a:latin typeface="黑体" panose="02010609060101010101" pitchFamily="49" charset="-122"/>
                          <a:ea typeface="黑体" panose="02010609060101010101" pitchFamily="49" charset="-122"/>
                          <a:cs typeface="+mn-cs"/>
                        </a:rPr>
                        <a:t>语句的语法形式不同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988078"/>
                  </a:ext>
                </a:extLst>
              </a:tr>
              <a:tr h="628091">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ALTER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对数据库或数据库对象进行修改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不同数据库对象，其</a:t>
                      </a:r>
                      <a:r>
                        <a:rPr lang="en-US" altLang="zh-CN" sz="2200" b="0" kern="1200" dirty="0">
                          <a:solidFill>
                            <a:schemeClr val="tx1"/>
                          </a:solidFill>
                          <a:latin typeface="黑体" panose="02010609060101010101" pitchFamily="49" charset="-122"/>
                          <a:ea typeface="黑体" panose="02010609060101010101" pitchFamily="49" charset="-122"/>
                          <a:cs typeface="+mn-cs"/>
                        </a:rPr>
                        <a:t>ALTER</a:t>
                      </a:r>
                      <a:r>
                        <a:rPr lang="zh-CN" altLang="en-US" sz="2200" b="0" kern="1200" dirty="0">
                          <a:solidFill>
                            <a:schemeClr val="tx1"/>
                          </a:solidFill>
                          <a:latin typeface="黑体" panose="02010609060101010101" pitchFamily="49" charset="-122"/>
                          <a:ea typeface="黑体" panose="02010609060101010101" pitchFamily="49" charset="-122"/>
                          <a:cs typeface="+mn-cs"/>
                        </a:rPr>
                        <a:t>语句的语法形式不同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0101267"/>
                  </a:ext>
                </a:extLst>
              </a:tr>
              <a:tr h="628091">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DROP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删除数据库或数据库对象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不同数据库对象，其</a:t>
                      </a:r>
                      <a:r>
                        <a:rPr lang="en-US" altLang="zh-CN" sz="2200" b="0" kern="1200" dirty="0">
                          <a:solidFill>
                            <a:schemeClr val="tx1"/>
                          </a:solidFill>
                          <a:latin typeface="黑体" panose="02010609060101010101" pitchFamily="49" charset="-122"/>
                          <a:ea typeface="黑体" panose="02010609060101010101" pitchFamily="49" charset="-122"/>
                          <a:cs typeface="+mn-cs"/>
                        </a:rPr>
                        <a:t>DROP</a:t>
                      </a:r>
                      <a:r>
                        <a:rPr lang="zh-CN" altLang="en-US" sz="2200" b="0" kern="1200" dirty="0">
                          <a:solidFill>
                            <a:schemeClr val="tx1"/>
                          </a:solidFill>
                          <a:latin typeface="黑体" panose="02010609060101010101" pitchFamily="49" charset="-122"/>
                          <a:ea typeface="黑体" panose="02010609060101010101" pitchFamily="49" charset="-122"/>
                          <a:cs typeface="+mn-cs"/>
                        </a:rPr>
                        <a:t>语句的语法形式不同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0982728"/>
                  </a:ext>
                </a:extLst>
              </a:tr>
            </a:tbl>
          </a:graphicData>
        </a:graphic>
      </p:graphicFrame>
    </p:spTree>
    <p:extLst>
      <p:ext uri="{BB962C8B-B14F-4D97-AF65-F5344CB8AC3E}">
        <p14:creationId xmlns:p14="http://schemas.microsoft.com/office/powerpoint/2010/main" val="377736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000" y="540000"/>
            <a:ext cx="10357437" cy="2236053"/>
          </a:xfrm>
        </p:spPr>
        <p:txBody>
          <a:bodyPr>
            <a:normAutofit/>
          </a:bodyPr>
          <a:lstStyle/>
          <a:p>
            <a:pPr marL="0" indent="0">
              <a:lnSpc>
                <a:spcPct val="130000"/>
              </a:lnSpc>
              <a:spcBef>
                <a:spcPts val="1200"/>
              </a:spcBef>
              <a:buClr>
                <a:srgbClr val="C00000"/>
              </a:buClr>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33CC"/>
                </a:solidFill>
                <a:latin typeface="黑体" panose="02010609060101010101" pitchFamily="49" charset="-122"/>
                <a:ea typeface="黑体" panose="02010609060101010101" pitchFamily="49" charset="-122"/>
              </a:rPr>
              <a:t>数据操纵语言（</a:t>
            </a:r>
            <a:r>
              <a:rPr lang="en-US" altLang="zh-CN" dirty="0">
                <a:solidFill>
                  <a:srgbClr val="0033CC"/>
                </a:solidFill>
                <a:latin typeface="黑体" panose="02010609060101010101" pitchFamily="49" charset="-122"/>
                <a:ea typeface="黑体" panose="02010609060101010101" pitchFamily="49" charset="-122"/>
              </a:rPr>
              <a:t>DML</a:t>
            </a:r>
            <a:r>
              <a:rPr lang="zh-CN" altLang="en-US" dirty="0">
                <a:solidFill>
                  <a:srgbClr val="0033CC"/>
                </a:solidFill>
                <a:latin typeface="黑体" panose="02010609060101010101" pitchFamily="49" charset="-122"/>
                <a:ea typeface="黑体" panose="02010609060101010101" pitchFamily="49" charset="-122"/>
              </a:rPr>
              <a:t>）</a:t>
            </a:r>
            <a:endParaRPr lang="en-US" altLang="zh-CN" dirty="0">
              <a:solidFill>
                <a:srgbClr val="0033CC"/>
              </a:solidFill>
              <a:latin typeface="黑体" panose="02010609060101010101" pitchFamily="49" charset="-122"/>
              <a:ea typeface="黑体" panose="02010609060101010101" pitchFamily="49" charset="-122"/>
            </a:endParaRPr>
          </a:p>
          <a:p>
            <a:pPr marL="792000" lvl="1" indent="-439200">
              <a:lnSpc>
                <a:spcPct val="130000"/>
              </a:lnSpc>
              <a:spcBef>
                <a:spcPts val="12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数据操纵语言用于对数据库表中的数据进行插入、修改、删除等操作。</a:t>
            </a:r>
            <a:endParaRPr lang="en-US" altLang="zh-CN" dirty="0">
              <a:latin typeface="黑体" panose="02010609060101010101" pitchFamily="49" charset="-122"/>
              <a:ea typeface="黑体" panose="02010609060101010101" pitchFamily="49" charset="-122"/>
            </a:endParaRPr>
          </a:p>
          <a:p>
            <a:pPr marL="792000" lvl="1" indent="-439200">
              <a:lnSpc>
                <a:spcPct val="130000"/>
              </a:lnSpc>
              <a:spcBef>
                <a:spcPts val="12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主要语句：</a:t>
            </a:r>
          </a:p>
          <a:p>
            <a:pPr marL="0" indent="0">
              <a:lnSpc>
                <a:spcPct val="130000"/>
              </a:lnSpc>
              <a:spcBef>
                <a:spcPts val="1200"/>
              </a:spcBef>
              <a:buClr>
                <a:srgbClr val="C00000"/>
              </a:buClr>
              <a:buNone/>
              <a:defRPr/>
            </a:pPr>
            <a:endParaRPr lang="en-US" altLang="zh-CN" sz="2400" dirty="0">
              <a:solidFill>
                <a:srgbClr val="0033CC"/>
              </a:solidFill>
              <a:latin typeface="黑体" panose="02010609060101010101" pitchFamily="49" charset="-122"/>
              <a:ea typeface="黑体" panose="02010609060101010101" pitchFamily="49" charset="-122"/>
            </a:endParaRPr>
          </a:p>
          <a:p>
            <a:pPr marL="0" indent="0">
              <a:lnSpc>
                <a:spcPct val="130000"/>
              </a:lnSpc>
              <a:spcBef>
                <a:spcPts val="1200"/>
              </a:spcBef>
              <a:buClr>
                <a:srgbClr val="C00000"/>
              </a:buClr>
              <a:buNone/>
              <a:defRPr/>
            </a:pPr>
            <a:endParaRPr lang="en-US" altLang="zh-CN" sz="2600" kern="0" dirty="0">
              <a:latin typeface="黑体" panose="02010609060101010101" pitchFamily="49" charset="-122"/>
              <a:ea typeface="黑体" panose="02010609060101010101" pitchFamily="49" charset="-122"/>
            </a:endParaRPr>
          </a:p>
        </p:txBody>
      </p:sp>
      <p:graphicFrame>
        <p:nvGraphicFramePr>
          <p:cNvPr id="8" name="Group 3">
            <a:extLst>
              <a:ext uri="{FF2B5EF4-FFF2-40B4-BE49-F238E27FC236}">
                <a16:creationId xmlns:a16="http://schemas.microsoft.com/office/drawing/2014/main" id="{09655B39-A90D-400E-9A2B-7BBDFB22C6BD}"/>
              </a:ext>
            </a:extLst>
          </p:cNvPr>
          <p:cNvGraphicFramePr>
            <a:graphicFrameLocks/>
          </p:cNvGraphicFramePr>
          <p:nvPr>
            <p:extLst>
              <p:ext uri="{D42A27DB-BD31-4B8C-83A1-F6EECF244321}">
                <p14:modId xmlns:p14="http://schemas.microsoft.com/office/powerpoint/2010/main" val="1725365109"/>
              </p:ext>
            </p:extLst>
          </p:nvPr>
        </p:nvGraphicFramePr>
        <p:xfrm>
          <a:off x="1492466" y="2907799"/>
          <a:ext cx="9512971" cy="2348297"/>
        </p:xfrm>
        <a:graphic>
          <a:graphicData uri="http://schemas.openxmlformats.org/drawingml/2006/table">
            <a:tbl>
              <a:tblPr/>
              <a:tblGrid>
                <a:gridCol w="1433106">
                  <a:extLst>
                    <a:ext uri="{9D8B030D-6E8A-4147-A177-3AD203B41FA5}">
                      <a16:colId xmlns:a16="http://schemas.microsoft.com/office/drawing/2014/main" val="54714373"/>
                    </a:ext>
                  </a:extLst>
                </a:gridCol>
                <a:gridCol w="3401333">
                  <a:extLst>
                    <a:ext uri="{9D8B030D-6E8A-4147-A177-3AD203B41FA5}">
                      <a16:colId xmlns:a16="http://schemas.microsoft.com/office/drawing/2014/main" val="702725702"/>
                    </a:ext>
                  </a:extLst>
                </a:gridCol>
                <a:gridCol w="4678532">
                  <a:extLst>
                    <a:ext uri="{9D8B030D-6E8A-4147-A177-3AD203B41FA5}">
                      <a16:colId xmlns:a16="http://schemas.microsoft.com/office/drawing/2014/main" val="2104011195"/>
                    </a:ext>
                  </a:extLst>
                </a:gridCol>
              </a:tblGrid>
              <a:tr h="442691">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语句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tabLst>
                          <a:tab pos="322263" algn="l"/>
                        </a:tabLst>
                        <a:defRPr sz="2800" b="1">
                          <a:solidFill>
                            <a:srgbClr val="0000CC"/>
                          </a:solidFill>
                          <a:latin typeface="Arial" panose="020B0604020202020204" pitchFamily="34" charset="0"/>
                          <a:ea typeface="楷体_GB2312" pitchFamily="49" charset="-122"/>
                        </a:defRPr>
                      </a:lvl1pPr>
                      <a:lvl2pPr algn="l">
                        <a:spcBef>
                          <a:spcPct val="20000"/>
                        </a:spcBef>
                        <a:buClr>
                          <a:schemeClr val="tx2"/>
                        </a:buClr>
                        <a:buSzPct val="85000"/>
                        <a:buFont typeface="Wingdings" panose="05000000000000000000" pitchFamily="2" charset="2"/>
                        <a:tabLst>
                          <a:tab pos="322263" algn="l"/>
                        </a:tabLst>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95000"/>
                        <a:buFont typeface="Wingdings 2" panose="05020102010507070707" pitchFamily="18" charset="2"/>
                        <a:tabLst>
                          <a:tab pos="322263" algn="l"/>
                        </a:tabLst>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panose="05000000000000000000" pitchFamily="2" charset="2"/>
                        <a:tabLst>
                          <a:tab pos="322263" algn="l"/>
                        </a:tabLst>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22263" algn="l"/>
                        </a:tabLst>
                      </a:pPr>
                      <a:r>
                        <a:rPr lang="zh-CN" altLang="en-US" sz="2200" b="0" kern="1200" dirty="0">
                          <a:solidFill>
                            <a:srgbClr val="0000CC"/>
                          </a:solidFill>
                          <a:latin typeface="黑体" panose="02010609060101010101" pitchFamily="49" charset="-122"/>
                          <a:ea typeface="黑体" panose="02010609060101010101" pitchFamily="49" charset="-122"/>
                          <a:cs typeface="+mn-cs"/>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81071466"/>
                  </a:ext>
                </a:extLst>
              </a:tr>
              <a:tr h="684390">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INSERT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将数据插入到表或视图中</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539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004888"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412875"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插入一行或多行数据到表或视图末尾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988078"/>
                  </a:ext>
                </a:extLst>
              </a:tr>
              <a:tr h="610608">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UPDATE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修改表或视图中的数据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可修改表或视图的一行或多行数据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0101267"/>
                  </a:ext>
                </a:extLst>
              </a:tr>
              <a:tr h="610608">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DELETE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从表或视图中删除行数据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可根据条件删除指定的行数据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0982728"/>
                  </a:ext>
                </a:extLst>
              </a:tr>
            </a:tbl>
          </a:graphicData>
        </a:graphic>
      </p:graphicFrame>
    </p:spTree>
    <p:extLst>
      <p:ext uri="{BB962C8B-B14F-4D97-AF65-F5344CB8AC3E}">
        <p14:creationId xmlns:p14="http://schemas.microsoft.com/office/powerpoint/2010/main" val="334713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000" y="540000"/>
            <a:ext cx="10357437" cy="2291977"/>
          </a:xfrm>
        </p:spPr>
        <p:txBody>
          <a:bodyPr>
            <a:normAutofit/>
          </a:bodyPr>
          <a:lstStyle/>
          <a:p>
            <a:pPr marL="0" indent="0">
              <a:lnSpc>
                <a:spcPct val="130000"/>
              </a:lnSpc>
              <a:spcBef>
                <a:spcPts val="1200"/>
              </a:spcBef>
              <a:buClr>
                <a:srgbClr val="C00000"/>
              </a:buClr>
              <a:buNone/>
              <a:defRPr/>
            </a:pPr>
            <a:r>
              <a:rPr lang="en-US" altLang="zh-CN" dirty="0">
                <a:solidFill>
                  <a:srgbClr val="0000CC"/>
                </a:solidFill>
                <a:latin typeface="黑体" panose="02010609060101010101" pitchFamily="49" charset="-122"/>
                <a:ea typeface="黑体" panose="02010609060101010101" pitchFamily="49" charset="-122"/>
              </a:rPr>
              <a:t>3.</a:t>
            </a:r>
            <a:r>
              <a:rPr lang="zh-CN" altLang="en-US" dirty="0">
                <a:solidFill>
                  <a:srgbClr val="0000CC"/>
                </a:solidFill>
                <a:latin typeface="黑体" panose="02010609060101010101" pitchFamily="49" charset="-122"/>
                <a:ea typeface="黑体" panose="02010609060101010101" pitchFamily="49" charset="-122"/>
              </a:rPr>
              <a:t>数据查询语言（</a:t>
            </a:r>
            <a:r>
              <a:rPr lang="en-US" altLang="zh-CN" dirty="0">
                <a:solidFill>
                  <a:srgbClr val="0000CC"/>
                </a:solidFill>
                <a:latin typeface="黑体" panose="02010609060101010101" pitchFamily="49" charset="-122"/>
                <a:ea typeface="黑体" panose="02010609060101010101" pitchFamily="49" charset="-122"/>
              </a:rPr>
              <a:t>DQL</a:t>
            </a:r>
            <a:r>
              <a:rPr lang="zh-CN" altLang="en-US" dirty="0">
                <a:solidFill>
                  <a:srgbClr val="0000CC"/>
                </a:solidFill>
                <a:latin typeface="黑体" panose="02010609060101010101" pitchFamily="49" charset="-122"/>
                <a:ea typeface="黑体" panose="02010609060101010101" pitchFamily="49" charset="-122"/>
              </a:rPr>
              <a:t>）</a:t>
            </a:r>
            <a:endParaRPr lang="en-US" altLang="zh-CN" dirty="0">
              <a:solidFill>
                <a:srgbClr val="0000CC"/>
              </a:solidFill>
              <a:latin typeface="黑体" panose="02010609060101010101" pitchFamily="49" charset="-122"/>
              <a:ea typeface="黑体" panose="02010609060101010101" pitchFamily="49" charset="-122"/>
            </a:endParaRPr>
          </a:p>
          <a:p>
            <a:pPr marL="792000" lvl="1" indent="-439200">
              <a:lnSpc>
                <a:spcPct val="130000"/>
              </a:lnSpc>
              <a:spcBef>
                <a:spcPts val="12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数据查询语言用于对数据库中的数据进行查询操作。</a:t>
            </a:r>
            <a:endParaRPr lang="en-US" altLang="zh-CN" sz="2600" dirty="0">
              <a:latin typeface="黑体" panose="02010609060101010101" pitchFamily="49" charset="-122"/>
              <a:ea typeface="黑体" panose="02010609060101010101" pitchFamily="49" charset="-122"/>
            </a:endParaRPr>
          </a:p>
          <a:p>
            <a:pPr marL="792000" lvl="1" indent="-439200">
              <a:lnSpc>
                <a:spcPct val="130000"/>
              </a:lnSpc>
              <a:spcBef>
                <a:spcPts val="12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主要语句：</a:t>
            </a:r>
          </a:p>
          <a:p>
            <a:pPr marL="0" indent="0">
              <a:lnSpc>
                <a:spcPct val="130000"/>
              </a:lnSpc>
              <a:spcBef>
                <a:spcPts val="1200"/>
              </a:spcBef>
              <a:buClr>
                <a:srgbClr val="C00000"/>
              </a:buClr>
              <a:buNone/>
              <a:defRPr/>
            </a:pPr>
            <a:endParaRPr lang="en-US" altLang="zh-CN" sz="2400" dirty="0">
              <a:solidFill>
                <a:srgbClr val="0033CC"/>
              </a:solidFill>
              <a:latin typeface="黑体" panose="02010609060101010101" pitchFamily="49" charset="-122"/>
              <a:ea typeface="黑体" panose="02010609060101010101" pitchFamily="49" charset="-122"/>
            </a:endParaRPr>
          </a:p>
          <a:p>
            <a:pPr marL="0" indent="0">
              <a:lnSpc>
                <a:spcPct val="130000"/>
              </a:lnSpc>
              <a:spcBef>
                <a:spcPts val="1200"/>
              </a:spcBef>
              <a:buClr>
                <a:srgbClr val="C00000"/>
              </a:buClr>
              <a:buNone/>
              <a:defRPr/>
            </a:pPr>
            <a:endParaRPr lang="en-US" altLang="zh-CN" sz="2600" kern="0" dirty="0">
              <a:latin typeface="黑体" panose="02010609060101010101" pitchFamily="49" charset="-122"/>
              <a:ea typeface="黑体" panose="02010609060101010101" pitchFamily="49" charset="-122"/>
            </a:endParaRPr>
          </a:p>
        </p:txBody>
      </p:sp>
      <p:graphicFrame>
        <p:nvGraphicFramePr>
          <p:cNvPr id="8" name="Group 3">
            <a:extLst>
              <a:ext uri="{FF2B5EF4-FFF2-40B4-BE49-F238E27FC236}">
                <a16:creationId xmlns:a16="http://schemas.microsoft.com/office/drawing/2014/main" id="{09655B39-A90D-400E-9A2B-7BBDFB22C6BD}"/>
              </a:ext>
            </a:extLst>
          </p:cNvPr>
          <p:cNvGraphicFramePr>
            <a:graphicFrameLocks/>
          </p:cNvGraphicFramePr>
          <p:nvPr>
            <p:extLst>
              <p:ext uri="{D42A27DB-BD31-4B8C-83A1-F6EECF244321}">
                <p14:modId xmlns:p14="http://schemas.microsoft.com/office/powerpoint/2010/main" val="974318382"/>
              </p:ext>
            </p:extLst>
          </p:nvPr>
        </p:nvGraphicFramePr>
        <p:xfrm>
          <a:off x="1516312" y="3106074"/>
          <a:ext cx="9159376" cy="1296729"/>
        </p:xfrm>
        <a:graphic>
          <a:graphicData uri="http://schemas.openxmlformats.org/drawingml/2006/table">
            <a:tbl>
              <a:tblPr/>
              <a:tblGrid>
                <a:gridCol w="1529988">
                  <a:extLst>
                    <a:ext uri="{9D8B030D-6E8A-4147-A177-3AD203B41FA5}">
                      <a16:colId xmlns:a16="http://schemas.microsoft.com/office/drawing/2014/main" val="54714373"/>
                    </a:ext>
                  </a:extLst>
                </a:gridCol>
                <a:gridCol w="3110654">
                  <a:extLst>
                    <a:ext uri="{9D8B030D-6E8A-4147-A177-3AD203B41FA5}">
                      <a16:colId xmlns:a16="http://schemas.microsoft.com/office/drawing/2014/main" val="702725702"/>
                    </a:ext>
                  </a:extLst>
                </a:gridCol>
                <a:gridCol w="4518734">
                  <a:extLst>
                    <a:ext uri="{9D8B030D-6E8A-4147-A177-3AD203B41FA5}">
                      <a16:colId xmlns:a16="http://schemas.microsoft.com/office/drawing/2014/main" val="2104011195"/>
                    </a:ext>
                  </a:extLst>
                </a:gridCol>
              </a:tblGrid>
              <a:tr h="509325">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语句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tabLst>
                          <a:tab pos="322263" algn="l"/>
                        </a:tabLst>
                        <a:defRPr sz="2800" b="1">
                          <a:solidFill>
                            <a:srgbClr val="0000CC"/>
                          </a:solidFill>
                          <a:latin typeface="Arial" panose="020B0604020202020204" pitchFamily="34" charset="0"/>
                          <a:ea typeface="楷体_GB2312" pitchFamily="49" charset="-122"/>
                        </a:defRPr>
                      </a:lvl1pPr>
                      <a:lvl2pPr algn="l">
                        <a:spcBef>
                          <a:spcPct val="20000"/>
                        </a:spcBef>
                        <a:buClr>
                          <a:schemeClr val="tx2"/>
                        </a:buClr>
                        <a:buSzPct val="85000"/>
                        <a:buFont typeface="Wingdings" panose="05000000000000000000" pitchFamily="2" charset="2"/>
                        <a:tabLst>
                          <a:tab pos="322263" algn="l"/>
                        </a:tabLst>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95000"/>
                        <a:buFont typeface="Wingdings 2" panose="05020102010507070707" pitchFamily="18" charset="2"/>
                        <a:tabLst>
                          <a:tab pos="322263" algn="l"/>
                        </a:tabLst>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panose="05000000000000000000" pitchFamily="2" charset="2"/>
                        <a:tabLst>
                          <a:tab pos="322263" algn="l"/>
                        </a:tabLst>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22263" algn="l"/>
                        </a:tabLst>
                      </a:pPr>
                      <a:r>
                        <a:rPr lang="zh-CN" altLang="en-US" sz="2200" b="0" kern="1200" dirty="0">
                          <a:solidFill>
                            <a:srgbClr val="0000CC"/>
                          </a:solidFill>
                          <a:latin typeface="黑体" panose="02010609060101010101" pitchFamily="49" charset="-122"/>
                          <a:ea typeface="黑体" panose="02010609060101010101" pitchFamily="49" charset="-122"/>
                          <a:cs typeface="+mn-cs"/>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81071466"/>
                  </a:ext>
                </a:extLst>
              </a:tr>
              <a:tr h="787404">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SELECT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从表或视图中检索数据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从表或视图中查询需要的数据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988078"/>
                  </a:ext>
                </a:extLst>
              </a:tr>
            </a:tbl>
          </a:graphicData>
        </a:graphic>
      </p:graphicFrame>
    </p:spTree>
    <p:extLst>
      <p:ext uri="{BB962C8B-B14F-4D97-AF65-F5344CB8AC3E}">
        <p14:creationId xmlns:p14="http://schemas.microsoft.com/office/powerpoint/2010/main" val="38618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000" y="540001"/>
            <a:ext cx="10358077" cy="1903848"/>
          </a:xfrm>
        </p:spPr>
        <p:txBody>
          <a:bodyPr>
            <a:normAutofit/>
          </a:bodyPr>
          <a:lstStyle/>
          <a:p>
            <a:pPr marL="0" indent="0">
              <a:lnSpc>
                <a:spcPct val="130000"/>
              </a:lnSpc>
              <a:spcBef>
                <a:spcPts val="600"/>
              </a:spcBef>
              <a:buClr>
                <a:srgbClr val="C00000"/>
              </a:buClr>
              <a:buNone/>
              <a:defRPr/>
            </a:pPr>
            <a:r>
              <a:rPr lang="en-US" altLang="zh-CN" dirty="0">
                <a:solidFill>
                  <a:srgbClr val="0000CC"/>
                </a:solidFill>
                <a:latin typeface="黑体" panose="02010609060101010101" pitchFamily="49" charset="-122"/>
                <a:ea typeface="黑体" panose="02010609060101010101" pitchFamily="49" charset="-122"/>
              </a:rPr>
              <a:t>4.</a:t>
            </a:r>
            <a:r>
              <a:rPr lang="zh-CN" altLang="en-US" dirty="0">
                <a:solidFill>
                  <a:srgbClr val="0000CC"/>
                </a:solidFill>
                <a:latin typeface="黑体" panose="02010609060101010101" pitchFamily="49" charset="-122"/>
                <a:ea typeface="黑体" panose="02010609060101010101" pitchFamily="49" charset="-122"/>
              </a:rPr>
              <a:t>数据控制语言（</a:t>
            </a:r>
            <a:r>
              <a:rPr lang="en-US" altLang="zh-CN" dirty="0">
                <a:solidFill>
                  <a:srgbClr val="0000CC"/>
                </a:solidFill>
                <a:latin typeface="黑体" panose="02010609060101010101" pitchFamily="49" charset="-122"/>
                <a:ea typeface="黑体" panose="02010609060101010101" pitchFamily="49" charset="-122"/>
              </a:rPr>
              <a:t>DCL</a:t>
            </a:r>
            <a:r>
              <a:rPr lang="zh-CN" altLang="en-US" dirty="0">
                <a:solidFill>
                  <a:srgbClr val="0000CC"/>
                </a:solidFill>
                <a:latin typeface="黑体" panose="02010609060101010101" pitchFamily="49" charset="-122"/>
                <a:ea typeface="黑体" panose="02010609060101010101" pitchFamily="49" charset="-122"/>
              </a:rPr>
              <a:t>）</a:t>
            </a:r>
            <a:endParaRPr lang="en-US" altLang="zh-CN" dirty="0">
              <a:solidFill>
                <a:srgbClr val="0000CC"/>
              </a:solidFill>
              <a:latin typeface="黑体" panose="02010609060101010101" pitchFamily="49" charset="-122"/>
              <a:ea typeface="黑体" panose="02010609060101010101" pitchFamily="49" charset="-122"/>
            </a:endParaRPr>
          </a:p>
          <a:p>
            <a:pPr marL="792000" lvl="1" indent="-439200">
              <a:lnSpc>
                <a:spcPct val="130000"/>
              </a:lnSpc>
              <a:spcBef>
                <a:spcPts val="6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数据控制语言用于对数据库中的数据进行安全管理。</a:t>
            </a:r>
            <a:endParaRPr lang="en-US" altLang="zh-CN" dirty="0">
              <a:latin typeface="黑体" panose="02010609060101010101" pitchFamily="49" charset="-122"/>
              <a:ea typeface="黑体" panose="02010609060101010101" pitchFamily="49" charset="-122"/>
            </a:endParaRPr>
          </a:p>
          <a:p>
            <a:pPr marL="792000" lvl="1" indent="-439200">
              <a:lnSpc>
                <a:spcPct val="130000"/>
              </a:lnSpc>
              <a:spcBef>
                <a:spcPts val="600"/>
              </a:spcBef>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主要语句：</a:t>
            </a:r>
          </a:p>
          <a:p>
            <a:pPr marL="0" indent="0">
              <a:lnSpc>
                <a:spcPct val="130000"/>
              </a:lnSpc>
              <a:spcBef>
                <a:spcPts val="600"/>
              </a:spcBef>
              <a:buClr>
                <a:srgbClr val="C00000"/>
              </a:buClr>
              <a:buNone/>
              <a:defRPr/>
            </a:pPr>
            <a:endParaRPr lang="en-US" altLang="zh-CN" sz="2400" dirty="0">
              <a:solidFill>
                <a:srgbClr val="0033CC"/>
              </a:solidFill>
              <a:latin typeface="黑体" panose="02010609060101010101" pitchFamily="49" charset="-122"/>
              <a:ea typeface="黑体" panose="02010609060101010101" pitchFamily="49" charset="-122"/>
            </a:endParaRPr>
          </a:p>
          <a:p>
            <a:pPr marL="0" indent="0">
              <a:lnSpc>
                <a:spcPct val="130000"/>
              </a:lnSpc>
              <a:spcBef>
                <a:spcPts val="600"/>
              </a:spcBef>
              <a:buClr>
                <a:srgbClr val="C00000"/>
              </a:buClr>
              <a:buNone/>
              <a:defRPr/>
            </a:pPr>
            <a:endParaRPr lang="en-US" altLang="zh-CN" sz="2600" kern="0" dirty="0">
              <a:latin typeface="黑体" panose="02010609060101010101" pitchFamily="49" charset="-122"/>
              <a:ea typeface="黑体" panose="02010609060101010101" pitchFamily="49" charset="-122"/>
            </a:endParaRPr>
          </a:p>
        </p:txBody>
      </p:sp>
      <p:graphicFrame>
        <p:nvGraphicFramePr>
          <p:cNvPr id="8" name="Group 3">
            <a:extLst>
              <a:ext uri="{FF2B5EF4-FFF2-40B4-BE49-F238E27FC236}">
                <a16:creationId xmlns:a16="http://schemas.microsoft.com/office/drawing/2014/main" id="{09655B39-A90D-400E-9A2B-7BBDFB22C6BD}"/>
              </a:ext>
            </a:extLst>
          </p:cNvPr>
          <p:cNvGraphicFramePr>
            <a:graphicFrameLocks/>
          </p:cNvGraphicFramePr>
          <p:nvPr>
            <p:extLst>
              <p:ext uri="{D42A27DB-BD31-4B8C-83A1-F6EECF244321}">
                <p14:modId xmlns:p14="http://schemas.microsoft.com/office/powerpoint/2010/main" val="3794136793"/>
              </p:ext>
            </p:extLst>
          </p:nvPr>
        </p:nvGraphicFramePr>
        <p:xfrm>
          <a:off x="1498700" y="2446339"/>
          <a:ext cx="9507377" cy="3601085"/>
        </p:xfrm>
        <a:graphic>
          <a:graphicData uri="http://schemas.openxmlformats.org/drawingml/2006/table">
            <a:tbl>
              <a:tblPr/>
              <a:tblGrid>
                <a:gridCol w="1762816">
                  <a:extLst>
                    <a:ext uri="{9D8B030D-6E8A-4147-A177-3AD203B41FA5}">
                      <a16:colId xmlns:a16="http://schemas.microsoft.com/office/drawing/2014/main" val="54714373"/>
                    </a:ext>
                  </a:extLst>
                </a:gridCol>
                <a:gridCol w="3180543">
                  <a:extLst>
                    <a:ext uri="{9D8B030D-6E8A-4147-A177-3AD203B41FA5}">
                      <a16:colId xmlns:a16="http://schemas.microsoft.com/office/drawing/2014/main" val="702725702"/>
                    </a:ext>
                  </a:extLst>
                </a:gridCol>
                <a:gridCol w="4564018">
                  <a:extLst>
                    <a:ext uri="{9D8B030D-6E8A-4147-A177-3AD203B41FA5}">
                      <a16:colId xmlns:a16="http://schemas.microsoft.com/office/drawing/2014/main" val="2104011195"/>
                    </a:ext>
                  </a:extLst>
                </a:gridCol>
              </a:tblGrid>
              <a:tr h="552450">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语句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tabLst>
                          <a:tab pos="322263" algn="l"/>
                        </a:tabLst>
                        <a:defRPr sz="2800" b="1">
                          <a:solidFill>
                            <a:srgbClr val="0000CC"/>
                          </a:solidFill>
                          <a:latin typeface="Arial" panose="020B0604020202020204" pitchFamily="34" charset="0"/>
                          <a:ea typeface="楷体_GB2312" pitchFamily="49" charset="-122"/>
                        </a:defRPr>
                      </a:lvl1pPr>
                      <a:lvl2pPr algn="l">
                        <a:spcBef>
                          <a:spcPct val="20000"/>
                        </a:spcBef>
                        <a:buClr>
                          <a:schemeClr val="tx2"/>
                        </a:buClr>
                        <a:buSzPct val="85000"/>
                        <a:buFont typeface="Wingdings" panose="05000000000000000000" pitchFamily="2" charset="2"/>
                        <a:tabLst>
                          <a:tab pos="322263" algn="l"/>
                        </a:tabLst>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95000"/>
                        <a:buFont typeface="Wingdings 2" panose="05020102010507070707" pitchFamily="18" charset="2"/>
                        <a:tabLst>
                          <a:tab pos="322263" algn="l"/>
                        </a:tabLst>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panose="05000000000000000000" pitchFamily="2" charset="2"/>
                        <a:tabLst>
                          <a:tab pos="322263" algn="l"/>
                        </a:tabLst>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tabLst>
                          <a:tab pos="322263"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22263" algn="l"/>
                        </a:tabLst>
                      </a:pPr>
                      <a:r>
                        <a:rPr lang="zh-CN" altLang="en-US" sz="2200" b="0" kern="1200" dirty="0">
                          <a:solidFill>
                            <a:srgbClr val="0000CC"/>
                          </a:solidFill>
                          <a:latin typeface="黑体" panose="02010609060101010101" pitchFamily="49" charset="-122"/>
                          <a:ea typeface="黑体" panose="02010609060101010101" pitchFamily="49" charset="-122"/>
                          <a:cs typeface="+mn-cs"/>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2200" b="0" kern="1200" dirty="0">
                          <a:solidFill>
                            <a:srgbClr val="0000CC"/>
                          </a:solidFill>
                          <a:latin typeface="黑体" panose="02010609060101010101" pitchFamily="49" charset="-122"/>
                          <a:ea typeface="黑体" panose="02010609060101010101" pitchFamily="49" charset="-122"/>
                          <a:cs typeface="+mn-cs"/>
                        </a:rPr>
                        <a:t>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81071466"/>
                  </a:ext>
                </a:extLst>
              </a:tr>
              <a:tr h="854075">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GRANT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授予权限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可把语句许可或对象许可的权限授予用户和角色</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988078"/>
                  </a:ext>
                </a:extLst>
              </a:tr>
              <a:tr h="711200">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REVOKE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收回权限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与</a:t>
                      </a:r>
                      <a:r>
                        <a:rPr lang="en-US" altLang="zh-CN" sz="2200" b="0" kern="1200" dirty="0">
                          <a:solidFill>
                            <a:schemeClr val="tx1"/>
                          </a:solidFill>
                          <a:latin typeface="黑体" panose="02010609060101010101" pitchFamily="49" charset="-122"/>
                          <a:ea typeface="黑体" panose="02010609060101010101" pitchFamily="49" charset="-122"/>
                          <a:cs typeface="+mn-cs"/>
                        </a:rPr>
                        <a:t>GRANT</a:t>
                      </a:r>
                      <a:r>
                        <a:rPr lang="zh-CN" altLang="en-US" sz="2200" b="0" kern="1200" dirty="0">
                          <a:solidFill>
                            <a:schemeClr val="tx1"/>
                          </a:solidFill>
                          <a:latin typeface="黑体" panose="02010609060101010101" pitchFamily="49" charset="-122"/>
                          <a:ea typeface="黑体" panose="02010609060101010101" pitchFamily="49" charset="-122"/>
                          <a:cs typeface="+mn-cs"/>
                        </a:rPr>
                        <a:t>语句的功能相反，但不影响该用户或角色从其他角色中作为成员继承许可权限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0101267"/>
                  </a:ext>
                </a:extLst>
              </a:tr>
              <a:tr h="552450">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DENY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拒绝权限，并禁止从其他角色继承许可权限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800" b="1">
                          <a:solidFill>
                            <a:srgbClr val="0000CC"/>
                          </a:solidFill>
                          <a:latin typeface="Arial" panose="020B0604020202020204" pitchFamily="34" charset="0"/>
                          <a:ea typeface="楷体_GB2312" pitchFamily="49" charset="-122"/>
                        </a:defRPr>
                      </a:lvl1pPr>
                      <a:lvl2pPr marL="1095375" indent="-285750" algn="l">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503363" indent="-228600" algn="l">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911350" indent="-228600" algn="l">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319338" indent="-228600" algn="l">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7765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32337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6909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4148138"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200" b="0" kern="1200" dirty="0">
                          <a:solidFill>
                            <a:schemeClr val="tx1"/>
                          </a:solidFill>
                          <a:latin typeface="黑体" panose="02010609060101010101" pitchFamily="49" charset="-122"/>
                          <a:ea typeface="黑体" panose="02010609060101010101" pitchFamily="49" charset="-122"/>
                          <a:cs typeface="+mn-cs"/>
                        </a:rPr>
                        <a:t>功能与</a:t>
                      </a:r>
                      <a:r>
                        <a:rPr lang="en-US" altLang="zh-CN" sz="2200" b="0" kern="1200" dirty="0">
                          <a:solidFill>
                            <a:schemeClr val="tx1"/>
                          </a:solidFill>
                          <a:latin typeface="黑体" panose="02010609060101010101" pitchFamily="49" charset="-122"/>
                          <a:ea typeface="黑体" panose="02010609060101010101" pitchFamily="49" charset="-122"/>
                          <a:cs typeface="+mn-cs"/>
                        </a:rPr>
                        <a:t>REVOKE</a:t>
                      </a:r>
                      <a:r>
                        <a:rPr lang="zh-CN" altLang="en-US" sz="2200" b="0" kern="1200" dirty="0">
                          <a:solidFill>
                            <a:schemeClr val="tx1"/>
                          </a:solidFill>
                          <a:latin typeface="黑体" panose="02010609060101010101" pitchFamily="49" charset="-122"/>
                          <a:ea typeface="黑体" panose="02010609060101010101" pitchFamily="49" charset="-122"/>
                          <a:cs typeface="+mn-cs"/>
                        </a:rPr>
                        <a:t>语句相似，不同之处：除收回权限外，还禁止从其他角色继承许可权限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0982728"/>
                  </a:ext>
                </a:extLst>
              </a:tr>
            </a:tbl>
          </a:graphicData>
        </a:graphic>
      </p:graphicFrame>
    </p:spTree>
    <p:extLst>
      <p:ext uri="{BB962C8B-B14F-4D97-AF65-F5344CB8AC3E}">
        <p14:creationId xmlns:p14="http://schemas.microsoft.com/office/powerpoint/2010/main" val="235549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1065</Words>
  <Application>Microsoft Office PowerPoint</Application>
  <PresentationFormat>宽屏</PresentationFormat>
  <Paragraphs>123</Paragraphs>
  <Slides>9</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等线</vt:lpstr>
      <vt:lpstr>等线 Light</vt:lpstr>
      <vt:lpstr>黑体</vt:lpstr>
      <vt:lpstr>Microsoft YaHei</vt:lpstr>
      <vt:lpstr>Microsoft YaHei</vt:lpstr>
      <vt:lpstr>Arial</vt:lpstr>
      <vt:lpstr>Calibri</vt:lpstr>
      <vt:lpstr>Times New Roman</vt:lpstr>
      <vt:lpstr>Wingdings</vt:lpstr>
      <vt:lpstr>Office 主题​​</vt:lpstr>
      <vt:lpstr>PowerPoint 演示文稿</vt:lpstr>
      <vt:lpstr>5.1 SQL Server简介 </vt:lpstr>
      <vt:lpstr>PowerPoint 演示文稿</vt:lpstr>
      <vt:lpstr>PowerPoint 演示文稿</vt:lpstr>
      <vt:lpstr>5.5.3 T-SQL语句分类</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275</cp:revision>
  <dcterms:created xsi:type="dcterms:W3CDTF">2019-10-10T08:16:00Z</dcterms:created>
  <dcterms:modified xsi:type="dcterms:W3CDTF">2024-05-29T00:51:16Z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