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258" r:id="rId4"/>
    <p:sldId id="270" r:id="rId5"/>
    <p:sldId id="321" r:id="rId6"/>
    <p:sldId id="322" r:id="rId7"/>
    <p:sldId id="323" r:id="rId8"/>
    <p:sldId id="295" r:id="rId9"/>
    <p:sldId id="318" r:id="rId10"/>
    <p:sldId id="296" r:id="rId11"/>
    <p:sldId id="320" r:id="rId12"/>
    <p:sldId id="314" r:id="rId13"/>
    <p:sldId id="315" r:id="rId14"/>
    <p:sldId id="336" r:id="rId15"/>
    <p:sldId id="326" r:id="rId16"/>
    <p:sldId id="335" r:id="rId17"/>
    <p:sldId id="327" r:id="rId18"/>
    <p:sldId id="329" r:id="rId19"/>
    <p:sldId id="337" r:id="rId20"/>
    <p:sldId id="338" r:id="rId21"/>
    <p:sldId id="339" r:id="rId22"/>
    <p:sldId id="342" r:id="rId23"/>
    <p:sldId id="343" r:id="rId24"/>
    <p:sldId id="344" r:id="rId25"/>
    <p:sldId id="317" r:id="rId26"/>
    <p:sldId id="31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051" autoAdjust="0"/>
    <p:restoredTop sz="86859" autoAdjust="0"/>
  </p:normalViewPr>
  <p:slideViewPr>
    <p:cSldViewPr snapToGrid="0">
      <p:cViewPr varScale="1">
        <p:scale>
          <a:sx n="109" d="100"/>
          <a:sy n="109" d="100"/>
        </p:scale>
        <p:origin x="1613"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A2FCA-F2F4-4312-9363-FDB760A14D66}" type="datetimeFigureOut">
              <a:rPr lang="zh-CN" altLang="en-US" smtClean="0"/>
              <a:t>2024/5/29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34169E-6AA6-4928-A217-CD13C0A6783D}" type="slidenum">
              <a:rPr lang="zh-CN" altLang="en-US" smtClean="0"/>
              <a:t>‹#›</a:t>
            </a:fld>
            <a:endParaRPr lang="zh-CN" altLang="en-US"/>
          </a:p>
        </p:txBody>
      </p:sp>
    </p:spTree>
    <p:extLst>
      <p:ext uri="{BB962C8B-B14F-4D97-AF65-F5344CB8AC3E}">
        <p14:creationId xmlns:p14="http://schemas.microsoft.com/office/powerpoint/2010/main" val="247692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dirty="0">
                <a:effectLst/>
                <a:latin typeface="黑体" panose="02010609060101010101" pitchFamily="49" charset="-122"/>
                <a:ea typeface="黑体" panose="02010609060101010101" pitchFamily="49" charset="-122"/>
                <a:cs typeface="Times New Roman" panose="02020603050405020304" pitchFamily="18" charset="0"/>
              </a:rPr>
              <a:t>单击或解压</a:t>
            </a:r>
            <a:r>
              <a:rPr lang="zh-CN" altLang="en-US" sz="1200" dirty="0">
                <a:effectLst/>
                <a:latin typeface="黑体" panose="02010609060101010101" pitchFamily="49" charset="-122"/>
                <a:ea typeface="黑体" panose="02010609060101010101" pitchFamily="49" charset="-122"/>
                <a:cs typeface="Times New Roman" panose="02020603050405020304" pitchFamily="18" charset="0"/>
              </a:rPr>
              <a:t>下载的安装文件</a:t>
            </a:r>
            <a:r>
              <a:rPr lang="zh-CN" altLang="en-US" sz="1200" dirty="0">
                <a:latin typeface="黑体" panose="02010609060101010101" pitchFamily="49" charset="-122"/>
                <a:ea typeface="黑体" panose="02010609060101010101" pitchFamily="49" charset="-122"/>
                <a:cs typeface="Times New Roman" panose="02020603050405020304" pitchFamily="18" charset="0"/>
              </a:rPr>
              <a:t>文件</a:t>
            </a:r>
            <a:r>
              <a:rPr lang="en-US" altLang="zh-CN" sz="1200" dirty="0">
                <a:latin typeface="黑体" panose="02010609060101010101" pitchFamily="49" charset="-122"/>
                <a:ea typeface="黑体" panose="02010609060101010101" pitchFamily="49" charset="-122"/>
                <a:cs typeface="Times New Roman" panose="02020603050405020304" pitchFamily="18" charset="0"/>
              </a:rPr>
              <a:t>:</a:t>
            </a:r>
            <a:endParaRPr lang="zh-CN" altLang="en-US" sz="1200" dirty="0">
              <a:latin typeface="黑体" panose="02010609060101010101" pitchFamily="49" charset="-122"/>
              <a:ea typeface="黑体" panose="0201060906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fld id="{0C34169E-6AA6-4928-A217-CD13C0A6783D}"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lang="en-US" altLang="zh-CN" sz="1200" b="0" dirty="0">
                <a:solidFill>
                  <a:schemeClr val="tx2"/>
                </a:solidFill>
                <a:latin typeface="宋体" panose="02010600030101010101" pitchFamily="2" charset="-122"/>
                <a:ea typeface="宋体" panose="02010600030101010101" pitchFamily="2" charset="-122"/>
              </a:rPr>
              <a:t>Microsoft SQL Server </a:t>
            </a:r>
            <a:r>
              <a:rPr lang="zh-CN" altLang="en-US" sz="1200" b="0" dirty="0">
                <a:solidFill>
                  <a:schemeClr val="tx2"/>
                </a:solidFill>
                <a:latin typeface="宋体" panose="02010600030101010101" pitchFamily="2" charset="-122"/>
                <a:ea typeface="宋体" panose="02010600030101010101" pitchFamily="2" charset="-122"/>
              </a:rPr>
              <a:t>提供了许多功能强大的工具，使用这些工具和程序可以设计、开发、部署和管理关系数据库、</a:t>
            </a:r>
            <a:r>
              <a:rPr lang="en-US" altLang="zh-CN" sz="1200" b="0" dirty="0">
                <a:solidFill>
                  <a:schemeClr val="tx2"/>
                </a:solidFill>
                <a:latin typeface="宋体" panose="02010600030101010101" pitchFamily="2" charset="-122"/>
                <a:ea typeface="宋体" panose="02010600030101010101" pitchFamily="2" charset="-122"/>
              </a:rPr>
              <a:t>Analysis Services</a:t>
            </a:r>
            <a:r>
              <a:rPr lang="zh-CN" altLang="en-US" sz="1200" b="0" dirty="0">
                <a:solidFill>
                  <a:schemeClr val="tx2"/>
                </a:solidFill>
                <a:latin typeface="宋体" panose="02010600030101010101" pitchFamily="2" charset="-122"/>
                <a:ea typeface="宋体" panose="02010600030101010101" pitchFamily="2" charset="-122"/>
              </a:rPr>
              <a:t>多维数据集、数据转换包、复制拓扑、报表服务器以及设置和管理</a:t>
            </a:r>
            <a:r>
              <a:rPr lang="en-US" altLang="zh-CN" sz="1200" b="0" dirty="0">
                <a:solidFill>
                  <a:schemeClr val="tx2"/>
                </a:solidFill>
                <a:latin typeface="宋体" panose="02010600030101010101" pitchFamily="2" charset="-122"/>
                <a:ea typeface="宋体" panose="02010600030101010101" pitchFamily="2" charset="-122"/>
              </a:rPr>
              <a:t>SQL Server</a:t>
            </a:r>
            <a:r>
              <a:rPr lang="zh-CN" altLang="en-US" sz="1200" b="0" dirty="0">
                <a:solidFill>
                  <a:schemeClr val="tx2"/>
                </a:solidFill>
                <a:latin typeface="宋体" panose="02010600030101010101" pitchFamily="2" charset="-122"/>
                <a:ea typeface="宋体" panose="02010600030101010101" pitchFamily="2" charset="-122"/>
              </a:rPr>
              <a:t>、进行数据库管理和备份，并保证数据库的安全性和一致性。</a:t>
            </a:r>
            <a:endParaRPr lang="en-US" altLang="zh-CN" sz="1200" b="0" dirty="0">
              <a:solidFill>
                <a:schemeClr val="tx2"/>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endParaRPr lang="en-US" altLang="zh-CN" sz="1200" b="0" dirty="0">
              <a:solidFill>
                <a:schemeClr val="tx2"/>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lang="en-US" altLang="zh-CN" dirty="0"/>
              <a:t>SQL Server Management Studio </a:t>
            </a:r>
            <a:r>
              <a:rPr lang="zh-CN" altLang="en-US" dirty="0"/>
              <a:t>是一个集成环境，用于访问、配置、管理和开发 </a:t>
            </a:r>
            <a:r>
              <a:rPr lang="en-US" altLang="zh-CN" dirty="0"/>
              <a:t>SQL Server </a:t>
            </a:r>
            <a:r>
              <a:rPr lang="zh-CN" altLang="en-US" dirty="0"/>
              <a:t>的所有组件。</a:t>
            </a:r>
            <a:endParaRPr lang="en-US" altLang="zh-CN" sz="1200" b="0" dirty="0">
              <a:solidFill>
                <a:schemeClr val="tx2"/>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endParaRPr lang="en-US" altLang="zh-CN" sz="1200" b="0" dirty="0">
              <a:solidFill>
                <a:schemeClr val="tx2"/>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lang="en-US" altLang="zh-CN" sz="1200" b="0" dirty="0">
                <a:solidFill>
                  <a:schemeClr val="tx2"/>
                </a:solidFill>
                <a:latin typeface="宋体" panose="02010600030101010101" pitchFamily="2" charset="-122"/>
                <a:ea typeface="宋体" panose="02010600030101010101" pitchFamily="2" charset="-122"/>
              </a:rPr>
              <a:t>Analysis Services</a:t>
            </a:r>
            <a:r>
              <a:rPr lang="zh-CN" altLang="zh-CN" sz="1200" b="0" dirty="0">
                <a:solidFill>
                  <a:schemeClr val="tx2"/>
                </a:solidFill>
                <a:latin typeface="宋体" panose="02010600030101010101" pitchFamily="2" charset="-122"/>
                <a:ea typeface="宋体" panose="02010600030101010101" pitchFamily="2" charset="-122"/>
              </a:rPr>
              <a:t>为商业智能应用程序提供联机分析处理</a:t>
            </a:r>
            <a:r>
              <a:rPr lang="en-US" altLang="zh-CN" sz="1200" b="0" dirty="0">
                <a:solidFill>
                  <a:schemeClr val="tx2"/>
                </a:solidFill>
                <a:latin typeface="宋体" panose="02010600030101010101" pitchFamily="2" charset="-122"/>
                <a:ea typeface="宋体" panose="02010600030101010101" pitchFamily="2" charset="-122"/>
              </a:rPr>
              <a:t> (OLAP) </a:t>
            </a:r>
            <a:r>
              <a:rPr lang="zh-CN" altLang="zh-CN" sz="1200" b="0" dirty="0">
                <a:solidFill>
                  <a:schemeClr val="tx2"/>
                </a:solidFill>
                <a:latin typeface="宋体" panose="02010600030101010101" pitchFamily="2" charset="-122"/>
                <a:ea typeface="宋体" panose="02010600030101010101" pitchFamily="2" charset="-122"/>
              </a:rPr>
              <a:t>和数据挖掘功能。</a:t>
            </a:r>
            <a:endParaRPr lang="en-US" altLang="zh-CN" sz="1200" b="0" dirty="0">
              <a:solidFill>
                <a:schemeClr val="tx2"/>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endParaRPr lang="en-US" altLang="zh-CN" sz="1200" b="0" dirty="0">
              <a:solidFill>
                <a:schemeClr val="tx2"/>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lang="en-US" altLang="zh-CN" sz="1200" b="0" dirty="0">
                <a:solidFill>
                  <a:srgbClr val="000000"/>
                </a:solidFill>
                <a:latin typeface="宋体" panose="02010600030101010101" pitchFamily="2" charset="-122"/>
                <a:ea typeface="宋体" panose="02010600030101010101" pitchFamily="2" charset="-122"/>
              </a:rPr>
              <a:t>Integration Services </a:t>
            </a:r>
            <a:r>
              <a:rPr lang="zh-CN" altLang="en-US" sz="1200" b="0" dirty="0">
                <a:solidFill>
                  <a:srgbClr val="000000"/>
                </a:solidFill>
                <a:latin typeface="宋体" panose="02010600030101010101" pitchFamily="2" charset="-122"/>
                <a:ea typeface="宋体" panose="02010600030101010101" pitchFamily="2" charset="-122"/>
              </a:rPr>
              <a:t>是用于生成企业级数据集成和数据转换解决方案的平台。</a:t>
            </a:r>
            <a:endParaRPr lang="en-US" altLang="zh-CN" sz="1200" b="0" dirty="0">
              <a:solidFill>
                <a:srgbClr val="000000"/>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endParaRPr lang="en-US" altLang="zh-CN" sz="1200" b="0" dirty="0">
              <a:solidFill>
                <a:srgbClr val="000000"/>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lang="en-US" altLang="zh-CN" sz="1200" b="0" dirty="0">
                <a:solidFill>
                  <a:srgbClr val="000000"/>
                </a:solidFill>
                <a:latin typeface="宋体" panose="02010600030101010101" pitchFamily="2" charset="-122"/>
                <a:ea typeface="宋体" panose="02010600030101010101" pitchFamily="2" charset="-122"/>
              </a:rPr>
              <a:t> SQL Server</a:t>
            </a:r>
            <a:r>
              <a:rPr lang="zh-CN" altLang="en-US" sz="1200" b="0" dirty="0">
                <a:solidFill>
                  <a:srgbClr val="000000"/>
                </a:solidFill>
                <a:latin typeface="宋体" panose="02010600030101010101" pitchFamily="2" charset="-122"/>
                <a:ea typeface="宋体" panose="02010600030101010101" pitchFamily="2" charset="-122"/>
              </a:rPr>
              <a:t>的配置工具包括很多种，其中</a:t>
            </a:r>
            <a:r>
              <a:rPr lang="en-US" altLang="zh-CN" sz="1200" b="0" dirty="0">
                <a:solidFill>
                  <a:srgbClr val="000000"/>
                </a:solidFill>
                <a:latin typeface="宋体" panose="02010600030101010101" pitchFamily="2" charset="-122"/>
                <a:ea typeface="宋体" panose="02010600030101010101" pitchFamily="2" charset="-122"/>
              </a:rPr>
              <a:t>SQL Server</a:t>
            </a:r>
            <a:r>
              <a:rPr lang="zh-CN" altLang="en-US" sz="1200" b="0" dirty="0">
                <a:solidFill>
                  <a:srgbClr val="000000"/>
                </a:solidFill>
                <a:latin typeface="宋体" panose="02010600030101010101" pitchFamily="2" charset="-122"/>
                <a:ea typeface="宋体" panose="02010600030101010101" pitchFamily="2" charset="-122"/>
              </a:rPr>
              <a:t>配置管理器是非常重要的一种工具，用于管理与 </a:t>
            </a:r>
            <a:r>
              <a:rPr lang="en-US" altLang="zh-CN" sz="1200" b="0" dirty="0">
                <a:solidFill>
                  <a:srgbClr val="000000"/>
                </a:solidFill>
                <a:latin typeface="宋体" panose="02010600030101010101" pitchFamily="2" charset="-122"/>
                <a:ea typeface="宋体" panose="02010600030101010101" pitchFamily="2" charset="-122"/>
              </a:rPr>
              <a:t>SQL Server </a:t>
            </a:r>
            <a:r>
              <a:rPr lang="zh-CN" altLang="en-US" sz="1200" b="0" dirty="0">
                <a:solidFill>
                  <a:srgbClr val="000000"/>
                </a:solidFill>
                <a:latin typeface="宋体" panose="02010600030101010101" pitchFamily="2" charset="-122"/>
                <a:ea typeface="宋体" panose="02010600030101010101" pitchFamily="2" charset="-122"/>
              </a:rPr>
              <a:t>相关联的服务、配置 </a:t>
            </a:r>
            <a:r>
              <a:rPr lang="en-US" altLang="zh-CN" sz="1200" b="0" dirty="0">
                <a:solidFill>
                  <a:srgbClr val="000000"/>
                </a:solidFill>
                <a:latin typeface="宋体" panose="02010600030101010101" pitchFamily="2" charset="-122"/>
                <a:ea typeface="宋体" panose="02010600030101010101" pitchFamily="2" charset="-122"/>
              </a:rPr>
              <a:t>SQL Server </a:t>
            </a:r>
            <a:r>
              <a:rPr lang="zh-CN" altLang="en-US" sz="1200" b="0" dirty="0">
                <a:solidFill>
                  <a:srgbClr val="000000"/>
                </a:solidFill>
                <a:latin typeface="宋体" panose="02010600030101010101" pitchFamily="2" charset="-122"/>
                <a:ea typeface="宋体" panose="02010600030101010101" pitchFamily="2" charset="-122"/>
              </a:rPr>
              <a:t>使用的网络协议以及从 </a:t>
            </a:r>
            <a:r>
              <a:rPr lang="en-US" altLang="zh-CN" sz="1200" b="0" dirty="0">
                <a:solidFill>
                  <a:srgbClr val="000000"/>
                </a:solidFill>
                <a:latin typeface="宋体" panose="02010600030101010101" pitchFamily="2" charset="-122"/>
                <a:ea typeface="宋体" panose="02010600030101010101" pitchFamily="2" charset="-122"/>
              </a:rPr>
              <a:t>SQL Server </a:t>
            </a:r>
            <a:r>
              <a:rPr lang="zh-CN" altLang="en-US" sz="1200" b="0" dirty="0">
                <a:solidFill>
                  <a:srgbClr val="000000"/>
                </a:solidFill>
                <a:latin typeface="宋体" panose="02010600030101010101" pitchFamily="2" charset="-122"/>
                <a:ea typeface="宋体" panose="02010600030101010101" pitchFamily="2" charset="-122"/>
              </a:rPr>
              <a:t>客户端计算机管理网络连接配置。</a:t>
            </a:r>
            <a:endParaRPr lang="en-US" altLang="zh-CN" sz="1200" b="0" dirty="0">
              <a:solidFill>
                <a:srgbClr val="000000"/>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endParaRPr lang="en-US" altLang="zh-CN" sz="1200" b="0" dirty="0">
              <a:solidFill>
                <a:srgbClr val="000000"/>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lang="en-US" altLang="zh-CN" sz="1200" b="0" dirty="0">
                <a:solidFill>
                  <a:srgbClr val="000000"/>
                </a:solidFill>
                <a:latin typeface="宋体" panose="02010600030101010101" pitchFamily="2" charset="-122"/>
                <a:ea typeface="宋体" panose="02010600030101010101" pitchFamily="2" charset="-122"/>
              </a:rPr>
              <a:t>SQL Server </a:t>
            </a:r>
            <a:r>
              <a:rPr lang="zh-CN" altLang="en-US" sz="1200" b="0" dirty="0">
                <a:solidFill>
                  <a:srgbClr val="000000"/>
                </a:solidFill>
                <a:latin typeface="宋体" panose="02010600030101010101" pitchFamily="2" charset="-122"/>
                <a:ea typeface="宋体" panose="02010600030101010101" pitchFamily="2" charset="-122"/>
              </a:rPr>
              <a:t>提供了</a:t>
            </a:r>
            <a:r>
              <a:rPr lang="en-US" altLang="zh-CN" sz="1200" b="0" dirty="0">
                <a:solidFill>
                  <a:srgbClr val="000000"/>
                </a:solidFill>
                <a:latin typeface="宋体" panose="02010600030101010101" pitchFamily="2" charset="-122"/>
                <a:ea typeface="宋体" panose="02010600030101010101" pitchFamily="2" charset="-122"/>
              </a:rPr>
              <a:t>SQL Server Profiler</a:t>
            </a:r>
            <a:r>
              <a:rPr lang="zh-CN" altLang="en-US" sz="1200" b="0" dirty="0">
                <a:solidFill>
                  <a:srgbClr val="000000"/>
                </a:solidFill>
                <a:latin typeface="宋体" panose="02010600030101010101" pitchFamily="2" charset="-122"/>
                <a:ea typeface="宋体" panose="02010600030101010101" pitchFamily="2" charset="-122"/>
              </a:rPr>
              <a:t>和数据引擎优化顾问两个性能工具。</a:t>
            </a:r>
            <a:endParaRPr lang="en-US" altLang="zh-CN" sz="1200" b="0" dirty="0">
              <a:solidFill>
                <a:srgbClr val="000000"/>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endParaRPr lang="en-US" altLang="zh-CN" sz="1200" b="0" dirty="0">
              <a:solidFill>
                <a:srgbClr val="000000"/>
              </a:solidFill>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lang="en-US" altLang="zh-CN" sz="1200" b="0" dirty="0">
                <a:solidFill>
                  <a:srgbClr val="000000"/>
                </a:solidFill>
                <a:latin typeface="宋体" panose="02010600030101010101" pitchFamily="2" charset="-122"/>
                <a:ea typeface="宋体" panose="02010600030101010101" pitchFamily="2" charset="-122"/>
              </a:rPr>
              <a:t>Microsoft SQL Server</a:t>
            </a:r>
            <a:r>
              <a:rPr lang="zh-CN" altLang="en-US" sz="1200" b="0" dirty="0">
                <a:solidFill>
                  <a:srgbClr val="000000"/>
                </a:solidFill>
                <a:latin typeface="宋体" panose="02010600030101010101" pitchFamily="2" charset="-122"/>
                <a:ea typeface="宋体" panose="02010600030101010101" pitchFamily="2" charset="-122"/>
              </a:rPr>
              <a:t>联机丛书是</a:t>
            </a:r>
            <a:r>
              <a:rPr lang="en-US" altLang="zh-CN" sz="1200" b="0" dirty="0">
                <a:solidFill>
                  <a:srgbClr val="000000"/>
                </a:solidFill>
                <a:latin typeface="宋体" panose="02010600030101010101" pitchFamily="2" charset="-122"/>
                <a:ea typeface="宋体" panose="02010600030101010101" pitchFamily="2" charset="-122"/>
              </a:rPr>
              <a:t>Microsoft SQL Server </a:t>
            </a:r>
            <a:r>
              <a:rPr lang="zh-CN" altLang="en-US" sz="1200" b="0" dirty="0">
                <a:solidFill>
                  <a:srgbClr val="000000"/>
                </a:solidFill>
                <a:latin typeface="宋体" panose="02010600030101010101" pitchFamily="2" charset="-122"/>
                <a:ea typeface="宋体" panose="02010600030101010101" pitchFamily="2" charset="-122"/>
              </a:rPr>
              <a:t>的文档集。这些文档可帮助用户了解 </a:t>
            </a:r>
            <a:r>
              <a:rPr lang="en-US" altLang="zh-CN" sz="1200" b="0" dirty="0">
                <a:solidFill>
                  <a:srgbClr val="000000"/>
                </a:solidFill>
                <a:latin typeface="宋体" panose="02010600030101010101" pitchFamily="2" charset="-122"/>
                <a:ea typeface="宋体" panose="02010600030101010101" pitchFamily="2" charset="-122"/>
              </a:rPr>
              <a:t>SQL Server  </a:t>
            </a:r>
            <a:r>
              <a:rPr lang="zh-CN" altLang="en-US" sz="1200" b="0" dirty="0">
                <a:solidFill>
                  <a:srgbClr val="000000"/>
                </a:solidFill>
                <a:latin typeface="宋体" panose="02010600030101010101" pitchFamily="2" charset="-122"/>
                <a:ea typeface="宋体" panose="02010600030101010101" pitchFamily="2" charset="-122"/>
              </a:rPr>
              <a:t>以及如何实现数据管理和商业智能项目。</a:t>
            </a: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11</a:t>
            </a:fld>
            <a:endParaRPr lang="zh-CN" altLang="en-US"/>
          </a:p>
        </p:txBody>
      </p:sp>
    </p:spTree>
    <p:extLst>
      <p:ext uri="{BB962C8B-B14F-4D97-AF65-F5344CB8AC3E}">
        <p14:creationId xmlns:p14="http://schemas.microsoft.com/office/powerpoint/2010/main" val="224955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1"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tabLst/>
              <a:defRPr/>
            </a:pPr>
            <a:r>
              <a:rPr lang="zh-CN" altLang="en-US" dirty="0">
                <a:latin typeface="黑体" panose="02010609060101010101" pitchFamily="49" charset="-122"/>
                <a:ea typeface="黑体" panose="02010609060101010101" pitchFamily="49" charset="-122"/>
              </a:rPr>
              <a:t>为了方便启动</a:t>
            </a:r>
            <a:r>
              <a:rPr lang="zh-CN" altLang="en-US" sz="1200" dirty="0">
                <a:latin typeface="黑体" panose="02010609060101010101" pitchFamily="49" charset="-122"/>
                <a:ea typeface="黑体" panose="02010609060101010101" pitchFamily="49" charset="-122"/>
              </a:rPr>
              <a:t>可在桌面上创其快捷方式或固定在“开始”屏幕</a:t>
            </a:r>
            <a:endParaRPr lang="en-US" altLang="zh-CN" dirty="0">
              <a:latin typeface="黑体" panose="02010609060101010101" pitchFamily="49" charset="-122"/>
              <a:ea typeface="黑体" panose="02010609060101010101" pitchFamily="49" charset="-122"/>
            </a:endParaRPr>
          </a:p>
          <a:p>
            <a:pPr marL="0" lvl="0" indent="0" eaLnBrk="1" hangingPunct="1">
              <a:spcBef>
                <a:spcPts val="600"/>
              </a:spcBef>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eaLnBrk="1" hangingPunct="1">
              <a:spcBef>
                <a:spcPts val="600"/>
              </a:spcBef>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15</a:t>
            </a:fld>
            <a:endParaRPr lang="zh-CN" altLang="en-US"/>
          </a:p>
        </p:txBody>
      </p:sp>
    </p:spTree>
    <p:extLst>
      <p:ext uri="{BB962C8B-B14F-4D97-AF65-F5344CB8AC3E}">
        <p14:creationId xmlns:p14="http://schemas.microsoft.com/office/powerpoint/2010/main" val="3647156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marR="0" lvl="1"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17</a:t>
            </a:fld>
            <a:endParaRPr lang="zh-CN" altLang="en-US"/>
          </a:p>
        </p:txBody>
      </p:sp>
    </p:spTree>
    <p:extLst>
      <p:ext uri="{BB962C8B-B14F-4D97-AF65-F5344CB8AC3E}">
        <p14:creationId xmlns:p14="http://schemas.microsoft.com/office/powerpoint/2010/main" val="41281291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defRPr/>
            </a:pPr>
            <a:r>
              <a:rPr lang="zh-CN" altLang="en-US" sz="1200" dirty="0">
                <a:latin typeface="黑体" panose="02010609060101010101" pitchFamily="49" charset="-122"/>
                <a:ea typeface="黑体" panose="02010609060101010101" pitchFamily="49" charset="-122"/>
                <a:cs typeface="Times New Roman" panose="02020603050405020304" pitchFamily="18" charset="0"/>
              </a:rPr>
              <a:t>重新启动机器后，既可以使用</a:t>
            </a:r>
            <a:r>
              <a:rPr lang="en-US" altLang="zh-CN" sz="1200" dirty="0">
                <a:latin typeface="黑体" panose="02010609060101010101" pitchFamily="49" charset="-122"/>
                <a:ea typeface="黑体" panose="02010609060101010101" pitchFamily="49" charset="-122"/>
                <a:cs typeface="Times New Roman" panose="02020603050405020304" pitchFamily="18" charset="0"/>
              </a:rPr>
              <a:t>Microsoft SQL Server Management Studio</a:t>
            </a:r>
            <a:r>
              <a:rPr lang="zh-CN" altLang="en-US" sz="1200" dirty="0">
                <a:latin typeface="黑体" panose="02010609060101010101" pitchFamily="49" charset="-122"/>
                <a:ea typeface="黑体" panose="02010609060101010101" pitchFamily="49" charset="-122"/>
                <a:cs typeface="Times New Roman" panose="02020603050405020304" pitchFamily="18" charset="0"/>
              </a:rPr>
              <a:t>（</a:t>
            </a:r>
            <a:r>
              <a:rPr lang="en-US" altLang="zh-CN" sz="1200" dirty="0">
                <a:latin typeface="黑体" panose="02010609060101010101" pitchFamily="49" charset="-122"/>
                <a:ea typeface="黑体" panose="02010609060101010101" pitchFamily="49" charset="-122"/>
                <a:cs typeface="Times New Roman" panose="02020603050405020304" pitchFamily="18" charset="0"/>
              </a:rPr>
              <a:t>SSMS</a:t>
            </a:r>
            <a:r>
              <a:rPr lang="zh-CN" altLang="en-US" sz="1200" dirty="0">
                <a:latin typeface="黑体" panose="02010609060101010101" pitchFamily="49" charset="-122"/>
                <a:ea typeface="黑体" panose="02010609060101010101" pitchFamily="49" charset="-122"/>
                <a:cs typeface="Times New Roman" panose="02020603050405020304" pitchFamily="18" charset="0"/>
              </a:rPr>
              <a:t>）了</a:t>
            </a: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18</a:t>
            </a:fld>
            <a:endParaRPr lang="zh-CN" altLang="en-US"/>
          </a:p>
        </p:txBody>
      </p:sp>
    </p:spTree>
    <p:extLst>
      <p:ext uri="{BB962C8B-B14F-4D97-AF65-F5344CB8AC3E}">
        <p14:creationId xmlns:p14="http://schemas.microsoft.com/office/powerpoint/2010/main" val="1389500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eaLnBrk="1" hangingPunct="1">
              <a:spcBef>
                <a:spcPts val="600"/>
              </a:spcBef>
              <a:buFont typeface="Wingdings" panose="05000000000000000000" pitchFamily="2" charset="2"/>
              <a:buNone/>
              <a:defRPr/>
            </a:pPr>
            <a:r>
              <a:rPr lang="en-US" altLang="zh-CN" dirty="0">
                <a:latin typeface="黑体" panose="02010609060101010101" pitchFamily="49" charset="-122"/>
                <a:ea typeface="黑体" panose="02010609060101010101" pitchFamily="49" charset="-122"/>
              </a:rPr>
              <a:t> </a:t>
            </a:r>
          </a:p>
          <a:p>
            <a:pPr marL="0" lvl="0" indent="0" eaLnBrk="1" hangingPunct="1">
              <a:spcBef>
                <a:spcPts val="600"/>
              </a:spcBef>
              <a:buFont typeface="Wingdings" panose="05000000000000000000" pitchFamily="2" charset="2"/>
              <a:buNone/>
              <a:defRPr/>
            </a:pPr>
            <a:r>
              <a:rPr lang="zh-CN" altLang="en-US" dirty="0">
                <a:latin typeface="黑体" panose="02010609060101010101" pitchFamily="49" charset="-122"/>
                <a:ea typeface="黑体" panose="02010609060101010101" pitchFamily="49" charset="-122"/>
              </a:rPr>
              <a:t>在连接服务器时需提前启动</a:t>
            </a:r>
            <a:r>
              <a:rPr lang="en-US" altLang="zh-CN" dirty="0">
                <a:latin typeface="黑体" panose="02010609060101010101" pitchFamily="49" charset="-122"/>
                <a:ea typeface="黑体" panose="02010609060101010101" pitchFamily="49" charset="-122"/>
              </a:rPr>
              <a:t>SQL Server</a:t>
            </a:r>
            <a:r>
              <a:rPr lang="zh-CN" altLang="en-US" dirty="0">
                <a:latin typeface="黑体" panose="02010609060101010101" pitchFamily="49" charset="-122"/>
                <a:ea typeface="黑体" panose="02010609060101010101" pitchFamily="49" charset="-122"/>
              </a:rPr>
              <a:t>服务。</a:t>
            </a:r>
            <a:r>
              <a:rPr lang="zh-CN" altLang="en-US" sz="1800" b="1" dirty="0"/>
              <a:t>在启动</a:t>
            </a:r>
            <a:r>
              <a:rPr lang="en-US" altLang="zh-CN" sz="1800" b="1" dirty="0"/>
              <a:t>SSMS</a:t>
            </a:r>
            <a:r>
              <a:rPr lang="zh-CN" altLang="en-US" sz="1800" b="1" dirty="0"/>
              <a:t>连接服务器时</a:t>
            </a:r>
            <a:r>
              <a:rPr lang="zh-CN" altLang="en-US" sz="1200" dirty="0">
                <a:latin typeface="黑体" panose="02010609060101010101" pitchFamily="49" charset="-122"/>
                <a:ea typeface="黑体" panose="02010609060101010101" pitchFamily="49" charset="-122"/>
              </a:rPr>
              <a:t>需先启动</a:t>
            </a:r>
            <a:r>
              <a:rPr lang="en-US" altLang="zh-CN" sz="1200" dirty="0">
                <a:latin typeface="黑体" panose="02010609060101010101" pitchFamily="49" charset="-122"/>
                <a:ea typeface="黑体" panose="02010609060101010101" pitchFamily="49" charset="-122"/>
              </a:rPr>
              <a:t>SQL Server</a:t>
            </a:r>
            <a:r>
              <a:rPr lang="zh-CN" altLang="en-US" sz="1200" dirty="0">
                <a:latin typeface="黑体" panose="02010609060101010101" pitchFamily="49" charset="-122"/>
                <a:ea typeface="黑体" panose="02010609060101010101" pitchFamily="49" charset="-122"/>
              </a:rPr>
              <a:t>服务</a:t>
            </a:r>
            <a:r>
              <a:rPr lang="zh-CN" altLang="en-US" sz="1800" b="1" dirty="0"/>
              <a:t>，</a:t>
            </a:r>
            <a:endParaRPr lang="en-US" altLang="zh-CN" dirty="0">
              <a:latin typeface="黑体" panose="02010609060101010101" pitchFamily="49" charset="-122"/>
              <a:ea typeface="黑体" panose="02010609060101010101" pitchFamily="49" charset="-122"/>
            </a:endParaRPr>
          </a:p>
          <a:p>
            <a:pPr marL="0" lvl="0" indent="0" eaLnBrk="1" hangingPunct="1">
              <a:spcBef>
                <a:spcPts val="600"/>
              </a:spcBef>
              <a:buFont typeface="Wingdings" panose="05000000000000000000" pitchFamily="2" charset="2"/>
              <a:buNone/>
              <a:defRPr/>
            </a:pPr>
            <a:r>
              <a:rPr lang="zh-CN" altLang="en-US" dirty="0">
                <a:latin typeface="黑体" panose="02010609060101010101" pitchFamily="49" charset="-122"/>
                <a:ea typeface="黑体" panose="02010609060101010101" pitchFamily="49" charset="-122"/>
              </a:rPr>
              <a:t>启动</a:t>
            </a:r>
            <a:r>
              <a:rPr lang="zh-CN" altLang="en-US" sz="1200" dirty="0">
                <a:solidFill>
                  <a:srgbClr val="0000CC"/>
                </a:solidFill>
                <a:latin typeface="黑体" panose="02010609060101010101" pitchFamily="49" charset="-122"/>
                <a:ea typeface="黑体" panose="02010609060101010101" pitchFamily="49" charset="-122"/>
              </a:rPr>
              <a:t>SQL Server 服务主要有两种方法</a:t>
            </a:r>
            <a:endParaRPr lang="en-US" altLang="zh-CN" dirty="0">
              <a:latin typeface="黑体" panose="02010609060101010101" pitchFamily="49" charset="-122"/>
              <a:ea typeface="黑体" panose="02010609060101010101" pitchFamily="49" charset="-122"/>
            </a:endParaRPr>
          </a:p>
          <a:p>
            <a:pPr marL="0" lvl="0" indent="0" eaLnBrk="1" hangingPunct="1">
              <a:spcBef>
                <a:spcPts val="600"/>
              </a:spcBef>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a:p>
            <a:pPr marL="0" lvl="0" indent="0" eaLnBrk="1" hangingPunct="1">
              <a:spcBef>
                <a:spcPts val="600"/>
              </a:spcBef>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a:p>
            <a:pPr marL="0" lvl="0" indent="0" eaLnBrk="1" hangingPunct="1">
              <a:spcBef>
                <a:spcPts val="600"/>
              </a:spcBef>
              <a:buFont typeface="Wingdings" panose="05000000000000000000" pitchFamily="2" charset="2"/>
              <a:buNone/>
              <a:defRPr/>
            </a:pPr>
            <a:r>
              <a:rPr lang="zh-CN" altLang="en-US" dirty="0">
                <a:latin typeface="黑体" panose="02010609060101010101" pitchFamily="49" charset="-122"/>
                <a:ea typeface="黑体" panose="02010609060101010101" pitchFamily="49" charset="-122"/>
              </a:rPr>
              <a:t>可以看到</a:t>
            </a:r>
            <a:r>
              <a:rPr lang="en-US" altLang="zh-CN" dirty="0">
                <a:latin typeface="黑体" panose="02010609060101010101" pitchFamily="49" charset="-122"/>
                <a:ea typeface="黑体" panose="02010609060101010101" pitchFamily="49" charset="-122"/>
              </a:rPr>
              <a:t>Windows</a:t>
            </a:r>
            <a:r>
              <a:rPr lang="zh-CN" altLang="en-US" dirty="0">
                <a:latin typeface="黑体" panose="02010609060101010101" pitchFamily="49" charset="-122"/>
                <a:ea typeface="黑体" panose="02010609060101010101" pitchFamily="49" charset="-122"/>
              </a:rPr>
              <a:t>系统的所有服务</a:t>
            </a:r>
            <a:endParaRPr lang="en-US" altLang="zh-CN" dirty="0">
              <a:latin typeface="黑体" panose="02010609060101010101" pitchFamily="49" charset="-122"/>
              <a:ea typeface="黑体" panose="02010609060101010101" pitchFamily="49" charset="-122"/>
            </a:endParaRPr>
          </a:p>
          <a:p>
            <a:pPr marL="0" lvl="0" indent="0" eaLnBrk="1" hangingPunct="1">
              <a:spcBef>
                <a:spcPts val="600"/>
              </a:spcBef>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lang="zh-CN" altLang="en-US" dirty="0">
                <a:latin typeface="黑体" panose="02010609060101010101" pitchFamily="49" charset="-122"/>
                <a:ea typeface="黑体" panose="02010609060101010101" pitchFamily="49" charset="-122"/>
              </a:rPr>
              <a:t>如果服务处于“停止”或“暂停”状态，可将其启动</a:t>
            </a:r>
            <a:endParaRPr lang="en-US" altLang="zh-CN"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a:p>
            <a:pPr marL="0" lvl="0" indent="0" eaLnBrk="1" hangingPunct="1">
              <a:spcBef>
                <a:spcPts val="600"/>
              </a:spcBef>
              <a:buFont typeface="Wingdings" panose="05000000000000000000" pitchFamily="2" charset="2"/>
              <a:buNone/>
              <a:defRPr/>
            </a:pPr>
            <a:r>
              <a:rPr lang="zh-CN" altLang="en-US" dirty="0">
                <a:latin typeface="黑体" panose="02010609060101010101" pitchFamily="49" charset="-122"/>
                <a:ea typeface="黑体" panose="02010609060101010101" pitchFamily="49" charset="-122"/>
              </a:rPr>
              <a:t>如果服务处于“启动”状态，还可以将其停止、暂停和重新启动。</a:t>
            </a: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20</a:t>
            </a:fld>
            <a:endParaRPr lang="zh-CN" altLang="en-US"/>
          </a:p>
        </p:txBody>
      </p:sp>
    </p:spTree>
    <p:extLst>
      <p:ext uri="{BB962C8B-B14F-4D97-AF65-F5344CB8AC3E}">
        <p14:creationId xmlns:p14="http://schemas.microsoft.com/office/powerpoint/2010/main" val="525374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eaLnBrk="1" hangingPunct="1">
              <a:spcBef>
                <a:spcPts val="600"/>
              </a:spcBef>
              <a:buFont typeface="Wingdings" panose="05000000000000000000" pitchFamily="2" charset="2"/>
              <a:buNone/>
              <a:defRPr/>
            </a:pPr>
            <a:r>
              <a:rPr lang="en-US" altLang="zh-CN" dirty="0" err="1"/>
              <a:t>SQl</a:t>
            </a:r>
            <a:r>
              <a:rPr lang="en-US" altLang="zh-CN" dirty="0"/>
              <a:t> Server </a:t>
            </a:r>
            <a:r>
              <a:rPr lang="zh-CN" altLang="en-US" dirty="0"/>
              <a:t>配置管理器（简称为配置管理器）包含了</a:t>
            </a:r>
            <a:r>
              <a:rPr lang="en-US" altLang="zh-CN" dirty="0"/>
              <a:t>SQL Server </a:t>
            </a:r>
            <a:r>
              <a:rPr lang="zh-CN" altLang="en-US" dirty="0"/>
              <a:t>服务、</a:t>
            </a:r>
            <a:r>
              <a:rPr lang="en-US" altLang="zh-CN" dirty="0"/>
              <a:t>SQL Server </a:t>
            </a:r>
            <a:r>
              <a:rPr lang="zh-CN" altLang="en-US" dirty="0"/>
              <a:t>网络配置和</a:t>
            </a:r>
            <a:r>
              <a:rPr lang="en-US" altLang="zh-CN" dirty="0"/>
              <a:t>SQL Native Client</a:t>
            </a:r>
            <a:r>
              <a:rPr lang="zh-CN" altLang="en-US" dirty="0"/>
              <a:t>配置</a:t>
            </a:r>
            <a:r>
              <a:rPr lang="en-US" altLang="zh-CN" dirty="0"/>
              <a:t>3</a:t>
            </a:r>
            <a:r>
              <a:rPr lang="zh-CN" altLang="en-US" dirty="0"/>
              <a:t>个工具，供数据库管理人员做服务器启动停止与监控、服务器端支持的网络协议配置、用户访问</a:t>
            </a:r>
            <a:r>
              <a:rPr lang="en-US" altLang="zh-CN" dirty="0"/>
              <a:t>SQL Server </a:t>
            </a:r>
            <a:r>
              <a:rPr lang="zh-CN" altLang="en-US" dirty="0"/>
              <a:t>的网络相关设置等工作。</a:t>
            </a:r>
            <a:endParaRPr lang="en-US" altLang="zh-CN" dirty="0"/>
          </a:p>
          <a:p>
            <a:pPr marL="0" lvl="0" indent="0" eaLnBrk="1" hangingPunct="1">
              <a:spcBef>
                <a:spcPts val="600"/>
              </a:spcBef>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a:p>
            <a:pPr marL="0" lvl="0" indent="0" eaLnBrk="1" hangingPunct="1">
              <a:spcBef>
                <a:spcPts val="600"/>
              </a:spcBef>
              <a:buFont typeface="Wingdings" panose="05000000000000000000" pitchFamily="2" charset="2"/>
              <a:buNone/>
              <a:defRPr/>
            </a:pPr>
            <a:r>
              <a:rPr lang="en-US" altLang="zh-CN" dirty="0"/>
              <a:t>SQL Server </a:t>
            </a:r>
            <a:r>
              <a:rPr lang="zh-CN" altLang="en-US" dirty="0"/>
              <a:t>能使用多种协议，包括</a:t>
            </a:r>
            <a:r>
              <a:rPr lang="en-US" altLang="zh-CN" dirty="0"/>
              <a:t>Shared Memory</a:t>
            </a:r>
            <a:r>
              <a:rPr lang="zh-CN" altLang="en-US" dirty="0"/>
              <a:t>、</a:t>
            </a:r>
            <a:r>
              <a:rPr lang="en-US" altLang="zh-CN" dirty="0"/>
              <a:t>Named Pipes</a:t>
            </a:r>
            <a:r>
              <a:rPr lang="zh-CN" altLang="en-US" dirty="0"/>
              <a:t>、</a:t>
            </a:r>
            <a:r>
              <a:rPr lang="en-US" altLang="zh-CN" dirty="0"/>
              <a:t>TCP/IP</a:t>
            </a:r>
            <a:r>
              <a:rPr lang="zh-CN" altLang="en-US" dirty="0"/>
              <a:t>和</a:t>
            </a:r>
            <a:r>
              <a:rPr lang="en-US" altLang="zh-CN" dirty="0"/>
              <a:t>VIA.</a:t>
            </a:r>
            <a:r>
              <a:rPr lang="zh-CN" altLang="en-US" dirty="0"/>
              <a:t>所有这些协议都有独立的服务器和客户端配置。通过</a:t>
            </a:r>
            <a:r>
              <a:rPr lang="en-US" altLang="zh-CN" dirty="0"/>
              <a:t>SQL Server</a:t>
            </a:r>
            <a:r>
              <a:rPr lang="zh-CN" altLang="en-US" dirty="0"/>
              <a:t>网络配置可以为每一个服务器实例独立地设置网络配置。</a:t>
            </a: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eaLnBrk="1" hangingPunct="1">
              <a:spcBef>
                <a:spcPts val="600"/>
              </a:spcBef>
              <a:buFont typeface="Wingdings" panose="05000000000000000000" pitchFamily="2" charset="2"/>
              <a:buNone/>
              <a:defRPr/>
            </a:pPr>
            <a:r>
              <a:rPr lang="en-US" altLang="zh-CN" dirty="0" err="1"/>
              <a:t>SQl</a:t>
            </a:r>
            <a:r>
              <a:rPr lang="en-US" altLang="zh-CN" dirty="0"/>
              <a:t> Server </a:t>
            </a:r>
            <a:r>
              <a:rPr lang="zh-CN" altLang="en-US" dirty="0"/>
              <a:t>配置管理器（简称为配置管理器）包含了</a:t>
            </a:r>
            <a:r>
              <a:rPr lang="en-US" altLang="zh-CN" dirty="0"/>
              <a:t>SQL Server </a:t>
            </a:r>
            <a:r>
              <a:rPr lang="zh-CN" altLang="en-US" dirty="0"/>
              <a:t>服务、</a:t>
            </a:r>
            <a:r>
              <a:rPr lang="en-US" altLang="zh-CN" dirty="0"/>
              <a:t>SQL Server </a:t>
            </a:r>
            <a:r>
              <a:rPr lang="zh-CN" altLang="en-US" dirty="0"/>
              <a:t>网络配置和</a:t>
            </a:r>
            <a:r>
              <a:rPr lang="en-US" altLang="zh-CN" dirty="0"/>
              <a:t>SQL Native Client</a:t>
            </a:r>
            <a:r>
              <a:rPr lang="zh-CN" altLang="en-US" dirty="0"/>
              <a:t>配置</a:t>
            </a:r>
            <a:r>
              <a:rPr lang="en-US" altLang="zh-CN" dirty="0"/>
              <a:t>3</a:t>
            </a:r>
            <a:r>
              <a:rPr lang="zh-CN" altLang="en-US" dirty="0"/>
              <a:t>个工具，供数据库管理人员做服务器启动停止与监控、服务器端支持的网络协议配置、用户访问</a:t>
            </a:r>
            <a:r>
              <a:rPr lang="en-US" altLang="zh-CN" dirty="0"/>
              <a:t>SQL Server </a:t>
            </a:r>
            <a:r>
              <a:rPr lang="zh-CN" altLang="en-US" dirty="0"/>
              <a:t>的网络相关设置等工作。</a:t>
            </a:r>
            <a:endParaRPr lang="en-US" altLang="zh-CN" dirty="0"/>
          </a:p>
          <a:p>
            <a:pPr marL="0" lvl="0" indent="0" eaLnBrk="1" hangingPunct="1">
              <a:spcBef>
                <a:spcPts val="600"/>
              </a:spcBef>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a:p>
            <a:pPr marL="0" lvl="0" indent="0" eaLnBrk="1" hangingPunct="1">
              <a:spcBef>
                <a:spcPts val="600"/>
              </a:spcBef>
              <a:buFont typeface="Wingdings" panose="05000000000000000000" pitchFamily="2" charset="2"/>
              <a:buNone/>
              <a:defRPr/>
            </a:pPr>
            <a:r>
              <a:rPr lang="en-US" altLang="zh-CN" dirty="0"/>
              <a:t>SQL Server </a:t>
            </a:r>
            <a:r>
              <a:rPr lang="zh-CN" altLang="en-US" dirty="0"/>
              <a:t>能使用多种协议，包括</a:t>
            </a:r>
            <a:r>
              <a:rPr lang="en-US" altLang="zh-CN" dirty="0"/>
              <a:t>Shared Memory</a:t>
            </a:r>
            <a:r>
              <a:rPr lang="zh-CN" altLang="en-US" dirty="0"/>
              <a:t>、</a:t>
            </a:r>
            <a:r>
              <a:rPr lang="en-US" altLang="zh-CN" dirty="0"/>
              <a:t>Named Pipes</a:t>
            </a:r>
            <a:r>
              <a:rPr lang="zh-CN" altLang="en-US" dirty="0"/>
              <a:t>、</a:t>
            </a:r>
            <a:r>
              <a:rPr lang="en-US" altLang="zh-CN" dirty="0"/>
              <a:t>TCP/IP</a:t>
            </a:r>
            <a:r>
              <a:rPr lang="zh-CN" altLang="en-US" dirty="0"/>
              <a:t>和</a:t>
            </a:r>
            <a:r>
              <a:rPr lang="en-US" altLang="zh-CN" dirty="0"/>
              <a:t>VIA.</a:t>
            </a:r>
            <a:r>
              <a:rPr lang="zh-CN" altLang="en-US" dirty="0"/>
              <a:t>所有这些协议都有独立的服务器和客户端配置。通过</a:t>
            </a:r>
            <a:r>
              <a:rPr lang="en-US" altLang="zh-CN" dirty="0"/>
              <a:t>SQL Server</a:t>
            </a:r>
            <a:r>
              <a:rPr lang="zh-CN" altLang="en-US" dirty="0"/>
              <a:t>网络配置可以为每一个服务器实例独立地设置网络配置。</a:t>
            </a: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22</a:t>
            </a:fld>
            <a:endParaRPr lang="zh-CN" altLang="en-US"/>
          </a:p>
        </p:txBody>
      </p:sp>
    </p:spTree>
    <p:extLst>
      <p:ext uri="{BB962C8B-B14F-4D97-AF65-F5344CB8AC3E}">
        <p14:creationId xmlns:p14="http://schemas.microsoft.com/office/powerpoint/2010/main" val="3774793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kern="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lang="en-US" altLang="zh-CN" sz="1200" b="0" i="0" kern="1200" dirty="0">
                <a:solidFill>
                  <a:schemeClr val="tx1"/>
                </a:solidFill>
                <a:effectLst/>
                <a:latin typeface="+mn-lt"/>
                <a:ea typeface="+mn-ea"/>
                <a:cs typeface="+mn-cs"/>
              </a:rPr>
              <a:t>SQL Server Management Studio </a:t>
            </a:r>
            <a:r>
              <a:rPr lang="zh-CN" altLang="en-US" sz="1200" b="0" i="0" kern="1200" dirty="0">
                <a:solidFill>
                  <a:schemeClr val="tx1"/>
                </a:solidFill>
                <a:effectLst/>
                <a:latin typeface="+mn-lt"/>
                <a:ea typeface="+mn-ea"/>
                <a:cs typeface="+mn-cs"/>
              </a:rPr>
              <a:t>是一个用于管理 </a:t>
            </a:r>
            <a:r>
              <a:rPr lang="en-US" altLang="zh-CN" sz="1200" b="0" i="0" kern="1200" dirty="0">
                <a:solidFill>
                  <a:schemeClr val="tx1"/>
                </a:solidFill>
                <a:effectLst/>
                <a:latin typeface="+mn-lt"/>
                <a:ea typeface="+mn-ea"/>
                <a:cs typeface="+mn-cs"/>
              </a:rPr>
              <a:t>SQL Server </a:t>
            </a:r>
            <a:r>
              <a:rPr lang="zh-CN" altLang="en-US" sz="1200" b="0" i="0" kern="1200" dirty="0">
                <a:solidFill>
                  <a:schemeClr val="tx1"/>
                </a:solidFill>
                <a:effectLst/>
                <a:latin typeface="+mn-lt"/>
                <a:ea typeface="+mn-ea"/>
                <a:cs typeface="+mn-cs"/>
              </a:rPr>
              <a:t>对象的功能齐全的实用工具，其中包含易于使用的图形界面和丰富的脚本撰写功能。</a:t>
            </a:r>
            <a:r>
              <a:rPr lang="en-US" altLang="zh-CN" sz="1200" b="0" i="0" kern="1200" dirty="0">
                <a:solidFill>
                  <a:schemeClr val="tx1"/>
                </a:solidFill>
                <a:effectLst/>
                <a:latin typeface="+mn-lt"/>
                <a:ea typeface="+mn-ea"/>
                <a:cs typeface="+mn-cs"/>
              </a:rPr>
              <a:t>Management Studio </a:t>
            </a:r>
            <a:r>
              <a:rPr lang="zh-CN" altLang="en-US" sz="1200" b="0" i="0" kern="1200" dirty="0">
                <a:solidFill>
                  <a:schemeClr val="tx1"/>
                </a:solidFill>
                <a:effectLst/>
                <a:latin typeface="+mn-lt"/>
                <a:ea typeface="+mn-ea"/>
                <a:cs typeface="+mn-cs"/>
              </a:rPr>
              <a:t>可用于管理数据库引擎、</a:t>
            </a:r>
            <a:r>
              <a:rPr lang="en-US" altLang="zh-CN" sz="1200" b="0" i="0" kern="1200" dirty="0">
                <a:solidFill>
                  <a:schemeClr val="tx1"/>
                </a:solidFill>
                <a:effectLst/>
                <a:latin typeface="+mn-lt"/>
                <a:ea typeface="+mn-ea"/>
                <a:cs typeface="+mn-cs"/>
              </a:rPr>
              <a:t>Analysis Services</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Integration Services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Reporting Services</a:t>
            </a:r>
            <a:r>
              <a:rPr lang="zh-CN" altLang="en-US" sz="1200" b="0" i="0" kern="1200" dirty="0">
                <a:solidFill>
                  <a:schemeClr val="tx1"/>
                </a:solidFill>
                <a:effectLst/>
                <a:latin typeface="+mn-lt"/>
                <a:ea typeface="+mn-ea"/>
                <a:cs typeface="+mn-cs"/>
              </a:rPr>
              <a:t>。</a:t>
            </a: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23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eaLnBrk="1" hangingPunct="1">
              <a:spcBef>
                <a:spcPts val="600"/>
              </a:spcBef>
              <a:buFont typeface="Wingdings" panose="05000000000000000000" pitchFamily="2" charset="2"/>
              <a:buNone/>
              <a:defRPr/>
            </a:pPr>
            <a:r>
              <a:rPr lang="zh-CN" altLang="en-US" dirty="0">
                <a:latin typeface="黑体" panose="02010609060101010101" pitchFamily="49" charset="-122"/>
                <a:ea typeface="黑体" panose="02010609060101010101" pitchFamily="49" charset="-122"/>
              </a:rPr>
              <a:t>注意看图标</a:t>
            </a: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24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tabLst/>
              <a:defRPr/>
            </a:pPr>
            <a:r>
              <a:rPr lang="zh-CN" altLang="en-US" sz="1200" dirty="0">
                <a:latin typeface="黑体" panose="02010609060101010101" pitchFamily="49" charset="-122"/>
                <a:ea typeface="黑体" panose="02010609060101010101" pitchFamily="49" charset="-122"/>
              </a:rPr>
              <a:t>如果连接不成功，首先检查一下</a:t>
            </a:r>
            <a:r>
              <a:rPr lang="en-US" altLang="zh-CN" sz="1200" dirty="0">
                <a:latin typeface="黑体" panose="02010609060101010101" pitchFamily="49" charset="-122"/>
                <a:ea typeface="黑体" panose="02010609060101010101" pitchFamily="49" charset="-122"/>
              </a:rPr>
              <a:t>SQL Server</a:t>
            </a:r>
            <a:r>
              <a:rPr lang="zh-CN" altLang="en-US" sz="1200" dirty="0">
                <a:latin typeface="黑体" panose="02010609060101010101" pitchFamily="49" charset="-122"/>
                <a:ea typeface="黑体" panose="02010609060101010101" pitchFamily="49" charset="-122"/>
              </a:rPr>
              <a:t>服务是否启动起来了，如果未启动需要先启动再连接。</a:t>
            </a: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tabLst/>
              <a:defRPr/>
            </a:pPr>
            <a:endParaRPr lang="en-US" altLang="zh-CN" sz="1200"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tabLst/>
              <a:defRPr/>
            </a:pPr>
            <a:r>
              <a:rPr lang="zh-CN" altLang="en-US" sz="1200" dirty="0">
                <a:latin typeface="黑体" panose="02010609060101010101" pitchFamily="49" charset="-122"/>
                <a:ea typeface="黑体" panose="02010609060101010101" pitchFamily="49" charset="-122"/>
              </a:rPr>
              <a:t>在打开的“连接到服务器”对话框中，选择服务器类型为“数据库引擎”，然后选择或输入服务器名称，再选择身份验证模式。如果身份验证模式为“</a:t>
            </a:r>
            <a:r>
              <a:rPr lang="en-US" altLang="zh-CN" sz="1200" dirty="0">
                <a:latin typeface="黑体" panose="02010609060101010101" pitchFamily="49" charset="-122"/>
                <a:ea typeface="黑体" panose="02010609060101010101" pitchFamily="49" charset="-122"/>
              </a:rPr>
              <a:t>Windows</a:t>
            </a:r>
            <a:r>
              <a:rPr lang="zh-CN" altLang="en-US" sz="1200" dirty="0">
                <a:latin typeface="黑体" panose="02010609060101010101" pitchFamily="49" charset="-122"/>
                <a:ea typeface="黑体" panose="02010609060101010101" pitchFamily="49" charset="-122"/>
              </a:rPr>
              <a:t>身份验证”则不需要输入登录名和密码，如果身份验证模式为“</a:t>
            </a:r>
            <a:r>
              <a:rPr lang="en-US" altLang="zh-CN" sz="1200" dirty="0">
                <a:latin typeface="黑体" panose="02010609060101010101" pitchFamily="49" charset="-122"/>
                <a:ea typeface="黑体" panose="02010609060101010101" pitchFamily="49" charset="-122"/>
              </a:rPr>
              <a:t>SQL Server</a:t>
            </a:r>
            <a:r>
              <a:rPr lang="zh-CN" altLang="en-US" sz="1200" dirty="0">
                <a:latin typeface="黑体" panose="02010609060101010101" pitchFamily="49" charset="-122"/>
                <a:ea typeface="黑体" panose="02010609060101010101" pitchFamily="49" charset="-122"/>
              </a:rPr>
              <a:t>身份验证”则需要输入登录名和密码，最后单击“连接”按钮即可打开SQL Server </a:t>
            </a:r>
            <a:r>
              <a:rPr lang="en-US" altLang="zh-CN" sz="1200" dirty="0">
                <a:latin typeface="黑体" panose="02010609060101010101" pitchFamily="49" charset="-122"/>
                <a:ea typeface="黑体" panose="02010609060101010101" pitchFamily="49" charset="-122"/>
              </a:rPr>
              <a:t>Management Studio</a:t>
            </a:r>
            <a:r>
              <a:rPr lang="zh-CN" altLang="en-US" sz="1200" dirty="0">
                <a:latin typeface="黑体" panose="02010609060101010101" pitchFamily="49" charset="-122"/>
                <a:ea typeface="黑体" panose="02010609060101010101" pitchFamily="49" charset="-122"/>
              </a:rPr>
              <a:t>工具窗口。</a:t>
            </a:r>
            <a:endParaRPr lang="en-US" altLang="zh-CN" sz="1200" dirty="0">
              <a:latin typeface="黑体" panose="02010609060101010101" pitchFamily="49" charset="-122"/>
              <a:ea typeface="黑体" panose="02010609060101010101" pitchFamily="49" charset="-122"/>
            </a:endParaRPr>
          </a:p>
          <a:p>
            <a:pPr marL="0" lvl="0" indent="0" eaLnBrk="1" hangingPunct="1">
              <a:spcBef>
                <a:spcPts val="600"/>
              </a:spcBef>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a:p>
            <a:pPr marL="0" lvl="0" indent="0" eaLnBrk="1" hangingPunct="1">
              <a:spcBef>
                <a:spcPts val="600"/>
              </a:spcBef>
              <a:buFont typeface="Wingdings" panose="05000000000000000000" pitchFamily="2" charset="2"/>
              <a:buNone/>
              <a:defRPr/>
            </a:pPr>
            <a:r>
              <a:rPr lang="zh-CN" altLang="en-US" dirty="0">
                <a:latin typeface="黑体" panose="02010609060101010101" pitchFamily="49" charset="-122"/>
                <a:ea typeface="黑体" panose="02010609060101010101" pitchFamily="49" charset="-122"/>
              </a:rPr>
              <a:t>如果连接成功，将会打开</a:t>
            </a:r>
            <a:r>
              <a:rPr lang="zh-CN" altLang="en-US" sz="1200" dirty="0">
                <a:solidFill>
                  <a:srgbClr val="C00000"/>
                </a:solidFill>
                <a:latin typeface="黑体" panose="02010609060101010101" pitchFamily="49" charset="-122"/>
                <a:ea typeface="黑体" panose="02010609060101010101" pitchFamily="49" charset="-122"/>
              </a:rPr>
              <a:t>SQL Server </a:t>
            </a:r>
            <a:r>
              <a:rPr lang="en-US" altLang="zh-CN" sz="1200" dirty="0">
                <a:solidFill>
                  <a:srgbClr val="C00000"/>
                </a:solidFill>
                <a:latin typeface="黑体" panose="02010609060101010101" pitchFamily="49" charset="-122"/>
                <a:ea typeface="黑体" panose="02010609060101010101" pitchFamily="49" charset="-122"/>
              </a:rPr>
              <a:t>Management Studio</a:t>
            </a:r>
            <a:r>
              <a:rPr lang="zh-CN" altLang="en-US" sz="1200" dirty="0">
                <a:solidFill>
                  <a:srgbClr val="C00000"/>
                </a:solidFill>
                <a:latin typeface="黑体" panose="02010609060101010101" pitchFamily="49" charset="-122"/>
                <a:ea typeface="黑体" panose="02010609060101010101" pitchFamily="49" charset="-122"/>
              </a:rPr>
              <a:t>工具窗口</a:t>
            </a: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25</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defRPr/>
            </a:pPr>
            <a:r>
              <a:rPr lang="zh-CN" altLang="en-US" dirty="0">
                <a:latin typeface="黑体" panose="02010609060101010101" pitchFamily="49" charset="-122"/>
                <a:ea typeface="黑体" panose="02010609060101010101" pitchFamily="49" charset="-122"/>
              </a:rPr>
              <a:t>该工具有多个视窗可选择打开使用，开始进入时会默认打开“对象资源管理器”视窗。</a:t>
            </a:r>
            <a:r>
              <a:rPr lang="zh-CN" altLang="en-US" b="1" dirty="0">
                <a:latin typeface="黑体" panose="02010609060101010101" pitchFamily="49" charset="-122"/>
                <a:ea typeface="黑体" panose="02010609060101010101" pitchFamily="49" charset="-122"/>
              </a:rPr>
              <a:t>这是后面的学习中主要用到的一个视窗</a:t>
            </a: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26</a:t>
            </a:fld>
            <a:endParaRPr lang="zh-CN" altLang="en-US"/>
          </a:p>
        </p:txBody>
      </p:sp>
    </p:spTree>
    <p:extLst>
      <p:ext uri="{BB962C8B-B14F-4D97-AF65-F5344CB8AC3E}">
        <p14:creationId xmlns:p14="http://schemas.microsoft.com/office/powerpoint/2010/main" val="233759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defRPr/>
            </a:pPr>
            <a:endParaRPr lang="zh-CN" altLang="en-US" kern="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defRPr/>
            </a:pPr>
            <a:r>
              <a:rPr lang="zh-CN" altLang="en-US" kern="0" dirty="0">
                <a:latin typeface="黑体" panose="02010609060101010101" pitchFamily="49" charset="-122"/>
                <a:ea typeface="黑体" panose="02010609060101010101" pitchFamily="49" charset="-122"/>
              </a:rPr>
              <a:t>在产品密钥这一步</a:t>
            </a:r>
          </a:p>
        </p:txBody>
      </p:sp>
      <p:sp>
        <p:nvSpPr>
          <p:cNvPr id="4" name="灯片编号占位符 3"/>
          <p:cNvSpPr>
            <a:spLocks noGrp="1"/>
          </p:cNvSpPr>
          <p:nvPr>
            <p:ph type="sldNum" sz="quarter" idx="5"/>
          </p:nvPr>
        </p:nvSpPr>
        <p:spPr/>
        <p:txBody>
          <a:bodyPr/>
          <a:lstStyle/>
          <a:p>
            <a:fld id="{0C34169E-6AA6-4928-A217-CD13C0A6783D}" type="slidenum">
              <a:rPr lang="zh-CN" altLang="en-US" smtClean="0"/>
              <a:t>5</a:t>
            </a:fld>
            <a:endParaRPr lang="zh-CN" altLang="en-US"/>
          </a:p>
        </p:txBody>
      </p:sp>
    </p:spTree>
    <p:extLst>
      <p:ext uri="{BB962C8B-B14F-4D97-AF65-F5344CB8AC3E}">
        <p14:creationId xmlns:p14="http://schemas.microsoft.com/office/powerpoint/2010/main" val="34419156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defRPr/>
            </a:pPr>
            <a:endParaRPr lang="zh-CN" altLang="en-US" kern="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6</a:t>
            </a:fld>
            <a:endParaRPr lang="zh-CN" altLang="en-US"/>
          </a:p>
        </p:txBody>
      </p:sp>
    </p:spTree>
    <p:extLst>
      <p:ext uri="{BB962C8B-B14F-4D97-AF65-F5344CB8AC3E}">
        <p14:creationId xmlns:p14="http://schemas.microsoft.com/office/powerpoint/2010/main" val="281688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20000"/>
              </a:lnSpc>
              <a:defRPr/>
            </a:pPr>
            <a:r>
              <a:rPr lang="en-US" altLang="zh-CN" sz="2600" dirty="0">
                <a:solidFill>
                  <a:srgbClr val="FFFF00"/>
                </a:solidFill>
                <a:latin typeface="黑体" panose="02010609060101010101" pitchFamily="49" charset="-122"/>
                <a:ea typeface="黑体" panose="02010609060101010101" pitchFamily="49" charset="-122"/>
              </a:rPr>
              <a:t>Database Engine</a:t>
            </a:r>
            <a:r>
              <a:rPr lang="zh-CN" altLang="en-US" sz="2600" dirty="0">
                <a:solidFill>
                  <a:srgbClr val="FFFF00"/>
                </a:solidFill>
                <a:latin typeface="黑体" panose="02010609060101010101" pitchFamily="49" charset="-122"/>
                <a:ea typeface="黑体" panose="02010609060101010101" pitchFamily="49" charset="-122"/>
              </a:rPr>
              <a:t>（数据库引擎）</a:t>
            </a:r>
            <a:endParaRPr lang="en-US" altLang="zh-CN" sz="2600" dirty="0">
              <a:solidFill>
                <a:srgbClr val="FFFF00"/>
              </a:solidFill>
              <a:latin typeface="黑体" panose="02010609060101010101" pitchFamily="49" charset="-122"/>
              <a:ea typeface="黑体" panose="02010609060101010101" pitchFamily="49" charset="-122"/>
            </a:endParaRPr>
          </a:p>
          <a:p>
            <a:pPr marL="457200" lvl="1" indent="0" eaLnBrk="1" hangingPunct="1">
              <a:lnSpc>
                <a:spcPct val="120000"/>
              </a:lnSpc>
              <a:buFont typeface="Wingdings" panose="05000000000000000000" pitchFamily="2" charset="2"/>
              <a:buNone/>
              <a:defRPr/>
            </a:pPr>
            <a:r>
              <a:rPr lang="zh-CN" altLang="en-US" dirty="0">
                <a:latin typeface="黑体" panose="02010609060101010101" pitchFamily="49" charset="-122"/>
                <a:ea typeface="黑体" panose="02010609060101010101" pitchFamily="49" charset="-122"/>
              </a:rPr>
              <a:t>数据库引擎是</a:t>
            </a:r>
            <a:r>
              <a:rPr lang="en-US" altLang="zh-CN" dirty="0">
                <a:latin typeface="黑体" panose="02010609060101010101" pitchFamily="49" charset="-122"/>
                <a:ea typeface="黑体" panose="02010609060101010101" pitchFamily="49" charset="-122"/>
              </a:rPr>
              <a:t>Microsoft</a:t>
            </a: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SQL</a:t>
            </a: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Server</a:t>
            </a: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系统的核心服务，负责完成数据的存储、处理、查询和安全管理等操作。例如创建数据库、创建表、执行各种数据查询、访问数据库等操作，都由数据库引擎完成。</a:t>
            </a:r>
            <a:endParaRPr lang="en-US" altLang="zh-CN" dirty="0">
              <a:latin typeface="黑体" panose="02010609060101010101" pitchFamily="49" charset="-122"/>
              <a:ea typeface="黑体" panose="02010609060101010101" pitchFamily="49" charset="-122"/>
            </a:endParaRPr>
          </a:p>
          <a:p>
            <a:pPr eaLnBrk="1" hangingPunct="1">
              <a:lnSpc>
                <a:spcPct val="120000"/>
              </a:lnSpc>
              <a:spcBef>
                <a:spcPts val="1200"/>
              </a:spcBef>
              <a:defRPr/>
            </a:pPr>
            <a:r>
              <a:rPr lang="zh-CN" altLang="en-US" sz="2600" dirty="0">
                <a:solidFill>
                  <a:srgbClr val="FFFF00"/>
                </a:solidFill>
                <a:latin typeface="黑体" panose="02010609060101010101" pitchFamily="49" charset="-122"/>
                <a:ea typeface="黑体" panose="02010609060101010101" pitchFamily="49" charset="-122"/>
              </a:rPr>
              <a:t>Analysis Services（分析服务）</a:t>
            </a:r>
            <a:endParaRPr lang="en-US" altLang="zh-CN" sz="2600" dirty="0">
              <a:solidFill>
                <a:srgbClr val="FFFF00"/>
              </a:solidFill>
              <a:latin typeface="黑体" panose="02010609060101010101" pitchFamily="49" charset="-122"/>
              <a:ea typeface="黑体" panose="02010609060101010101" pitchFamily="49" charset="-122"/>
            </a:endParaRPr>
          </a:p>
          <a:p>
            <a:pPr marL="457200" lvl="1" indent="0" eaLnBrk="1" hangingPunct="1">
              <a:lnSpc>
                <a:spcPct val="120000"/>
              </a:lnSpc>
              <a:buFont typeface="Wingdings" panose="05000000000000000000" pitchFamily="2" charset="2"/>
              <a:buNone/>
              <a:defRPr/>
            </a:pPr>
            <a:r>
              <a:rPr lang="zh-CN" altLang="en-US" dirty="0">
                <a:latin typeface="黑体" panose="02010609060101010101" pitchFamily="49" charset="-122"/>
                <a:ea typeface="黑体" panose="02010609060101010101" pitchFamily="49" charset="-122"/>
              </a:rPr>
              <a:t>分析服务（</a:t>
            </a:r>
            <a:r>
              <a:rPr lang="en-US" altLang="zh-CN" dirty="0">
                <a:latin typeface="黑体" panose="02010609060101010101" pitchFamily="49" charset="-122"/>
                <a:ea typeface="黑体" panose="02010609060101010101" pitchFamily="49" charset="-122"/>
              </a:rPr>
              <a:t>SQL Server Analysis Services</a:t>
            </a:r>
            <a:r>
              <a:rPr lang="zh-CN" altLang="en-US" dirty="0">
                <a:latin typeface="黑体" panose="02010609060101010101" pitchFamily="49" charset="-122"/>
                <a:ea typeface="黑体" panose="02010609060101010101" pitchFamily="49" charset="-122"/>
              </a:rPr>
              <a:t>，简称为</a:t>
            </a:r>
            <a:r>
              <a:rPr lang="en-US" altLang="zh-CN" dirty="0">
                <a:latin typeface="黑体" panose="02010609060101010101" pitchFamily="49" charset="-122"/>
                <a:ea typeface="黑体" panose="02010609060101010101" pitchFamily="49" charset="-122"/>
              </a:rPr>
              <a:t>SSAS</a:t>
            </a:r>
            <a:r>
              <a:rPr lang="zh-CN" altLang="en-US" dirty="0">
                <a:latin typeface="黑体" panose="02010609060101010101" pitchFamily="49" charset="-122"/>
                <a:ea typeface="黑体" panose="02010609060101010101" pitchFamily="49" charset="-122"/>
              </a:rPr>
              <a:t>）的主要作用是提供多维分析和数据挖掘功能。 使用该服务，用户可以设计、创建和管理包含来自其他数据源数据的多维结构，通过对多维数据进行多角度分析，可以使管理人员对业务有更全面的理解。</a:t>
            </a:r>
            <a:endParaRPr lang="en-US" altLang="zh-CN" dirty="0">
              <a:latin typeface="黑体" panose="02010609060101010101" pitchFamily="49" charset="-122"/>
              <a:ea typeface="黑体" panose="02010609060101010101" pitchFamily="49" charset="-122"/>
            </a:endParaRPr>
          </a:p>
          <a:p>
            <a:pPr eaLnBrk="1" hangingPunct="1">
              <a:lnSpc>
                <a:spcPct val="120000"/>
              </a:lnSpc>
              <a:defRPr/>
            </a:pPr>
            <a:r>
              <a:rPr lang="zh-CN" altLang="en-US" sz="2600" dirty="0">
                <a:solidFill>
                  <a:srgbClr val="FFFF00"/>
                </a:solidFill>
                <a:latin typeface="黑体" panose="02010609060101010101" pitchFamily="49" charset="-122"/>
                <a:ea typeface="黑体" panose="02010609060101010101" pitchFamily="49" charset="-122"/>
              </a:rPr>
              <a:t>Reporting Services（报表服务）</a:t>
            </a:r>
            <a:endParaRPr lang="en-US" altLang="zh-CN" sz="2600" dirty="0">
              <a:solidFill>
                <a:srgbClr val="FFFF00"/>
              </a:solidFill>
              <a:latin typeface="黑体" panose="02010609060101010101" pitchFamily="49" charset="-122"/>
              <a:ea typeface="黑体" panose="02010609060101010101" pitchFamily="49" charset="-122"/>
            </a:endParaRPr>
          </a:p>
          <a:p>
            <a:pPr marL="457200" lvl="1" indent="0" eaLnBrk="1" hangingPunct="1">
              <a:lnSpc>
                <a:spcPct val="120000"/>
              </a:lnSpc>
              <a:buFont typeface="Wingdings" panose="05000000000000000000" pitchFamily="2" charset="2"/>
              <a:buNone/>
              <a:defRPr/>
            </a:pPr>
            <a:r>
              <a:rPr lang="zh-CN" altLang="en-US" dirty="0">
                <a:latin typeface="黑体" panose="02010609060101010101" pitchFamily="49" charset="-122"/>
                <a:ea typeface="黑体" panose="02010609060101010101" pitchFamily="49" charset="-122"/>
              </a:rPr>
              <a:t>报表服务（</a:t>
            </a:r>
            <a:r>
              <a:rPr lang="en-US" altLang="zh-CN" dirty="0">
                <a:latin typeface="黑体" panose="02010609060101010101" pitchFamily="49" charset="-122"/>
                <a:ea typeface="黑体" panose="02010609060101010101" pitchFamily="49" charset="-122"/>
              </a:rPr>
              <a:t>SQL Server Reporting Services</a:t>
            </a:r>
            <a:r>
              <a:rPr lang="zh-CN" altLang="en-US" dirty="0">
                <a:latin typeface="黑体" panose="02010609060101010101" pitchFamily="49" charset="-122"/>
                <a:ea typeface="黑体" panose="02010609060101010101" pitchFamily="49" charset="-122"/>
              </a:rPr>
              <a:t>，简称为</a:t>
            </a:r>
            <a:r>
              <a:rPr lang="en-US" altLang="zh-CN" dirty="0">
                <a:latin typeface="黑体" panose="02010609060101010101" pitchFamily="49" charset="-122"/>
                <a:ea typeface="黑体" panose="02010609060101010101" pitchFamily="49" charset="-122"/>
              </a:rPr>
              <a:t>SSRS</a:t>
            </a:r>
            <a:r>
              <a:rPr lang="zh-CN" altLang="en-US" dirty="0">
                <a:latin typeface="黑体" panose="02010609060101010101" pitchFamily="49" charset="-122"/>
                <a:ea typeface="黑体" panose="02010609060101010101" pitchFamily="49" charset="-122"/>
              </a:rPr>
              <a:t>）为用户提供了支持</a:t>
            </a:r>
            <a:r>
              <a:rPr lang="en-US" altLang="zh-CN" dirty="0">
                <a:latin typeface="黑体" panose="02010609060101010101" pitchFamily="49" charset="-122"/>
                <a:ea typeface="黑体" panose="02010609060101010101" pitchFamily="49" charset="-122"/>
              </a:rPr>
              <a:t>Web</a:t>
            </a:r>
            <a:r>
              <a:rPr lang="zh-CN" altLang="en-US" dirty="0">
                <a:latin typeface="黑体" panose="02010609060101010101" pitchFamily="49" charset="-122"/>
                <a:ea typeface="黑体" panose="02010609060101010101" pitchFamily="49" charset="-122"/>
              </a:rPr>
              <a:t>方式的企业级报表功能。 通过该服务用户可以方便地定义和发布符合需求的报表，无论是报表的布局格式、还是报表的数据源，用户都可以借助工具轻松地实现。</a:t>
            </a:r>
          </a:p>
          <a:p>
            <a:pPr eaLnBrk="1" hangingPunct="1">
              <a:lnSpc>
                <a:spcPct val="120000"/>
              </a:lnSpc>
              <a:spcBef>
                <a:spcPts val="1800"/>
              </a:spcBef>
              <a:defRPr/>
            </a:pPr>
            <a:r>
              <a:rPr lang="zh-CN" altLang="en-US" sz="2600" dirty="0">
                <a:solidFill>
                  <a:srgbClr val="FFFF00"/>
                </a:solidFill>
                <a:latin typeface="黑体" panose="02010609060101010101" pitchFamily="49" charset="-122"/>
                <a:ea typeface="黑体" panose="02010609060101010101" pitchFamily="49" charset="-122"/>
              </a:rPr>
              <a:t>Integration Services（集成服务）</a:t>
            </a:r>
            <a:endParaRPr lang="en-US" altLang="zh-CN" sz="2600" dirty="0">
              <a:solidFill>
                <a:srgbClr val="FFFF00"/>
              </a:solidFill>
              <a:latin typeface="黑体" panose="02010609060101010101" pitchFamily="49" charset="-122"/>
              <a:ea typeface="黑体" panose="02010609060101010101" pitchFamily="49" charset="-122"/>
            </a:endParaRPr>
          </a:p>
          <a:p>
            <a:pPr marL="457200" lvl="1" indent="0" eaLnBrk="1" hangingPunct="1">
              <a:lnSpc>
                <a:spcPct val="120000"/>
              </a:lnSpc>
              <a:buFont typeface="Wingdings" panose="05000000000000000000" pitchFamily="2" charset="2"/>
              <a:buNone/>
              <a:defRPr/>
            </a:pPr>
            <a:r>
              <a:rPr lang="zh-CN" altLang="en-US" dirty="0">
                <a:latin typeface="黑体" panose="02010609060101010101" pitchFamily="49" charset="-122"/>
                <a:ea typeface="黑体" panose="02010609060101010101" pitchFamily="49" charset="-122"/>
              </a:rPr>
              <a:t>集成服务（</a:t>
            </a:r>
            <a:r>
              <a:rPr lang="en-US" altLang="zh-CN" dirty="0">
                <a:latin typeface="黑体" panose="02010609060101010101" pitchFamily="49" charset="-122"/>
                <a:ea typeface="黑体" panose="02010609060101010101" pitchFamily="49" charset="-122"/>
              </a:rPr>
              <a:t>SQL Server Integration Services</a:t>
            </a:r>
            <a:r>
              <a:rPr lang="zh-CN" altLang="en-US" dirty="0">
                <a:latin typeface="黑体" panose="02010609060101010101" pitchFamily="49" charset="-122"/>
                <a:ea typeface="黑体" panose="02010609060101010101" pitchFamily="49" charset="-122"/>
              </a:rPr>
              <a:t>，简称</a:t>
            </a:r>
            <a:r>
              <a:rPr lang="en-US" altLang="zh-CN" dirty="0">
                <a:latin typeface="黑体" panose="02010609060101010101" pitchFamily="49" charset="-122"/>
                <a:ea typeface="黑体" panose="02010609060101010101" pitchFamily="49" charset="-122"/>
              </a:rPr>
              <a:t>SSIS</a:t>
            </a:r>
            <a:r>
              <a:rPr lang="zh-CN" altLang="en-US" dirty="0">
                <a:latin typeface="黑体" panose="02010609060101010101" pitchFamily="49" charset="-122"/>
                <a:ea typeface="黑体" panose="02010609060101010101" pitchFamily="49" charset="-122"/>
              </a:rPr>
              <a:t>）是一个数据集成平台，负责完成有关数据的提取、转换和加载等操作。该服务可以高效处理各种各样的数据源。</a:t>
            </a:r>
            <a:endParaRPr lang="zh-CN" altLang="en-US" kern="0"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eaLnBrk="1" hangingPunct="1">
              <a:spcBef>
                <a:spcPts val="600"/>
              </a:spcBef>
              <a:buFont typeface="Wingdings" panose="05000000000000000000" pitchFamily="2" charset="2"/>
              <a:buNone/>
              <a:defRPr/>
            </a:pPr>
            <a:r>
              <a:rPr lang="en-US" altLang="zh-CN" dirty="0">
                <a:latin typeface="黑体" panose="02010609060101010101" pitchFamily="49" charset="-122"/>
                <a:ea typeface="黑体" panose="02010609060101010101" pitchFamily="49" charset="-122"/>
              </a:rPr>
              <a:t> </a:t>
            </a:r>
          </a:p>
          <a:p>
            <a:pPr marL="0" lvl="0" indent="0" eaLnBrk="1" hangingPunct="1">
              <a:spcBef>
                <a:spcPts val="600"/>
              </a:spcBef>
              <a:buFont typeface="Wingdings" panose="05000000000000000000" pitchFamily="2" charset="2"/>
              <a:buNone/>
              <a:defRPr/>
            </a:pPr>
            <a:r>
              <a:rPr lang="zh-CN" altLang="en-US" dirty="0">
                <a:latin typeface="黑体" panose="02010609060101010101" pitchFamily="49" charset="-122"/>
                <a:ea typeface="黑体" panose="02010609060101010101" pitchFamily="49" charset="-122"/>
              </a:rPr>
              <a:t>启动</a:t>
            </a:r>
            <a:r>
              <a:rPr lang="zh-CN" altLang="en-US" sz="1200" dirty="0">
                <a:solidFill>
                  <a:srgbClr val="0000CC"/>
                </a:solidFill>
                <a:latin typeface="黑体" panose="02010609060101010101" pitchFamily="49" charset="-122"/>
                <a:ea typeface="黑体" panose="02010609060101010101" pitchFamily="49" charset="-122"/>
              </a:rPr>
              <a:t>SQL Server 服务主要有两种方法</a:t>
            </a:r>
            <a:endParaRPr lang="en-US" altLang="zh-CN" dirty="0">
              <a:latin typeface="黑体" panose="02010609060101010101" pitchFamily="49" charset="-122"/>
              <a:ea typeface="黑体" panose="02010609060101010101" pitchFamily="49" charset="-122"/>
            </a:endParaRPr>
          </a:p>
          <a:p>
            <a:pPr marL="0" lvl="0" indent="0" eaLnBrk="1" hangingPunct="1">
              <a:spcBef>
                <a:spcPts val="600"/>
              </a:spcBef>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a:p>
            <a:pPr marL="0" lvl="0" indent="0" eaLnBrk="1" hangingPunct="1">
              <a:spcBef>
                <a:spcPts val="600"/>
              </a:spcBef>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a:p>
            <a:pPr marL="0" lvl="0" indent="0" eaLnBrk="1" hangingPunct="1">
              <a:spcBef>
                <a:spcPts val="600"/>
              </a:spcBef>
              <a:buFont typeface="Wingdings" panose="05000000000000000000" pitchFamily="2" charset="2"/>
              <a:buNone/>
              <a:defRPr/>
            </a:pPr>
            <a:r>
              <a:rPr lang="zh-CN" altLang="en-US" dirty="0">
                <a:latin typeface="黑体" panose="02010609060101010101" pitchFamily="49" charset="-122"/>
                <a:ea typeface="黑体" panose="02010609060101010101" pitchFamily="49" charset="-122"/>
              </a:rPr>
              <a:t>可以看到</a:t>
            </a:r>
            <a:r>
              <a:rPr lang="en-US" altLang="zh-CN" dirty="0">
                <a:latin typeface="黑体" panose="02010609060101010101" pitchFamily="49" charset="-122"/>
                <a:ea typeface="黑体" panose="02010609060101010101" pitchFamily="49" charset="-122"/>
              </a:rPr>
              <a:t>Windows</a:t>
            </a:r>
            <a:r>
              <a:rPr lang="zh-CN" altLang="en-US" dirty="0">
                <a:latin typeface="黑体" panose="02010609060101010101" pitchFamily="49" charset="-122"/>
                <a:ea typeface="黑体" panose="02010609060101010101" pitchFamily="49" charset="-122"/>
              </a:rPr>
              <a:t>系统的所有服务</a:t>
            </a:r>
            <a:endParaRPr lang="en-US" altLang="zh-CN" dirty="0">
              <a:latin typeface="黑体" panose="02010609060101010101" pitchFamily="49" charset="-122"/>
              <a:ea typeface="黑体" panose="02010609060101010101" pitchFamily="49" charset="-122"/>
            </a:endParaRPr>
          </a:p>
          <a:p>
            <a:pPr marL="0" lvl="0" indent="0" eaLnBrk="1" hangingPunct="1">
              <a:spcBef>
                <a:spcPts val="600"/>
              </a:spcBef>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r>
              <a:rPr lang="zh-CN" altLang="en-US" dirty="0">
                <a:latin typeface="黑体" panose="02010609060101010101" pitchFamily="49" charset="-122"/>
                <a:ea typeface="黑体" panose="02010609060101010101" pitchFamily="49" charset="-122"/>
              </a:rPr>
              <a:t>如果服务处于“停止”或“暂停”状态，可将其启动</a:t>
            </a:r>
            <a:endParaRPr lang="en-US" altLang="zh-CN" dirty="0">
              <a:latin typeface="黑体" panose="02010609060101010101" pitchFamily="49" charset="-122"/>
              <a:ea typeface="黑体" panose="02010609060101010101" pitchFamily="49" charset="-122"/>
            </a:endParaRPr>
          </a:p>
          <a:p>
            <a:pPr marL="0" marR="0" lvl="0" indent="0" algn="l" defTabSz="914400" rtl="0" eaLnBrk="1" fontAlgn="auto" latinLnBrk="0" hangingPunct="1">
              <a:lnSpc>
                <a:spcPct val="100000"/>
              </a:lnSpc>
              <a:spcBef>
                <a:spcPts val="600"/>
              </a:spcBef>
              <a:spcAft>
                <a:spcPts val="0"/>
              </a:spcAft>
              <a:buClrTx/>
              <a:buSzTx/>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a:p>
            <a:pPr marL="0" lvl="0" indent="0" eaLnBrk="1" hangingPunct="1">
              <a:spcBef>
                <a:spcPts val="600"/>
              </a:spcBef>
              <a:buFont typeface="Wingdings" panose="05000000000000000000" pitchFamily="2" charset="2"/>
              <a:buNone/>
              <a:defRPr/>
            </a:pPr>
            <a:r>
              <a:rPr lang="zh-CN" altLang="en-US" dirty="0">
                <a:latin typeface="黑体" panose="02010609060101010101" pitchFamily="49" charset="-122"/>
                <a:ea typeface="黑体" panose="02010609060101010101" pitchFamily="49" charset="-122"/>
              </a:rPr>
              <a:t>如果服务处于“启动”状态，还可以将其停止、暂停和重新启动。</a:t>
            </a: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9</a:t>
            </a:fld>
            <a:endParaRPr lang="zh-CN" altLang="en-US"/>
          </a:p>
        </p:txBody>
      </p:sp>
    </p:spTree>
    <p:extLst>
      <p:ext uri="{BB962C8B-B14F-4D97-AF65-F5344CB8AC3E}">
        <p14:creationId xmlns:p14="http://schemas.microsoft.com/office/powerpoint/2010/main" val="5253749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eaLnBrk="1" hangingPunct="1">
              <a:spcBef>
                <a:spcPts val="600"/>
              </a:spcBef>
              <a:buFont typeface="Wingdings" panose="05000000000000000000" pitchFamily="2" charset="2"/>
              <a:buNone/>
              <a:defRPr/>
            </a:pPr>
            <a:r>
              <a:rPr lang="en-US" altLang="zh-CN" dirty="0" err="1"/>
              <a:t>SQl</a:t>
            </a:r>
            <a:r>
              <a:rPr lang="en-US" altLang="zh-CN" dirty="0"/>
              <a:t> Server </a:t>
            </a:r>
            <a:r>
              <a:rPr lang="zh-CN" altLang="en-US" dirty="0"/>
              <a:t>配置管理器（简称为配置管理器）包含了</a:t>
            </a:r>
            <a:r>
              <a:rPr lang="en-US" altLang="zh-CN" dirty="0"/>
              <a:t>SQL Server </a:t>
            </a:r>
            <a:r>
              <a:rPr lang="zh-CN" altLang="en-US" dirty="0"/>
              <a:t>服务、</a:t>
            </a:r>
            <a:r>
              <a:rPr lang="en-US" altLang="zh-CN" dirty="0"/>
              <a:t>SQL Server </a:t>
            </a:r>
            <a:r>
              <a:rPr lang="zh-CN" altLang="en-US" dirty="0"/>
              <a:t>网络配置和</a:t>
            </a:r>
            <a:r>
              <a:rPr lang="en-US" altLang="zh-CN" dirty="0"/>
              <a:t>SQL Native Client</a:t>
            </a:r>
            <a:r>
              <a:rPr lang="zh-CN" altLang="en-US" dirty="0"/>
              <a:t>配置</a:t>
            </a:r>
            <a:r>
              <a:rPr lang="en-US" altLang="zh-CN" dirty="0"/>
              <a:t>3</a:t>
            </a:r>
            <a:r>
              <a:rPr lang="zh-CN" altLang="en-US" dirty="0"/>
              <a:t>个工具，供数据库管理人员做服务器启动停止与监控、服务器端支持的网络协议配置、用户访问</a:t>
            </a:r>
            <a:r>
              <a:rPr lang="en-US" altLang="zh-CN" dirty="0"/>
              <a:t>SQL Server </a:t>
            </a:r>
            <a:r>
              <a:rPr lang="zh-CN" altLang="en-US" dirty="0"/>
              <a:t>的网络相关设置等工作。</a:t>
            </a:r>
            <a:endParaRPr lang="en-US" altLang="zh-CN" dirty="0"/>
          </a:p>
          <a:p>
            <a:pPr marL="0" lvl="0" indent="0" eaLnBrk="1" hangingPunct="1">
              <a:spcBef>
                <a:spcPts val="600"/>
              </a:spcBef>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endParaRPr>
          </a:p>
          <a:p>
            <a:pPr marL="0" lvl="0" indent="0" eaLnBrk="1" hangingPunct="1">
              <a:spcBef>
                <a:spcPts val="600"/>
              </a:spcBef>
              <a:buFont typeface="Wingdings" panose="05000000000000000000" pitchFamily="2" charset="2"/>
              <a:buNone/>
              <a:defRPr/>
            </a:pPr>
            <a:r>
              <a:rPr lang="en-US" altLang="zh-CN" dirty="0"/>
              <a:t>SQL Server </a:t>
            </a:r>
            <a:r>
              <a:rPr lang="zh-CN" altLang="en-US" dirty="0"/>
              <a:t>能使用多种协议，包括</a:t>
            </a:r>
            <a:r>
              <a:rPr lang="en-US" altLang="zh-CN" dirty="0"/>
              <a:t>Shared Memory</a:t>
            </a:r>
            <a:r>
              <a:rPr lang="zh-CN" altLang="en-US" dirty="0"/>
              <a:t>、</a:t>
            </a:r>
            <a:r>
              <a:rPr lang="en-US" altLang="zh-CN" dirty="0"/>
              <a:t>Named Pipes</a:t>
            </a:r>
            <a:r>
              <a:rPr lang="zh-CN" altLang="en-US" dirty="0"/>
              <a:t>、</a:t>
            </a:r>
            <a:r>
              <a:rPr lang="en-US" altLang="zh-CN" dirty="0"/>
              <a:t>TCP/IP</a:t>
            </a:r>
            <a:r>
              <a:rPr lang="zh-CN" altLang="en-US" dirty="0"/>
              <a:t>和</a:t>
            </a:r>
            <a:r>
              <a:rPr lang="en-US" altLang="zh-CN" dirty="0"/>
              <a:t>VIA.</a:t>
            </a:r>
            <a:r>
              <a:rPr lang="zh-CN" altLang="en-US" dirty="0"/>
              <a:t>所有这些协议都有独立的服务器和客户端配置。通过</a:t>
            </a:r>
            <a:r>
              <a:rPr lang="en-US" altLang="zh-CN" dirty="0"/>
              <a:t>SQL Server</a:t>
            </a:r>
            <a:r>
              <a:rPr lang="zh-CN" altLang="en-US" dirty="0"/>
              <a:t>网络配置可以为每一个服务器实例独立地设置网络配置。</a:t>
            </a:r>
            <a:endParaRPr lang="en-US" altLang="zh-CN"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5"/>
          </p:nvPr>
        </p:nvSpPr>
        <p:spPr/>
        <p:txBody>
          <a:bodyPr/>
          <a:lstStyle/>
          <a:p>
            <a:fld id="{0C34169E-6AA6-4928-A217-CD13C0A6783D}"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39A55AE1-CBAC-44AA-91FF-DF4E74582DCA}" type="datetimeFigureOut">
              <a:rPr lang="zh-CN" altLang="en-US" smtClean="0"/>
              <a:t>2024/5/29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55F9185-F76B-437C-8CD0-34369C71AF65}"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55AE1-CBAC-44AA-91FF-DF4E74582DCA}" type="datetimeFigureOut">
              <a:rPr lang="zh-CN" altLang="en-US" smtClean="0"/>
              <a:t>2024/5/29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F9185-F76B-437C-8CD0-34369C71AF65}" type="slidenum">
              <a:rPr lang="zh-CN" altLang="en-US" smtClean="0"/>
              <a:t>‹#›</a:t>
            </a:fld>
            <a:endParaRPr lang="zh-CN" altLang="en-US"/>
          </a:p>
        </p:txBody>
      </p:sp>
      <p:grpSp>
        <p:nvGrpSpPr>
          <p:cNvPr id="7" name="组合 6">
            <a:extLst>
              <a:ext uri="{FF2B5EF4-FFF2-40B4-BE49-F238E27FC236}">
                <a16:creationId xmlns:a16="http://schemas.microsoft.com/office/drawing/2014/main" id="{2DC92845-C6DD-4446-6722-EE735AE40318}"/>
              </a:ext>
            </a:extLst>
          </p:cNvPr>
          <p:cNvGrpSpPr/>
          <p:nvPr userDrawn="1"/>
        </p:nvGrpSpPr>
        <p:grpSpPr>
          <a:xfrm>
            <a:off x="-19606" y="-15875"/>
            <a:ext cx="12259019" cy="6879906"/>
            <a:chOff x="-19606" y="-15875"/>
            <a:chExt cx="12259019" cy="6879906"/>
          </a:xfrm>
        </p:grpSpPr>
        <p:grpSp>
          <p:nvGrpSpPr>
            <p:cNvPr id="8" name="组合 7">
              <a:extLst>
                <a:ext uri="{FF2B5EF4-FFF2-40B4-BE49-F238E27FC236}">
                  <a16:creationId xmlns:a16="http://schemas.microsoft.com/office/drawing/2014/main" id="{0C5B85BD-78DE-6080-0F2B-C722F95A3969}"/>
                </a:ext>
              </a:extLst>
            </p:cNvPr>
            <p:cNvGrpSpPr/>
            <p:nvPr userDrawn="1"/>
          </p:nvGrpSpPr>
          <p:grpSpPr>
            <a:xfrm>
              <a:off x="-19606" y="-15875"/>
              <a:ext cx="12259019" cy="1043781"/>
              <a:chOff x="-19606" y="-15875"/>
              <a:chExt cx="12259019" cy="1043781"/>
            </a:xfrm>
          </p:grpSpPr>
          <p:pic>
            <p:nvPicPr>
              <p:cNvPr id="12" name="图片 11">
                <a:extLst>
                  <a:ext uri="{FF2B5EF4-FFF2-40B4-BE49-F238E27FC236}">
                    <a16:creationId xmlns:a16="http://schemas.microsoft.com/office/drawing/2014/main" id="{696FAC1C-D39C-3896-6A53-923CA2B2807A}"/>
                  </a:ext>
                </a:extLst>
              </p:cNvPr>
              <p:cNvPicPr>
                <a:picLocks noChangeAspect="1"/>
              </p:cNvPicPr>
              <p:nvPr userDrawn="1"/>
            </p:nvPicPr>
            <p:blipFill rotWithShape="1">
              <a:blip r:embed="rId13"/>
              <a:srcRect b="7917"/>
              <a:stretch/>
            </p:blipFill>
            <p:spPr>
              <a:xfrm>
                <a:off x="-19606" y="-15875"/>
                <a:ext cx="12259019" cy="350837"/>
              </a:xfrm>
              <a:prstGeom prst="rect">
                <a:avLst/>
              </a:prstGeom>
            </p:spPr>
          </p:pic>
          <p:pic>
            <p:nvPicPr>
              <p:cNvPr id="13" name="图片 12">
                <a:extLst>
                  <a:ext uri="{FF2B5EF4-FFF2-40B4-BE49-F238E27FC236}">
                    <a16:creationId xmlns:a16="http://schemas.microsoft.com/office/drawing/2014/main" id="{FB96D393-5A00-4CBE-7AB3-1EA080DA5376}"/>
                  </a:ext>
                </a:extLst>
              </p:cNvPr>
              <p:cNvPicPr>
                <a:picLocks noChangeAspect="1"/>
              </p:cNvPicPr>
              <p:nvPr userDrawn="1"/>
            </p:nvPicPr>
            <p:blipFill>
              <a:blip r:embed="rId14"/>
              <a:stretch>
                <a:fillRect/>
              </a:stretch>
            </p:blipFill>
            <p:spPr>
              <a:xfrm>
                <a:off x="11593039" y="378549"/>
                <a:ext cx="576458" cy="649357"/>
              </a:xfrm>
              <a:prstGeom prst="rect">
                <a:avLst/>
              </a:prstGeom>
            </p:spPr>
          </p:pic>
        </p:grpSp>
        <p:grpSp>
          <p:nvGrpSpPr>
            <p:cNvPr id="9" name="组合 8">
              <a:extLst>
                <a:ext uri="{FF2B5EF4-FFF2-40B4-BE49-F238E27FC236}">
                  <a16:creationId xmlns:a16="http://schemas.microsoft.com/office/drawing/2014/main" id="{C16B3E1E-7909-BE33-A26E-45FFB90C56DB}"/>
                </a:ext>
              </a:extLst>
            </p:cNvPr>
            <p:cNvGrpSpPr/>
            <p:nvPr userDrawn="1"/>
          </p:nvGrpSpPr>
          <p:grpSpPr>
            <a:xfrm>
              <a:off x="-19605" y="6031120"/>
              <a:ext cx="12198206" cy="832911"/>
              <a:chOff x="-19605" y="6031120"/>
              <a:chExt cx="12198206" cy="832911"/>
            </a:xfrm>
          </p:grpSpPr>
          <p:pic>
            <p:nvPicPr>
              <p:cNvPr id="10" name="图片 9">
                <a:extLst>
                  <a:ext uri="{FF2B5EF4-FFF2-40B4-BE49-F238E27FC236}">
                    <a16:creationId xmlns:a16="http://schemas.microsoft.com/office/drawing/2014/main" id="{788269AB-5FB2-40F6-4650-AECA1D07E334}"/>
                  </a:ext>
                </a:extLst>
              </p:cNvPr>
              <p:cNvPicPr>
                <a:picLocks noChangeAspect="1"/>
              </p:cNvPicPr>
              <p:nvPr userDrawn="1"/>
            </p:nvPicPr>
            <p:blipFill rotWithShape="1">
              <a:blip r:embed="rId15"/>
              <a:srcRect l="10351"/>
              <a:stretch/>
            </p:blipFill>
            <p:spPr>
              <a:xfrm>
                <a:off x="-19605" y="6031120"/>
                <a:ext cx="1359214" cy="491596"/>
              </a:xfrm>
              <a:prstGeom prst="rect">
                <a:avLst/>
              </a:prstGeom>
            </p:spPr>
          </p:pic>
          <p:pic>
            <p:nvPicPr>
              <p:cNvPr id="11" name="图片 10">
                <a:extLst>
                  <a:ext uri="{FF2B5EF4-FFF2-40B4-BE49-F238E27FC236}">
                    <a16:creationId xmlns:a16="http://schemas.microsoft.com/office/drawing/2014/main" id="{B9B2B061-4FA9-B37F-9A61-D7E05556A37E}"/>
                  </a:ext>
                </a:extLst>
              </p:cNvPr>
              <p:cNvPicPr>
                <a:picLocks noChangeAspect="1"/>
              </p:cNvPicPr>
              <p:nvPr userDrawn="1"/>
            </p:nvPicPr>
            <p:blipFill>
              <a:blip r:embed="rId16"/>
              <a:stretch>
                <a:fillRect/>
              </a:stretch>
            </p:blipFill>
            <p:spPr>
              <a:xfrm>
                <a:off x="-6773" y="6513194"/>
                <a:ext cx="12185374" cy="350837"/>
              </a:xfrm>
              <a:prstGeom prst="rect">
                <a:avLst/>
              </a:prstGeom>
            </p:spPr>
          </p:pic>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2648607"/>
            <a:ext cx="9144000" cy="780393"/>
          </a:xfrm>
        </p:spPr>
        <p:txBody>
          <a:bodyPr>
            <a:normAutofit fontScale="90000"/>
          </a:bodyPr>
          <a:lstStyle/>
          <a:p>
            <a:r>
              <a:rPr lang="en-US" altLang="zh-CN" b="1" dirty="0" smtClean="0">
                <a:latin typeface="黑体" panose="02010609060101010101" pitchFamily="49" charset="-122"/>
                <a:ea typeface="黑体" panose="02010609060101010101" pitchFamily="49" charset="-122"/>
              </a:rPr>
              <a:t>5.2 </a:t>
            </a:r>
            <a:r>
              <a:rPr lang="en-US" altLang="zh-CN" b="1" dirty="0">
                <a:latin typeface="黑体" panose="02010609060101010101" pitchFamily="49" charset="-122"/>
                <a:ea typeface="黑体" panose="02010609060101010101" pitchFamily="49" charset="-122"/>
              </a:rPr>
              <a:t>SQL Server</a:t>
            </a:r>
            <a:r>
              <a:rPr lang="zh-CN" altLang="en-US" b="1" dirty="0">
                <a:latin typeface="黑体" panose="02010609060101010101" pitchFamily="49" charset="-122"/>
                <a:ea typeface="黑体" panose="02010609060101010101" pitchFamily="49" charset="-122"/>
              </a:rPr>
              <a:t>安装与启动</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9CAFB895-9F67-417E-BE80-F3D291AD8B40}"/>
              </a:ext>
            </a:extLst>
          </p:cNvPr>
          <p:cNvSpPr/>
          <p:nvPr/>
        </p:nvSpPr>
        <p:spPr>
          <a:xfrm>
            <a:off x="655575" y="1463566"/>
            <a:ext cx="3228873" cy="2475999"/>
          </a:xfrm>
          <a:prstGeom prst="rect">
            <a:avLst/>
          </a:prstGeom>
        </p:spPr>
        <p:txBody>
          <a:bodyPr wrap="square">
            <a:spAutoFit/>
          </a:bodyPr>
          <a:lstStyle/>
          <a:p>
            <a:pPr>
              <a:lnSpc>
                <a:spcPct val="120000"/>
              </a:lnSpc>
            </a:pP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dirty="0">
                <a:latin typeface="黑体" panose="02010609060101010101" pitchFamily="49" charset="-122"/>
                <a:ea typeface="黑体" panose="02010609060101010101" pitchFamily="49" charset="-122"/>
                <a:cs typeface="Times New Roman" panose="02020603050405020304" pitchFamily="18" charset="0"/>
              </a:rPr>
              <a:t>9</a:t>
            </a:r>
            <a:r>
              <a:rPr lang="zh-CN" altLang="en-US" sz="2200" dirty="0">
                <a:latin typeface="黑体" panose="02010609060101010101" pitchFamily="49" charset="-122"/>
                <a:ea typeface="黑体" panose="02010609060101010101" pitchFamily="49" charset="-122"/>
                <a:cs typeface="Times New Roman" panose="02020603050405020304" pitchFamily="18" charset="0"/>
              </a:rPr>
              <a:t>）在“</a:t>
            </a:r>
            <a:r>
              <a:rPr lang="zh-CN" altLang="en-US"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实例配置</a:t>
            </a:r>
            <a:r>
              <a:rPr lang="zh-CN" altLang="en-US" sz="2200" dirty="0">
                <a:latin typeface="黑体" panose="02010609060101010101" pitchFamily="49" charset="-122"/>
                <a:ea typeface="黑体" panose="02010609060101010101" pitchFamily="49" charset="-122"/>
                <a:cs typeface="Times New Roman" panose="02020603050405020304" pitchFamily="18" charset="0"/>
              </a:rPr>
              <a:t>”界面，第一次安装可以</a:t>
            </a:r>
            <a:r>
              <a:rPr lang="zh-CN" altLang="zh-CN" sz="2200" dirty="0">
                <a:latin typeface="黑体" panose="02010609060101010101" pitchFamily="49" charset="-122"/>
                <a:ea typeface="黑体" panose="02010609060101010101" pitchFamily="49" charset="-122"/>
                <a:cs typeface="Times New Roman" panose="02020603050405020304" pitchFamily="18" charset="0"/>
              </a:rPr>
              <a:t>选择</a:t>
            </a: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zh-CN"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默认实例</a:t>
            </a: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zh-CN" altLang="zh-CN" sz="2200" dirty="0">
                <a:latin typeface="黑体" panose="02010609060101010101" pitchFamily="49" charset="-122"/>
                <a:ea typeface="黑体" panose="02010609060101010101" pitchFamily="49" charset="-122"/>
                <a:cs typeface="Times New Roman" panose="02020603050405020304" pitchFamily="18" charset="0"/>
              </a:rPr>
              <a:t>，实例</a:t>
            </a:r>
            <a:r>
              <a:rPr lang="en-US" altLang="zh-CN" sz="2200" dirty="0">
                <a:latin typeface="黑体" panose="02010609060101010101" pitchFamily="49" charset="-122"/>
                <a:ea typeface="黑体" panose="02010609060101010101" pitchFamily="49" charset="-122"/>
                <a:cs typeface="Times New Roman" panose="02020603050405020304" pitchFamily="18" charset="0"/>
              </a:rPr>
              <a:t>ID</a:t>
            </a:r>
            <a:r>
              <a:rPr lang="zh-CN" altLang="zh-CN" sz="2200" dirty="0">
                <a:latin typeface="黑体" panose="02010609060101010101" pitchFamily="49" charset="-122"/>
                <a:ea typeface="黑体" panose="02010609060101010101" pitchFamily="49" charset="-122"/>
                <a:cs typeface="Times New Roman" panose="02020603050405020304" pitchFamily="18" charset="0"/>
              </a:rPr>
              <a:t>使用默认名称即可，</a:t>
            </a:r>
            <a:r>
              <a:rPr lang="zh-CN" altLang="en-US" sz="2200" dirty="0">
                <a:latin typeface="黑体" panose="02010609060101010101" pitchFamily="49" charset="-122"/>
                <a:ea typeface="黑体" panose="02010609060101010101" pitchFamily="49" charset="-122"/>
                <a:cs typeface="Times New Roman" panose="02020603050405020304" pitchFamily="18" charset="0"/>
              </a:rPr>
              <a:t>然后</a:t>
            </a:r>
            <a:r>
              <a:rPr lang="zh-CN" altLang="zh-CN" sz="2200" dirty="0">
                <a:latin typeface="黑体" panose="02010609060101010101" pitchFamily="49" charset="-122"/>
                <a:ea typeface="黑体" panose="02010609060101010101" pitchFamily="49" charset="-122"/>
                <a:cs typeface="Times New Roman" panose="02020603050405020304" pitchFamily="18" charset="0"/>
              </a:rPr>
              <a:t>单击“</a:t>
            </a:r>
            <a:r>
              <a:rPr lang="zh-CN"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下一步</a:t>
            </a:r>
            <a:r>
              <a:rPr lang="zh-CN" altLang="zh-CN" sz="22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dirty="0">
                <a:latin typeface="黑体" panose="02010609060101010101" pitchFamily="49" charset="-122"/>
                <a:ea typeface="黑体" panose="02010609060101010101" pitchFamily="49" charset="-122"/>
                <a:cs typeface="Times New Roman" panose="02020603050405020304" pitchFamily="18" charset="0"/>
              </a:rPr>
              <a:t>按钮。</a:t>
            </a:r>
            <a:endParaRPr lang="zh-CN" altLang="zh-CN" sz="2200" dirty="0">
              <a:latin typeface="黑体" panose="02010609060101010101" pitchFamily="49" charset="-122"/>
              <a:ea typeface="黑体" panose="02010609060101010101" pitchFamily="49" charset="-122"/>
              <a:cs typeface="Times New Roman" panose="02020603050405020304" pitchFamily="18" charset="0"/>
            </a:endParaRPr>
          </a:p>
        </p:txBody>
      </p:sp>
      <p:grpSp>
        <p:nvGrpSpPr>
          <p:cNvPr id="3" name="组合 2">
            <a:extLst>
              <a:ext uri="{FF2B5EF4-FFF2-40B4-BE49-F238E27FC236}">
                <a16:creationId xmlns:a16="http://schemas.microsoft.com/office/drawing/2014/main" id="{7510E5A5-895A-A594-7D5E-1C258FA62081}"/>
              </a:ext>
            </a:extLst>
          </p:cNvPr>
          <p:cNvGrpSpPr/>
          <p:nvPr/>
        </p:nvGrpSpPr>
        <p:grpSpPr>
          <a:xfrm>
            <a:off x="3779520" y="533400"/>
            <a:ext cx="7871993" cy="5836920"/>
            <a:chOff x="3779520" y="533400"/>
            <a:chExt cx="7871993" cy="5836920"/>
          </a:xfrm>
        </p:grpSpPr>
        <p:grpSp>
          <p:nvGrpSpPr>
            <p:cNvPr id="6" name="组合 5">
              <a:extLst>
                <a:ext uri="{FF2B5EF4-FFF2-40B4-BE49-F238E27FC236}">
                  <a16:creationId xmlns:a16="http://schemas.microsoft.com/office/drawing/2014/main" id="{D5AFC43B-EA35-436E-9B3E-73B03F8856EF}"/>
                </a:ext>
              </a:extLst>
            </p:cNvPr>
            <p:cNvGrpSpPr/>
            <p:nvPr/>
          </p:nvGrpSpPr>
          <p:grpSpPr>
            <a:xfrm>
              <a:off x="3779520" y="533400"/>
              <a:ext cx="7871993" cy="5836920"/>
              <a:chOff x="3779520" y="533400"/>
              <a:chExt cx="7871993" cy="5836920"/>
            </a:xfrm>
          </p:grpSpPr>
          <p:pic>
            <p:nvPicPr>
              <p:cNvPr id="11" name="图片 10">
                <a:extLst>
                  <a:ext uri="{FF2B5EF4-FFF2-40B4-BE49-F238E27FC236}">
                    <a16:creationId xmlns:a16="http://schemas.microsoft.com/office/drawing/2014/main" id="{4841FD9E-3F19-4456-8BA5-C550FD83A216}"/>
                  </a:ext>
                </a:extLst>
              </p:cNvPr>
              <p:cNvPicPr/>
              <p:nvPr/>
            </p:nvPicPr>
            <p:blipFill>
              <a:blip r:embed="rId3"/>
              <a:stretch>
                <a:fillRect/>
              </a:stretch>
            </p:blipFill>
            <p:spPr>
              <a:xfrm>
                <a:off x="3779520" y="533400"/>
                <a:ext cx="7871993" cy="5836920"/>
              </a:xfrm>
              <a:prstGeom prst="rect">
                <a:avLst/>
              </a:prstGeom>
            </p:spPr>
          </p:pic>
          <p:sp>
            <p:nvSpPr>
              <p:cNvPr id="12" name="矩形 11">
                <a:extLst>
                  <a:ext uri="{FF2B5EF4-FFF2-40B4-BE49-F238E27FC236}">
                    <a16:creationId xmlns:a16="http://schemas.microsoft.com/office/drawing/2014/main" id="{57AD1450-F1F5-4479-A0C3-B150D311F2FA}"/>
                  </a:ext>
                </a:extLst>
              </p:cNvPr>
              <p:cNvSpPr/>
              <p:nvPr/>
            </p:nvSpPr>
            <p:spPr>
              <a:xfrm>
                <a:off x="5775324" y="1676400"/>
                <a:ext cx="1036955" cy="33528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2" name="箭头: 右 2">
              <a:extLst>
                <a:ext uri="{FF2B5EF4-FFF2-40B4-BE49-F238E27FC236}">
                  <a16:creationId xmlns:a16="http://schemas.microsoft.com/office/drawing/2014/main" id="{78570BAE-D4C8-945A-CF29-CEA1804C9927}"/>
                </a:ext>
              </a:extLst>
            </p:cNvPr>
            <p:cNvSpPr/>
            <p:nvPr/>
          </p:nvSpPr>
          <p:spPr>
            <a:xfrm rot="8380953">
              <a:off x="10081063" y="5613618"/>
              <a:ext cx="805262" cy="171229"/>
            </a:xfrm>
            <a:custGeom>
              <a:avLst/>
              <a:gdLst>
                <a:gd name="connsiteX0" fmla="*/ 0 w 630621"/>
                <a:gd name="connsiteY0" fmla="*/ 49371 h 197485"/>
                <a:gd name="connsiteX1" fmla="*/ 531879 w 630621"/>
                <a:gd name="connsiteY1" fmla="*/ 49371 h 197485"/>
                <a:gd name="connsiteX2" fmla="*/ 531879 w 630621"/>
                <a:gd name="connsiteY2" fmla="*/ 0 h 197485"/>
                <a:gd name="connsiteX3" fmla="*/ 630621 w 630621"/>
                <a:gd name="connsiteY3" fmla="*/ 98743 h 197485"/>
                <a:gd name="connsiteX4" fmla="*/ 531879 w 630621"/>
                <a:gd name="connsiteY4" fmla="*/ 197485 h 197485"/>
                <a:gd name="connsiteX5" fmla="*/ 531879 w 630621"/>
                <a:gd name="connsiteY5" fmla="*/ 148114 h 197485"/>
                <a:gd name="connsiteX6" fmla="*/ 0 w 630621"/>
                <a:gd name="connsiteY6" fmla="*/ 148114 h 197485"/>
                <a:gd name="connsiteX7" fmla="*/ 0 w 630621"/>
                <a:gd name="connsiteY7" fmla="*/ 49371 h 197485"/>
                <a:gd name="connsiteX0" fmla="*/ 0 w 677918"/>
                <a:gd name="connsiteY0" fmla="*/ 96667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96667 h 197485"/>
                <a:gd name="connsiteX0" fmla="*/ 0 w 677918"/>
                <a:gd name="connsiteY0" fmla="*/ 80902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80902 h 197485"/>
                <a:gd name="connsiteX0" fmla="*/ 0 w 756745"/>
                <a:gd name="connsiteY0" fmla="*/ 57254 h 197485"/>
                <a:gd name="connsiteX1" fmla="*/ 658003 w 756745"/>
                <a:gd name="connsiteY1" fmla="*/ 49371 h 197485"/>
                <a:gd name="connsiteX2" fmla="*/ 658003 w 756745"/>
                <a:gd name="connsiteY2" fmla="*/ 0 h 197485"/>
                <a:gd name="connsiteX3" fmla="*/ 756745 w 756745"/>
                <a:gd name="connsiteY3" fmla="*/ 98743 h 197485"/>
                <a:gd name="connsiteX4" fmla="*/ 658003 w 756745"/>
                <a:gd name="connsiteY4" fmla="*/ 197485 h 197485"/>
                <a:gd name="connsiteX5" fmla="*/ 658003 w 756745"/>
                <a:gd name="connsiteY5" fmla="*/ 148114 h 197485"/>
                <a:gd name="connsiteX6" fmla="*/ 126124 w 756745"/>
                <a:gd name="connsiteY6" fmla="*/ 148114 h 197485"/>
                <a:gd name="connsiteX7" fmla="*/ 0 w 756745"/>
                <a:gd name="connsiteY7" fmla="*/ 57254 h 197485"/>
                <a:gd name="connsiteX0" fmla="*/ 0 w 882869"/>
                <a:gd name="connsiteY0" fmla="*/ 80902 h 197485"/>
                <a:gd name="connsiteX1" fmla="*/ 784127 w 882869"/>
                <a:gd name="connsiteY1" fmla="*/ 49371 h 197485"/>
                <a:gd name="connsiteX2" fmla="*/ 784127 w 882869"/>
                <a:gd name="connsiteY2" fmla="*/ 0 h 197485"/>
                <a:gd name="connsiteX3" fmla="*/ 882869 w 882869"/>
                <a:gd name="connsiteY3" fmla="*/ 98743 h 197485"/>
                <a:gd name="connsiteX4" fmla="*/ 784127 w 882869"/>
                <a:gd name="connsiteY4" fmla="*/ 197485 h 197485"/>
                <a:gd name="connsiteX5" fmla="*/ 784127 w 882869"/>
                <a:gd name="connsiteY5" fmla="*/ 148114 h 197485"/>
                <a:gd name="connsiteX6" fmla="*/ 252248 w 882869"/>
                <a:gd name="connsiteY6" fmla="*/ 148114 h 197485"/>
                <a:gd name="connsiteX7" fmla="*/ 0 w 882869"/>
                <a:gd name="connsiteY7" fmla="*/ 80902 h 197485"/>
                <a:gd name="connsiteX0" fmla="*/ 39414 w 922283"/>
                <a:gd name="connsiteY0" fmla="*/ 80902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39414 w 922283"/>
                <a:gd name="connsiteY7" fmla="*/ 80902 h 197485"/>
                <a:gd name="connsiteX0" fmla="*/ 70945 w 922283"/>
                <a:gd name="connsiteY0" fmla="*/ 96667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70945 w 922283"/>
                <a:gd name="connsiteY7" fmla="*/ 96667 h 19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283" h="197485">
                  <a:moveTo>
                    <a:pt x="70945" y="96667"/>
                  </a:moveTo>
                  <a:lnTo>
                    <a:pt x="823541" y="49371"/>
                  </a:lnTo>
                  <a:lnTo>
                    <a:pt x="823541" y="0"/>
                  </a:lnTo>
                  <a:lnTo>
                    <a:pt x="922283" y="98743"/>
                  </a:lnTo>
                  <a:lnTo>
                    <a:pt x="823541" y="197485"/>
                  </a:lnTo>
                  <a:lnTo>
                    <a:pt x="823541" y="148114"/>
                  </a:lnTo>
                  <a:lnTo>
                    <a:pt x="0" y="100818"/>
                  </a:lnTo>
                  <a:lnTo>
                    <a:pt x="70945" y="96667"/>
                  </a:lnTo>
                  <a:close/>
                </a:path>
              </a:pathLst>
            </a:cu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80F05E99-B05D-42C9-8CCC-BA7F4DB33975}"/>
              </a:ext>
            </a:extLst>
          </p:cNvPr>
          <p:cNvSpPr/>
          <p:nvPr/>
        </p:nvSpPr>
        <p:spPr>
          <a:xfrm>
            <a:off x="807720" y="2278608"/>
            <a:ext cx="2339102" cy="1663469"/>
          </a:xfrm>
          <a:prstGeom prst="rect">
            <a:avLst/>
          </a:prstGeom>
        </p:spPr>
        <p:txBody>
          <a:bodyPr wrap="square">
            <a:spAutoFit/>
          </a:bodyPr>
          <a:lstStyle/>
          <a:p>
            <a:pPr>
              <a:lnSpc>
                <a:spcPct val="120000"/>
              </a:lnSpc>
            </a:pP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dirty="0">
                <a:latin typeface="黑体" panose="02010609060101010101" pitchFamily="49" charset="-122"/>
                <a:ea typeface="黑体" panose="02010609060101010101" pitchFamily="49" charset="-122"/>
                <a:cs typeface="Times New Roman" panose="02020603050405020304" pitchFamily="18" charset="0"/>
              </a:rPr>
              <a:t>10</a:t>
            </a:r>
            <a:r>
              <a:rPr lang="zh-CN" altLang="en-US" sz="2200" dirty="0">
                <a:latin typeface="黑体" panose="02010609060101010101" pitchFamily="49" charset="-122"/>
                <a:ea typeface="黑体" panose="02010609060101010101" pitchFamily="49" charset="-122"/>
                <a:cs typeface="Times New Roman" panose="02020603050405020304" pitchFamily="18" charset="0"/>
              </a:rPr>
              <a:t>）在“</a:t>
            </a:r>
            <a:r>
              <a:rPr lang="zh-CN" altLang="en-US"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服务器配置</a:t>
            </a:r>
            <a:r>
              <a:rPr lang="zh-CN" altLang="en-US" sz="2200" dirty="0">
                <a:latin typeface="黑体" panose="02010609060101010101" pitchFamily="49" charset="-122"/>
                <a:ea typeface="黑体" panose="02010609060101010101" pitchFamily="49" charset="-122"/>
                <a:cs typeface="Times New Roman" panose="02020603050405020304" pitchFamily="18" charset="0"/>
              </a:rPr>
              <a:t>”界面</a:t>
            </a:r>
            <a:r>
              <a:rPr lang="zh-CN" altLang="zh-CN" sz="2200" dirty="0">
                <a:latin typeface="黑体" panose="02010609060101010101" pitchFamily="49" charset="-122"/>
                <a:ea typeface="黑体" panose="02010609060101010101" pitchFamily="49" charset="-122"/>
                <a:cs typeface="Times New Roman" panose="02020603050405020304" pitchFamily="18" charset="0"/>
              </a:rPr>
              <a:t>单击“</a:t>
            </a:r>
            <a:r>
              <a:rPr lang="zh-CN"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下一步</a:t>
            </a:r>
            <a:r>
              <a:rPr lang="zh-CN" altLang="zh-CN" sz="22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dirty="0">
                <a:latin typeface="黑体" panose="02010609060101010101" pitchFamily="49" charset="-122"/>
                <a:ea typeface="黑体" panose="02010609060101010101" pitchFamily="49" charset="-122"/>
                <a:cs typeface="Times New Roman" panose="02020603050405020304" pitchFamily="18" charset="0"/>
              </a:rPr>
              <a:t>按钮。</a:t>
            </a:r>
            <a:endParaRPr lang="zh-CN" altLang="zh-CN" sz="2200" dirty="0">
              <a:latin typeface="黑体" panose="02010609060101010101" pitchFamily="49" charset="-122"/>
              <a:ea typeface="黑体" panose="02010609060101010101" pitchFamily="49" charset="-122"/>
              <a:cs typeface="Times New Roman" panose="02020603050405020304" pitchFamily="18" charset="0"/>
            </a:endParaRPr>
          </a:p>
        </p:txBody>
      </p:sp>
      <p:grpSp>
        <p:nvGrpSpPr>
          <p:cNvPr id="3" name="组合 2">
            <a:extLst>
              <a:ext uri="{FF2B5EF4-FFF2-40B4-BE49-F238E27FC236}">
                <a16:creationId xmlns:a16="http://schemas.microsoft.com/office/drawing/2014/main" id="{D34738DE-B8E1-EBBF-72C6-5BBEBF5AB57E}"/>
              </a:ext>
            </a:extLst>
          </p:cNvPr>
          <p:cNvGrpSpPr/>
          <p:nvPr/>
        </p:nvGrpSpPr>
        <p:grpSpPr>
          <a:xfrm>
            <a:off x="3368040" y="426720"/>
            <a:ext cx="8016240" cy="6004560"/>
            <a:chOff x="3368040" y="426720"/>
            <a:chExt cx="8016240" cy="6004560"/>
          </a:xfrm>
        </p:grpSpPr>
        <p:pic>
          <p:nvPicPr>
            <p:cNvPr id="8" name="图片 7">
              <a:extLst>
                <a:ext uri="{FF2B5EF4-FFF2-40B4-BE49-F238E27FC236}">
                  <a16:creationId xmlns:a16="http://schemas.microsoft.com/office/drawing/2014/main" id="{35597615-E9B3-415E-B327-30900F815E66}"/>
                </a:ext>
              </a:extLst>
            </p:cNvPr>
            <p:cNvPicPr/>
            <p:nvPr/>
          </p:nvPicPr>
          <p:blipFill>
            <a:blip r:embed="rId3"/>
            <a:stretch>
              <a:fillRect/>
            </a:stretch>
          </p:blipFill>
          <p:spPr>
            <a:xfrm>
              <a:off x="3368040" y="426720"/>
              <a:ext cx="8016240" cy="6004560"/>
            </a:xfrm>
            <a:prstGeom prst="rect">
              <a:avLst/>
            </a:prstGeom>
          </p:spPr>
        </p:pic>
        <p:sp>
          <p:nvSpPr>
            <p:cNvPr id="2" name="箭头: 右 2">
              <a:extLst>
                <a:ext uri="{FF2B5EF4-FFF2-40B4-BE49-F238E27FC236}">
                  <a16:creationId xmlns:a16="http://schemas.microsoft.com/office/drawing/2014/main" id="{EF0CD6E2-180C-0462-5C63-FA3CAE7608F6}"/>
                </a:ext>
              </a:extLst>
            </p:cNvPr>
            <p:cNvSpPr/>
            <p:nvPr/>
          </p:nvSpPr>
          <p:spPr>
            <a:xfrm rot="8380953">
              <a:off x="10081063" y="5613618"/>
              <a:ext cx="805262" cy="171229"/>
            </a:xfrm>
            <a:custGeom>
              <a:avLst/>
              <a:gdLst>
                <a:gd name="connsiteX0" fmla="*/ 0 w 630621"/>
                <a:gd name="connsiteY0" fmla="*/ 49371 h 197485"/>
                <a:gd name="connsiteX1" fmla="*/ 531879 w 630621"/>
                <a:gd name="connsiteY1" fmla="*/ 49371 h 197485"/>
                <a:gd name="connsiteX2" fmla="*/ 531879 w 630621"/>
                <a:gd name="connsiteY2" fmla="*/ 0 h 197485"/>
                <a:gd name="connsiteX3" fmla="*/ 630621 w 630621"/>
                <a:gd name="connsiteY3" fmla="*/ 98743 h 197485"/>
                <a:gd name="connsiteX4" fmla="*/ 531879 w 630621"/>
                <a:gd name="connsiteY4" fmla="*/ 197485 h 197485"/>
                <a:gd name="connsiteX5" fmla="*/ 531879 w 630621"/>
                <a:gd name="connsiteY5" fmla="*/ 148114 h 197485"/>
                <a:gd name="connsiteX6" fmla="*/ 0 w 630621"/>
                <a:gd name="connsiteY6" fmla="*/ 148114 h 197485"/>
                <a:gd name="connsiteX7" fmla="*/ 0 w 630621"/>
                <a:gd name="connsiteY7" fmla="*/ 49371 h 197485"/>
                <a:gd name="connsiteX0" fmla="*/ 0 w 677918"/>
                <a:gd name="connsiteY0" fmla="*/ 96667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96667 h 197485"/>
                <a:gd name="connsiteX0" fmla="*/ 0 w 677918"/>
                <a:gd name="connsiteY0" fmla="*/ 80902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80902 h 197485"/>
                <a:gd name="connsiteX0" fmla="*/ 0 w 756745"/>
                <a:gd name="connsiteY0" fmla="*/ 57254 h 197485"/>
                <a:gd name="connsiteX1" fmla="*/ 658003 w 756745"/>
                <a:gd name="connsiteY1" fmla="*/ 49371 h 197485"/>
                <a:gd name="connsiteX2" fmla="*/ 658003 w 756745"/>
                <a:gd name="connsiteY2" fmla="*/ 0 h 197485"/>
                <a:gd name="connsiteX3" fmla="*/ 756745 w 756745"/>
                <a:gd name="connsiteY3" fmla="*/ 98743 h 197485"/>
                <a:gd name="connsiteX4" fmla="*/ 658003 w 756745"/>
                <a:gd name="connsiteY4" fmla="*/ 197485 h 197485"/>
                <a:gd name="connsiteX5" fmla="*/ 658003 w 756745"/>
                <a:gd name="connsiteY5" fmla="*/ 148114 h 197485"/>
                <a:gd name="connsiteX6" fmla="*/ 126124 w 756745"/>
                <a:gd name="connsiteY6" fmla="*/ 148114 h 197485"/>
                <a:gd name="connsiteX7" fmla="*/ 0 w 756745"/>
                <a:gd name="connsiteY7" fmla="*/ 57254 h 197485"/>
                <a:gd name="connsiteX0" fmla="*/ 0 w 882869"/>
                <a:gd name="connsiteY0" fmla="*/ 80902 h 197485"/>
                <a:gd name="connsiteX1" fmla="*/ 784127 w 882869"/>
                <a:gd name="connsiteY1" fmla="*/ 49371 h 197485"/>
                <a:gd name="connsiteX2" fmla="*/ 784127 w 882869"/>
                <a:gd name="connsiteY2" fmla="*/ 0 h 197485"/>
                <a:gd name="connsiteX3" fmla="*/ 882869 w 882869"/>
                <a:gd name="connsiteY3" fmla="*/ 98743 h 197485"/>
                <a:gd name="connsiteX4" fmla="*/ 784127 w 882869"/>
                <a:gd name="connsiteY4" fmla="*/ 197485 h 197485"/>
                <a:gd name="connsiteX5" fmla="*/ 784127 w 882869"/>
                <a:gd name="connsiteY5" fmla="*/ 148114 h 197485"/>
                <a:gd name="connsiteX6" fmla="*/ 252248 w 882869"/>
                <a:gd name="connsiteY6" fmla="*/ 148114 h 197485"/>
                <a:gd name="connsiteX7" fmla="*/ 0 w 882869"/>
                <a:gd name="connsiteY7" fmla="*/ 80902 h 197485"/>
                <a:gd name="connsiteX0" fmla="*/ 39414 w 922283"/>
                <a:gd name="connsiteY0" fmla="*/ 80902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39414 w 922283"/>
                <a:gd name="connsiteY7" fmla="*/ 80902 h 197485"/>
                <a:gd name="connsiteX0" fmla="*/ 70945 w 922283"/>
                <a:gd name="connsiteY0" fmla="*/ 96667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70945 w 922283"/>
                <a:gd name="connsiteY7" fmla="*/ 96667 h 19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283" h="197485">
                  <a:moveTo>
                    <a:pt x="70945" y="96667"/>
                  </a:moveTo>
                  <a:lnTo>
                    <a:pt x="823541" y="49371"/>
                  </a:lnTo>
                  <a:lnTo>
                    <a:pt x="823541" y="0"/>
                  </a:lnTo>
                  <a:lnTo>
                    <a:pt x="922283" y="98743"/>
                  </a:lnTo>
                  <a:lnTo>
                    <a:pt x="823541" y="197485"/>
                  </a:lnTo>
                  <a:lnTo>
                    <a:pt x="823541" y="148114"/>
                  </a:lnTo>
                  <a:lnTo>
                    <a:pt x="0" y="100818"/>
                  </a:lnTo>
                  <a:lnTo>
                    <a:pt x="70945" y="96667"/>
                  </a:lnTo>
                  <a:close/>
                </a:path>
              </a:pathLst>
            </a:cu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45429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9236B4F8-FAFC-4C7E-ACB0-5EF5677C826A}"/>
              </a:ext>
            </a:extLst>
          </p:cNvPr>
          <p:cNvSpPr/>
          <p:nvPr/>
        </p:nvSpPr>
        <p:spPr>
          <a:xfrm>
            <a:off x="527618" y="1307516"/>
            <a:ext cx="3532001" cy="2882264"/>
          </a:xfrm>
          <a:prstGeom prst="rect">
            <a:avLst/>
          </a:prstGeom>
        </p:spPr>
        <p:txBody>
          <a:bodyPr wrap="square">
            <a:spAutoFit/>
          </a:bodyPr>
          <a:lstStyle/>
          <a:p>
            <a:pPr>
              <a:lnSpc>
                <a:spcPct val="120000"/>
              </a:lnSpc>
            </a:pP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dirty="0">
                <a:latin typeface="黑体" panose="02010609060101010101" pitchFamily="49" charset="-122"/>
                <a:ea typeface="黑体" panose="02010609060101010101" pitchFamily="49" charset="-122"/>
                <a:cs typeface="Times New Roman" panose="02020603050405020304" pitchFamily="18" charset="0"/>
              </a:rPr>
              <a:t>11</a:t>
            </a:r>
            <a:r>
              <a:rPr lang="zh-CN" altLang="en-US" sz="2200" dirty="0">
                <a:latin typeface="黑体" panose="02010609060101010101" pitchFamily="49" charset="-122"/>
                <a:ea typeface="黑体" panose="02010609060101010101" pitchFamily="49" charset="-122"/>
                <a:cs typeface="Times New Roman" panose="02020603050405020304" pitchFamily="18" charset="0"/>
              </a:rPr>
              <a:t>）在“</a:t>
            </a:r>
            <a:r>
              <a:rPr lang="zh-CN" altLang="en-US"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数据库引擎配置</a:t>
            </a:r>
            <a:r>
              <a:rPr lang="zh-CN" altLang="en-US" sz="2200" dirty="0">
                <a:latin typeface="黑体" panose="02010609060101010101" pitchFamily="49" charset="-122"/>
                <a:ea typeface="黑体" panose="02010609060101010101" pitchFamily="49" charset="-122"/>
                <a:cs typeface="Times New Roman" panose="02020603050405020304" pitchFamily="18" charset="0"/>
              </a:rPr>
              <a:t>”界面</a:t>
            </a:r>
            <a:r>
              <a:rPr lang="zh-CN" altLang="zh-CN" sz="2200" dirty="0">
                <a:latin typeface="黑体" panose="02010609060101010101" pitchFamily="49" charset="-122"/>
                <a:ea typeface="黑体" panose="02010609060101010101" pitchFamily="49" charset="-122"/>
                <a:cs typeface="Times New Roman" panose="02020603050405020304" pitchFamily="18" charset="0"/>
              </a:rPr>
              <a:t>选择身份验证模式</a:t>
            </a:r>
            <a:r>
              <a:rPr lang="zh-CN" altLang="en-US" sz="2200" dirty="0">
                <a:latin typeface="黑体" panose="02010609060101010101" pitchFamily="49" charset="-122"/>
                <a:ea typeface="黑体" panose="02010609060101010101" pitchFamily="49" charset="-122"/>
                <a:cs typeface="Times New Roman" panose="02020603050405020304" pitchFamily="18" charset="0"/>
              </a:rPr>
              <a:t>，如</a:t>
            </a:r>
            <a:r>
              <a:rPr lang="zh-CN" altLang="zh-CN" sz="22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Windows</a:t>
            </a:r>
            <a:r>
              <a:rPr lang="zh-CN"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身份验证模式</a:t>
            </a: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zh-CN" altLang="zh-CN" sz="22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dirty="0">
                <a:latin typeface="黑体" panose="02010609060101010101" pitchFamily="49" charset="-122"/>
                <a:ea typeface="黑体" panose="02010609060101010101" pitchFamily="49" charset="-122"/>
                <a:cs typeface="Times New Roman" panose="02020603050405020304" pitchFamily="18" charset="0"/>
              </a:rPr>
              <a:t>然后</a:t>
            </a:r>
            <a:r>
              <a:rPr lang="zh-CN" altLang="zh-CN" sz="2200" dirty="0">
                <a:latin typeface="黑体" panose="02010609060101010101" pitchFamily="49" charset="-122"/>
                <a:ea typeface="黑体" panose="02010609060101010101" pitchFamily="49" charset="-122"/>
                <a:cs typeface="Times New Roman" panose="02020603050405020304" pitchFamily="18" charset="0"/>
              </a:rPr>
              <a:t>单击</a:t>
            </a: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zh-CN"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添加当前用户</a:t>
            </a:r>
            <a:r>
              <a:rPr lang="zh-CN" altLang="en-US" sz="2200" dirty="0">
                <a:latin typeface="黑体" panose="02010609060101010101" pitchFamily="49" charset="-122"/>
                <a:ea typeface="黑体" panose="02010609060101010101" pitchFamily="49" charset="-122"/>
                <a:cs typeface="Times New Roman" panose="02020603050405020304" pitchFamily="18" charset="0"/>
              </a:rPr>
              <a:t>”按钮</a:t>
            </a:r>
            <a:r>
              <a:rPr lang="zh-CN" altLang="zh-CN" sz="22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dirty="0">
                <a:latin typeface="黑体" panose="02010609060101010101" pitchFamily="49" charset="-122"/>
                <a:ea typeface="黑体" panose="02010609060101010101" pitchFamily="49" charset="-122"/>
                <a:cs typeface="Times New Roman" panose="02020603050405020304" pitchFamily="18" charset="0"/>
              </a:rPr>
              <a:t>用户添加完后</a:t>
            </a:r>
            <a:r>
              <a:rPr lang="zh-CN" altLang="zh-CN" sz="2200" dirty="0">
                <a:latin typeface="黑体" panose="02010609060101010101" pitchFamily="49" charset="-122"/>
                <a:ea typeface="黑体" panose="02010609060101010101" pitchFamily="49" charset="-122"/>
                <a:cs typeface="Times New Roman" panose="02020603050405020304" pitchFamily="18" charset="0"/>
              </a:rPr>
              <a:t>单击“</a:t>
            </a:r>
            <a:r>
              <a:rPr lang="zh-CN"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下一步</a:t>
            </a:r>
            <a:r>
              <a:rPr lang="zh-CN" altLang="zh-CN" sz="22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dirty="0">
                <a:latin typeface="黑体" panose="02010609060101010101" pitchFamily="49" charset="-122"/>
                <a:ea typeface="黑体" panose="02010609060101010101" pitchFamily="49" charset="-122"/>
                <a:cs typeface="Times New Roman" panose="02020603050405020304" pitchFamily="18" charset="0"/>
              </a:rPr>
              <a:t>按钮。</a:t>
            </a:r>
          </a:p>
        </p:txBody>
      </p:sp>
      <p:grpSp>
        <p:nvGrpSpPr>
          <p:cNvPr id="3" name="组合 2">
            <a:extLst>
              <a:ext uri="{FF2B5EF4-FFF2-40B4-BE49-F238E27FC236}">
                <a16:creationId xmlns:a16="http://schemas.microsoft.com/office/drawing/2014/main" id="{90691C48-5F03-07FE-5106-5506F019AE80}"/>
              </a:ext>
            </a:extLst>
          </p:cNvPr>
          <p:cNvGrpSpPr/>
          <p:nvPr/>
        </p:nvGrpSpPr>
        <p:grpSpPr>
          <a:xfrm>
            <a:off x="3931920" y="445452"/>
            <a:ext cx="7209155" cy="5967096"/>
            <a:chOff x="3931920" y="445452"/>
            <a:chExt cx="7209155" cy="5967096"/>
          </a:xfrm>
        </p:grpSpPr>
        <p:grpSp>
          <p:nvGrpSpPr>
            <p:cNvPr id="12" name="组合 11">
              <a:extLst>
                <a:ext uri="{FF2B5EF4-FFF2-40B4-BE49-F238E27FC236}">
                  <a16:creationId xmlns:a16="http://schemas.microsoft.com/office/drawing/2014/main" id="{9A14F7E9-8426-45F1-8BDC-93174F25BEFE}"/>
                </a:ext>
              </a:extLst>
            </p:cNvPr>
            <p:cNvGrpSpPr/>
            <p:nvPr/>
          </p:nvGrpSpPr>
          <p:grpSpPr>
            <a:xfrm>
              <a:off x="3931920" y="445452"/>
              <a:ext cx="7209155" cy="5967096"/>
              <a:chOff x="3718560" y="445452"/>
              <a:chExt cx="7209155" cy="5967096"/>
            </a:xfrm>
          </p:grpSpPr>
          <p:pic>
            <p:nvPicPr>
              <p:cNvPr id="8" name="图片 7">
                <a:extLst>
                  <a:ext uri="{FF2B5EF4-FFF2-40B4-BE49-F238E27FC236}">
                    <a16:creationId xmlns:a16="http://schemas.microsoft.com/office/drawing/2014/main" id="{2AE3FF39-29E5-4817-958F-35A8C079AD83}"/>
                  </a:ext>
                </a:extLst>
              </p:cNvPr>
              <p:cNvPicPr/>
              <p:nvPr/>
            </p:nvPicPr>
            <p:blipFill>
              <a:blip r:embed="rId3"/>
              <a:stretch>
                <a:fillRect/>
              </a:stretch>
            </p:blipFill>
            <p:spPr>
              <a:xfrm>
                <a:off x="3718560" y="445452"/>
                <a:ext cx="7209155" cy="5967096"/>
              </a:xfrm>
              <a:prstGeom prst="rect">
                <a:avLst/>
              </a:prstGeom>
              <a:ln w="28575">
                <a:solidFill>
                  <a:schemeClr val="tx1"/>
                </a:solidFill>
              </a:ln>
            </p:spPr>
          </p:pic>
          <p:sp>
            <p:nvSpPr>
              <p:cNvPr id="10" name="矩形 9">
                <a:extLst>
                  <a:ext uri="{FF2B5EF4-FFF2-40B4-BE49-F238E27FC236}">
                    <a16:creationId xmlns:a16="http://schemas.microsoft.com/office/drawing/2014/main" id="{28BE578C-77FD-4C4D-8B57-098F6E72D89A}"/>
                  </a:ext>
                </a:extLst>
              </p:cNvPr>
              <p:cNvSpPr/>
              <p:nvPr/>
            </p:nvSpPr>
            <p:spPr>
              <a:xfrm>
                <a:off x="5705474" y="2632710"/>
                <a:ext cx="1685925" cy="23241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11" name="矩形 10">
                <a:extLst>
                  <a:ext uri="{FF2B5EF4-FFF2-40B4-BE49-F238E27FC236}">
                    <a16:creationId xmlns:a16="http://schemas.microsoft.com/office/drawing/2014/main" id="{AD500580-EB16-4711-93DC-C69FBC815FC7}"/>
                  </a:ext>
                </a:extLst>
              </p:cNvPr>
              <p:cNvSpPr/>
              <p:nvPr/>
            </p:nvSpPr>
            <p:spPr>
              <a:xfrm>
                <a:off x="5748020" y="5303203"/>
                <a:ext cx="1003300" cy="35083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2" name="箭头: 右 2">
              <a:extLst>
                <a:ext uri="{FF2B5EF4-FFF2-40B4-BE49-F238E27FC236}">
                  <a16:creationId xmlns:a16="http://schemas.microsoft.com/office/drawing/2014/main" id="{7C15F7EB-7BB7-011E-1886-8E2C4A077E09}"/>
                </a:ext>
              </a:extLst>
            </p:cNvPr>
            <p:cNvSpPr/>
            <p:nvPr/>
          </p:nvSpPr>
          <p:spPr>
            <a:xfrm rot="8380953">
              <a:off x="9734221" y="5645149"/>
              <a:ext cx="805262" cy="171229"/>
            </a:xfrm>
            <a:custGeom>
              <a:avLst/>
              <a:gdLst>
                <a:gd name="connsiteX0" fmla="*/ 0 w 630621"/>
                <a:gd name="connsiteY0" fmla="*/ 49371 h 197485"/>
                <a:gd name="connsiteX1" fmla="*/ 531879 w 630621"/>
                <a:gd name="connsiteY1" fmla="*/ 49371 h 197485"/>
                <a:gd name="connsiteX2" fmla="*/ 531879 w 630621"/>
                <a:gd name="connsiteY2" fmla="*/ 0 h 197485"/>
                <a:gd name="connsiteX3" fmla="*/ 630621 w 630621"/>
                <a:gd name="connsiteY3" fmla="*/ 98743 h 197485"/>
                <a:gd name="connsiteX4" fmla="*/ 531879 w 630621"/>
                <a:gd name="connsiteY4" fmla="*/ 197485 h 197485"/>
                <a:gd name="connsiteX5" fmla="*/ 531879 w 630621"/>
                <a:gd name="connsiteY5" fmla="*/ 148114 h 197485"/>
                <a:gd name="connsiteX6" fmla="*/ 0 w 630621"/>
                <a:gd name="connsiteY6" fmla="*/ 148114 h 197485"/>
                <a:gd name="connsiteX7" fmla="*/ 0 w 630621"/>
                <a:gd name="connsiteY7" fmla="*/ 49371 h 197485"/>
                <a:gd name="connsiteX0" fmla="*/ 0 w 677918"/>
                <a:gd name="connsiteY0" fmla="*/ 96667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96667 h 197485"/>
                <a:gd name="connsiteX0" fmla="*/ 0 w 677918"/>
                <a:gd name="connsiteY0" fmla="*/ 80902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80902 h 197485"/>
                <a:gd name="connsiteX0" fmla="*/ 0 w 756745"/>
                <a:gd name="connsiteY0" fmla="*/ 57254 h 197485"/>
                <a:gd name="connsiteX1" fmla="*/ 658003 w 756745"/>
                <a:gd name="connsiteY1" fmla="*/ 49371 h 197485"/>
                <a:gd name="connsiteX2" fmla="*/ 658003 w 756745"/>
                <a:gd name="connsiteY2" fmla="*/ 0 h 197485"/>
                <a:gd name="connsiteX3" fmla="*/ 756745 w 756745"/>
                <a:gd name="connsiteY3" fmla="*/ 98743 h 197485"/>
                <a:gd name="connsiteX4" fmla="*/ 658003 w 756745"/>
                <a:gd name="connsiteY4" fmla="*/ 197485 h 197485"/>
                <a:gd name="connsiteX5" fmla="*/ 658003 w 756745"/>
                <a:gd name="connsiteY5" fmla="*/ 148114 h 197485"/>
                <a:gd name="connsiteX6" fmla="*/ 126124 w 756745"/>
                <a:gd name="connsiteY6" fmla="*/ 148114 h 197485"/>
                <a:gd name="connsiteX7" fmla="*/ 0 w 756745"/>
                <a:gd name="connsiteY7" fmla="*/ 57254 h 197485"/>
                <a:gd name="connsiteX0" fmla="*/ 0 w 882869"/>
                <a:gd name="connsiteY0" fmla="*/ 80902 h 197485"/>
                <a:gd name="connsiteX1" fmla="*/ 784127 w 882869"/>
                <a:gd name="connsiteY1" fmla="*/ 49371 h 197485"/>
                <a:gd name="connsiteX2" fmla="*/ 784127 w 882869"/>
                <a:gd name="connsiteY2" fmla="*/ 0 h 197485"/>
                <a:gd name="connsiteX3" fmla="*/ 882869 w 882869"/>
                <a:gd name="connsiteY3" fmla="*/ 98743 h 197485"/>
                <a:gd name="connsiteX4" fmla="*/ 784127 w 882869"/>
                <a:gd name="connsiteY4" fmla="*/ 197485 h 197485"/>
                <a:gd name="connsiteX5" fmla="*/ 784127 w 882869"/>
                <a:gd name="connsiteY5" fmla="*/ 148114 h 197485"/>
                <a:gd name="connsiteX6" fmla="*/ 252248 w 882869"/>
                <a:gd name="connsiteY6" fmla="*/ 148114 h 197485"/>
                <a:gd name="connsiteX7" fmla="*/ 0 w 882869"/>
                <a:gd name="connsiteY7" fmla="*/ 80902 h 197485"/>
                <a:gd name="connsiteX0" fmla="*/ 39414 w 922283"/>
                <a:gd name="connsiteY0" fmla="*/ 80902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39414 w 922283"/>
                <a:gd name="connsiteY7" fmla="*/ 80902 h 197485"/>
                <a:gd name="connsiteX0" fmla="*/ 70945 w 922283"/>
                <a:gd name="connsiteY0" fmla="*/ 96667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70945 w 922283"/>
                <a:gd name="connsiteY7" fmla="*/ 96667 h 19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283" h="197485">
                  <a:moveTo>
                    <a:pt x="70945" y="96667"/>
                  </a:moveTo>
                  <a:lnTo>
                    <a:pt x="823541" y="49371"/>
                  </a:lnTo>
                  <a:lnTo>
                    <a:pt x="823541" y="0"/>
                  </a:lnTo>
                  <a:lnTo>
                    <a:pt x="922283" y="98743"/>
                  </a:lnTo>
                  <a:lnTo>
                    <a:pt x="823541" y="197485"/>
                  </a:lnTo>
                  <a:lnTo>
                    <a:pt x="823541" y="148114"/>
                  </a:lnTo>
                  <a:lnTo>
                    <a:pt x="0" y="100818"/>
                  </a:lnTo>
                  <a:lnTo>
                    <a:pt x="70945" y="96667"/>
                  </a:lnTo>
                  <a:close/>
                </a:path>
              </a:pathLst>
            </a:cu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CEC7D6C-75CF-488B-A59F-C613FC275EE8}"/>
              </a:ext>
            </a:extLst>
          </p:cNvPr>
          <p:cNvSpPr/>
          <p:nvPr/>
        </p:nvSpPr>
        <p:spPr>
          <a:xfrm>
            <a:off x="835572" y="1765531"/>
            <a:ext cx="2723641" cy="1663469"/>
          </a:xfrm>
          <a:prstGeom prst="rect">
            <a:avLst/>
          </a:prstGeom>
        </p:spPr>
        <p:txBody>
          <a:bodyPr wrap="square">
            <a:spAutoFit/>
          </a:bodyPr>
          <a:lstStyle/>
          <a:p>
            <a:pPr>
              <a:lnSpc>
                <a:spcPct val="120000"/>
              </a:lnSpc>
            </a:pP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dirty="0">
                <a:latin typeface="黑体" panose="02010609060101010101" pitchFamily="49" charset="-122"/>
                <a:ea typeface="黑体" panose="02010609060101010101" pitchFamily="49" charset="-122"/>
                <a:cs typeface="Times New Roman" panose="02020603050405020304" pitchFamily="18" charset="0"/>
              </a:rPr>
              <a:t>12</a:t>
            </a:r>
            <a:r>
              <a:rPr lang="zh-CN" altLang="en-US" sz="2200" dirty="0">
                <a:latin typeface="黑体" panose="02010609060101010101" pitchFamily="49" charset="-122"/>
                <a:ea typeface="黑体" panose="02010609060101010101" pitchFamily="49" charset="-122"/>
                <a:cs typeface="Times New Roman" panose="02020603050405020304" pitchFamily="18" charset="0"/>
              </a:rPr>
              <a:t>）在“</a:t>
            </a:r>
            <a:r>
              <a:rPr lang="zh-CN" altLang="en-US"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准备安装</a:t>
            </a:r>
            <a:r>
              <a:rPr lang="zh-CN" altLang="en-US" sz="2200" dirty="0">
                <a:latin typeface="黑体" panose="02010609060101010101" pitchFamily="49" charset="-122"/>
                <a:ea typeface="黑体" panose="02010609060101010101" pitchFamily="49" charset="-122"/>
                <a:cs typeface="Times New Roman" panose="02020603050405020304" pitchFamily="18" charset="0"/>
              </a:rPr>
              <a:t>”界面</a:t>
            </a:r>
            <a:r>
              <a:rPr lang="zh-CN" altLang="zh-CN" sz="2200" dirty="0">
                <a:latin typeface="黑体" panose="02010609060101010101" pitchFamily="49" charset="-122"/>
                <a:ea typeface="黑体" panose="02010609060101010101" pitchFamily="49" charset="-122"/>
                <a:cs typeface="Times New Roman" panose="02020603050405020304" pitchFamily="18" charset="0"/>
              </a:rPr>
              <a:t>单击“</a:t>
            </a:r>
            <a:r>
              <a:rPr lang="zh-CN"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安装</a:t>
            </a:r>
            <a:r>
              <a:rPr lang="zh-CN" altLang="en-US" sz="2200" dirty="0">
                <a:latin typeface="黑体" panose="02010609060101010101" pitchFamily="49" charset="-122"/>
                <a:ea typeface="黑体" panose="02010609060101010101" pitchFamily="49" charset="-122"/>
                <a:cs typeface="Times New Roman" panose="02020603050405020304" pitchFamily="18" charset="0"/>
              </a:rPr>
              <a:t>”按钮则会根据之前选择的功能进行安装。</a:t>
            </a:r>
            <a:endParaRPr lang="zh-CN" altLang="zh-CN" sz="2200" dirty="0">
              <a:latin typeface="黑体" panose="02010609060101010101" pitchFamily="49" charset="-122"/>
              <a:ea typeface="黑体" panose="02010609060101010101" pitchFamily="49" charset="-122"/>
              <a:cs typeface="Times New Roman" panose="02020603050405020304" pitchFamily="18" charset="0"/>
            </a:endParaRPr>
          </a:p>
        </p:txBody>
      </p:sp>
      <p:grpSp>
        <p:nvGrpSpPr>
          <p:cNvPr id="3" name="组合 2">
            <a:extLst>
              <a:ext uri="{FF2B5EF4-FFF2-40B4-BE49-F238E27FC236}">
                <a16:creationId xmlns:a16="http://schemas.microsoft.com/office/drawing/2014/main" id="{9C7F8F97-4B5B-8867-D29C-F99B23644D8E}"/>
              </a:ext>
            </a:extLst>
          </p:cNvPr>
          <p:cNvGrpSpPr/>
          <p:nvPr/>
        </p:nvGrpSpPr>
        <p:grpSpPr>
          <a:xfrm>
            <a:off x="3733800" y="403860"/>
            <a:ext cx="7391399" cy="6050280"/>
            <a:chOff x="3733800" y="403860"/>
            <a:chExt cx="7391399" cy="6050280"/>
          </a:xfrm>
        </p:grpSpPr>
        <p:pic>
          <p:nvPicPr>
            <p:cNvPr id="11" name="图片 10">
              <a:extLst>
                <a:ext uri="{FF2B5EF4-FFF2-40B4-BE49-F238E27FC236}">
                  <a16:creationId xmlns:a16="http://schemas.microsoft.com/office/drawing/2014/main" id="{6AD0C85E-980A-4981-8CEC-EB443B98F085}"/>
                </a:ext>
              </a:extLst>
            </p:cNvPr>
            <p:cNvPicPr/>
            <p:nvPr/>
          </p:nvPicPr>
          <p:blipFill>
            <a:blip r:embed="rId3"/>
            <a:stretch>
              <a:fillRect/>
            </a:stretch>
          </p:blipFill>
          <p:spPr>
            <a:xfrm>
              <a:off x="3733800" y="403860"/>
              <a:ext cx="7391399" cy="6050280"/>
            </a:xfrm>
            <a:prstGeom prst="rect">
              <a:avLst/>
            </a:prstGeom>
          </p:spPr>
        </p:pic>
        <p:sp>
          <p:nvSpPr>
            <p:cNvPr id="2" name="箭头: 右 2">
              <a:extLst>
                <a:ext uri="{FF2B5EF4-FFF2-40B4-BE49-F238E27FC236}">
                  <a16:creationId xmlns:a16="http://schemas.microsoft.com/office/drawing/2014/main" id="{46DC1A9B-9058-FB11-A25E-736E9312C143}"/>
                </a:ext>
              </a:extLst>
            </p:cNvPr>
            <p:cNvSpPr/>
            <p:nvPr/>
          </p:nvSpPr>
          <p:spPr>
            <a:xfrm rot="8380953">
              <a:off x="9655393" y="5684563"/>
              <a:ext cx="805262" cy="171229"/>
            </a:xfrm>
            <a:custGeom>
              <a:avLst/>
              <a:gdLst>
                <a:gd name="connsiteX0" fmla="*/ 0 w 630621"/>
                <a:gd name="connsiteY0" fmla="*/ 49371 h 197485"/>
                <a:gd name="connsiteX1" fmla="*/ 531879 w 630621"/>
                <a:gd name="connsiteY1" fmla="*/ 49371 h 197485"/>
                <a:gd name="connsiteX2" fmla="*/ 531879 w 630621"/>
                <a:gd name="connsiteY2" fmla="*/ 0 h 197485"/>
                <a:gd name="connsiteX3" fmla="*/ 630621 w 630621"/>
                <a:gd name="connsiteY3" fmla="*/ 98743 h 197485"/>
                <a:gd name="connsiteX4" fmla="*/ 531879 w 630621"/>
                <a:gd name="connsiteY4" fmla="*/ 197485 h 197485"/>
                <a:gd name="connsiteX5" fmla="*/ 531879 w 630621"/>
                <a:gd name="connsiteY5" fmla="*/ 148114 h 197485"/>
                <a:gd name="connsiteX6" fmla="*/ 0 w 630621"/>
                <a:gd name="connsiteY6" fmla="*/ 148114 h 197485"/>
                <a:gd name="connsiteX7" fmla="*/ 0 w 630621"/>
                <a:gd name="connsiteY7" fmla="*/ 49371 h 197485"/>
                <a:gd name="connsiteX0" fmla="*/ 0 w 677918"/>
                <a:gd name="connsiteY0" fmla="*/ 96667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96667 h 197485"/>
                <a:gd name="connsiteX0" fmla="*/ 0 w 677918"/>
                <a:gd name="connsiteY0" fmla="*/ 80902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80902 h 197485"/>
                <a:gd name="connsiteX0" fmla="*/ 0 w 756745"/>
                <a:gd name="connsiteY0" fmla="*/ 57254 h 197485"/>
                <a:gd name="connsiteX1" fmla="*/ 658003 w 756745"/>
                <a:gd name="connsiteY1" fmla="*/ 49371 h 197485"/>
                <a:gd name="connsiteX2" fmla="*/ 658003 w 756745"/>
                <a:gd name="connsiteY2" fmla="*/ 0 h 197485"/>
                <a:gd name="connsiteX3" fmla="*/ 756745 w 756745"/>
                <a:gd name="connsiteY3" fmla="*/ 98743 h 197485"/>
                <a:gd name="connsiteX4" fmla="*/ 658003 w 756745"/>
                <a:gd name="connsiteY4" fmla="*/ 197485 h 197485"/>
                <a:gd name="connsiteX5" fmla="*/ 658003 w 756745"/>
                <a:gd name="connsiteY5" fmla="*/ 148114 h 197485"/>
                <a:gd name="connsiteX6" fmla="*/ 126124 w 756745"/>
                <a:gd name="connsiteY6" fmla="*/ 148114 h 197485"/>
                <a:gd name="connsiteX7" fmla="*/ 0 w 756745"/>
                <a:gd name="connsiteY7" fmla="*/ 57254 h 197485"/>
                <a:gd name="connsiteX0" fmla="*/ 0 w 882869"/>
                <a:gd name="connsiteY0" fmla="*/ 80902 h 197485"/>
                <a:gd name="connsiteX1" fmla="*/ 784127 w 882869"/>
                <a:gd name="connsiteY1" fmla="*/ 49371 h 197485"/>
                <a:gd name="connsiteX2" fmla="*/ 784127 w 882869"/>
                <a:gd name="connsiteY2" fmla="*/ 0 h 197485"/>
                <a:gd name="connsiteX3" fmla="*/ 882869 w 882869"/>
                <a:gd name="connsiteY3" fmla="*/ 98743 h 197485"/>
                <a:gd name="connsiteX4" fmla="*/ 784127 w 882869"/>
                <a:gd name="connsiteY4" fmla="*/ 197485 h 197485"/>
                <a:gd name="connsiteX5" fmla="*/ 784127 w 882869"/>
                <a:gd name="connsiteY5" fmla="*/ 148114 h 197485"/>
                <a:gd name="connsiteX6" fmla="*/ 252248 w 882869"/>
                <a:gd name="connsiteY6" fmla="*/ 148114 h 197485"/>
                <a:gd name="connsiteX7" fmla="*/ 0 w 882869"/>
                <a:gd name="connsiteY7" fmla="*/ 80902 h 197485"/>
                <a:gd name="connsiteX0" fmla="*/ 39414 w 922283"/>
                <a:gd name="connsiteY0" fmla="*/ 80902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39414 w 922283"/>
                <a:gd name="connsiteY7" fmla="*/ 80902 h 197485"/>
                <a:gd name="connsiteX0" fmla="*/ 70945 w 922283"/>
                <a:gd name="connsiteY0" fmla="*/ 96667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70945 w 922283"/>
                <a:gd name="connsiteY7" fmla="*/ 96667 h 19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283" h="197485">
                  <a:moveTo>
                    <a:pt x="70945" y="96667"/>
                  </a:moveTo>
                  <a:lnTo>
                    <a:pt x="823541" y="49371"/>
                  </a:lnTo>
                  <a:lnTo>
                    <a:pt x="823541" y="0"/>
                  </a:lnTo>
                  <a:lnTo>
                    <a:pt x="922283" y="98743"/>
                  </a:lnTo>
                  <a:lnTo>
                    <a:pt x="823541" y="197485"/>
                  </a:lnTo>
                  <a:lnTo>
                    <a:pt x="823541" y="148114"/>
                  </a:lnTo>
                  <a:lnTo>
                    <a:pt x="0" y="100818"/>
                  </a:lnTo>
                  <a:lnTo>
                    <a:pt x="70945" y="96667"/>
                  </a:lnTo>
                  <a:close/>
                </a:path>
              </a:pathLst>
            </a:cu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2561EAF-3250-34D7-25B9-98C2C8580ACF}"/>
              </a:ext>
            </a:extLst>
          </p:cNvPr>
          <p:cNvSpPr txBox="1"/>
          <p:nvPr/>
        </p:nvSpPr>
        <p:spPr>
          <a:xfrm>
            <a:off x="904461" y="2176163"/>
            <a:ext cx="2194339" cy="1257204"/>
          </a:xfrm>
          <a:prstGeom prst="rect">
            <a:avLst/>
          </a:prstGeom>
        </p:spPr>
        <p:txBody>
          <a:bodyPr wrap="square">
            <a:spAutoFit/>
          </a:bodyPr>
          <a:lstStyle>
            <a:defPPr>
              <a:defRPr lang="zh-CN"/>
            </a:defPPr>
            <a:lvl1pPr>
              <a:defRPr sz="2400">
                <a:latin typeface="黑体" panose="02010609060101010101" pitchFamily="49" charset="-122"/>
                <a:ea typeface="黑体" panose="02010609060101010101" pitchFamily="49" charset="-122"/>
                <a:cs typeface="Times New Roman" panose="02020603050405020304" pitchFamily="18" charset="0"/>
              </a:defRPr>
            </a:lvl1pPr>
          </a:lstStyle>
          <a:p>
            <a:pPr>
              <a:lnSpc>
                <a:spcPct val="120000"/>
              </a:lnSpc>
            </a:pP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dirty="0">
                <a:latin typeface="黑体" panose="02010609060101010101" pitchFamily="49" charset="-122"/>
                <a:ea typeface="黑体" panose="02010609060101010101" pitchFamily="49" charset="-122"/>
                <a:cs typeface="Times New Roman" panose="02020603050405020304" pitchFamily="18" charset="0"/>
              </a:rPr>
              <a:t>13</a:t>
            </a: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zh-CN" altLang="zh-CN" sz="2200" dirty="0"/>
              <a:t>安装成功后单击“</a:t>
            </a:r>
            <a:r>
              <a:rPr lang="zh-CN" altLang="zh-CN" sz="2200" dirty="0">
                <a:solidFill>
                  <a:srgbClr val="0000CC"/>
                </a:solidFill>
              </a:rPr>
              <a:t>关闭</a:t>
            </a:r>
            <a:r>
              <a:rPr lang="zh-CN" altLang="en-US" sz="2200" dirty="0"/>
              <a:t>”按钮。</a:t>
            </a:r>
            <a:endParaRPr lang="zh-CN" altLang="zh-CN" sz="2200" dirty="0"/>
          </a:p>
        </p:txBody>
      </p:sp>
      <p:grpSp>
        <p:nvGrpSpPr>
          <p:cNvPr id="6" name="组合 5">
            <a:extLst>
              <a:ext uri="{FF2B5EF4-FFF2-40B4-BE49-F238E27FC236}">
                <a16:creationId xmlns:a16="http://schemas.microsoft.com/office/drawing/2014/main" id="{FFF131A2-6707-490B-77A8-E3EB011C4745}"/>
              </a:ext>
            </a:extLst>
          </p:cNvPr>
          <p:cNvGrpSpPr/>
          <p:nvPr/>
        </p:nvGrpSpPr>
        <p:grpSpPr>
          <a:xfrm>
            <a:off x="3525078" y="414794"/>
            <a:ext cx="8031302" cy="6028412"/>
            <a:chOff x="3525078" y="414794"/>
            <a:chExt cx="8031302" cy="6028412"/>
          </a:xfrm>
        </p:grpSpPr>
        <p:pic>
          <p:nvPicPr>
            <p:cNvPr id="2" name="图片 1">
              <a:extLst>
                <a:ext uri="{FF2B5EF4-FFF2-40B4-BE49-F238E27FC236}">
                  <a16:creationId xmlns:a16="http://schemas.microsoft.com/office/drawing/2014/main" id="{367500D6-6117-C327-36A0-3C93A7BF5E62}"/>
                </a:ext>
              </a:extLst>
            </p:cNvPr>
            <p:cNvPicPr>
              <a:picLocks noChangeAspect="1"/>
            </p:cNvPicPr>
            <p:nvPr/>
          </p:nvPicPr>
          <p:blipFill>
            <a:blip r:embed="rId2"/>
            <a:stretch>
              <a:fillRect/>
            </a:stretch>
          </p:blipFill>
          <p:spPr>
            <a:xfrm>
              <a:off x="3525078" y="414794"/>
              <a:ext cx="7991061" cy="6028412"/>
            </a:xfrm>
            <a:prstGeom prst="rect">
              <a:avLst/>
            </a:prstGeom>
          </p:spPr>
        </p:pic>
        <p:sp>
          <p:nvSpPr>
            <p:cNvPr id="5" name="箭头: 右 2">
              <a:extLst>
                <a:ext uri="{FF2B5EF4-FFF2-40B4-BE49-F238E27FC236}">
                  <a16:creationId xmlns:a16="http://schemas.microsoft.com/office/drawing/2014/main" id="{3A9E3295-0B35-6E36-9EE8-6DA319B04FE0}"/>
                </a:ext>
              </a:extLst>
            </p:cNvPr>
            <p:cNvSpPr/>
            <p:nvPr/>
          </p:nvSpPr>
          <p:spPr>
            <a:xfrm rot="8380953">
              <a:off x="10751118" y="5681777"/>
              <a:ext cx="805262" cy="171229"/>
            </a:xfrm>
            <a:custGeom>
              <a:avLst/>
              <a:gdLst>
                <a:gd name="connsiteX0" fmla="*/ 0 w 630621"/>
                <a:gd name="connsiteY0" fmla="*/ 49371 h 197485"/>
                <a:gd name="connsiteX1" fmla="*/ 531879 w 630621"/>
                <a:gd name="connsiteY1" fmla="*/ 49371 h 197485"/>
                <a:gd name="connsiteX2" fmla="*/ 531879 w 630621"/>
                <a:gd name="connsiteY2" fmla="*/ 0 h 197485"/>
                <a:gd name="connsiteX3" fmla="*/ 630621 w 630621"/>
                <a:gd name="connsiteY3" fmla="*/ 98743 h 197485"/>
                <a:gd name="connsiteX4" fmla="*/ 531879 w 630621"/>
                <a:gd name="connsiteY4" fmla="*/ 197485 h 197485"/>
                <a:gd name="connsiteX5" fmla="*/ 531879 w 630621"/>
                <a:gd name="connsiteY5" fmla="*/ 148114 h 197485"/>
                <a:gd name="connsiteX6" fmla="*/ 0 w 630621"/>
                <a:gd name="connsiteY6" fmla="*/ 148114 h 197485"/>
                <a:gd name="connsiteX7" fmla="*/ 0 w 630621"/>
                <a:gd name="connsiteY7" fmla="*/ 49371 h 197485"/>
                <a:gd name="connsiteX0" fmla="*/ 0 w 677918"/>
                <a:gd name="connsiteY0" fmla="*/ 96667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96667 h 197485"/>
                <a:gd name="connsiteX0" fmla="*/ 0 w 677918"/>
                <a:gd name="connsiteY0" fmla="*/ 80902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80902 h 197485"/>
                <a:gd name="connsiteX0" fmla="*/ 0 w 756745"/>
                <a:gd name="connsiteY0" fmla="*/ 57254 h 197485"/>
                <a:gd name="connsiteX1" fmla="*/ 658003 w 756745"/>
                <a:gd name="connsiteY1" fmla="*/ 49371 h 197485"/>
                <a:gd name="connsiteX2" fmla="*/ 658003 w 756745"/>
                <a:gd name="connsiteY2" fmla="*/ 0 h 197485"/>
                <a:gd name="connsiteX3" fmla="*/ 756745 w 756745"/>
                <a:gd name="connsiteY3" fmla="*/ 98743 h 197485"/>
                <a:gd name="connsiteX4" fmla="*/ 658003 w 756745"/>
                <a:gd name="connsiteY4" fmla="*/ 197485 h 197485"/>
                <a:gd name="connsiteX5" fmla="*/ 658003 w 756745"/>
                <a:gd name="connsiteY5" fmla="*/ 148114 h 197485"/>
                <a:gd name="connsiteX6" fmla="*/ 126124 w 756745"/>
                <a:gd name="connsiteY6" fmla="*/ 148114 h 197485"/>
                <a:gd name="connsiteX7" fmla="*/ 0 w 756745"/>
                <a:gd name="connsiteY7" fmla="*/ 57254 h 197485"/>
                <a:gd name="connsiteX0" fmla="*/ 0 w 882869"/>
                <a:gd name="connsiteY0" fmla="*/ 80902 h 197485"/>
                <a:gd name="connsiteX1" fmla="*/ 784127 w 882869"/>
                <a:gd name="connsiteY1" fmla="*/ 49371 h 197485"/>
                <a:gd name="connsiteX2" fmla="*/ 784127 w 882869"/>
                <a:gd name="connsiteY2" fmla="*/ 0 h 197485"/>
                <a:gd name="connsiteX3" fmla="*/ 882869 w 882869"/>
                <a:gd name="connsiteY3" fmla="*/ 98743 h 197485"/>
                <a:gd name="connsiteX4" fmla="*/ 784127 w 882869"/>
                <a:gd name="connsiteY4" fmla="*/ 197485 h 197485"/>
                <a:gd name="connsiteX5" fmla="*/ 784127 w 882869"/>
                <a:gd name="connsiteY5" fmla="*/ 148114 h 197485"/>
                <a:gd name="connsiteX6" fmla="*/ 252248 w 882869"/>
                <a:gd name="connsiteY6" fmla="*/ 148114 h 197485"/>
                <a:gd name="connsiteX7" fmla="*/ 0 w 882869"/>
                <a:gd name="connsiteY7" fmla="*/ 80902 h 197485"/>
                <a:gd name="connsiteX0" fmla="*/ 39414 w 922283"/>
                <a:gd name="connsiteY0" fmla="*/ 80902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39414 w 922283"/>
                <a:gd name="connsiteY7" fmla="*/ 80902 h 197485"/>
                <a:gd name="connsiteX0" fmla="*/ 70945 w 922283"/>
                <a:gd name="connsiteY0" fmla="*/ 96667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70945 w 922283"/>
                <a:gd name="connsiteY7" fmla="*/ 96667 h 19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283" h="197485">
                  <a:moveTo>
                    <a:pt x="70945" y="96667"/>
                  </a:moveTo>
                  <a:lnTo>
                    <a:pt x="823541" y="49371"/>
                  </a:lnTo>
                  <a:lnTo>
                    <a:pt x="823541" y="0"/>
                  </a:lnTo>
                  <a:lnTo>
                    <a:pt x="922283" y="98743"/>
                  </a:lnTo>
                  <a:lnTo>
                    <a:pt x="823541" y="197485"/>
                  </a:lnTo>
                  <a:lnTo>
                    <a:pt x="823541" y="148114"/>
                  </a:lnTo>
                  <a:lnTo>
                    <a:pt x="0" y="100818"/>
                  </a:lnTo>
                  <a:lnTo>
                    <a:pt x="70945" y="96667"/>
                  </a:lnTo>
                  <a:close/>
                </a:path>
              </a:pathLst>
            </a:cu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323354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EC0675DD-B1ED-4F7D-BAFD-B523F0F5995A}"/>
              </a:ext>
            </a:extLst>
          </p:cNvPr>
          <p:cNvPicPr/>
          <p:nvPr/>
        </p:nvPicPr>
        <p:blipFill>
          <a:blip r:embed="rId3"/>
          <a:stretch>
            <a:fillRect/>
          </a:stretch>
        </p:blipFill>
        <p:spPr>
          <a:xfrm>
            <a:off x="1683550" y="3713381"/>
            <a:ext cx="8499423" cy="1653759"/>
          </a:xfrm>
          <a:prstGeom prst="rect">
            <a:avLst/>
          </a:prstGeom>
        </p:spPr>
      </p:pic>
      <p:sp>
        <p:nvSpPr>
          <p:cNvPr id="8" name="矩形 7">
            <a:extLst>
              <a:ext uri="{FF2B5EF4-FFF2-40B4-BE49-F238E27FC236}">
                <a16:creationId xmlns:a16="http://schemas.microsoft.com/office/drawing/2014/main" id="{40F34CC0-A8E8-4EDE-A908-94A5C969BAEF}"/>
              </a:ext>
            </a:extLst>
          </p:cNvPr>
          <p:cNvSpPr/>
          <p:nvPr/>
        </p:nvSpPr>
        <p:spPr>
          <a:xfrm>
            <a:off x="1181238" y="1986228"/>
            <a:ext cx="9364898" cy="646331"/>
          </a:xfrm>
          <a:prstGeom prst="rect">
            <a:avLst/>
          </a:prstGeom>
        </p:spPr>
        <p:txBody>
          <a:bodyPr wrap="square">
            <a:spAutoFit/>
          </a:bodyPr>
          <a:lstStyle/>
          <a:p>
            <a:pPr>
              <a:lnSpc>
                <a:spcPct val="150000"/>
              </a:lnSpc>
              <a:spcAft>
                <a:spcPts val="0"/>
              </a:spcAft>
              <a:tabLst>
                <a:tab pos="2419350" algn="l"/>
              </a:tabLst>
            </a:pP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1</a:t>
            </a:r>
            <a:r>
              <a:rPr lang="zh-CN" altLang="en-US" sz="2400" kern="100" dirty="0" smtClean="0">
                <a:latin typeface="黑体" panose="02010609060101010101" pitchFamily="49" charset="-122"/>
                <a:ea typeface="黑体" panose="02010609060101010101" pitchFamily="49" charset="-122"/>
                <a:cs typeface="Times New Roman" panose="02020603050405020304" pitchFamily="18" charset="0"/>
              </a:rPr>
              <a:t>）</a:t>
            </a:r>
            <a:r>
              <a:rPr lang="zh-CN" altLang="zh-CN" sz="2400" kern="100" dirty="0" smtClean="0">
                <a:latin typeface="黑体" panose="02010609060101010101" pitchFamily="49" charset="-122"/>
                <a:ea typeface="黑体" panose="02010609060101010101" pitchFamily="49" charset="-122"/>
                <a:cs typeface="Times New Roman" panose="02020603050405020304" pitchFamily="18" charset="0"/>
              </a:rPr>
              <a:t>以管理员身份运行</a:t>
            </a:r>
            <a:r>
              <a:rPr lang="zh-CN" altLang="en-US" sz="2400" kern="100" dirty="0" smtClean="0">
                <a:latin typeface="黑体" panose="02010609060101010101" pitchFamily="49" charset="-122"/>
                <a:ea typeface="黑体" panose="02010609060101010101" pitchFamily="49" charset="-122"/>
                <a:cs typeface="Times New Roman" panose="02020603050405020304" pitchFamily="18" charset="0"/>
              </a:rPr>
              <a:t>安装</a:t>
            </a: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文件</a:t>
            </a:r>
            <a:r>
              <a:rPr lang="zh-CN" altLang="zh-CN" sz="2400"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SSMS-Setup-CHS.exe</a:t>
            </a: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sz="2400" kern="100" dirty="0">
                <a:latin typeface="黑体" panose="02010609060101010101" pitchFamily="49" charset="-122"/>
                <a:ea typeface="黑体" panose="02010609060101010101" pitchFamily="49" charset="-122"/>
                <a:cs typeface="Times New Roman" panose="02020603050405020304" pitchFamily="18" charset="0"/>
              </a:rPr>
              <a:t> </a:t>
            </a: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24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 name="矩形 1">
            <a:extLst>
              <a:ext uri="{FF2B5EF4-FFF2-40B4-BE49-F238E27FC236}">
                <a16:creationId xmlns:a16="http://schemas.microsoft.com/office/drawing/2014/main" id="{A9BA253A-10C3-5463-BD14-54ADB652BDCC}"/>
              </a:ext>
            </a:extLst>
          </p:cNvPr>
          <p:cNvSpPr/>
          <p:nvPr/>
        </p:nvSpPr>
        <p:spPr>
          <a:xfrm>
            <a:off x="1291600" y="1226002"/>
            <a:ext cx="10025858" cy="646331"/>
          </a:xfrm>
          <a:prstGeom prst="rect">
            <a:avLst/>
          </a:prstGeom>
        </p:spPr>
        <p:txBody>
          <a:bodyPr wrap="square">
            <a:spAutoFit/>
          </a:bodyPr>
          <a:lstStyle/>
          <a:p>
            <a:pPr>
              <a:lnSpc>
                <a:spcPct val="150000"/>
              </a:lnSpc>
              <a:spcAft>
                <a:spcPts val="0"/>
              </a:spcAft>
              <a:tabLst>
                <a:tab pos="2419350" algn="l"/>
              </a:tabLst>
            </a:pPr>
            <a:r>
              <a:rPr lang="en-US" altLang="zh-CN" sz="2400" kern="100" dirty="0">
                <a:latin typeface="黑体" panose="02010609060101010101" pitchFamily="49" charset="-122"/>
                <a:ea typeface="黑体" panose="02010609060101010101" pitchFamily="49" charset="-122"/>
                <a:cs typeface="Times New Roman" panose="02020603050405020304" pitchFamily="18" charset="0"/>
              </a:rPr>
              <a:t>SQL Server2019</a:t>
            </a:r>
            <a:r>
              <a:rPr lang="zh-CN" altLang="en-US" sz="2400" kern="100" dirty="0">
                <a:latin typeface="黑体" panose="02010609060101010101" pitchFamily="49" charset="-122"/>
                <a:ea typeface="黑体" panose="02010609060101010101" pitchFamily="49" charset="-122"/>
                <a:cs typeface="Times New Roman" panose="02020603050405020304" pitchFamily="18" charset="0"/>
              </a:rPr>
              <a:t>版需要单独</a:t>
            </a:r>
            <a:r>
              <a:rPr lang="zh-CN" altLang="en-US" sz="2400" kern="100" dirty="0" smtClean="0">
                <a:latin typeface="黑体" panose="02010609060101010101" pitchFamily="49" charset="-122"/>
                <a:ea typeface="黑体" panose="02010609060101010101" pitchFamily="49" charset="-122"/>
                <a:cs typeface="Times New Roman" panose="02020603050405020304" pitchFamily="18" charset="0"/>
              </a:rPr>
              <a:t>安装</a:t>
            </a:r>
            <a:r>
              <a:rPr lang="zh-CN" altLang="en-US" sz="2400" dirty="0" smtClean="0">
                <a:solidFill>
                  <a:srgbClr val="C00000"/>
                </a:solidFill>
                <a:latin typeface="黑体" panose="02010609060101010101" pitchFamily="49" charset="-122"/>
                <a:ea typeface="黑体" panose="02010609060101010101" pitchFamily="49" charset="-122"/>
              </a:rPr>
              <a:t>SQL </a:t>
            </a:r>
            <a:r>
              <a:rPr lang="zh-CN" altLang="en-US" sz="2400" dirty="0">
                <a:solidFill>
                  <a:srgbClr val="C00000"/>
                </a:solidFill>
                <a:latin typeface="黑体" panose="02010609060101010101" pitchFamily="49" charset="-122"/>
                <a:ea typeface="黑体" panose="02010609060101010101" pitchFamily="49" charset="-122"/>
              </a:rPr>
              <a:t>Server </a:t>
            </a:r>
            <a:r>
              <a:rPr lang="en-US" altLang="zh-CN" sz="2400" dirty="0">
                <a:solidFill>
                  <a:srgbClr val="C00000"/>
                </a:solidFill>
                <a:latin typeface="黑体" panose="02010609060101010101" pitchFamily="49" charset="-122"/>
                <a:ea typeface="黑体" panose="02010609060101010101" pitchFamily="49" charset="-122"/>
              </a:rPr>
              <a:t>Management </a:t>
            </a:r>
            <a:r>
              <a:rPr lang="en-US" altLang="zh-CN" sz="2400" dirty="0" smtClean="0">
                <a:solidFill>
                  <a:srgbClr val="C00000"/>
                </a:solidFill>
                <a:latin typeface="黑体" panose="02010609060101010101" pitchFamily="49" charset="-122"/>
                <a:ea typeface="黑体" panose="02010609060101010101" pitchFamily="49" charset="-122"/>
              </a:rPr>
              <a:t>Studio</a:t>
            </a:r>
            <a:r>
              <a:rPr lang="zh-CN" altLang="en-US" sz="2400" dirty="0">
                <a:solidFill>
                  <a:srgbClr val="C00000"/>
                </a:solidFill>
                <a:latin typeface="黑体" panose="02010609060101010101" pitchFamily="49" charset="-122"/>
                <a:ea typeface="黑体" panose="02010609060101010101" pitchFamily="49" charset="-122"/>
              </a:rPr>
              <a:t>（</a:t>
            </a:r>
            <a:r>
              <a:rPr lang="en-US" altLang="zh-CN" sz="2400" kern="100" dirty="0" smtClean="0">
                <a:latin typeface="黑体" panose="02010609060101010101" pitchFamily="49" charset="-122"/>
                <a:ea typeface="黑体" panose="02010609060101010101" pitchFamily="49" charset="-122"/>
                <a:cs typeface="Times New Roman" panose="02020603050405020304" pitchFamily="18" charset="0"/>
              </a:rPr>
              <a:t>SSMS</a:t>
            </a:r>
            <a:r>
              <a:rPr lang="zh-CN" altLang="en-US" sz="2400" kern="100" dirty="0" smtClean="0">
                <a:latin typeface="黑体" panose="02010609060101010101" pitchFamily="49" charset="-122"/>
                <a:ea typeface="黑体" panose="02010609060101010101" pitchFamily="49" charset="-122"/>
                <a:cs typeface="Times New Roman" panose="02020603050405020304" pitchFamily="18" charset="0"/>
              </a:rPr>
              <a:t>）。</a:t>
            </a:r>
            <a:endParaRPr lang="zh-CN" altLang="zh-CN" sz="2400"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DC138DD5-E0B1-C267-542C-1E243A81162C}"/>
              </a:ext>
            </a:extLst>
          </p:cNvPr>
          <p:cNvSpPr txBox="1"/>
          <p:nvPr/>
        </p:nvSpPr>
        <p:spPr>
          <a:xfrm>
            <a:off x="352113" y="570514"/>
            <a:ext cx="9091432" cy="540725"/>
          </a:xfrm>
          <a:prstGeom prst="rect">
            <a:avLst/>
          </a:prstGeom>
          <a:noFill/>
        </p:spPr>
        <p:txBody>
          <a:bodyPr wrap="square">
            <a:spAutoFit/>
          </a:bodyPr>
          <a:lstStyle/>
          <a:p>
            <a:pPr lvl="1">
              <a:lnSpc>
                <a:spcPct val="120000"/>
              </a:lnSpc>
              <a:spcBef>
                <a:spcPct val="50000"/>
              </a:spcBef>
              <a:defRPr/>
            </a:pPr>
            <a:r>
              <a:rPr lang="en-US" altLang="zh-CN" sz="2800" dirty="0">
                <a:solidFill>
                  <a:srgbClr val="0000CC"/>
                </a:solidFill>
                <a:latin typeface="黑体" panose="02010609060101010101" pitchFamily="49" charset="-122"/>
                <a:ea typeface="黑体" panose="02010609060101010101" pitchFamily="49" charset="-122"/>
              </a:rPr>
              <a:t>2.</a:t>
            </a:r>
            <a:r>
              <a:rPr lang="zh-CN" altLang="en-US" sz="2800" dirty="0">
                <a:solidFill>
                  <a:srgbClr val="0000CC"/>
                </a:solidFill>
                <a:latin typeface="黑体" panose="02010609060101010101" pitchFamily="49" charset="-122"/>
                <a:ea typeface="黑体" panose="02010609060101010101" pitchFamily="49" charset="-122"/>
              </a:rPr>
              <a:t>安装SQL Server </a:t>
            </a:r>
            <a:r>
              <a:rPr lang="en-US" altLang="zh-CN" sz="2800" dirty="0">
                <a:solidFill>
                  <a:srgbClr val="0000CC"/>
                </a:solidFill>
                <a:latin typeface="黑体" panose="02010609060101010101" pitchFamily="49" charset="-122"/>
                <a:ea typeface="黑体" panose="02010609060101010101" pitchFamily="49" charset="-122"/>
              </a:rPr>
              <a:t>Management Studio</a:t>
            </a:r>
            <a:r>
              <a:rPr lang="zh-CN" altLang="en-US" sz="2800" dirty="0">
                <a:solidFill>
                  <a:srgbClr val="0000CC"/>
                </a:solidFill>
                <a:latin typeface="黑体" panose="02010609060101010101" pitchFamily="49" charset="-122"/>
                <a:ea typeface="黑体" panose="02010609060101010101" pitchFamily="49" charset="-122"/>
              </a:rPr>
              <a:t>（</a:t>
            </a:r>
            <a:r>
              <a:rPr lang="en-US" altLang="zh-CN" sz="2800" dirty="0">
                <a:solidFill>
                  <a:srgbClr val="0000CC"/>
                </a:solidFill>
                <a:latin typeface="黑体" panose="02010609060101010101" pitchFamily="49" charset="-122"/>
                <a:ea typeface="黑体" panose="02010609060101010101" pitchFamily="49" charset="-122"/>
              </a:rPr>
              <a:t>SSMS</a:t>
            </a:r>
            <a:r>
              <a:rPr lang="zh-CN" altLang="en-US" sz="2800" dirty="0">
                <a:solidFill>
                  <a:srgbClr val="0000CC"/>
                </a:solidFill>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1949538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E9E9579A-FAF5-41BA-AC6D-41527543C137}"/>
              </a:ext>
            </a:extLst>
          </p:cNvPr>
          <p:cNvSpPr/>
          <p:nvPr/>
        </p:nvSpPr>
        <p:spPr>
          <a:xfrm>
            <a:off x="870460" y="2090386"/>
            <a:ext cx="2258995" cy="2069734"/>
          </a:xfrm>
          <a:prstGeom prst="rect">
            <a:avLst/>
          </a:prstGeom>
        </p:spPr>
        <p:txBody>
          <a:bodyPr wrap="square">
            <a:spAutoFit/>
          </a:bodyPr>
          <a:lstStyle/>
          <a:p>
            <a:pPr>
              <a:lnSpc>
                <a:spcPct val="120000"/>
              </a:lnSpc>
            </a:pP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dirty="0">
                <a:latin typeface="黑体" panose="02010609060101010101" pitchFamily="49" charset="-122"/>
                <a:ea typeface="黑体" panose="02010609060101010101" pitchFamily="49" charset="-122"/>
                <a:cs typeface="Times New Roman" panose="02020603050405020304" pitchFamily="18" charset="0"/>
              </a:rPr>
              <a:t>2</a:t>
            </a:r>
            <a:r>
              <a:rPr lang="zh-CN" altLang="en-US" sz="2200" dirty="0">
                <a:latin typeface="黑体" panose="02010609060101010101" pitchFamily="49" charset="-122"/>
                <a:ea typeface="黑体" panose="02010609060101010101" pitchFamily="49" charset="-122"/>
                <a:cs typeface="Times New Roman" panose="02020603050405020304" pitchFamily="18" charset="0"/>
              </a:rPr>
              <a:t>）在右图安装界面中设置安装位置或使用默认位置，然后</a:t>
            </a:r>
            <a:r>
              <a:rPr lang="zh-CN" altLang="zh-CN" sz="2200" dirty="0">
                <a:latin typeface="黑体" panose="02010609060101010101" pitchFamily="49" charset="-122"/>
                <a:ea typeface="黑体" panose="02010609060101010101" pitchFamily="49" charset="-122"/>
                <a:cs typeface="Times New Roman" panose="02020603050405020304" pitchFamily="18" charset="0"/>
              </a:rPr>
              <a:t>单击“</a:t>
            </a:r>
            <a:r>
              <a:rPr lang="zh-CN"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安装</a:t>
            </a:r>
            <a:r>
              <a:rPr lang="zh-CN" altLang="en-US" sz="2200" dirty="0">
                <a:latin typeface="黑体" panose="02010609060101010101" pitchFamily="49" charset="-122"/>
                <a:ea typeface="黑体" panose="02010609060101010101" pitchFamily="49" charset="-122"/>
                <a:cs typeface="Times New Roman" panose="02020603050405020304" pitchFamily="18" charset="0"/>
              </a:rPr>
              <a:t>”按钮。</a:t>
            </a:r>
            <a:endParaRPr lang="zh-CN" altLang="zh-CN" sz="2200" dirty="0">
              <a:latin typeface="黑体" panose="02010609060101010101" pitchFamily="49" charset="-122"/>
              <a:ea typeface="黑体" panose="02010609060101010101" pitchFamily="49" charset="-122"/>
              <a:cs typeface="Times New Roman" panose="02020603050405020304" pitchFamily="18" charset="0"/>
            </a:endParaRPr>
          </a:p>
        </p:txBody>
      </p:sp>
      <p:grpSp>
        <p:nvGrpSpPr>
          <p:cNvPr id="10" name="组合 9">
            <a:extLst>
              <a:ext uri="{FF2B5EF4-FFF2-40B4-BE49-F238E27FC236}">
                <a16:creationId xmlns:a16="http://schemas.microsoft.com/office/drawing/2014/main" id="{D56DBEBC-2262-484C-83F0-59C4E0D9454E}"/>
              </a:ext>
            </a:extLst>
          </p:cNvPr>
          <p:cNvGrpSpPr/>
          <p:nvPr/>
        </p:nvGrpSpPr>
        <p:grpSpPr>
          <a:xfrm>
            <a:off x="3311208" y="464508"/>
            <a:ext cx="6869111" cy="5928984"/>
            <a:chOff x="3326448" y="464508"/>
            <a:chExt cx="6869111" cy="5928984"/>
          </a:xfrm>
        </p:grpSpPr>
        <p:pic>
          <p:nvPicPr>
            <p:cNvPr id="2" name="Picture 2" descr="https://img-blog.csdnimg.cn/668a3acee690415f955b0fa192cd2c62.png#pic_center">
              <a:extLst>
                <a:ext uri="{FF2B5EF4-FFF2-40B4-BE49-F238E27FC236}">
                  <a16:creationId xmlns:a16="http://schemas.microsoft.com/office/drawing/2014/main" id="{58F10AA3-5BF8-4D1B-A9FF-BDFE21BD3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6448" y="464508"/>
              <a:ext cx="6869111" cy="5928984"/>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4957AC1D-78CF-4B9B-B907-5C729C14D29C}"/>
                </a:ext>
              </a:extLst>
            </p:cNvPr>
            <p:cNvPicPr>
              <a:picLocks noChangeAspect="1"/>
            </p:cNvPicPr>
            <p:nvPr/>
          </p:nvPicPr>
          <p:blipFill>
            <a:blip r:embed="rId3"/>
            <a:stretch>
              <a:fillRect/>
            </a:stretch>
          </p:blipFill>
          <p:spPr>
            <a:xfrm>
              <a:off x="4378642" y="1159011"/>
              <a:ext cx="1260158" cy="303076"/>
            </a:xfrm>
            <a:prstGeom prst="rect">
              <a:avLst/>
            </a:prstGeom>
          </p:spPr>
        </p:pic>
      </p:grpSp>
      <p:sp>
        <p:nvSpPr>
          <p:cNvPr id="4" name="箭头: 右 2">
            <a:extLst>
              <a:ext uri="{FF2B5EF4-FFF2-40B4-BE49-F238E27FC236}">
                <a16:creationId xmlns:a16="http://schemas.microsoft.com/office/drawing/2014/main" id="{6F2DA309-AEF5-EA12-E45A-2950C9DEFFB0}"/>
              </a:ext>
            </a:extLst>
          </p:cNvPr>
          <p:cNvSpPr/>
          <p:nvPr/>
        </p:nvSpPr>
        <p:spPr>
          <a:xfrm rot="8380953">
            <a:off x="6343132" y="5266775"/>
            <a:ext cx="805262" cy="171229"/>
          </a:xfrm>
          <a:custGeom>
            <a:avLst/>
            <a:gdLst>
              <a:gd name="connsiteX0" fmla="*/ 0 w 630621"/>
              <a:gd name="connsiteY0" fmla="*/ 49371 h 197485"/>
              <a:gd name="connsiteX1" fmla="*/ 531879 w 630621"/>
              <a:gd name="connsiteY1" fmla="*/ 49371 h 197485"/>
              <a:gd name="connsiteX2" fmla="*/ 531879 w 630621"/>
              <a:gd name="connsiteY2" fmla="*/ 0 h 197485"/>
              <a:gd name="connsiteX3" fmla="*/ 630621 w 630621"/>
              <a:gd name="connsiteY3" fmla="*/ 98743 h 197485"/>
              <a:gd name="connsiteX4" fmla="*/ 531879 w 630621"/>
              <a:gd name="connsiteY4" fmla="*/ 197485 h 197485"/>
              <a:gd name="connsiteX5" fmla="*/ 531879 w 630621"/>
              <a:gd name="connsiteY5" fmla="*/ 148114 h 197485"/>
              <a:gd name="connsiteX6" fmla="*/ 0 w 630621"/>
              <a:gd name="connsiteY6" fmla="*/ 148114 h 197485"/>
              <a:gd name="connsiteX7" fmla="*/ 0 w 630621"/>
              <a:gd name="connsiteY7" fmla="*/ 49371 h 197485"/>
              <a:gd name="connsiteX0" fmla="*/ 0 w 677918"/>
              <a:gd name="connsiteY0" fmla="*/ 96667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96667 h 197485"/>
              <a:gd name="connsiteX0" fmla="*/ 0 w 677918"/>
              <a:gd name="connsiteY0" fmla="*/ 80902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80902 h 197485"/>
              <a:gd name="connsiteX0" fmla="*/ 0 w 756745"/>
              <a:gd name="connsiteY0" fmla="*/ 57254 h 197485"/>
              <a:gd name="connsiteX1" fmla="*/ 658003 w 756745"/>
              <a:gd name="connsiteY1" fmla="*/ 49371 h 197485"/>
              <a:gd name="connsiteX2" fmla="*/ 658003 w 756745"/>
              <a:gd name="connsiteY2" fmla="*/ 0 h 197485"/>
              <a:gd name="connsiteX3" fmla="*/ 756745 w 756745"/>
              <a:gd name="connsiteY3" fmla="*/ 98743 h 197485"/>
              <a:gd name="connsiteX4" fmla="*/ 658003 w 756745"/>
              <a:gd name="connsiteY4" fmla="*/ 197485 h 197485"/>
              <a:gd name="connsiteX5" fmla="*/ 658003 w 756745"/>
              <a:gd name="connsiteY5" fmla="*/ 148114 h 197485"/>
              <a:gd name="connsiteX6" fmla="*/ 126124 w 756745"/>
              <a:gd name="connsiteY6" fmla="*/ 148114 h 197485"/>
              <a:gd name="connsiteX7" fmla="*/ 0 w 756745"/>
              <a:gd name="connsiteY7" fmla="*/ 57254 h 197485"/>
              <a:gd name="connsiteX0" fmla="*/ 0 w 882869"/>
              <a:gd name="connsiteY0" fmla="*/ 80902 h 197485"/>
              <a:gd name="connsiteX1" fmla="*/ 784127 w 882869"/>
              <a:gd name="connsiteY1" fmla="*/ 49371 h 197485"/>
              <a:gd name="connsiteX2" fmla="*/ 784127 w 882869"/>
              <a:gd name="connsiteY2" fmla="*/ 0 h 197485"/>
              <a:gd name="connsiteX3" fmla="*/ 882869 w 882869"/>
              <a:gd name="connsiteY3" fmla="*/ 98743 h 197485"/>
              <a:gd name="connsiteX4" fmla="*/ 784127 w 882869"/>
              <a:gd name="connsiteY4" fmla="*/ 197485 h 197485"/>
              <a:gd name="connsiteX5" fmla="*/ 784127 w 882869"/>
              <a:gd name="connsiteY5" fmla="*/ 148114 h 197485"/>
              <a:gd name="connsiteX6" fmla="*/ 252248 w 882869"/>
              <a:gd name="connsiteY6" fmla="*/ 148114 h 197485"/>
              <a:gd name="connsiteX7" fmla="*/ 0 w 882869"/>
              <a:gd name="connsiteY7" fmla="*/ 80902 h 197485"/>
              <a:gd name="connsiteX0" fmla="*/ 39414 w 922283"/>
              <a:gd name="connsiteY0" fmla="*/ 80902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39414 w 922283"/>
              <a:gd name="connsiteY7" fmla="*/ 80902 h 197485"/>
              <a:gd name="connsiteX0" fmla="*/ 70945 w 922283"/>
              <a:gd name="connsiteY0" fmla="*/ 96667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70945 w 922283"/>
              <a:gd name="connsiteY7" fmla="*/ 96667 h 19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283" h="197485">
                <a:moveTo>
                  <a:pt x="70945" y="96667"/>
                </a:moveTo>
                <a:lnTo>
                  <a:pt x="823541" y="49371"/>
                </a:lnTo>
                <a:lnTo>
                  <a:pt x="823541" y="0"/>
                </a:lnTo>
                <a:lnTo>
                  <a:pt x="922283" y="98743"/>
                </a:lnTo>
                <a:lnTo>
                  <a:pt x="823541" y="197485"/>
                </a:lnTo>
                <a:lnTo>
                  <a:pt x="823541" y="148114"/>
                </a:lnTo>
                <a:lnTo>
                  <a:pt x="0" y="100818"/>
                </a:lnTo>
                <a:lnTo>
                  <a:pt x="70945" y="96667"/>
                </a:lnTo>
                <a:close/>
              </a:path>
            </a:pathLst>
          </a:cu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6436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340349A-BF78-44E6-AB9F-C6E16DCB5E83}"/>
              </a:ext>
            </a:extLst>
          </p:cNvPr>
          <p:cNvPicPr/>
          <p:nvPr/>
        </p:nvPicPr>
        <p:blipFill>
          <a:blip r:embed="rId3"/>
          <a:stretch>
            <a:fillRect/>
          </a:stretch>
        </p:blipFill>
        <p:spPr>
          <a:xfrm>
            <a:off x="3479011" y="403177"/>
            <a:ext cx="7114217" cy="6051645"/>
          </a:xfrm>
          <a:prstGeom prst="rect">
            <a:avLst/>
          </a:prstGeom>
        </p:spPr>
      </p:pic>
      <p:sp>
        <p:nvSpPr>
          <p:cNvPr id="2" name="矩形 1">
            <a:extLst>
              <a:ext uri="{FF2B5EF4-FFF2-40B4-BE49-F238E27FC236}">
                <a16:creationId xmlns:a16="http://schemas.microsoft.com/office/drawing/2014/main" id="{8955A52E-F609-DBAB-07B1-C8527FE4B1E8}"/>
              </a:ext>
            </a:extLst>
          </p:cNvPr>
          <p:cNvSpPr/>
          <p:nvPr/>
        </p:nvSpPr>
        <p:spPr>
          <a:xfrm>
            <a:off x="1075412" y="2523937"/>
            <a:ext cx="2031325" cy="850939"/>
          </a:xfrm>
          <a:prstGeom prst="rect">
            <a:avLst/>
          </a:prstGeom>
        </p:spPr>
        <p:txBody>
          <a:bodyPr wrap="square">
            <a:spAutoFit/>
          </a:bodyPr>
          <a:lstStyle/>
          <a:p>
            <a:pPr>
              <a:lnSpc>
                <a:spcPct val="120000"/>
              </a:lnSpc>
            </a:pP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dirty="0">
                <a:latin typeface="黑体" panose="02010609060101010101" pitchFamily="49" charset="-122"/>
                <a:ea typeface="黑体" panose="02010609060101010101" pitchFamily="49" charset="-122"/>
                <a:cs typeface="Times New Roman" panose="02020603050405020304" pitchFamily="18" charset="0"/>
              </a:rPr>
              <a:t>3</a:t>
            </a:r>
            <a:r>
              <a:rPr lang="zh-CN" altLang="en-US" sz="2200" dirty="0">
                <a:latin typeface="黑体" panose="02010609060101010101" pitchFamily="49" charset="-122"/>
                <a:ea typeface="黑体" panose="02010609060101010101" pitchFamily="49" charset="-122"/>
                <a:cs typeface="Times New Roman" panose="02020603050405020304" pitchFamily="18" charset="0"/>
              </a:rPr>
              <a:t>）右图为安装过程界面。</a:t>
            </a:r>
            <a:endParaRPr lang="zh-CN" altLang="zh-CN" sz="22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65035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73FE918-A363-4FAB-9EDF-1C21E18FF4D2}"/>
              </a:ext>
            </a:extLst>
          </p:cNvPr>
          <p:cNvPicPr/>
          <p:nvPr/>
        </p:nvPicPr>
        <p:blipFill>
          <a:blip r:embed="rId3"/>
          <a:stretch>
            <a:fillRect/>
          </a:stretch>
        </p:blipFill>
        <p:spPr>
          <a:xfrm>
            <a:off x="3821451" y="385996"/>
            <a:ext cx="6944330" cy="6086007"/>
          </a:xfrm>
          <a:prstGeom prst="rect">
            <a:avLst/>
          </a:prstGeom>
        </p:spPr>
      </p:pic>
      <p:sp>
        <p:nvSpPr>
          <p:cNvPr id="2" name="矩形 1">
            <a:extLst>
              <a:ext uri="{FF2B5EF4-FFF2-40B4-BE49-F238E27FC236}">
                <a16:creationId xmlns:a16="http://schemas.microsoft.com/office/drawing/2014/main" id="{8A66E509-040E-4DA2-8E2E-41A7F74B39AD}"/>
              </a:ext>
            </a:extLst>
          </p:cNvPr>
          <p:cNvSpPr/>
          <p:nvPr/>
        </p:nvSpPr>
        <p:spPr>
          <a:xfrm>
            <a:off x="811966" y="2462579"/>
            <a:ext cx="2713112" cy="1107996"/>
          </a:xfrm>
          <a:prstGeom prst="rect">
            <a:avLst/>
          </a:prstGeom>
        </p:spPr>
        <p:txBody>
          <a:bodyPr wrap="square">
            <a:spAutoFit/>
          </a:bodyPr>
          <a:lstStyle/>
          <a:p>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dirty="0">
                <a:latin typeface="黑体" panose="02010609060101010101" pitchFamily="49" charset="-122"/>
                <a:ea typeface="黑体" panose="02010609060101010101" pitchFamily="49" charset="-122"/>
                <a:cs typeface="Times New Roman" panose="02020603050405020304" pitchFamily="18" charset="0"/>
              </a:rPr>
              <a:t>4</a:t>
            </a:r>
            <a:r>
              <a:rPr lang="zh-CN" altLang="en-US" sz="2200" dirty="0">
                <a:latin typeface="黑体" panose="02010609060101010101" pitchFamily="49" charset="-122"/>
                <a:ea typeface="黑体" panose="02010609060101010101" pitchFamily="49" charset="-122"/>
                <a:cs typeface="Times New Roman" panose="02020603050405020304" pitchFamily="18" charset="0"/>
              </a:rPr>
              <a:t>）当出现右图界面后</a:t>
            </a:r>
            <a:r>
              <a:rPr lang="zh-CN" altLang="zh-CN" sz="2200" dirty="0">
                <a:latin typeface="黑体" panose="02010609060101010101" pitchFamily="49" charset="-122"/>
                <a:ea typeface="黑体" panose="02010609060101010101" pitchFamily="49" charset="-122"/>
                <a:cs typeface="Times New Roman" panose="02020603050405020304" pitchFamily="18" charset="0"/>
              </a:rPr>
              <a:t>单击</a:t>
            </a:r>
            <a:r>
              <a:rPr lang="zh-CN"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“重新启动</a:t>
            </a:r>
            <a:r>
              <a:rPr lang="zh-CN" altLang="en-US"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200" dirty="0">
                <a:latin typeface="黑体" panose="02010609060101010101" pitchFamily="49" charset="-122"/>
                <a:ea typeface="黑体" panose="02010609060101010101" pitchFamily="49" charset="-122"/>
                <a:cs typeface="Times New Roman" panose="02020603050405020304" pitchFamily="18" charset="0"/>
              </a:rPr>
              <a:t>按钮以完成安装。</a:t>
            </a:r>
            <a:endParaRPr lang="zh-CN" altLang="zh-CN" sz="2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箭头: 右 2">
            <a:extLst>
              <a:ext uri="{FF2B5EF4-FFF2-40B4-BE49-F238E27FC236}">
                <a16:creationId xmlns:a16="http://schemas.microsoft.com/office/drawing/2014/main" id="{CD5C2686-153F-C40B-48B9-A0EE9963BF65}"/>
              </a:ext>
            </a:extLst>
          </p:cNvPr>
          <p:cNvSpPr/>
          <p:nvPr/>
        </p:nvSpPr>
        <p:spPr>
          <a:xfrm rot="8380953">
            <a:off x="6636297" y="5369252"/>
            <a:ext cx="805262" cy="171229"/>
          </a:xfrm>
          <a:custGeom>
            <a:avLst/>
            <a:gdLst>
              <a:gd name="connsiteX0" fmla="*/ 0 w 630621"/>
              <a:gd name="connsiteY0" fmla="*/ 49371 h 197485"/>
              <a:gd name="connsiteX1" fmla="*/ 531879 w 630621"/>
              <a:gd name="connsiteY1" fmla="*/ 49371 h 197485"/>
              <a:gd name="connsiteX2" fmla="*/ 531879 w 630621"/>
              <a:gd name="connsiteY2" fmla="*/ 0 h 197485"/>
              <a:gd name="connsiteX3" fmla="*/ 630621 w 630621"/>
              <a:gd name="connsiteY3" fmla="*/ 98743 h 197485"/>
              <a:gd name="connsiteX4" fmla="*/ 531879 w 630621"/>
              <a:gd name="connsiteY4" fmla="*/ 197485 h 197485"/>
              <a:gd name="connsiteX5" fmla="*/ 531879 w 630621"/>
              <a:gd name="connsiteY5" fmla="*/ 148114 h 197485"/>
              <a:gd name="connsiteX6" fmla="*/ 0 w 630621"/>
              <a:gd name="connsiteY6" fmla="*/ 148114 h 197485"/>
              <a:gd name="connsiteX7" fmla="*/ 0 w 630621"/>
              <a:gd name="connsiteY7" fmla="*/ 49371 h 197485"/>
              <a:gd name="connsiteX0" fmla="*/ 0 w 677918"/>
              <a:gd name="connsiteY0" fmla="*/ 96667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96667 h 197485"/>
              <a:gd name="connsiteX0" fmla="*/ 0 w 677918"/>
              <a:gd name="connsiteY0" fmla="*/ 80902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80902 h 197485"/>
              <a:gd name="connsiteX0" fmla="*/ 0 w 756745"/>
              <a:gd name="connsiteY0" fmla="*/ 57254 h 197485"/>
              <a:gd name="connsiteX1" fmla="*/ 658003 w 756745"/>
              <a:gd name="connsiteY1" fmla="*/ 49371 h 197485"/>
              <a:gd name="connsiteX2" fmla="*/ 658003 w 756745"/>
              <a:gd name="connsiteY2" fmla="*/ 0 h 197485"/>
              <a:gd name="connsiteX3" fmla="*/ 756745 w 756745"/>
              <a:gd name="connsiteY3" fmla="*/ 98743 h 197485"/>
              <a:gd name="connsiteX4" fmla="*/ 658003 w 756745"/>
              <a:gd name="connsiteY4" fmla="*/ 197485 h 197485"/>
              <a:gd name="connsiteX5" fmla="*/ 658003 w 756745"/>
              <a:gd name="connsiteY5" fmla="*/ 148114 h 197485"/>
              <a:gd name="connsiteX6" fmla="*/ 126124 w 756745"/>
              <a:gd name="connsiteY6" fmla="*/ 148114 h 197485"/>
              <a:gd name="connsiteX7" fmla="*/ 0 w 756745"/>
              <a:gd name="connsiteY7" fmla="*/ 57254 h 197485"/>
              <a:gd name="connsiteX0" fmla="*/ 0 w 882869"/>
              <a:gd name="connsiteY0" fmla="*/ 80902 h 197485"/>
              <a:gd name="connsiteX1" fmla="*/ 784127 w 882869"/>
              <a:gd name="connsiteY1" fmla="*/ 49371 h 197485"/>
              <a:gd name="connsiteX2" fmla="*/ 784127 w 882869"/>
              <a:gd name="connsiteY2" fmla="*/ 0 h 197485"/>
              <a:gd name="connsiteX3" fmla="*/ 882869 w 882869"/>
              <a:gd name="connsiteY3" fmla="*/ 98743 h 197485"/>
              <a:gd name="connsiteX4" fmla="*/ 784127 w 882869"/>
              <a:gd name="connsiteY4" fmla="*/ 197485 h 197485"/>
              <a:gd name="connsiteX5" fmla="*/ 784127 w 882869"/>
              <a:gd name="connsiteY5" fmla="*/ 148114 h 197485"/>
              <a:gd name="connsiteX6" fmla="*/ 252248 w 882869"/>
              <a:gd name="connsiteY6" fmla="*/ 148114 h 197485"/>
              <a:gd name="connsiteX7" fmla="*/ 0 w 882869"/>
              <a:gd name="connsiteY7" fmla="*/ 80902 h 197485"/>
              <a:gd name="connsiteX0" fmla="*/ 39414 w 922283"/>
              <a:gd name="connsiteY0" fmla="*/ 80902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39414 w 922283"/>
              <a:gd name="connsiteY7" fmla="*/ 80902 h 197485"/>
              <a:gd name="connsiteX0" fmla="*/ 70945 w 922283"/>
              <a:gd name="connsiteY0" fmla="*/ 96667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70945 w 922283"/>
              <a:gd name="connsiteY7" fmla="*/ 96667 h 19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283" h="197485">
                <a:moveTo>
                  <a:pt x="70945" y="96667"/>
                </a:moveTo>
                <a:lnTo>
                  <a:pt x="823541" y="49371"/>
                </a:lnTo>
                <a:lnTo>
                  <a:pt x="823541" y="0"/>
                </a:lnTo>
                <a:lnTo>
                  <a:pt x="922283" y="98743"/>
                </a:lnTo>
                <a:lnTo>
                  <a:pt x="823541" y="197485"/>
                </a:lnTo>
                <a:lnTo>
                  <a:pt x="823541" y="148114"/>
                </a:lnTo>
                <a:lnTo>
                  <a:pt x="0" y="100818"/>
                </a:lnTo>
                <a:lnTo>
                  <a:pt x="70945" y="96667"/>
                </a:lnTo>
                <a:close/>
              </a:path>
            </a:pathLst>
          </a:cu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29358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0000" y="1098635"/>
            <a:ext cx="10515600" cy="2226716"/>
          </a:xfrm>
        </p:spPr>
        <p:txBody>
          <a:bodyPr>
            <a:normAutofit/>
          </a:bodyPr>
          <a:lstStyle/>
          <a:p>
            <a:pPr>
              <a:lnSpc>
                <a:spcPct val="120000"/>
              </a:lnSpc>
              <a:spcBef>
                <a:spcPts val="600"/>
              </a:spcBef>
              <a:spcAft>
                <a:spcPts val="600"/>
              </a:spcAft>
              <a:buClr>
                <a:srgbClr val="0000CC"/>
              </a:buClr>
              <a:buSzPct val="100000"/>
              <a:buFont typeface="Wingdings" panose="05000000000000000000" pitchFamily="2" charset="2"/>
              <a:buChar char="Ø"/>
              <a:defRPr/>
            </a:pPr>
            <a:r>
              <a:rPr lang="zh-CN" altLang="en-US" sz="2400" dirty="0">
                <a:solidFill>
                  <a:srgbClr val="0000CC"/>
                </a:solidFill>
                <a:latin typeface="黑体" panose="02010609060101010101" pitchFamily="49" charset="-122"/>
                <a:ea typeface="黑体" panose="02010609060101010101" pitchFamily="49" charset="-122"/>
              </a:rPr>
              <a:t> </a:t>
            </a:r>
            <a:r>
              <a:rPr lang="zh-CN" altLang="en-US" dirty="0">
                <a:solidFill>
                  <a:srgbClr val="0000CC"/>
                </a:solidFill>
                <a:latin typeface="黑体" panose="02010609060101010101" pitchFamily="49" charset="-122"/>
                <a:ea typeface="黑体" panose="02010609060101010101" pitchFamily="49" charset="-122"/>
              </a:rPr>
              <a:t>方法一</a:t>
            </a:r>
            <a:r>
              <a:rPr lang="zh-CN" altLang="en-US" kern="0" dirty="0">
                <a:solidFill>
                  <a:srgbClr val="0000CC"/>
                </a:solidFill>
                <a:latin typeface="黑体" panose="02010609060101010101" pitchFamily="49" charset="-122"/>
                <a:ea typeface="黑体" panose="02010609060101010101" pitchFamily="49" charset="-122"/>
              </a:rPr>
              <a:t>：在后台启动</a:t>
            </a:r>
            <a:r>
              <a:rPr lang="en-US" altLang="zh-CN" kern="0" dirty="0">
                <a:solidFill>
                  <a:srgbClr val="0000CC"/>
                </a:solidFill>
                <a:latin typeface="黑体" panose="02010609060101010101" pitchFamily="49" charset="-122"/>
                <a:ea typeface="黑体" panose="02010609060101010101" pitchFamily="49" charset="-122"/>
              </a:rPr>
              <a:t>SQL Server</a:t>
            </a:r>
            <a:r>
              <a:rPr lang="zh-CN" altLang="en-US" kern="0" dirty="0">
                <a:solidFill>
                  <a:srgbClr val="0000CC"/>
                </a:solidFill>
                <a:latin typeface="黑体" panose="02010609060101010101" pitchFamily="49" charset="-122"/>
                <a:ea typeface="黑体" panose="02010609060101010101" pitchFamily="49" charset="-122"/>
              </a:rPr>
              <a:t>服务</a:t>
            </a:r>
            <a:endParaRPr lang="en-US" altLang="zh-CN" kern="0" dirty="0">
              <a:solidFill>
                <a:srgbClr val="0000CC"/>
              </a:solidFill>
              <a:latin typeface="黑体" panose="02010609060101010101" pitchFamily="49" charset="-122"/>
              <a:ea typeface="黑体" panose="02010609060101010101" pitchFamily="49" charset="-122"/>
            </a:endParaRPr>
          </a:p>
          <a:p>
            <a:pPr marL="457200" lvl="1" indent="0" defTabSz="896938">
              <a:lnSpc>
                <a:spcPct val="120000"/>
              </a:lnSpc>
              <a:spcBef>
                <a:spcPts val="0"/>
              </a:spcBef>
              <a:spcAft>
                <a:spcPts val="600"/>
              </a:spcAft>
              <a:buClr>
                <a:srgbClr val="C00000"/>
              </a:buClr>
              <a:buSzPct val="60000"/>
              <a:buNone/>
              <a:defRPr/>
            </a:pPr>
            <a:r>
              <a:rPr lang="zh-CN" altLang="en-US" kern="0" dirty="0">
                <a:solidFill>
                  <a:srgbClr val="C00000"/>
                </a:solidFill>
                <a:latin typeface="黑体" panose="02010609060101010101" pitchFamily="49" charset="-122"/>
                <a:ea typeface="黑体" panose="02010609060101010101" pitchFamily="49" charset="-122"/>
              </a:rPr>
              <a:t>操作步骤：</a:t>
            </a:r>
            <a:endParaRPr lang="en-US" altLang="zh-CN" kern="0" dirty="0">
              <a:solidFill>
                <a:srgbClr val="C00000"/>
              </a:solidFill>
              <a:latin typeface="黑体" panose="02010609060101010101" pitchFamily="49" charset="-122"/>
              <a:ea typeface="黑体" panose="02010609060101010101" pitchFamily="49" charset="-122"/>
            </a:endParaRPr>
          </a:p>
          <a:p>
            <a:pPr marL="457200" lvl="1" indent="0" defTabSz="896938">
              <a:lnSpc>
                <a:spcPct val="120000"/>
              </a:lnSpc>
              <a:spcBef>
                <a:spcPts val="0"/>
              </a:spcBef>
              <a:spcAft>
                <a:spcPts val="600"/>
              </a:spcAft>
              <a:buClr>
                <a:srgbClr val="C00000"/>
              </a:buClr>
              <a:buSzPct val="60000"/>
              <a:buNone/>
              <a:defRPr/>
            </a:pPr>
            <a:r>
              <a:rPr lang="zh-CN" altLang="en-US" kern="0" dirty="0">
                <a:latin typeface="黑体" panose="02010609060101010101" pitchFamily="49" charset="-122"/>
                <a:ea typeface="黑体" panose="02010609060101010101" pitchFamily="49" charset="-122"/>
              </a:rPr>
              <a:t>① </a:t>
            </a:r>
            <a:r>
              <a:rPr lang="zh-CN" altLang="en-US" dirty="0">
                <a:latin typeface="黑体" panose="02010609060101010101" pitchFamily="49" charset="-122"/>
                <a:ea typeface="黑体" panose="02010609060101010101" pitchFamily="49" charset="-122"/>
              </a:rPr>
              <a:t>选择</a:t>
            </a:r>
            <a:r>
              <a:rPr lang="en-US" altLang="zh-CN" dirty="0">
                <a:latin typeface="黑体" panose="02010609060101010101" pitchFamily="49" charset="-122"/>
                <a:ea typeface="黑体" panose="02010609060101010101" pitchFamily="49" charset="-122"/>
              </a:rPr>
              <a:t>Windows</a:t>
            </a:r>
            <a:r>
              <a:rPr lang="zh-CN" altLang="en-US" dirty="0">
                <a:latin typeface="黑体" panose="02010609060101010101" pitchFamily="49" charset="-122"/>
                <a:ea typeface="黑体" panose="02010609060101010101" pitchFamily="49" charset="-122"/>
              </a:rPr>
              <a:t>的“开始”菜单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“控制面板”</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“系统和安全”</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“管理工具”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“服务”，打</a:t>
            </a:r>
            <a:r>
              <a:rPr lang="zh-CN" altLang="en-US" sz="2400" dirty="0">
                <a:latin typeface="黑体" panose="02010609060101010101" pitchFamily="49" charset="-122"/>
                <a:ea typeface="黑体" panose="02010609060101010101" pitchFamily="49" charset="-122"/>
              </a:rPr>
              <a:t>开“</a:t>
            </a:r>
            <a:r>
              <a:rPr lang="zh-CN" altLang="en-US"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服务</a:t>
            </a:r>
            <a:r>
              <a:rPr lang="zh-CN" altLang="en-US" dirty="0">
                <a:latin typeface="黑体" panose="02010609060101010101" pitchFamily="49" charset="-122"/>
                <a:ea typeface="黑体" panose="02010609060101010101" pitchFamily="49" charset="-122"/>
              </a:rPr>
              <a:t>”窗口</a:t>
            </a:r>
            <a:r>
              <a:rPr lang="zh-CN" altLang="en-US" sz="240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      </a:t>
            </a:r>
          </a:p>
        </p:txBody>
      </p:sp>
      <p:sp>
        <p:nvSpPr>
          <p:cNvPr id="7" name="标题 1"/>
          <p:cNvSpPr>
            <a:spLocks noGrp="1"/>
          </p:cNvSpPr>
          <p:nvPr>
            <p:ph type="title"/>
          </p:nvPr>
        </p:nvSpPr>
        <p:spPr>
          <a:xfrm>
            <a:off x="360000" y="360000"/>
            <a:ext cx="10515600" cy="540000"/>
          </a:xfrm>
        </p:spPr>
        <p:txBody>
          <a:bodyPr vert="horz" lIns="91440" tIns="45720" rIns="91440" bIns="45720" rtlCol="0">
            <a:normAutofit/>
          </a:bodyPr>
          <a:lstStyle/>
          <a:p>
            <a:pPr>
              <a:buFont typeface="Arial" panose="020B0604020202020204" pitchFamily="34" charset="0"/>
            </a:pPr>
            <a:r>
              <a:rPr lang="en-US" altLang="zh-CN" sz="3200" dirty="0" smtClean="0">
                <a:solidFill>
                  <a:srgbClr val="C00000"/>
                </a:solidFill>
                <a:latin typeface="黑体" panose="02010609060101010101" pitchFamily="49" charset="-122"/>
                <a:ea typeface="黑体" panose="02010609060101010101" pitchFamily="49" charset="-122"/>
              </a:rPr>
              <a:t>5.2.2 </a:t>
            </a:r>
            <a:r>
              <a:rPr lang="zh-CN" altLang="en-US" sz="3200" dirty="0" smtClean="0">
                <a:solidFill>
                  <a:srgbClr val="C00000"/>
                </a:solidFill>
                <a:latin typeface="黑体" panose="02010609060101010101" pitchFamily="49" charset="-122"/>
                <a:ea typeface="黑体" panose="02010609060101010101" pitchFamily="49" charset="-122"/>
              </a:rPr>
              <a:t>启动</a:t>
            </a:r>
            <a:r>
              <a:rPr lang="zh-CN" altLang="en-US" sz="3200" dirty="0">
                <a:solidFill>
                  <a:srgbClr val="C00000"/>
                </a:solidFill>
                <a:latin typeface="黑体" panose="02010609060101010101" pitchFamily="49" charset="-122"/>
                <a:ea typeface="黑体" panose="02010609060101010101" pitchFamily="49" charset="-122"/>
              </a:rPr>
              <a:t>SQL Server服务</a:t>
            </a:r>
          </a:p>
        </p:txBody>
      </p:sp>
      <p:pic>
        <p:nvPicPr>
          <p:cNvPr id="4" name="图片 3">
            <a:extLst>
              <a:ext uri="{FF2B5EF4-FFF2-40B4-BE49-F238E27FC236}">
                <a16:creationId xmlns:a16="http://schemas.microsoft.com/office/drawing/2014/main" id="{C5AA2B4C-6226-E708-5D1B-E546A30DA2F0}"/>
              </a:ext>
            </a:extLst>
          </p:cNvPr>
          <p:cNvPicPr>
            <a:picLocks noChangeAspect="1"/>
          </p:cNvPicPr>
          <p:nvPr/>
        </p:nvPicPr>
        <p:blipFill>
          <a:blip r:embed="rId3"/>
          <a:stretch>
            <a:fillRect/>
          </a:stretch>
        </p:blipFill>
        <p:spPr>
          <a:xfrm>
            <a:off x="1332186" y="3111079"/>
            <a:ext cx="9703676" cy="3293406"/>
          </a:xfrm>
          <a:prstGeom prst="rect">
            <a:avLst/>
          </a:prstGeom>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76108AA-2BB6-DAF1-C6CD-FE813C4A3EAE}"/>
              </a:ext>
            </a:extLst>
          </p:cNvPr>
          <p:cNvPicPr>
            <a:picLocks noChangeAspect="1"/>
          </p:cNvPicPr>
          <p:nvPr/>
        </p:nvPicPr>
        <p:blipFill>
          <a:blip r:embed="rId3"/>
          <a:stretch>
            <a:fillRect/>
          </a:stretch>
        </p:blipFill>
        <p:spPr>
          <a:xfrm>
            <a:off x="5151338" y="1560030"/>
            <a:ext cx="4497162" cy="457338"/>
          </a:xfrm>
          <a:prstGeom prst="rect">
            <a:avLst/>
          </a:prstGeom>
          <a:effectLst>
            <a:outerShdw blurRad="50800" dist="38100" dir="2700000" algn="tl" rotWithShape="0">
              <a:prstClr val="black">
                <a:alpha val="40000"/>
              </a:prstClr>
            </a:outerShdw>
          </a:effectLst>
        </p:spPr>
      </p:pic>
      <p:sp>
        <p:nvSpPr>
          <p:cNvPr id="9" name="文本框 8">
            <a:extLst>
              <a:ext uri="{FF2B5EF4-FFF2-40B4-BE49-F238E27FC236}">
                <a16:creationId xmlns:a16="http://schemas.microsoft.com/office/drawing/2014/main" id="{3F10EA87-D5F3-F9E1-504E-57F47098BE2C}"/>
              </a:ext>
            </a:extLst>
          </p:cNvPr>
          <p:cNvSpPr txBox="1"/>
          <p:nvPr/>
        </p:nvSpPr>
        <p:spPr>
          <a:xfrm>
            <a:off x="767191" y="1557867"/>
            <a:ext cx="4419664" cy="461665"/>
          </a:xfrm>
          <a:prstGeom prst="rect">
            <a:avLst/>
          </a:prstGeom>
          <a:noFill/>
        </p:spPr>
        <p:txBody>
          <a:bodyPr wrap="square">
            <a:spAutoFit/>
          </a:bodyPr>
          <a:lstStyle/>
          <a:p>
            <a:r>
              <a:rPr lang="zh-CN" altLang="en-US" sz="2400" dirty="0">
                <a:effectLst/>
                <a:latin typeface="黑体" panose="02010609060101010101" pitchFamily="49" charset="-122"/>
                <a:ea typeface="黑体" panose="02010609060101010101" pitchFamily="49" charset="-122"/>
                <a:cs typeface="Times New Roman" panose="02020603050405020304" pitchFamily="18" charset="0"/>
              </a:rPr>
              <a:t>（</a:t>
            </a:r>
            <a:r>
              <a:rPr lang="en-US" altLang="zh-CN" sz="2400" dirty="0">
                <a:effectLst/>
                <a:latin typeface="黑体" panose="02010609060101010101" pitchFamily="49" charset="-122"/>
                <a:ea typeface="黑体" panose="02010609060101010101" pitchFamily="49" charset="-122"/>
                <a:cs typeface="Times New Roman" panose="02020603050405020304" pitchFamily="18" charset="0"/>
              </a:rPr>
              <a:t>1</a:t>
            </a:r>
            <a:r>
              <a:rPr lang="zh-CN" altLang="en-US" sz="24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400" dirty="0">
                <a:effectLst/>
                <a:latin typeface="黑体" panose="02010609060101010101" pitchFamily="49" charset="-122"/>
                <a:ea typeface="黑体" panose="02010609060101010101" pitchFamily="49" charset="-122"/>
                <a:cs typeface="Times New Roman" panose="02020603050405020304" pitchFamily="18" charset="0"/>
              </a:rPr>
              <a:t>单击或解压</a:t>
            </a:r>
            <a:r>
              <a:rPr lang="zh-CN" altLang="en-US" sz="2400" dirty="0">
                <a:effectLst/>
                <a:latin typeface="黑体" panose="02010609060101010101" pitchFamily="49" charset="-122"/>
                <a:ea typeface="黑体" panose="02010609060101010101" pitchFamily="49" charset="-122"/>
                <a:cs typeface="Times New Roman" panose="02020603050405020304" pitchFamily="18" charset="0"/>
              </a:rPr>
              <a:t>安装文件</a:t>
            </a:r>
            <a:r>
              <a:rPr lang="zh-CN" altLang="en-US" sz="2400" dirty="0">
                <a:latin typeface="黑体" panose="02010609060101010101" pitchFamily="49" charset="-122"/>
                <a:ea typeface="黑体" panose="02010609060101010101" pitchFamily="49" charset="-122"/>
                <a:cs typeface="Times New Roman" panose="02020603050405020304" pitchFamily="18" charset="0"/>
              </a:rPr>
              <a:t>文件</a:t>
            </a:r>
            <a:r>
              <a:rPr lang="en-US" altLang="zh-CN" sz="2400" dirty="0">
                <a:latin typeface="黑体" panose="02010609060101010101" pitchFamily="49" charset="-122"/>
                <a:ea typeface="黑体" panose="02010609060101010101" pitchFamily="49" charset="-122"/>
                <a:cs typeface="Times New Roman" panose="02020603050405020304" pitchFamily="18" charset="0"/>
              </a:rPr>
              <a:t>:</a:t>
            </a:r>
            <a:endParaRPr lang="zh-CN" altLang="en-US" sz="2400" dirty="0">
              <a:latin typeface="黑体" panose="02010609060101010101" pitchFamily="49" charset="-122"/>
              <a:ea typeface="黑体" panose="02010609060101010101" pitchFamily="49" charset="-122"/>
            </a:endParaRPr>
          </a:p>
        </p:txBody>
      </p:sp>
      <p:sp>
        <p:nvSpPr>
          <p:cNvPr id="8" name="标题 1">
            <a:extLst>
              <a:ext uri="{FF2B5EF4-FFF2-40B4-BE49-F238E27FC236}">
                <a16:creationId xmlns:a16="http://schemas.microsoft.com/office/drawing/2014/main" id="{25DDF6F8-A6F0-889F-2D4D-823CCF4872FF}"/>
              </a:ext>
            </a:extLst>
          </p:cNvPr>
          <p:cNvSpPr txBox="1">
            <a:spLocks/>
          </p:cNvSpPr>
          <p:nvPr/>
        </p:nvSpPr>
        <p:spPr>
          <a:xfrm>
            <a:off x="360000" y="360000"/>
            <a:ext cx="10515600" cy="531053"/>
          </a:xfrm>
          <a:prstGeom prst="rect">
            <a:avLst/>
          </a:prstGeom>
        </p:spPr>
        <p:txBody>
          <a:bodyPr vert="horz" lIns="91440" tIns="45720" rIns="91440" bIns="45720" rtlCol="0">
            <a:normAutofit/>
          </a:bodyPr>
          <a:lstStyle>
            <a:defPPr>
              <a:defRPr lang="zh-CN"/>
            </a:defPPr>
            <a:lvl1pPr indent="0">
              <a:lnSpc>
                <a:spcPct val="90000"/>
              </a:lnSpc>
              <a:spcBef>
                <a:spcPct val="0"/>
              </a:spcBef>
              <a:buFont typeface="Arial" panose="020B0604020202020204" pitchFamily="34" charset="0"/>
              <a:buNone/>
              <a:defRPr sz="3200">
                <a:solidFill>
                  <a:srgbClr val="C00000"/>
                </a:solidFill>
                <a:latin typeface="黑体" panose="02010609060101010101" pitchFamily="49" charset="-122"/>
                <a:ea typeface="黑体" panose="02010609060101010101" pitchFamily="49" charset="-122"/>
                <a:cs typeface="+mj-cs"/>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smtClean="0"/>
              <a:t>5.2.1</a:t>
            </a:r>
            <a:r>
              <a:rPr lang="zh-CN" altLang="en-US" dirty="0" smtClean="0"/>
              <a:t>安装</a:t>
            </a:r>
            <a:r>
              <a:rPr lang="zh-CN" altLang="en-US" dirty="0"/>
              <a:t>SQL Server（以SQL Server</a:t>
            </a:r>
            <a:r>
              <a:rPr lang="en-US" altLang="zh-CN" dirty="0"/>
              <a:t>2019</a:t>
            </a:r>
            <a:r>
              <a:rPr lang="zh-CN" altLang="en-US" dirty="0"/>
              <a:t>企业版为例）</a:t>
            </a:r>
          </a:p>
        </p:txBody>
      </p:sp>
      <p:sp>
        <p:nvSpPr>
          <p:cNvPr id="4" name="文本框 3">
            <a:extLst>
              <a:ext uri="{FF2B5EF4-FFF2-40B4-BE49-F238E27FC236}">
                <a16:creationId xmlns:a16="http://schemas.microsoft.com/office/drawing/2014/main" id="{0DBE81EE-C8A5-80F0-455E-2A4EBF6DA5AC}"/>
              </a:ext>
            </a:extLst>
          </p:cNvPr>
          <p:cNvSpPr txBox="1"/>
          <p:nvPr/>
        </p:nvSpPr>
        <p:spPr>
          <a:xfrm>
            <a:off x="1043088" y="2092690"/>
            <a:ext cx="3706122" cy="461665"/>
          </a:xfrm>
          <a:prstGeom prst="rect">
            <a:avLst/>
          </a:prstGeom>
          <a:noFill/>
        </p:spPr>
        <p:txBody>
          <a:bodyPr wrap="square">
            <a:spAutoFit/>
          </a:bodyPr>
          <a:lstStyle>
            <a:defPPr>
              <a:defRPr lang="zh-CN"/>
            </a:defPPr>
            <a:lvl1pPr>
              <a:defRPr sz="2400">
                <a:effectLst/>
                <a:latin typeface="黑体" panose="02010609060101010101" pitchFamily="49" charset="-122"/>
                <a:ea typeface="黑体" panose="02010609060101010101" pitchFamily="49" charset="-122"/>
                <a:cs typeface="Times New Roman" panose="02020603050405020304" pitchFamily="18" charset="0"/>
              </a:defRPr>
            </a:lvl1pPr>
          </a:lstStyle>
          <a:p>
            <a:r>
              <a:rPr lang="zh-CN" altLang="en-US" dirty="0"/>
              <a:t>打开安装目录如下图所示：</a:t>
            </a:r>
          </a:p>
        </p:txBody>
      </p:sp>
      <p:grpSp>
        <p:nvGrpSpPr>
          <p:cNvPr id="5" name="组合 4">
            <a:extLst>
              <a:ext uri="{FF2B5EF4-FFF2-40B4-BE49-F238E27FC236}">
                <a16:creationId xmlns:a16="http://schemas.microsoft.com/office/drawing/2014/main" id="{1737324A-6037-1EAC-21E3-8FBD1109BAAE}"/>
              </a:ext>
            </a:extLst>
          </p:cNvPr>
          <p:cNvGrpSpPr/>
          <p:nvPr/>
        </p:nvGrpSpPr>
        <p:grpSpPr>
          <a:xfrm>
            <a:off x="2238160" y="2625350"/>
            <a:ext cx="6886629" cy="3577819"/>
            <a:chOff x="2238160" y="2273268"/>
            <a:chExt cx="6886629" cy="3577819"/>
          </a:xfrm>
        </p:grpSpPr>
        <p:pic>
          <p:nvPicPr>
            <p:cNvPr id="10" name="图片 9">
              <a:extLst>
                <a:ext uri="{FF2B5EF4-FFF2-40B4-BE49-F238E27FC236}">
                  <a16:creationId xmlns:a16="http://schemas.microsoft.com/office/drawing/2014/main" id="{6AD9BFDA-7FF7-711B-FA2A-B33A92E43A6A}"/>
                </a:ext>
              </a:extLst>
            </p:cNvPr>
            <p:cNvPicPr>
              <a:picLocks noChangeAspect="1"/>
            </p:cNvPicPr>
            <p:nvPr/>
          </p:nvPicPr>
          <p:blipFill>
            <a:blip r:embed="rId4"/>
            <a:stretch>
              <a:fillRect/>
            </a:stretch>
          </p:blipFill>
          <p:spPr>
            <a:xfrm>
              <a:off x="2238160" y="2273268"/>
              <a:ext cx="6886629" cy="3577819"/>
            </a:xfrm>
            <a:prstGeom prst="rect">
              <a:avLst/>
            </a:prstGeom>
          </p:spPr>
        </p:pic>
        <p:sp>
          <p:nvSpPr>
            <p:cNvPr id="3" name="对话气泡: 圆角矩形 2">
              <a:extLst>
                <a:ext uri="{FF2B5EF4-FFF2-40B4-BE49-F238E27FC236}">
                  <a16:creationId xmlns:a16="http://schemas.microsoft.com/office/drawing/2014/main" id="{58059026-C304-8AD1-B80A-D12C6B5CC95A}"/>
                </a:ext>
              </a:extLst>
            </p:cNvPr>
            <p:cNvSpPr/>
            <p:nvPr/>
          </p:nvSpPr>
          <p:spPr>
            <a:xfrm>
              <a:off x="5247461" y="3429000"/>
              <a:ext cx="3581230" cy="868152"/>
            </a:xfrm>
            <a:prstGeom prst="wedgeRoundRectCallout">
              <a:avLst>
                <a:gd name="adj1" fmla="val -57937"/>
                <a:gd name="adj2" fmla="val 116939"/>
                <a:gd name="adj3" fmla="val 16667"/>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zh-CN" sz="2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右击“</a:t>
              </a:r>
              <a:r>
                <a:rPr lang="en-US" altLang="zh-CN" sz="2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setup.exe</a:t>
              </a:r>
              <a:r>
                <a:rPr lang="zh-CN" altLang="zh-CN" sz="2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”文件，</a:t>
              </a:r>
              <a:r>
                <a:rPr lang="zh-CN" altLang="en-US" sz="2200" dirty="0">
                  <a:solidFill>
                    <a:schemeClr val="tx1"/>
                  </a:solidFill>
                  <a:latin typeface="黑体" panose="02010609060101010101" pitchFamily="49" charset="-122"/>
                  <a:ea typeface="黑体" panose="02010609060101010101" pitchFamily="49" charset="-122"/>
                  <a:cs typeface="Times New Roman" panose="02020603050405020304" pitchFamily="18" charset="0"/>
                </a:rPr>
                <a:t>选择</a:t>
              </a:r>
              <a:r>
                <a:rPr lang="zh-CN"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“以管理员身份运行</a:t>
              </a:r>
              <a:r>
                <a:rPr lang="zh-CN" altLang="en-US"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a:t>
              </a:r>
            </a:p>
          </p:txBody>
        </p:sp>
      </p:grpSp>
      <p:sp>
        <p:nvSpPr>
          <p:cNvPr id="11" name="文本框 10">
            <a:extLst>
              <a:ext uri="{FF2B5EF4-FFF2-40B4-BE49-F238E27FC236}">
                <a16:creationId xmlns:a16="http://schemas.microsoft.com/office/drawing/2014/main" id="{A097C708-CB9D-4DE8-2B91-390141699AB3}"/>
              </a:ext>
            </a:extLst>
          </p:cNvPr>
          <p:cNvSpPr txBox="1"/>
          <p:nvPr/>
        </p:nvSpPr>
        <p:spPr>
          <a:xfrm>
            <a:off x="257520" y="956146"/>
            <a:ext cx="6097314" cy="540725"/>
          </a:xfrm>
          <a:prstGeom prst="rect">
            <a:avLst/>
          </a:prstGeom>
          <a:noFill/>
        </p:spPr>
        <p:txBody>
          <a:bodyPr wrap="square">
            <a:spAutoFit/>
          </a:bodyPr>
          <a:lstStyle/>
          <a:p>
            <a:pPr lvl="1">
              <a:lnSpc>
                <a:spcPct val="120000"/>
              </a:lnSpc>
              <a:spcBef>
                <a:spcPct val="50000"/>
              </a:spcBef>
              <a:defRPr/>
            </a:pPr>
            <a:r>
              <a:rPr lang="en-US" altLang="zh-CN" sz="2800" dirty="0">
                <a:solidFill>
                  <a:srgbClr val="0000CC"/>
                </a:solidFill>
                <a:latin typeface="黑体" panose="02010609060101010101" pitchFamily="49" charset="-122"/>
                <a:ea typeface="黑体" panose="02010609060101010101" pitchFamily="49" charset="-122"/>
              </a:rPr>
              <a:t>1.</a:t>
            </a:r>
            <a:r>
              <a:rPr lang="zh-CN" altLang="en-US" sz="2800" dirty="0">
                <a:solidFill>
                  <a:srgbClr val="0000CC"/>
                </a:solidFill>
                <a:latin typeface="黑体" panose="02010609060101010101" pitchFamily="49" charset="-122"/>
                <a:ea typeface="黑体" panose="02010609060101010101" pitchFamily="49" charset="-122"/>
              </a:rPr>
              <a:t>安装</a:t>
            </a:r>
            <a:r>
              <a:rPr lang="en-US" altLang="zh-CN" sz="2800" dirty="0">
                <a:solidFill>
                  <a:srgbClr val="0000CC"/>
                </a:solidFill>
                <a:latin typeface="黑体" panose="02010609060101010101" pitchFamily="49" charset="-122"/>
                <a:ea typeface="黑体" panose="02010609060101010101" pitchFamily="49" charset="-122"/>
              </a:rPr>
              <a:t>SQL Server</a:t>
            </a:r>
            <a:r>
              <a:rPr lang="zh-CN" altLang="en-US" sz="2800" dirty="0">
                <a:solidFill>
                  <a:srgbClr val="0000CC"/>
                </a:solidFill>
                <a:latin typeface="黑体" panose="02010609060101010101" pitchFamily="49" charset="-122"/>
                <a:ea typeface="黑体" panose="02010609060101010101" pitchFamily="49" charset="-122"/>
              </a:rPr>
              <a:t>服务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4" grpId="0"/>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696994"/>
            <a:ext cx="9796897" cy="963769"/>
          </a:xfrm>
        </p:spPr>
        <p:txBody>
          <a:bodyPr>
            <a:normAutofit lnSpcReduction="10000"/>
          </a:bodyPr>
          <a:lstStyle/>
          <a:p>
            <a:pPr marL="457200" lvl="1" indent="0" defTabSz="896938">
              <a:lnSpc>
                <a:spcPct val="120000"/>
              </a:lnSpc>
              <a:spcBef>
                <a:spcPts val="600"/>
              </a:spcBef>
              <a:spcAft>
                <a:spcPts val="600"/>
              </a:spcAft>
              <a:buClr>
                <a:srgbClr val="C00000"/>
              </a:buClr>
              <a:buSzPct val="60000"/>
              <a:buNone/>
              <a:defRPr/>
            </a:pPr>
            <a:r>
              <a:rPr lang="zh-CN" altLang="en-US" sz="2400" dirty="0">
                <a:latin typeface="黑体" panose="02010609060101010101" pitchFamily="49" charset="-122"/>
                <a:ea typeface="黑体" panose="02010609060101010101" pitchFamily="49" charset="-122"/>
              </a:rPr>
              <a:t>② 在“服务”窗口中右击要启动的</a:t>
            </a:r>
            <a:r>
              <a:rPr lang="en-US" altLang="zh-CN" sz="2400" kern="0" dirty="0">
                <a:latin typeface="黑体" panose="02010609060101010101" pitchFamily="49" charset="-122"/>
                <a:ea typeface="黑体" panose="02010609060101010101" pitchFamily="49" charset="-122"/>
              </a:rPr>
              <a:t>SQL Server</a:t>
            </a:r>
            <a:r>
              <a:rPr lang="zh-CN" altLang="en-US" sz="2400" dirty="0">
                <a:latin typeface="黑体" panose="02010609060101010101" pitchFamily="49" charset="-122"/>
                <a:ea typeface="黑体" panose="02010609060101010101" pitchFamily="49" charset="-122"/>
              </a:rPr>
              <a:t>服务，在快捷菜单中选择“</a:t>
            </a:r>
            <a:r>
              <a:rPr lang="zh-CN" altLang="en-US" dirty="0">
                <a:solidFill>
                  <a:srgbClr val="0000CC"/>
                </a:solidFill>
                <a:latin typeface="黑体" panose="02010609060101010101" pitchFamily="49" charset="-122"/>
                <a:ea typeface="黑体" panose="02010609060101010101" pitchFamily="49" charset="-122"/>
                <a:cs typeface="Times New Roman" panose="02020603050405020304" pitchFamily="18" charset="0"/>
              </a:rPr>
              <a:t>启动</a:t>
            </a:r>
            <a:r>
              <a:rPr lang="zh-CN" altLang="en-US" sz="2400" dirty="0">
                <a:latin typeface="黑体" panose="02010609060101010101" pitchFamily="49" charset="-122"/>
                <a:ea typeface="黑体" panose="02010609060101010101" pitchFamily="49" charset="-122"/>
              </a:rPr>
              <a:t>”。</a:t>
            </a:r>
            <a:r>
              <a:rPr lang="en-US" altLang="zh-CN" sz="2400" kern="0" dirty="0">
                <a:latin typeface="黑体" panose="02010609060101010101" pitchFamily="49" charset="-122"/>
                <a:ea typeface="黑体" panose="02010609060101010101" pitchFamily="49" charset="-122"/>
              </a:rPr>
              <a:t>    </a:t>
            </a:r>
          </a:p>
        </p:txBody>
      </p:sp>
      <p:pic>
        <p:nvPicPr>
          <p:cNvPr id="5" name="图片 4">
            <a:extLst>
              <a:ext uri="{FF2B5EF4-FFF2-40B4-BE49-F238E27FC236}">
                <a16:creationId xmlns:a16="http://schemas.microsoft.com/office/drawing/2014/main" id="{10E7C257-A1D6-4F5E-A425-CC9A5F64FC80}"/>
              </a:ext>
            </a:extLst>
          </p:cNvPr>
          <p:cNvPicPr>
            <a:picLocks noChangeAspect="1"/>
          </p:cNvPicPr>
          <p:nvPr/>
        </p:nvPicPr>
        <p:blipFill>
          <a:blip r:embed="rId3"/>
          <a:stretch>
            <a:fillRect/>
          </a:stretch>
        </p:blipFill>
        <p:spPr>
          <a:xfrm>
            <a:off x="1337266" y="1820466"/>
            <a:ext cx="9796897" cy="3376771"/>
          </a:xfrm>
          <a:prstGeom prst="rect">
            <a:avLst/>
          </a:prstGeom>
          <a:effectLst>
            <a:outerShdw blurRad="50800" dist="38100" dir="2700000" algn="tl" rotWithShape="0">
              <a:prstClr val="black">
                <a:alpha val="40000"/>
              </a:prstClr>
            </a:outerShdw>
          </a:effectLst>
        </p:spPr>
      </p:pic>
      <p:sp>
        <p:nvSpPr>
          <p:cNvPr id="2" name="内容占位符 2">
            <a:extLst>
              <a:ext uri="{FF2B5EF4-FFF2-40B4-BE49-F238E27FC236}">
                <a16:creationId xmlns:a16="http://schemas.microsoft.com/office/drawing/2014/main" id="{9F48F27B-F213-EAC7-C900-CEEBAE64E7CE}"/>
              </a:ext>
            </a:extLst>
          </p:cNvPr>
          <p:cNvSpPr txBox="1">
            <a:spLocks/>
          </p:cNvSpPr>
          <p:nvPr/>
        </p:nvSpPr>
        <p:spPr>
          <a:xfrm>
            <a:off x="957469" y="5549097"/>
            <a:ext cx="9796897" cy="6119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896938">
              <a:lnSpc>
                <a:spcPct val="120000"/>
              </a:lnSpc>
              <a:spcBef>
                <a:spcPts val="600"/>
              </a:spcBef>
              <a:spcAft>
                <a:spcPts val="600"/>
              </a:spcAft>
              <a:buClr>
                <a:srgbClr val="C00000"/>
              </a:buClr>
              <a:buSzPct val="60000"/>
              <a:buFont typeface="Arial" panose="020B0604020202020204" pitchFamily="34" charset="0"/>
              <a:buNone/>
              <a:defRPr/>
            </a:pPr>
            <a:r>
              <a:rPr lang="zh-CN" altLang="en-US" dirty="0">
                <a:latin typeface="黑体" panose="02010609060101010101" pitchFamily="49" charset="-122"/>
                <a:ea typeface="黑体" panose="02010609060101010101" pitchFamily="49" charset="-122"/>
              </a:rPr>
              <a:t>也可以在此处</a:t>
            </a:r>
            <a:r>
              <a:rPr lang="zh-CN" altLang="en-US" dirty="0">
                <a:solidFill>
                  <a:srgbClr val="0000CC"/>
                </a:solidFill>
                <a:latin typeface="黑体" panose="02010609060101010101" pitchFamily="49" charset="-122"/>
                <a:ea typeface="黑体" panose="02010609060101010101" pitchFamily="49" charset="-122"/>
              </a:rPr>
              <a:t>停止</a:t>
            </a:r>
            <a:r>
              <a:rPr lang="zh-CN" altLang="en-US" dirty="0">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rPr>
              <a:t>暂停</a:t>
            </a:r>
            <a:r>
              <a:rPr lang="zh-CN" altLang="en-US" dirty="0">
                <a:latin typeface="黑体" panose="02010609060101010101" pitchFamily="49" charset="-122"/>
                <a:ea typeface="黑体" panose="02010609060101010101" pitchFamily="49" charset="-122"/>
              </a:rPr>
              <a:t>或</a:t>
            </a:r>
            <a:r>
              <a:rPr lang="zh-CN" altLang="en-US" dirty="0">
                <a:solidFill>
                  <a:srgbClr val="0000CC"/>
                </a:solidFill>
                <a:latin typeface="黑体" panose="02010609060101010101" pitchFamily="49" charset="-122"/>
                <a:ea typeface="黑体" panose="02010609060101010101" pitchFamily="49" charset="-122"/>
              </a:rPr>
              <a:t>重新启动</a:t>
            </a:r>
            <a:r>
              <a:rPr lang="en-US" altLang="zh-CN" dirty="0">
                <a:latin typeface="黑体" panose="02010609060101010101" pitchFamily="49" charset="-122"/>
                <a:ea typeface="黑体" panose="02010609060101010101" pitchFamily="49" charset="-122"/>
              </a:rPr>
              <a:t>SQL</a:t>
            </a:r>
            <a:r>
              <a:rPr lang="en-US" altLang="zh-CN" dirty="0">
                <a:solidFill>
                  <a:srgbClr val="0000CC"/>
                </a:solidFill>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Server</a:t>
            </a:r>
            <a:r>
              <a:rPr lang="zh-CN" altLang="en-US" dirty="0">
                <a:latin typeface="黑体" panose="02010609060101010101" pitchFamily="49" charset="-122"/>
                <a:ea typeface="黑体" panose="02010609060101010101" pitchFamily="49" charset="-122"/>
              </a:rPr>
              <a:t>服务。</a:t>
            </a:r>
            <a:endParaRPr lang="en-US" altLang="zh-CN" kern="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98131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0000" y="689660"/>
            <a:ext cx="9957884" cy="2710276"/>
          </a:xfrm>
        </p:spPr>
        <p:txBody>
          <a:bodyPr>
            <a:normAutofit lnSpcReduction="10000"/>
          </a:bodyPr>
          <a:lstStyle/>
          <a:p>
            <a:pPr>
              <a:lnSpc>
                <a:spcPct val="120000"/>
              </a:lnSpc>
              <a:spcBef>
                <a:spcPts val="600"/>
              </a:spcBef>
              <a:spcAft>
                <a:spcPts val="600"/>
              </a:spcAft>
              <a:buClr>
                <a:srgbClr val="0000CC"/>
              </a:buClr>
              <a:buSzPct val="100000"/>
              <a:buFont typeface="Wingdings" panose="05000000000000000000" pitchFamily="2" charset="2"/>
              <a:buChar char="Ø"/>
              <a:defRPr/>
            </a:pPr>
            <a:r>
              <a:rPr lang="zh-CN" altLang="en-US" dirty="0">
                <a:solidFill>
                  <a:srgbClr val="0000CC"/>
                </a:solidFill>
                <a:latin typeface="黑体" panose="02010609060101010101" pitchFamily="49" charset="-122"/>
                <a:ea typeface="黑体" panose="02010609060101010101" pitchFamily="49" charset="-122"/>
              </a:rPr>
              <a:t> 方法二：使用</a:t>
            </a:r>
            <a:r>
              <a:rPr lang="en-US" altLang="zh-CN" dirty="0">
                <a:solidFill>
                  <a:srgbClr val="0000CC"/>
                </a:solidFill>
                <a:latin typeface="黑体" panose="02010609060101010101" pitchFamily="49" charset="-122"/>
                <a:ea typeface="黑体" panose="02010609060101010101" pitchFamily="49" charset="-122"/>
              </a:rPr>
              <a:t>SQL Server</a:t>
            </a:r>
            <a:r>
              <a:rPr lang="zh-CN" altLang="en-US" dirty="0">
                <a:solidFill>
                  <a:srgbClr val="0000CC"/>
                </a:solidFill>
                <a:latin typeface="黑体" panose="02010609060101010101" pitchFamily="49" charset="-122"/>
                <a:ea typeface="黑体" panose="02010609060101010101" pitchFamily="49" charset="-122"/>
              </a:rPr>
              <a:t>配置管理器启动</a:t>
            </a:r>
            <a:r>
              <a:rPr lang="en-US" altLang="zh-CN" dirty="0">
                <a:solidFill>
                  <a:srgbClr val="0000CC"/>
                </a:solidFill>
                <a:latin typeface="黑体" panose="02010609060101010101" pitchFamily="49" charset="-122"/>
                <a:ea typeface="黑体" panose="02010609060101010101" pitchFamily="49" charset="-122"/>
              </a:rPr>
              <a:t>SQL Server</a:t>
            </a:r>
            <a:r>
              <a:rPr lang="zh-CN" altLang="en-US" dirty="0">
                <a:solidFill>
                  <a:srgbClr val="0000CC"/>
                </a:solidFill>
                <a:latin typeface="黑体" panose="02010609060101010101" pitchFamily="49" charset="-122"/>
                <a:ea typeface="黑体" panose="02010609060101010101" pitchFamily="49" charset="-122"/>
              </a:rPr>
              <a:t>服务</a:t>
            </a:r>
            <a:endParaRPr lang="en-US" altLang="zh-CN" dirty="0">
              <a:solidFill>
                <a:srgbClr val="0000CC"/>
              </a:solidFill>
              <a:latin typeface="黑体" panose="02010609060101010101" pitchFamily="49" charset="-122"/>
              <a:ea typeface="黑体" panose="02010609060101010101" pitchFamily="49" charset="-122"/>
            </a:endParaRPr>
          </a:p>
          <a:p>
            <a:pPr marL="457200" lvl="1" indent="0">
              <a:lnSpc>
                <a:spcPct val="120000"/>
              </a:lnSpc>
              <a:spcBef>
                <a:spcPts val="1200"/>
              </a:spcBef>
              <a:buClr>
                <a:srgbClr val="C00000"/>
              </a:buClr>
              <a:buSzPct val="60000"/>
              <a:buNone/>
              <a:defRPr/>
            </a:pPr>
            <a:r>
              <a:rPr lang="zh-CN" altLang="en-US" kern="0" dirty="0">
                <a:solidFill>
                  <a:srgbClr val="C00000"/>
                </a:solidFill>
                <a:latin typeface="黑体" panose="02010609060101010101" pitchFamily="49" charset="-122"/>
                <a:ea typeface="黑体" panose="02010609060101010101" pitchFamily="49" charset="-122"/>
              </a:rPr>
              <a:t>操作步骤：</a:t>
            </a:r>
            <a:endParaRPr lang="en-US" altLang="zh-CN" kern="0" dirty="0">
              <a:solidFill>
                <a:srgbClr val="C00000"/>
              </a:solidFill>
              <a:latin typeface="黑体" panose="02010609060101010101" pitchFamily="49" charset="-122"/>
              <a:ea typeface="黑体" panose="02010609060101010101" pitchFamily="49" charset="-122"/>
            </a:endParaRPr>
          </a:p>
          <a:p>
            <a:pPr marL="457200" lvl="1" indent="0">
              <a:lnSpc>
                <a:spcPct val="120000"/>
              </a:lnSpc>
              <a:spcBef>
                <a:spcPts val="1200"/>
              </a:spcBef>
              <a:buClr>
                <a:srgbClr val="C00000"/>
              </a:buClr>
              <a:buSzPct val="60000"/>
              <a:buNone/>
              <a:defRPr/>
            </a:pPr>
            <a:r>
              <a:rPr lang="zh-CN" altLang="en-US" kern="0" dirty="0">
                <a:latin typeface="黑体" panose="02010609060101010101" pitchFamily="49" charset="-122"/>
                <a:ea typeface="黑体" panose="02010609060101010101" pitchFamily="49" charset="-122"/>
              </a:rPr>
              <a:t>① 在</a:t>
            </a:r>
            <a:r>
              <a:rPr lang="en-US" altLang="zh-CN" dirty="0">
                <a:latin typeface="黑体" panose="02010609060101010101" pitchFamily="49" charset="-122"/>
                <a:ea typeface="黑体" panose="02010609060101010101" pitchFamily="49" charset="-122"/>
              </a:rPr>
              <a:t>Windows</a:t>
            </a:r>
            <a:r>
              <a:rPr lang="zh-CN" altLang="en-US" kern="0" dirty="0">
                <a:latin typeface="黑体" panose="02010609060101010101" pitchFamily="49" charset="-122"/>
                <a:ea typeface="黑体" panose="02010609060101010101" pitchFamily="49" charset="-122"/>
              </a:rPr>
              <a:t>开始菜单中展开“</a:t>
            </a:r>
            <a:r>
              <a:rPr lang="en-US" altLang="zh-CN" dirty="0">
                <a:latin typeface="黑体" panose="02010609060101010101" pitchFamily="49" charset="-122"/>
                <a:ea typeface="黑体" panose="02010609060101010101" pitchFamily="49" charset="-122"/>
              </a:rPr>
              <a:t>Microsoft SQL Server2019</a:t>
            </a:r>
            <a:r>
              <a:rPr lang="zh-CN" altLang="en-US" kern="0" dirty="0">
                <a:latin typeface="黑体" panose="02010609060101010101" pitchFamily="49" charset="-122"/>
                <a:ea typeface="黑体" panose="02010609060101010101" pitchFamily="49" charset="-122"/>
              </a:rPr>
              <a:t>”，选择“</a:t>
            </a:r>
            <a:r>
              <a:rPr lang="en-US" altLang="zh-CN" dirty="0">
                <a:solidFill>
                  <a:srgbClr val="0000CC"/>
                </a:solidFill>
                <a:latin typeface="黑体" panose="02010609060101010101" pitchFamily="49" charset="-122"/>
                <a:ea typeface="黑体" panose="02010609060101010101" pitchFamily="49" charset="-122"/>
                <a:cs typeface="Times New Roman" panose="02020603050405020304" pitchFamily="18" charset="0"/>
              </a:rPr>
              <a:t>SQL Server2019</a:t>
            </a:r>
            <a:r>
              <a:rPr lang="zh-CN" altLang="en-US" dirty="0">
                <a:solidFill>
                  <a:srgbClr val="0000CC"/>
                </a:solidFill>
                <a:latin typeface="黑体" panose="02010609060101010101" pitchFamily="49" charset="-122"/>
                <a:ea typeface="黑体" panose="02010609060101010101" pitchFamily="49" charset="-122"/>
                <a:cs typeface="Times New Roman" panose="02020603050405020304" pitchFamily="18" charset="0"/>
              </a:rPr>
              <a:t>配置管理器</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914400" lvl="2" indent="0">
              <a:lnSpc>
                <a:spcPct val="120000"/>
              </a:lnSpc>
              <a:spcBef>
                <a:spcPts val="600"/>
              </a:spcBef>
              <a:buClr>
                <a:srgbClr val="C00000"/>
              </a:buClr>
              <a:buSzPct val="60000"/>
              <a:buNone/>
              <a:defRPr/>
            </a:pPr>
            <a:r>
              <a:rPr lang="en-US" altLang="zh-CN" sz="2400" kern="0" dirty="0">
                <a:latin typeface="黑体" panose="02010609060101010101" pitchFamily="49" charset="-122"/>
                <a:ea typeface="黑体" panose="02010609060101010101" pitchFamily="49" charset="-122"/>
              </a:rPr>
              <a:t>      </a:t>
            </a:r>
          </a:p>
        </p:txBody>
      </p:sp>
      <p:grpSp>
        <p:nvGrpSpPr>
          <p:cNvPr id="6" name="组合 5">
            <a:extLst>
              <a:ext uri="{FF2B5EF4-FFF2-40B4-BE49-F238E27FC236}">
                <a16:creationId xmlns:a16="http://schemas.microsoft.com/office/drawing/2014/main" id="{2906C2B8-445F-1D78-65B5-3063DC7921DE}"/>
              </a:ext>
            </a:extLst>
          </p:cNvPr>
          <p:cNvGrpSpPr/>
          <p:nvPr/>
        </p:nvGrpSpPr>
        <p:grpSpPr>
          <a:xfrm>
            <a:off x="3936042" y="3007511"/>
            <a:ext cx="4319916" cy="3026822"/>
            <a:chOff x="4098738" y="2932797"/>
            <a:chExt cx="4010025" cy="2710276"/>
          </a:xfrm>
          <a:effectLst>
            <a:outerShdw blurRad="50800" dist="38100" dir="2700000" algn="tl" rotWithShape="0">
              <a:prstClr val="black">
                <a:alpha val="40000"/>
              </a:prstClr>
            </a:outerShdw>
          </a:effectLst>
        </p:grpSpPr>
        <p:pic>
          <p:nvPicPr>
            <p:cNvPr id="4" name="图片 3">
              <a:extLst>
                <a:ext uri="{FF2B5EF4-FFF2-40B4-BE49-F238E27FC236}">
                  <a16:creationId xmlns:a16="http://schemas.microsoft.com/office/drawing/2014/main" id="{3583E8D5-84EA-0A0D-E95D-B7B72EAB02C2}"/>
                </a:ext>
              </a:extLst>
            </p:cNvPr>
            <p:cNvPicPr>
              <a:picLocks noChangeAspect="1"/>
            </p:cNvPicPr>
            <p:nvPr/>
          </p:nvPicPr>
          <p:blipFill rotWithShape="1">
            <a:blip r:embed="rId3"/>
            <a:srcRect t="57082"/>
            <a:stretch/>
          </p:blipFill>
          <p:spPr>
            <a:xfrm>
              <a:off x="4098738" y="2932797"/>
              <a:ext cx="4010025" cy="2710276"/>
            </a:xfrm>
            <a:prstGeom prst="rect">
              <a:avLst/>
            </a:prstGeom>
          </p:spPr>
        </p:pic>
        <p:sp>
          <p:nvSpPr>
            <p:cNvPr id="5" name="矩形 4">
              <a:extLst>
                <a:ext uri="{FF2B5EF4-FFF2-40B4-BE49-F238E27FC236}">
                  <a16:creationId xmlns:a16="http://schemas.microsoft.com/office/drawing/2014/main" id="{0EC82972-340C-581E-8B0F-59EC562F3046}"/>
                </a:ext>
              </a:extLst>
            </p:cNvPr>
            <p:cNvSpPr/>
            <p:nvPr/>
          </p:nvSpPr>
          <p:spPr>
            <a:xfrm>
              <a:off x="4313583" y="4979504"/>
              <a:ext cx="3409121" cy="496957"/>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5951" y="689661"/>
            <a:ext cx="10515600" cy="1477070"/>
          </a:xfrm>
        </p:spPr>
        <p:txBody>
          <a:bodyPr>
            <a:normAutofit lnSpcReduction="10000"/>
          </a:bodyPr>
          <a:lstStyle/>
          <a:p>
            <a:pPr marL="457200" lvl="1" indent="0">
              <a:lnSpc>
                <a:spcPct val="120000"/>
              </a:lnSpc>
              <a:spcBef>
                <a:spcPts val="600"/>
              </a:spcBef>
              <a:buClr>
                <a:srgbClr val="C00000"/>
              </a:buClr>
              <a:buSzPct val="60000"/>
              <a:buNone/>
              <a:defRPr/>
            </a:pPr>
            <a:r>
              <a:rPr lang="zh-CN" altLang="en-US" sz="2400" dirty="0">
                <a:latin typeface="黑体" panose="02010609060101010101" pitchFamily="49" charset="-122"/>
                <a:ea typeface="黑体" panose="02010609060101010101" pitchFamily="49" charset="-122"/>
              </a:rPr>
              <a:t>② </a:t>
            </a:r>
            <a:r>
              <a:rPr lang="zh-CN" altLang="en-US" dirty="0">
                <a:latin typeface="黑体" panose="02010609060101010101" pitchFamily="49" charset="-122"/>
                <a:ea typeface="黑体" panose="02010609060101010101" pitchFamily="49" charset="-122"/>
              </a:rPr>
              <a:t>在配置管理器窗口左侧选择“</a:t>
            </a:r>
            <a:r>
              <a:rPr lang="en-US" altLang="zh-CN" dirty="0">
                <a:solidFill>
                  <a:srgbClr val="0000CC"/>
                </a:solidFill>
                <a:latin typeface="黑体" panose="02010609060101010101" pitchFamily="49" charset="-122"/>
                <a:ea typeface="黑体" panose="02010609060101010101" pitchFamily="49" charset="-122"/>
                <a:cs typeface="Times New Roman" panose="02020603050405020304" pitchFamily="18" charset="0"/>
              </a:rPr>
              <a:t>SQL Server</a:t>
            </a:r>
            <a:r>
              <a:rPr lang="zh-CN" altLang="en-US"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服务</a:t>
            </a:r>
            <a:r>
              <a:rPr lang="zh-CN" altLang="en-US"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在窗口右侧右击要启动的</a:t>
            </a:r>
            <a:r>
              <a:rPr lang="en-US" altLang="zh-CN" kern="0" dirty="0">
                <a:latin typeface="黑体" panose="02010609060101010101" pitchFamily="49" charset="-122"/>
                <a:ea typeface="黑体" panose="02010609060101010101" pitchFamily="49" charset="-122"/>
              </a:rPr>
              <a:t>SQL Server</a:t>
            </a:r>
            <a:r>
              <a:rPr lang="zh-CN" altLang="en-US" sz="2400" dirty="0">
                <a:latin typeface="黑体" panose="02010609060101010101" pitchFamily="49" charset="-122"/>
                <a:ea typeface="黑体" panose="02010609060101010101" pitchFamily="49" charset="-122"/>
              </a:rPr>
              <a:t>服务，在快捷菜单中</a:t>
            </a:r>
            <a:r>
              <a:rPr lang="zh-CN" altLang="en-US" dirty="0">
                <a:latin typeface="黑体" panose="02010609060101010101" pitchFamily="49" charset="-122"/>
                <a:ea typeface="黑体" panose="02010609060101010101" pitchFamily="49" charset="-122"/>
              </a:rPr>
              <a:t>选择</a:t>
            </a:r>
            <a:r>
              <a:rPr lang="zh-CN" altLang="en-US" sz="2400" dirty="0">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cs typeface="Times New Roman" panose="02020603050405020304" pitchFamily="18" charset="0"/>
              </a:rPr>
              <a:t>启动</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pPr marL="914400" lvl="2" indent="0">
              <a:lnSpc>
                <a:spcPct val="120000"/>
              </a:lnSpc>
              <a:spcBef>
                <a:spcPts val="600"/>
              </a:spcBef>
              <a:buClr>
                <a:srgbClr val="C00000"/>
              </a:buClr>
              <a:buSzPct val="60000"/>
              <a:buNone/>
              <a:defRPr/>
            </a:pPr>
            <a:r>
              <a:rPr lang="en-US" altLang="zh-CN" sz="2400" kern="0" dirty="0">
                <a:latin typeface="黑体" panose="02010609060101010101" pitchFamily="49" charset="-122"/>
                <a:ea typeface="黑体" panose="02010609060101010101" pitchFamily="49" charset="-122"/>
              </a:rPr>
              <a:t>      </a:t>
            </a:r>
          </a:p>
        </p:txBody>
      </p:sp>
      <p:grpSp>
        <p:nvGrpSpPr>
          <p:cNvPr id="10" name="组合 9">
            <a:extLst>
              <a:ext uri="{FF2B5EF4-FFF2-40B4-BE49-F238E27FC236}">
                <a16:creationId xmlns:a16="http://schemas.microsoft.com/office/drawing/2014/main" id="{941CE4F7-3CDA-43D5-BE65-17D45BB69D5D}"/>
              </a:ext>
            </a:extLst>
          </p:cNvPr>
          <p:cNvGrpSpPr/>
          <p:nvPr/>
        </p:nvGrpSpPr>
        <p:grpSpPr>
          <a:xfrm>
            <a:off x="1229058" y="1900454"/>
            <a:ext cx="9856860" cy="2627489"/>
            <a:chOff x="771525" y="3399505"/>
            <a:chExt cx="10590026" cy="2514600"/>
          </a:xfrm>
          <a:effectLst>
            <a:outerShdw blurRad="50800" dist="38100" dir="2700000" algn="tl" rotWithShape="0">
              <a:prstClr val="black">
                <a:alpha val="40000"/>
              </a:prstClr>
            </a:outerShdw>
          </a:effectLst>
        </p:grpSpPr>
        <p:pic>
          <p:nvPicPr>
            <p:cNvPr id="8" name="图片 7">
              <a:extLst>
                <a:ext uri="{FF2B5EF4-FFF2-40B4-BE49-F238E27FC236}">
                  <a16:creationId xmlns:a16="http://schemas.microsoft.com/office/drawing/2014/main" id="{E30FBFEC-8FCB-469A-99B1-3FCF68E86C37}"/>
                </a:ext>
              </a:extLst>
            </p:cNvPr>
            <p:cNvPicPr>
              <a:picLocks noChangeAspect="1"/>
            </p:cNvPicPr>
            <p:nvPr/>
          </p:nvPicPr>
          <p:blipFill rotWithShape="1">
            <a:blip r:embed="rId3"/>
            <a:srcRect r="146" b="6713"/>
            <a:stretch/>
          </p:blipFill>
          <p:spPr>
            <a:xfrm>
              <a:off x="771525" y="3399505"/>
              <a:ext cx="10590026" cy="2514600"/>
            </a:xfrm>
            <a:prstGeom prst="rect">
              <a:avLst/>
            </a:prstGeom>
          </p:spPr>
        </p:pic>
        <p:sp>
          <p:nvSpPr>
            <p:cNvPr id="9" name="矩形 8">
              <a:extLst>
                <a:ext uri="{FF2B5EF4-FFF2-40B4-BE49-F238E27FC236}">
                  <a16:creationId xmlns:a16="http://schemas.microsoft.com/office/drawing/2014/main" id="{610831BC-7067-42C6-827F-8EE150C2EB0F}"/>
                </a:ext>
              </a:extLst>
            </p:cNvPr>
            <p:cNvSpPr/>
            <p:nvPr/>
          </p:nvSpPr>
          <p:spPr>
            <a:xfrm>
              <a:off x="920439" y="4365525"/>
              <a:ext cx="1380308" cy="26547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内容占位符 2">
            <a:extLst>
              <a:ext uri="{FF2B5EF4-FFF2-40B4-BE49-F238E27FC236}">
                <a16:creationId xmlns:a16="http://schemas.microsoft.com/office/drawing/2014/main" id="{BF4F89A8-CB29-C41D-D138-1B856AE8EEB5}"/>
              </a:ext>
            </a:extLst>
          </p:cNvPr>
          <p:cNvSpPr txBox="1">
            <a:spLocks/>
          </p:cNvSpPr>
          <p:nvPr/>
        </p:nvSpPr>
        <p:spPr>
          <a:xfrm>
            <a:off x="921416" y="5121714"/>
            <a:ext cx="9796897" cy="6119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defTabSz="896938">
              <a:lnSpc>
                <a:spcPct val="120000"/>
              </a:lnSpc>
              <a:spcBef>
                <a:spcPts val="600"/>
              </a:spcBef>
              <a:spcAft>
                <a:spcPts val="600"/>
              </a:spcAft>
              <a:buClr>
                <a:srgbClr val="C00000"/>
              </a:buClr>
              <a:buSzPct val="60000"/>
              <a:buFont typeface="Arial" panose="020B0604020202020204" pitchFamily="34" charset="0"/>
              <a:buNone/>
              <a:defRPr/>
            </a:pPr>
            <a:r>
              <a:rPr lang="zh-CN" altLang="en-US" dirty="0">
                <a:latin typeface="黑体" panose="02010609060101010101" pitchFamily="49" charset="-122"/>
                <a:ea typeface="黑体" panose="02010609060101010101" pitchFamily="49" charset="-122"/>
              </a:rPr>
              <a:t>同样也可以在此处</a:t>
            </a:r>
            <a:r>
              <a:rPr lang="zh-CN" altLang="en-US" dirty="0">
                <a:solidFill>
                  <a:srgbClr val="0000CC"/>
                </a:solidFill>
                <a:latin typeface="黑体" panose="02010609060101010101" pitchFamily="49" charset="-122"/>
                <a:ea typeface="黑体" panose="02010609060101010101" pitchFamily="49" charset="-122"/>
                <a:cs typeface="Times New Roman" panose="02020603050405020304" pitchFamily="18" charset="0"/>
              </a:rPr>
              <a:t>停止</a:t>
            </a:r>
            <a:r>
              <a:rPr lang="zh-CN" altLang="en-US" dirty="0">
                <a:latin typeface="黑体" panose="02010609060101010101" pitchFamily="49" charset="-122"/>
                <a:ea typeface="黑体" panose="02010609060101010101" pitchFamily="49" charset="-122"/>
              </a:rPr>
              <a:t>、</a:t>
            </a:r>
            <a:r>
              <a:rPr lang="zh-CN" altLang="en-US"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暂停</a:t>
            </a:r>
            <a:r>
              <a:rPr lang="zh-CN" altLang="en-US" dirty="0">
                <a:latin typeface="黑体" panose="02010609060101010101" pitchFamily="49" charset="-122"/>
                <a:ea typeface="黑体" panose="02010609060101010101" pitchFamily="49" charset="-122"/>
              </a:rPr>
              <a:t>或</a:t>
            </a:r>
            <a:r>
              <a:rPr lang="zh-CN" altLang="en-US" dirty="0">
                <a:solidFill>
                  <a:srgbClr val="0000CC"/>
                </a:solidFill>
                <a:latin typeface="黑体" panose="02010609060101010101" pitchFamily="49" charset="-122"/>
                <a:ea typeface="黑体" panose="02010609060101010101" pitchFamily="49" charset="-122"/>
                <a:cs typeface="Times New Roman" panose="02020603050405020304" pitchFamily="18" charset="0"/>
              </a:rPr>
              <a:t>重新启动</a:t>
            </a:r>
            <a:r>
              <a:rPr lang="en-US" altLang="zh-CN" dirty="0">
                <a:latin typeface="黑体" panose="02010609060101010101" pitchFamily="49" charset="-122"/>
                <a:ea typeface="黑体" panose="02010609060101010101" pitchFamily="49" charset="-122"/>
              </a:rPr>
              <a:t>SQL Server</a:t>
            </a:r>
            <a:r>
              <a:rPr lang="zh-CN" altLang="en-US" dirty="0">
                <a:latin typeface="黑体" panose="02010609060101010101" pitchFamily="49" charset="-122"/>
                <a:ea typeface="黑体" panose="02010609060101010101" pitchFamily="49" charset="-122"/>
              </a:rPr>
              <a:t>服务。</a:t>
            </a:r>
            <a:endParaRPr lang="en-US" altLang="zh-CN" kern="0"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13428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74124" y="1123207"/>
            <a:ext cx="10484602" cy="4611586"/>
          </a:xfrm>
        </p:spPr>
        <p:txBody>
          <a:bodyPr>
            <a:normAutofit/>
          </a:bodyPr>
          <a:lstStyle/>
          <a:p>
            <a:pPr marL="360000" indent="-439200">
              <a:lnSpc>
                <a:spcPct val="120000"/>
              </a:lnSpc>
              <a:spcBef>
                <a:spcPts val="1800"/>
              </a:spcBef>
              <a:buClr>
                <a:srgbClr val="0000CC"/>
              </a:buClr>
              <a:buSzPct val="100000"/>
              <a:buFont typeface="Wingdings" panose="05000000000000000000" pitchFamily="2" charset="2"/>
              <a:buChar char="Ø"/>
              <a:defRPr/>
            </a:pPr>
            <a:r>
              <a:rPr lang="zh-CN" altLang="en-US" dirty="0">
                <a:solidFill>
                  <a:srgbClr val="0000CC"/>
                </a:solidFill>
                <a:latin typeface="黑体" panose="02010609060101010101" pitchFamily="49" charset="-122"/>
                <a:ea typeface="黑体" panose="02010609060101010101" pitchFamily="49" charset="-122"/>
              </a:rPr>
              <a:t>SQL Server </a:t>
            </a:r>
            <a:r>
              <a:rPr lang="en-US" altLang="zh-CN" dirty="0">
                <a:solidFill>
                  <a:srgbClr val="0000CC"/>
                </a:solidFill>
                <a:latin typeface="黑体" panose="02010609060101010101" pitchFamily="49" charset="-122"/>
                <a:ea typeface="黑体" panose="02010609060101010101" pitchFamily="49" charset="-122"/>
              </a:rPr>
              <a:t>Management Studio</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SSMS</a:t>
            </a:r>
            <a:r>
              <a:rPr lang="zh-CN" altLang="en-US" dirty="0">
                <a:solidFill>
                  <a:srgbClr val="0000CC"/>
                </a:solidFill>
                <a:latin typeface="黑体" panose="02010609060101010101" pitchFamily="49" charset="-122"/>
                <a:ea typeface="黑体" panose="02010609060101010101" pitchFamily="49" charset="-122"/>
              </a:rPr>
              <a:t>）工具简介</a:t>
            </a:r>
            <a:endParaRPr lang="en-US" altLang="zh-CN" dirty="0">
              <a:solidFill>
                <a:srgbClr val="0000CC"/>
              </a:solidFill>
              <a:latin typeface="黑体" panose="02010609060101010101" pitchFamily="49" charset="-122"/>
              <a:ea typeface="黑体" panose="02010609060101010101" pitchFamily="49" charset="-122"/>
            </a:endParaRPr>
          </a:p>
          <a:p>
            <a:pPr marL="720000" lvl="2" indent="-360000">
              <a:lnSpc>
                <a:spcPct val="120000"/>
              </a:lnSpc>
              <a:spcBef>
                <a:spcPts val="1800"/>
              </a:spcBef>
              <a:buClr>
                <a:schemeClr val="tx1"/>
              </a:buClr>
              <a:buSzPct val="100000"/>
              <a:defRPr/>
            </a:pPr>
            <a:r>
              <a:rPr lang="en-US" altLang="zh-CN" sz="2400" dirty="0">
                <a:latin typeface="黑体" panose="02010609060101010101" pitchFamily="49" charset="-122"/>
                <a:ea typeface="黑体" panose="02010609060101010101" pitchFamily="49" charset="-122"/>
              </a:rPr>
              <a:t>SSMS</a:t>
            </a:r>
            <a:r>
              <a:rPr lang="zh-CN" altLang="en-US" sz="2400" dirty="0">
                <a:latin typeface="黑体" panose="02010609060101010101" pitchFamily="49" charset="-122"/>
                <a:ea typeface="黑体" panose="02010609060101010101" pitchFamily="49" charset="-122"/>
              </a:rPr>
              <a:t>是</a:t>
            </a:r>
            <a:r>
              <a:rPr lang="en-US" altLang="zh-CN" sz="2400" dirty="0">
                <a:latin typeface="黑体" panose="02010609060101010101" pitchFamily="49" charset="-122"/>
                <a:ea typeface="黑体" panose="02010609060101010101" pitchFamily="49" charset="-122"/>
              </a:rPr>
              <a:t>SQL Server</a:t>
            </a:r>
            <a:r>
              <a:rPr lang="zh-CN" altLang="en-US" sz="2400" dirty="0">
                <a:latin typeface="黑体" panose="02010609060101010101" pitchFamily="49" charset="-122"/>
                <a:ea typeface="黑体" panose="02010609060101010101" pitchFamily="49" charset="-122"/>
              </a:rPr>
              <a:t>的可视化集成管理环境，可用于管理数据库引擎、</a:t>
            </a:r>
            <a:r>
              <a:rPr lang="en-US" altLang="zh-CN" sz="2400" dirty="0">
                <a:latin typeface="黑体" panose="02010609060101010101" pitchFamily="49" charset="-122"/>
                <a:ea typeface="黑体" panose="02010609060101010101" pitchFamily="49" charset="-122"/>
              </a:rPr>
              <a:t>Analysis Services</a:t>
            </a:r>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Integration Services </a:t>
            </a:r>
            <a:r>
              <a:rPr lang="zh-CN" altLang="en-US" sz="2400" dirty="0">
                <a:latin typeface="黑体" panose="02010609060101010101" pitchFamily="49" charset="-122"/>
                <a:ea typeface="黑体" panose="02010609060101010101" pitchFamily="49" charset="-122"/>
              </a:rPr>
              <a:t>和 </a:t>
            </a:r>
            <a:r>
              <a:rPr lang="en-US" altLang="zh-CN" sz="2400" dirty="0">
                <a:latin typeface="黑体" panose="02010609060101010101" pitchFamily="49" charset="-122"/>
                <a:ea typeface="黑体" panose="02010609060101010101" pitchFamily="49" charset="-122"/>
              </a:rPr>
              <a:t>Reporting Services</a:t>
            </a:r>
            <a:r>
              <a:rPr lang="zh-CN" altLang="en-US" sz="2400" dirty="0">
                <a:latin typeface="黑体" panose="02010609060101010101" pitchFamily="49" charset="-122"/>
                <a:ea typeface="黑体" panose="02010609060101010101" pitchFamily="49" charset="-122"/>
              </a:rPr>
              <a:t>，是</a:t>
            </a:r>
            <a:r>
              <a:rPr lang="en-US" altLang="zh-CN" sz="2400" dirty="0">
                <a:latin typeface="黑体" panose="02010609060101010101" pitchFamily="49" charset="-122"/>
                <a:ea typeface="黑体" panose="02010609060101010101" pitchFamily="49" charset="-122"/>
              </a:rPr>
              <a:t>SQL Server</a:t>
            </a:r>
            <a:r>
              <a:rPr lang="zh-CN" altLang="en-US" sz="2400" dirty="0">
                <a:latin typeface="黑体" panose="02010609060101010101" pitchFamily="49" charset="-122"/>
                <a:ea typeface="黑体" panose="02010609060101010101" pitchFamily="49" charset="-122"/>
              </a:rPr>
              <a:t>中最重要的管理工具和集成管理平台。</a:t>
            </a:r>
            <a:endParaRPr lang="en-US" altLang="zh-CN" sz="2400" dirty="0">
              <a:latin typeface="黑体" panose="02010609060101010101" pitchFamily="49" charset="-122"/>
              <a:ea typeface="黑体" panose="02010609060101010101" pitchFamily="49" charset="-122"/>
            </a:endParaRPr>
          </a:p>
          <a:p>
            <a:pPr marL="720000" lvl="2" indent="-360000">
              <a:lnSpc>
                <a:spcPct val="120000"/>
              </a:lnSpc>
              <a:spcBef>
                <a:spcPts val="1800"/>
              </a:spcBef>
              <a:buClr>
                <a:schemeClr val="tx1"/>
              </a:buClr>
              <a:buSzPct val="100000"/>
              <a:defRPr/>
            </a:pPr>
            <a:r>
              <a:rPr lang="en-US" altLang="zh-CN" sz="2400" dirty="0">
                <a:latin typeface="黑体" panose="02010609060101010101" pitchFamily="49" charset="-122"/>
                <a:ea typeface="黑体" panose="02010609060101010101" pitchFamily="49" charset="-122"/>
              </a:rPr>
              <a:t>SSMS</a:t>
            </a:r>
            <a:r>
              <a:rPr lang="zh-CN" altLang="en-US" sz="2400" dirty="0">
                <a:latin typeface="黑体" panose="02010609060101010101" pitchFamily="49" charset="-122"/>
                <a:ea typeface="黑体" panose="02010609060101010101" pitchFamily="49" charset="-122"/>
              </a:rPr>
              <a:t>组合了大量</a:t>
            </a:r>
            <a:r>
              <a:rPr lang="zh-CN" altLang="en-US" sz="2400" dirty="0">
                <a:solidFill>
                  <a:srgbClr val="C00000"/>
                </a:solidFill>
                <a:latin typeface="黑体" panose="02010609060101010101" pitchFamily="49" charset="-122"/>
                <a:ea typeface="黑体" panose="02010609060101010101" pitchFamily="49" charset="-122"/>
              </a:rPr>
              <a:t>图形工具</a:t>
            </a:r>
            <a:r>
              <a:rPr lang="zh-CN" altLang="en-US" sz="2400" dirty="0">
                <a:latin typeface="黑体" panose="02010609060101010101" pitchFamily="49" charset="-122"/>
                <a:ea typeface="黑体" panose="02010609060101010101" pitchFamily="49" charset="-122"/>
              </a:rPr>
              <a:t>和丰富的</a:t>
            </a:r>
            <a:r>
              <a:rPr lang="zh-CN" altLang="en-US" sz="2400" dirty="0">
                <a:solidFill>
                  <a:srgbClr val="C00000"/>
                </a:solidFill>
                <a:latin typeface="黑体" panose="02010609060101010101" pitchFamily="49" charset="-122"/>
                <a:ea typeface="黑体" panose="02010609060101010101" pitchFamily="49" charset="-122"/>
              </a:rPr>
              <a:t>脚本编辑器</a:t>
            </a:r>
            <a:r>
              <a:rPr lang="zh-CN" altLang="en-US" sz="2400" dirty="0">
                <a:latin typeface="黑体" panose="02010609060101010101" pitchFamily="49" charset="-122"/>
                <a:ea typeface="黑体" panose="02010609060101010101" pitchFamily="49" charset="-122"/>
              </a:rPr>
              <a:t>，使开发人员和数据库管理人员可通过易用的图形工具和丰富的脚本完成任务。</a:t>
            </a:r>
            <a:endParaRPr lang="en-US" altLang="zh-CN" sz="2400" dirty="0">
              <a:latin typeface="黑体" panose="02010609060101010101" pitchFamily="49" charset="-122"/>
              <a:ea typeface="黑体" panose="02010609060101010101" pitchFamily="49" charset="-122"/>
            </a:endParaRPr>
          </a:p>
          <a:p>
            <a:pPr marL="720000" lvl="2" indent="-360000">
              <a:lnSpc>
                <a:spcPct val="120000"/>
              </a:lnSpc>
              <a:spcBef>
                <a:spcPts val="1800"/>
              </a:spcBef>
              <a:buClr>
                <a:schemeClr val="tx1"/>
              </a:buClr>
              <a:buSzPct val="100000"/>
              <a:defRPr/>
            </a:pPr>
            <a:r>
              <a:rPr lang="zh-CN" altLang="en-US" sz="2400" dirty="0">
                <a:latin typeface="黑体" panose="02010609060101010101" pitchFamily="49" charset="-122"/>
                <a:ea typeface="黑体" panose="02010609060101010101" pitchFamily="49" charset="-122"/>
              </a:rPr>
              <a:t>使用该工具可完成数据库引擎中常用的数据库操作，例如创建数据库、创建表、执行各种数据查询、访问数据库等操作。</a:t>
            </a:r>
            <a:endParaRPr lang="en-US" altLang="zh-CN" sz="2400" dirty="0">
              <a:latin typeface="黑体" panose="02010609060101010101" pitchFamily="49" charset="-122"/>
              <a:ea typeface="黑体" panose="02010609060101010101" pitchFamily="49" charset="-122"/>
            </a:endParaRPr>
          </a:p>
          <a:p>
            <a:pPr marL="457200" lvl="1" indent="0">
              <a:lnSpc>
                <a:spcPct val="120000"/>
              </a:lnSpc>
              <a:spcBef>
                <a:spcPts val="1800"/>
              </a:spcBef>
              <a:buClr>
                <a:srgbClr val="C00000"/>
              </a:buClr>
              <a:buSzPct val="60000"/>
              <a:buNone/>
              <a:defRPr/>
            </a:pPr>
            <a:endParaRPr lang="en-US" altLang="zh-CN" sz="2200" dirty="0">
              <a:latin typeface="黑体" panose="02010609060101010101" pitchFamily="49" charset="-122"/>
              <a:ea typeface="黑体" panose="02010609060101010101" pitchFamily="49" charset="-122"/>
            </a:endParaRPr>
          </a:p>
          <a:p>
            <a:pPr marL="457200" lvl="1" indent="0">
              <a:lnSpc>
                <a:spcPct val="120000"/>
              </a:lnSpc>
              <a:spcBef>
                <a:spcPts val="1800"/>
              </a:spcBef>
              <a:buClr>
                <a:srgbClr val="C00000"/>
              </a:buClr>
              <a:buSzPct val="60000"/>
              <a:buNone/>
              <a:defRPr/>
            </a:pPr>
            <a:endParaRPr lang="en-US" altLang="zh-CN" sz="2200" dirty="0">
              <a:solidFill>
                <a:srgbClr val="C00000"/>
              </a:solidFill>
              <a:latin typeface="黑体" panose="02010609060101010101" pitchFamily="49" charset="-122"/>
              <a:ea typeface="黑体" panose="02010609060101010101" pitchFamily="49" charset="-122"/>
            </a:endParaRPr>
          </a:p>
        </p:txBody>
      </p:sp>
      <p:sp>
        <p:nvSpPr>
          <p:cNvPr id="7" name="标题 1"/>
          <p:cNvSpPr>
            <a:spLocks noGrp="1"/>
          </p:cNvSpPr>
          <p:nvPr>
            <p:ph type="title"/>
          </p:nvPr>
        </p:nvSpPr>
        <p:spPr>
          <a:xfrm>
            <a:off x="360000" y="360000"/>
            <a:ext cx="10515600" cy="540000"/>
          </a:xfrm>
        </p:spPr>
        <p:txBody>
          <a:bodyPr>
            <a:normAutofit/>
          </a:bodyPr>
          <a:lstStyle/>
          <a:p>
            <a:r>
              <a:rPr lang="en-US" altLang="zh-CN" sz="3200" dirty="0" smtClean="0">
                <a:solidFill>
                  <a:srgbClr val="C00000"/>
                </a:solidFill>
                <a:latin typeface="黑体" panose="02010609060101010101" pitchFamily="49" charset="-122"/>
                <a:ea typeface="黑体" panose="02010609060101010101" pitchFamily="49" charset="-122"/>
              </a:rPr>
              <a:t>5.2.3 </a:t>
            </a:r>
            <a:r>
              <a:rPr lang="zh-CN" altLang="en-US" sz="3200" dirty="0" smtClean="0">
                <a:solidFill>
                  <a:srgbClr val="C00000"/>
                </a:solidFill>
                <a:latin typeface="黑体" panose="02010609060101010101" pitchFamily="49" charset="-122"/>
                <a:ea typeface="黑体" panose="02010609060101010101" pitchFamily="49" charset="-122"/>
              </a:rPr>
              <a:t>启动</a:t>
            </a:r>
            <a:r>
              <a:rPr lang="zh-CN" altLang="en-US" sz="3200" dirty="0">
                <a:solidFill>
                  <a:srgbClr val="C00000"/>
                </a:solidFill>
                <a:latin typeface="黑体" panose="02010609060101010101" pitchFamily="49" charset="-122"/>
                <a:ea typeface="黑体" panose="02010609060101010101" pitchFamily="49" charset="-122"/>
              </a:rPr>
              <a:t>SQL Server </a:t>
            </a:r>
            <a:r>
              <a:rPr lang="en-US" altLang="zh-CN" sz="3200" dirty="0">
                <a:solidFill>
                  <a:srgbClr val="C00000"/>
                </a:solidFill>
                <a:latin typeface="黑体" panose="02010609060101010101" pitchFamily="49" charset="-122"/>
                <a:ea typeface="黑体" panose="02010609060101010101" pitchFamily="49" charset="-122"/>
              </a:rPr>
              <a:t>Management Studio(SSMS)</a:t>
            </a:r>
            <a:endParaRPr lang="zh-CN" altLang="en-US" sz="3200" dirty="0">
              <a:solidFill>
                <a:srgbClr val="C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0000" y="898226"/>
            <a:ext cx="10114942" cy="607381"/>
          </a:xfrm>
        </p:spPr>
        <p:txBody>
          <a:bodyPr>
            <a:normAutofit/>
          </a:bodyPr>
          <a:lstStyle/>
          <a:p>
            <a:pPr indent="-439200">
              <a:lnSpc>
                <a:spcPct val="120000"/>
              </a:lnSpc>
              <a:spcBef>
                <a:spcPts val="1800"/>
              </a:spcBef>
              <a:buClr>
                <a:srgbClr val="0000CC"/>
              </a:buClr>
              <a:buSzPct val="100000"/>
              <a:buFont typeface="Wingdings" panose="05000000000000000000" pitchFamily="2" charset="2"/>
              <a:buChar char="Ø"/>
              <a:defRPr/>
            </a:pPr>
            <a:r>
              <a:rPr lang="zh-CN" altLang="en-US" dirty="0">
                <a:solidFill>
                  <a:srgbClr val="0000CC"/>
                </a:solidFill>
                <a:latin typeface="黑体" panose="02010609060101010101" pitchFamily="49" charset="-122"/>
                <a:ea typeface="黑体" panose="02010609060101010101" pitchFamily="49" charset="-122"/>
              </a:rPr>
              <a:t>启动SQL Server </a:t>
            </a:r>
            <a:r>
              <a:rPr lang="en-US" altLang="zh-CN" dirty="0">
                <a:solidFill>
                  <a:srgbClr val="0000CC"/>
                </a:solidFill>
                <a:latin typeface="黑体" panose="02010609060101010101" pitchFamily="49" charset="-122"/>
                <a:ea typeface="黑体" panose="02010609060101010101" pitchFamily="49" charset="-122"/>
              </a:rPr>
              <a:t>Management Studio</a:t>
            </a:r>
            <a:r>
              <a:rPr lang="zh-CN" altLang="en-US" dirty="0">
                <a:solidFill>
                  <a:srgbClr val="0000CC"/>
                </a:solidFill>
                <a:latin typeface="黑体" panose="02010609060101010101" pitchFamily="49" charset="-122"/>
                <a:ea typeface="黑体" panose="02010609060101010101" pitchFamily="49" charset="-122"/>
              </a:rPr>
              <a:t>（</a:t>
            </a:r>
            <a:r>
              <a:rPr lang="en-US" altLang="zh-CN" dirty="0">
                <a:solidFill>
                  <a:srgbClr val="0000CC"/>
                </a:solidFill>
                <a:latin typeface="黑体" panose="02010609060101010101" pitchFamily="49" charset="-122"/>
                <a:ea typeface="黑体" panose="02010609060101010101" pitchFamily="49" charset="-122"/>
              </a:rPr>
              <a:t>SSMS</a:t>
            </a:r>
            <a:r>
              <a:rPr lang="zh-CN" altLang="en-US" dirty="0">
                <a:solidFill>
                  <a:srgbClr val="0000CC"/>
                </a:solidFill>
                <a:latin typeface="黑体" panose="02010609060101010101" pitchFamily="49" charset="-122"/>
                <a:ea typeface="黑体" panose="02010609060101010101" pitchFamily="49" charset="-122"/>
              </a:rPr>
              <a:t>）</a:t>
            </a:r>
            <a:endParaRPr lang="en-US" altLang="zh-CN" dirty="0">
              <a:solidFill>
                <a:srgbClr val="0000CC"/>
              </a:solidFill>
              <a:latin typeface="黑体" panose="02010609060101010101" pitchFamily="49" charset="-122"/>
              <a:ea typeface="黑体" panose="02010609060101010101" pitchFamily="49" charset="-122"/>
            </a:endParaRPr>
          </a:p>
        </p:txBody>
      </p:sp>
      <p:sp>
        <p:nvSpPr>
          <p:cNvPr id="7" name="内容占位符 2">
            <a:extLst>
              <a:ext uri="{FF2B5EF4-FFF2-40B4-BE49-F238E27FC236}">
                <a16:creationId xmlns:a16="http://schemas.microsoft.com/office/drawing/2014/main" id="{CCB71F8C-08AC-403B-BEFF-F0D22AD8CD01}"/>
              </a:ext>
            </a:extLst>
          </p:cNvPr>
          <p:cNvSpPr txBox="1">
            <a:spLocks/>
          </p:cNvSpPr>
          <p:nvPr/>
        </p:nvSpPr>
        <p:spPr>
          <a:xfrm>
            <a:off x="745215" y="1884718"/>
            <a:ext cx="5577913" cy="3721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20000"/>
              </a:lnSpc>
              <a:spcBef>
                <a:spcPts val="1800"/>
              </a:spcBef>
              <a:buClr>
                <a:srgbClr val="C00000"/>
              </a:buClr>
              <a:buSzPct val="60000"/>
              <a:buFont typeface="Arial" panose="020B0604020202020204" pitchFamily="34" charset="0"/>
              <a:buNone/>
              <a:defRPr/>
            </a:pPr>
            <a:r>
              <a:rPr lang="zh-CN" altLang="en-US" kern="0" dirty="0">
                <a:solidFill>
                  <a:srgbClr val="C00000"/>
                </a:solidFill>
                <a:latin typeface="黑体" panose="02010609060101010101" pitchFamily="49" charset="-122"/>
                <a:ea typeface="黑体" panose="02010609060101010101" pitchFamily="49" charset="-122"/>
              </a:rPr>
              <a:t>操作步骤：</a:t>
            </a:r>
            <a:endParaRPr lang="en-US" altLang="zh-CN" kern="0" dirty="0">
              <a:solidFill>
                <a:srgbClr val="C00000"/>
              </a:solidFill>
              <a:latin typeface="黑体" panose="02010609060101010101" pitchFamily="49" charset="-122"/>
              <a:ea typeface="黑体" panose="02010609060101010101" pitchFamily="49" charset="-122"/>
            </a:endParaRPr>
          </a:p>
          <a:p>
            <a:pPr marL="457200" lvl="1" indent="0">
              <a:lnSpc>
                <a:spcPct val="130000"/>
              </a:lnSpc>
              <a:spcBef>
                <a:spcPts val="1800"/>
              </a:spcBef>
              <a:buClr>
                <a:srgbClr val="C00000"/>
              </a:buClr>
              <a:buSzPct val="60000"/>
              <a:buNone/>
              <a:defRPr/>
            </a:pPr>
            <a:r>
              <a:rPr lang="zh-CN" altLang="en-US" dirty="0">
                <a:latin typeface="黑体" panose="02010609060101010101" pitchFamily="49" charset="-122"/>
                <a:ea typeface="黑体" panose="02010609060101010101" pitchFamily="49" charset="-122"/>
              </a:rPr>
              <a:t>① 在</a:t>
            </a:r>
            <a:r>
              <a:rPr lang="en-US" altLang="zh-CN" dirty="0">
                <a:latin typeface="黑体" panose="02010609060101010101" pitchFamily="49" charset="-122"/>
                <a:ea typeface="黑体" panose="02010609060101010101" pitchFamily="49" charset="-122"/>
              </a:rPr>
              <a:t>Windows</a:t>
            </a:r>
            <a:r>
              <a:rPr lang="zh-CN" altLang="en-US" dirty="0">
                <a:latin typeface="黑体" panose="02010609060101010101" pitchFamily="49" charset="-122"/>
                <a:ea typeface="黑体" panose="02010609060101010101" pitchFamily="49" charset="-122"/>
              </a:rPr>
              <a:t>“开始”菜单中展开“</a:t>
            </a:r>
            <a:r>
              <a:rPr lang="en-US" altLang="zh-CN" dirty="0">
                <a:latin typeface="黑体" panose="02010609060101010101" pitchFamily="49" charset="-122"/>
                <a:ea typeface="黑体" panose="02010609060101010101" pitchFamily="49" charset="-122"/>
              </a:rPr>
              <a:t>Microsoft SQL Server Tools18</a:t>
            </a:r>
            <a:r>
              <a:rPr lang="zh-CN" altLang="en-US" dirty="0">
                <a:latin typeface="黑体" panose="02010609060101010101" pitchFamily="49" charset="-122"/>
                <a:ea typeface="黑体" panose="02010609060101010101" pitchFamily="49" charset="-122"/>
              </a:rPr>
              <a:t>”，选择 “</a:t>
            </a:r>
            <a:r>
              <a:rPr lang="en-US" altLang="zh-CN" dirty="0">
                <a:solidFill>
                  <a:srgbClr val="0000CC"/>
                </a:solidFill>
                <a:latin typeface="黑体" panose="02010609060101010101" pitchFamily="49" charset="-122"/>
                <a:ea typeface="黑体" panose="02010609060101010101" pitchFamily="49" charset="-122"/>
                <a:cs typeface="Times New Roman" panose="02020603050405020304" pitchFamily="18" charset="0"/>
              </a:rPr>
              <a:t>Microsoft </a:t>
            </a:r>
            <a:r>
              <a:rPr lang="zh-CN" altLang="en-US" dirty="0">
                <a:solidFill>
                  <a:srgbClr val="0000CC"/>
                </a:solidFill>
                <a:latin typeface="黑体" panose="02010609060101010101" pitchFamily="49" charset="-122"/>
                <a:ea typeface="黑体" panose="02010609060101010101" pitchFamily="49" charset="-122"/>
                <a:cs typeface="Times New Roman" panose="02020603050405020304" pitchFamily="18" charset="0"/>
              </a:rPr>
              <a:t>SQL Server </a:t>
            </a:r>
            <a:r>
              <a:rPr lang="en-US" altLang="zh-CN" dirty="0">
                <a:solidFill>
                  <a:srgbClr val="0000CC"/>
                </a:solidFill>
                <a:latin typeface="黑体" panose="02010609060101010101" pitchFamily="49" charset="-122"/>
                <a:ea typeface="黑体" panose="02010609060101010101" pitchFamily="49" charset="-122"/>
                <a:cs typeface="Times New Roman" panose="02020603050405020304" pitchFamily="18" charset="0"/>
              </a:rPr>
              <a:t>Management Studio</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grpSp>
        <p:nvGrpSpPr>
          <p:cNvPr id="2" name="组合 1">
            <a:extLst>
              <a:ext uri="{FF2B5EF4-FFF2-40B4-BE49-F238E27FC236}">
                <a16:creationId xmlns:a16="http://schemas.microsoft.com/office/drawing/2014/main" id="{FC576419-18E9-6BD5-C756-83728E612B60}"/>
              </a:ext>
            </a:extLst>
          </p:cNvPr>
          <p:cNvGrpSpPr/>
          <p:nvPr/>
        </p:nvGrpSpPr>
        <p:grpSpPr>
          <a:xfrm>
            <a:off x="6686022" y="2544418"/>
            <a:ext cx="4010025" cy="2703236"/>
            <a:chOff x="6686022" y="2544418"/>
            <a:chExt cx="4010025" cy="2703236"/>
          </a:xfrm>
          <a:effectLst>
            <a:outerShdw blurRad="50800" dist="38100" dir="2700000" algn="tl" rotWithShape="0">
              <a:prstClr val="black">
                <a:alpha val="40000"/>
              </a:prstClr>
            </a:outerShdw>
          </a:effectLst>
        </p:grpSpPr>
        <p:pic>
          <p:nvPicPr>
            <p:cNvPr id="4" name="图片 3">
              <a:extLst>
                <a:ext uri="{FF2B5EF4-FFF2-40B4-BE49-F238E27FC236}">
                  <a16:creationId xmlns:a16="http://schemas.microsoft.com/office/drawing/2014/main" id="{F91076D7-21FF-2432-C691-C8AB60E54E17}"/>
                </a:ext>
              </a:extLst>
            </p:cNvPr>
            <p:cNvPicPr>
              <a:picLocks noChangeAspect="1"/>
            </p:cNvPicPr>
            <p:nvPr/>
          </p:nvPicPr>
          <p:blipFill rotWithShape="1">
            <a:blip r:embed="rId3"/>
            <a:srcRect t="37898"/>
            <a:stretch/>
          </p:blipFill>
          <p:spPr>
            <a:xfrm>
              <a:off x="6686022" y="2544418"/>
              <a:ext cx="4010025" cy="2703236"/>
            </a:xfrm>
            <a:prstGeom prst="rect">
              <a:avLst/>
            </a:prstGeom>
          </p:spPr>
        </p:pic>
        <p:sp>
          <p:nvSpPr>
            <p:cNvPr id="5" name="矩形 4">
              <a:extLst>
                <a:ext uri="{FF2B5EF4-FFF2-40B4-BE49-F238E27FC236}">
                  <a16:creationId xmlns:a16="http://schemas.microsoft.com/office/drawing/2014/main" id="{5090B279-CBB3-F596-7738-7721D7C5F42D}"/>
                </a:ext>
              </a:extLst>
            </p:cNvPr>
            <p:cNvSpPr/>
            <p:nvPr/>
          </p:nvSpPr>
          <p:spPr>
            <a:xfrm>
              <a:off x="6887082" y="3637722"/>
              <a:ext cx="3628518" cy="47697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2771" y="1274559"/>
            <a:ext cx="5250049" cy="2903303"/>
          </a:xfrm>
        </p:spPr>
        <p:txBody>
          <a:bodyPr>
            <a:normAutofit fontScale="92500"/>
          </a:bodyPr>
          <a:lstStyle/>
          <a:p>
            <a:pPr marL="0" indent="0">
              <a:lnSpc>
                <a:spcPct val="150000"/>
              </a:lnSpc>
              <a:buClr>
                <a:srgbClr val="0000CC"/>
              </a:buClr>
              <a:buSzPct val="100000"/>
              <a:buNone/>
              <a:defRPr/>
            </a:pPr>
            <a:r>
              <a:rPr lang="zh-CN" altLang="zh-CN" sz="2400" dirty="0">
                <a:latin typeface="黑体" panose="02010609060101010101" pitchFamily="49" charset="-122"/>
                <a:ea typeface="黑体" panose="02010609060101010101" pitchFamily="49" charset="-122"/>
              </a:rPr>
              <a:t>②</a:t>
            </a: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在打开的“</a:t>
            </a:r>
            <a:r>
              <a:rPr lang="zh-CN" altLang="en-US" sz="24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连接到服务器”</a:t>
            </a:r>
            <a:r>
              <a:rPr lang="zh-CN" altLang="en-US" sz="2400" dirty="0">
                <a:latin typeface="黑体" panose="02010609060101010101" pitchFamily="49" charset="-122"/>
                <a:ea typeface="黑体" panose="02010609060101010101" pitchFamily="49" charset="-122"/>
              </a:rPr>
              <a:t>对话框中，选择</a:t>
            </a:r>
            <a:r>
              <a:rPr lang="zh-CN" altLang="en-US" sz="24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服务器类型</a:t>
            </a:r>
            <a:r>
              <a:rPr lang="zh-CN" altLang="en-US" sz="2400" dirty="0">
                <a:latin typeface="黑体" panose="02010609060101010101" pitchFamily="49" charset="-122"/>
                <a:ea typeface="黑体" panose="02010609060101010101" pitchFamily="49" charset="-122"/>
              </a:rPr>
              <a:t>为“</a:t>
            </a:r>
            <a:r>
              <a:rPr lang="zh-CN" altLang="en-US" sz="24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数据库引擎</a:t>
            </a:r>
            <a:r>
              <a:rPr lang="zh-CN" altLang="en-US" sz="2400" dirty="0">
                <a:latin typeface="黑体" panose="02010609060101010101" pitchFamily="49" charset="-122"/>
                <a:ea typeface="黑体" panose="02010609060101010101" pitchFamily="49" charset="-122"/>
              </a:rPr>
              <a:t>”，然后选择或输入</a:t>
            </a:r>
            <a:r>
              <a:rPr lang="zh-CN" altLang="en-US" sz="24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服务器名称</a:t>
            </a:r>
            <a:r>
              <a:rPr lang="zh-CN" altLang="en-US" sz="2400" dirty="0">
                <a:latin typeface="黑体" panose="02010609060101010101" pitchFamily="49" charset="-122"/>
                <a:ea typeface="黑体" panose="02010609060101010101" pitchFamily="49" charset="-122"/>
              </a:rPr>
              <a:t>，再选择</a:t>
            </a:r>
            <a:r>
              <a:rPr lang="zh-CN" altLang="en-US" sz="24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身份验证模式</a:t>
            </a:r>
            <a:r>
              <a:rPr lang="zh-CN" altLang="en-US" sz="2400" dirty="0">
                <a:latin typeface="黑体" panose="02010609060101010101" pitchFamily="49" charset="-122"/>
                <a:ea typeface="黑体" panose="02010609060101010101" pitchFamily="49" charset="-122"/>
              </a:rPr>
              <a:t>。最后单击“</a:t>
            </a:r>
            <a:r>
              <a:rPr lang="zh-CN" altLang="en-US" sz="24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连接</a:t>
            </a:r>
            <a:r>
              <a:rPr lang="zh-CN" altLang="en-US" sz="2400" dirty="0">
                <a:latin typeface="黑体" panose="02010609060101010101" pitchFamily="49" charset="-122"/>
                <a:ea typeface="黑体" panose="02010609060101010101" pitchFamily="49" charset="-122"/>
              </a:rPr>
              <a:t>”按钮，如果连接成功即可打开</a:t>
            </a:r>
            <a:r>
              <a:rPr lang="en-US" altLang="zh-CN" sz="2400" dirty="0">
                <a:latin typeface="黑体" panose="02010609060101010101" pitchFamily="49" charset="-122"/>
                <a:ea typeface="黑体" panose="02010609060101010101" pitchFamily="49" charset="-122"/>
              </a:rPr>
              <a:t>SSMS</a:t>
            </a:r>
            <a:r>
              <a:rPr lang="zh-CN" altLang="en-US" sz="2400" dirty="0">
                <a:latin typeface="黑体" panose="02010609060101010101" pitchFamily="49" charset="-122"/>
                <a:ea typeface="黑体" panose="02010609060101010101" pitchFamily="49" charset="-122"/>
              </a:rPr>
              <a:t>窗口。</a:t>
            </a:r>
            <a:endParaRPr lang="en-US" altLang="zh-CN" sz="2400" dirty="0">
              <a:latin typeface="黑体" panose="02010609060101010101" pitchFamily="49" charset="-122"/>
              <a:ea typeface="黑体" panose="02010609060101010101" pitchFamily="49" charset="-122"/>
            </a:endParaRPr>
          </a:p>
        </p:txBody>
      </p:sp>
      <p:pic>
        <p:nvPicPr>
          <p:cNvPr id="2" name="图片 1">
            <a:extLst>
              <a:ext uri="{FF2B5EF4-FFF2-40B4-BE49-F238E27FC236}">
                <a16:creationId xmlns:a16="http://schemas.microsoft.com/office/drawing/2014/main" id="{C08B3B6D-53FC-4AED-A527-36CB6A9E7083}"/>
              </a:ext>
            </a:extLst>
          </p:cNvPr>
          <p:cNvPicPr>
            <a:picLocks noChangeAspect="1"/>
          </p:cNvPicPr>
          <p:nvPr/>
        </p:nvPicPr>
        <p:blipFill>
          <a:blip r:embed="rId3"/>
          <a:stretch>
            <a:fillRect/>
          </a:stretch>
        </p:blipFill>
        <p:spPr>
          <a:xfrm>
            <a:off x="5889171" y="1220229"/>
            <a:ext cx="5281876" cy="3567758"/>
          </a:xfrm>
          <a:prstGeom prst="rect">
            <a:avLst/>
          </a:prstGeom>
        </p:spPr>
      </p:pic>
      <p:sp>
        <p:nvSpPr>
          <p:cNvPr id="5" name="文本框 4">
            <a:extLst>
              <a:ext uri="{FF2B5EF4-FFF2-40B4-BE49-F238E27FC236}">
                <a16:creationId xmlns:a16="http://schemas.microsoft.com/office/drawing/2014/main" id="{BC7F8CA5-4A52-1240-324E-BEE61099CB93}"/>
              </a:ext>
            </a:extLst>
          </p:cNvPr>
          <p:cNvSpPr txBox="1"/>
          <p:nvPr/>
        </p:nvSpPr>
        <p:spPr>
          <a:xfrm>
            <a:off x="1306566" y="4967581"/>
            <a:ext cx="10084019" cy="1363065"/>
          </a:xfrm>
          <a:prstGeom prst="rect">
            <a:avLst/>
          </a:prstGeom>
          <a:noFill/>
        </p:spPr>
        <p:txBody>
          <a:bodyPr wrap="square">
            <a:spAutoFit/>
          </a:bodyPr>
          <a:lstStyle/>
          <a:p>
            <a:pPr lvl="0">
              <a:lnSpc>
                <a:spcPct val="120000"/>
              </a:lnSpc>
              <a:spcBef>
                <a:spcPts val="1200"/>
              </a:spcBef>
              <a:defRPr/>
            </a:pPr>
            <a:r>
              <a:rPr lang="zh-CN" altLang="en-US" sz="2400" dirty="0">
                <a:solidFill>
                  <a:srgbClr val="C00000"/>
                </a:solidFill>
                <a:latin typeface="黑体" panose="02010609060101010101" pitchFamily="49" charset="-122"/>
                <a:ea typeface="黑体" panose="02010609060101010101" pitchFamily="49" charset="-122"/>
              </a:rPr>
              <a:t>注意：</a:t>
            </a:r>
            <a:r>
              <a:rPr lang="zh-CN" altLang="en-US" sz="2400" dirty="0">
                <a:latin typeface="黑体" panose="02010609060101010101" pitchFamily="49" charset="-122"/>
                <a:ea typeface="黑体" panose="02010609060101010101" pitchFamily="49" charset="-122"/>
              </a:rPr>
              <a:t>如果连接不成功，首先检查一下</a:t>
            </a:r>
            <a:r>
              <a:rPr lang="en-US" altLang="zh-CN" sz="2400" dirty="0">
                <a:latin typeface="黑体" panose="02010609060101010101" pitchFamily="49" charset="-122"/>
                <a:ea typeface="黑体" panose="02010609060101010101" pitchFamily="49" charset="-122"/>
              </a:rPr>
              <a:t>SQL Server</a:t>
            </a:r>
            <a:r>
              <a:rPr lang="zh-CN" altLang="en-US" sz="2400" dirty="0">
                <a:latin typeface="黑体" panose="02010609060101010101" pitchFamily="49" charset="-122"/>
                <a:ea typeface="黑体" panose="02010609060101010101" pitchFamily="49" charset="-122"/>
              </a:rPr>
              <a:t>服务是否启动起来了，如果未启动可以使用之前讲的两种方法先启动</a:t>
            </a:r>
            <a:r>
              <a:rPr lang="en-US" altLang="zh-CN" sz="2400" dirty="0">
                <a:latin typeface="黑体" panose="02010609060101010101" pitchFamily="49" charset="-122"/>
                <a:ea typeface="黑体" panose="02010609060101010101" pitchFamily="49" charset="-122"/>
              </a:rPr>
              <a:t>SQL Server</a:t>
            </a:r>
            <a:r>
              <a:rPr lang="zh-CN" altLang="en-US" sz="2400" dirty="0">
                <a:latin typeface="黑体" panose="02010609060101010101" pitchFamily="49" charset="-122"/>
                <a:ea typeface="黑体" panose="02010609060101010101" pitchFamily="49" charset="-122"/>
              </a:rPr>
              <a:t>服务，然后再重新进行连接。</a:t>
            </a:r>
            <a:endParaRPr lang="en-US" altLang="zh-CN" sz="24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3699" y="452437"/>
            <a:ext cx="10484602" cy="810879"/>
          </a:xfrm>
        </p:spPr>
        <p:txBody>
          <a:bodyPr>
            <a:normAutofit/>
          </a:bodyPr>
          <a:lstStyle/>
          <a:p>
            <a:pPr>
              <a:lnSpc>
                <a:spcPct val="120000"/>
              </a:lnSpc>
              <a:spcBef>
                <a:spcPts val="600"/>
              </a:spcBef>
              <a:buClr>
                <a:srgbClr val="0000CC"/>
              </a:buClr>
              <a:buSzPct val="100000"/>
              <a:buFont typeface="Wingdings" panose="05000000000000000000" pitchFamily="2" charset="2"/>
              <a:buChar char="Ø"/>
              <a:defRPr/>
            </a:pPr>
            <a:r>
              <a:rPr lang="zh-CN" altLang="en-US" dirty="0">
                <a:latin typeface="黑体" panose="02010609060101010101" pitchFamily="49" charset="-122"/>
                <a:ea typeface="黑体" panose="02010609060101010101" pitchFamily="49" charset="-122"/>
              </a:rPr>
              <a:t> </a:t>
            </a:r>
            <a:r>
              <a:rPr lang="zh-CN" altLang="en-US" sz="2600" dirty="0">
                <a:solidFill>
                  <a:srgbClr val="0000CC"/>
                </a:solidFill>
                <a:latin typeface="黑体" panose="02010609060101010101" pitchFamily="49" charset="-122"/>
                <a:ea typeface="黑体" panose="02010609060101010101" pitchFamily="49" charset="-122"/>
              </a:rPr>
              <a:t>SQL Server </a:t>
            </a:r>
            <a:r>
              <a:rPr lang="en-US" altLang="zh-CN" sz="2600" dirty="0">
                <a:solidFill>
                  <a:srgbClr val="0000CC"/>
                </a:solidFill>
                <a:latin typeface="黑体" panose="02010609060101010101" pitchFamily="49" charset="-122"/>
                <a:ea typeface="黑体" panose="02010609060101010101" pitchFamily="49" charset="-122"/>
              </a:rPr>
              <a:t>Management Studio(SSMS)</a:t>
            </a:r>
            <a:r>
              <a:rPr lang="zh-CN" altLang="en-US" sz="2600" dirty="0">
                <a:solidFill>
                  <a:srgbClr val="0000CC"/>
                </a:solidFill>
                <a:latin typeface="黑体" panose="02010609060101010101" pitchFamily="49" charset="-122"/>
                <a:ea typeface="黑体" panose="02010609060101010101" pitchFamily="49" charset="-122"/>
              </a:rPr>
              <a:t>窗口界面</a:t>
            </a:r>
            <a:endParaRPr lang="en-US" altLang="zh-CN" sz="2600" dirty="0">
              <a:solidFill>
                <a:srgbClr val="0000CC"/>
              </a:solidFill>
              <a:latin typeface="黑体" panose="02010609060101010101" pitchFamily="49" charset="-122"/>
              <a:ea typeface="黑体" panose="02010609060101010101" pitchFamily="49" charset="-122"/>
            </a:endParaRPr>
          </a:p>
          <a:p>
            <a:pPr marL="457200" lvl="1" indent="0">
              <a:lnSpc>
                <a:spcPct val="120000"/>
              </a:lnSpc>
              <a:spcBef>
                <a:spcPts val="600"/>
              </a:spcBef>
              <a:buClr>
                <a:srgbClr val="C00000"/>
              </a:buClr>
              <a:buSzPct val="60000"/>
              <a:buNone/>
              <a:defRPr/>
            </a:pPr>
            <a:endParaRPr lang="en-US" altLang="zh-CN" sz="2800" dirty="0">
              <a:solidFill>
                <a:srgbClr val="C00000"/>
              </a:solidFill>
              <a:latin typeface="黑体" panose="02010609060101010101" pitchFamily="49" charset="-122"/>
              <a:ea typeface="黑体" panose="02010609060101010101" pitchFamily="49" charset="-122"/>
            </a:endParaRPr>
          </a:p>
        </p:txBody>
      </p:sp>
      <p:pic>
        <p:nvPicPr>
          <p:cNvPr id="4" name="图片 3">
            <a:extLst>
              <a:ext uri="{FF2B5EF4-FFF2-40B4-BE49-F238E27FC236}">
                <a16:creationId xmlns:a16="http://schemas.microsoft.com/office/drawing/2014/main" id="{895482E8-6C39-4F4A-A8F7-09679478F9EC}"/>
              </a:ext>
            </a:extLst>
          </p:cNvPr>
          <p:cNvPicPr>
            <a:picLocks noChangeAspect="1"/>
          </p:cNvPicPr>
          <p:nvPr/>
        </p:nvPicPr>
        <p:blipFill>
          <a:blip r:embed="rId3"/>
          <a:stretch>
            <a:fillRect/>
          </a:stretch>
        </p:blipFill>
        <p:spPr>
          <a:xfrm>
            <a:off x="1066800" y="1077754"/>
            <a:ext cx="10058400" cy="5327809"/>
          </a:xfrm>
          <a:prstGeom prst="rect">
            <a:avLst/>
          </a:prstGeom>
        </p:spPr>
      </p:pic>
      <p:sp>
        <p:nvSpPr>
          <p:cNvPr id="2" name="对话气泡: 圆角矩形 1">
            <a:extLst>
              <a:ext uri="{FF2B5EF4-FFF2-40B4-BE49-F238E27FC236}">
                <a16:creationId xmlns:a16="http://schemas.microsoft.com/office/drawing/2014/main" id="{D4F86BD1-4258-1640-C17B-F92C8C61674A}"/>
              </a:ext>
            </a:extLst>
          </p:cNvPr>
          <p:cNvSpPr/>
          <p:nvPr/>
        </p:nvSpPr>
        <p:spPr>
          <a:xfrm>
            <a:off x="4840357" y="2653749"/>
            <a:ext cx="4934264" cy="1587176"/>
          </a:xfrm>
          <a:prstGeom prst="wedgeRoundRectCallout">
            <a:avLst>
              <a:gd name="adj1" fmla="val -106153"/>
              <a:gd name="adj2" fmla="val -103876"/>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solidFill>
                <a:latin typeface="黑体" panose="02010609060101010101" pitchFamily="49" charset="-122"/>
                <a:ea typeface="黑体" panose="02010609060101010101" pitchFamily="49" charset="-122"/>
              </a:rPr>
              <a:t>该工具有多个视窗，可以通过“</a:t>
            </a:r>
            <a:r>
              <a:rPr lang="zh-CN" altLang="en-US" sz="2400" dirty="0">
                <a:solidFill>
                  <a:srgbClr val="0000CC"/>
                </a:solidFill>
                <a:latin typeface="黑体" panose="02010609060101010101" pitchFamily="49" charset="-122"/>
                <a:ea typeface="黑体" panose="02010609060101010101" pitchFamily="49" charset="-122"/>
              </a:rPr>
              <a:t>视图</a:t>
            </a:r>
            <a:r>
              <a:rPr lang="zh-CN" altLang="en-US" sz="2400" dirty="0">
                <a:solidFill>
                  <a:schemeClr val="tx1"/>
                </a:solidFill>
                <a:latin typeface="黑体" panose="02010609060101010101" pitchFamily="49" charset="-122"/>
                <a:ea typeface="黑体" panose="02010609060101010101" pitchFamily="49" charset="-122"/>
              </a:rPr>
              <a:t>”菜单选择打开，开始时会默认打开“</a:t>
            </a:r>
            <a:r>
              <a:rPr lang="zh-CN" altLang="en-US" sz="2400" dirty="0">
                <a:solidFill>
                  <a:srgbClr val="0000CC"/>
                </a:solidFill>
                <a:latin typeface="黑体" panose="02010609060101010101" pitchFamily="49" charset="-122"/>
                <a:ea typeface="黑体" panose="02010609060101010101" pitchFamily="49" charset="-122"/>
              </a:rPr>
              <a:t>对象资源管理器</a:t>
            </a:r>
            <a:r>
              <a:rPr lang="zh-CN" altLang="en-US" sz="2400" dirty="0">
                <a:solidFill>
                  <a:schemeClr val="tx1"/>
                </a:solidFill>
                <a:latin typeface="黑体" panose="02010609060101010101" pitchFamily="49" charset="-122"/>
                <a:ea typeface="黑体" panose="02010609060101010101" pitchFamily="49" charset="-122"/>
              </a:rPr>
              <a:t>”视窗。</a:t>
            </a:r>
            <a:endParaRPr lang="zh-CN" altLang="en-US" sz="2400" dirty="0">
              <a:solidFill>
                <a:schemeClr val="tx1"/>
              </a:solidFill>
            </a:endParaRPr>
          </a:p>
        </p:txBody>
      </p:sp>
    </p:spTree>
    <p:extLst>
      <p:ext uri="{BB962C8B-B14F-4D97-AF65-F5344CB8AC3E}">
        <p14:creationId xmlns:p14="http://schemas.microsoft.com/office/powerpoint/2010/main" val="3494514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FF8A3D10-D971-47FC-A3C4-7E1BA3F5F6D5}"/>
              </a:ext>
            </a:extLst>
          </p:cNvPr>
          <p:cNvSpPr/>
          <p:nvPr/>
        </p:nvSpPr>
        <p:spPr>
          <a:xfrm>
            <a:off x="367446" y="1902255"/>
            <a:ext cx="2654279" cy="1257204"/>
          </a:xfrm>
          <a:prstGeom prst="rect">
            <a:avLst/>
          </a:prstGeom>
        </p:spPr>
        <p:txBody>
          <a:bodyPr wrap="square">
            <a:spAutoFit/>
          </a:bodyPr>
          <a:lstStyle/>
          <a:p>
            <a:pPr algn="just">
              <a:lnSpc>
                <a:spcPct val="120000"/>
              </a:lnSpc>
              <a:spcAft>
                <a:spcPts val="0"/>
              </a:spcAft>
            </a:pP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dirty="0">
                <a:latin typeface="黑体" panose="02010609060101010101" pitchFamily="49" charset="-122"/>
                <a:ea typeface="黑体" panose="02010609060101010101" pitchFamily="49" charset="-122"/>
                <a:cs typeface="Times New Roman" panose="02020603050405020304" pitchFamily="18" charset="0"/>
              </a:rPr>
              <a:t>2</a:t>
            </a:r>
            <a:r>
              <a:rPr lang="zh-CN" altLang="en-US" sz="2200" dirty="0">
                <a:latin typeface="黑体" panose="02010609060101010101" pitchFamily="49" charset="-122"/>
                <a:ea typeface="黑体" panose="02010609060101010101" pitchFamily="49" charset="-122"/>
                <a:cs typeface="Times New Roman" panose="02020603050405020304" pitchFamily="18" charset="0"/>
              </a:rPr>
              <a:t>）出现右图所示安装向导，</a:t>
            </a:r>
            <a:r>
              <a:rPr lang="zh-CN" altLang="zh-CN" sz="2200" dirty="0">
                <a:latin typeface="黑体" panose="02010609060101010101" pitchFamily="49" charset="-122"/>
                <a:ea typeface="黑体" panose="02010609060101010101" pitchFamily="49" charset="-122"/>
                <a:cs typeface="Times New Roman" panose="02020603050405020304" pitchFamily="18" charset="0"/>
              </a:rPr>
              <a:t>单击左侧“</a:t>
            </a:r>
            <a:r>
              <a:rPr lang="zh-CN"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安装</a:t>
            </a:r>
            <a:r>
              <a:rPr lang="zh-CN" altLang="zh-CN" sz="22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dirty="0">
                <a:latin typeface="黑体" panose="02010609060101010101" pitchFamily="49" charset="-122"/>
                <a:ea typeface="黑体" panose="02010609060101010101" pitchFamily="49" charset="-122"/>
                <a:cs typeface="Times New Roman" panose="02020603050405020304" pitchFamily="18" charset="0"/>
              </a:rPr>
              <a:t>选项。</a:t>
            </a:r>
            <a:endParaRPr lang="zh-CN" altLang="zh-CN" sz="2200" dirty="0">
              <a:latin typeface="黑体" panose="02010609060101010101" pitchFamily="49" charset="-122"/>
              <a:ea typeface="黑体" panose="02010609060101010101" pitchFamily="49" charset="-122"/>
              <a:cs typeface="Times New Roman" panose="02020603050405020304" pitchFamily="18" charset="0"/>
            </a:endParaRPr>
          </a:p>
        </p:txBody>
      </p:sp>
      <p:grpSp>
        <p:nvGrpSpPr>
          <p:cNvPr id="4" name="组合 3">
            <a:extLst>
              <a:ext uri="{FF2B5EF4-FFF2-40B4-BE49-F238E27FC236}">
                <a16:creationId xmlns:a16="http://schemas.microsoft.com/office/drawing/2014/main" id="{91C27E19-C44A-B63A-A259-97FD88B26815}"/>
              </a:ext>
            </a:extLst>
          </p:cNvPr>
          <p:cNvGrpSpPr/>
          <p:nvPr/>
        </p:nvGrpSpPr>
        <p:grpSpPr>
          <a:xfrm>
            <a:off x="3147848" y="396241"/>
            <a:ext cx="8366760" cy="5821680"/>
            <a:chOff x="3147848" y="396241"/>
            <a:chExt cx="8366760" cy="5821680"/>
          </a:xfrm>
        </p:grpSpPr>
        <p:grpSp>
          <p:nvGrpSpPr>
            <p:cNvPr id="12" name="组合 11">
              <a:extLst>
                <a:ext uri="{FF2B5EF4-FFF2-40B4-BE49-F238E27FC236}">
                  <a16:creationId xmlns:a16="http://schemas.microsoft.com/office/drawing/2014/main" id="{785BD998-DC42-41AB-8FFE-4C9D6FACF4C8}"/>
                </a:ext>
              </a:extLst>
            </p:cNvPr>
            <p:cNvGrpSpPr/>
            <p:nvPr/>
          </p:nvGrpSpPr>
          <p:grpSpPr>
            <a:xfrm>
              <a:off x="3147848" y="396241"/>
              <a:ext cx="8366760" cy="5821680"/>
              <a:chOff x="3124200" y="396240"/>
              <a:chExt cx="8366760" cy="5821680"/>
            </a:xfrm>
          </p:grpSpPr>
          <p:pic>
            <p:nvPicPr>
              <p:cNvPr id="9" name="图片 8">
                <a:extLst>
                  <a:ext uri="{FF2B5EF4-FFF2-40B4-BE49-F238E27FC236}">
                    <a16:creationId xmlns:a16="http://schemas.microsoft.com/office/drawing/2014/main" id="{5811039C-BF72-46F1-B0C7-9E1A8874D180}"/>
                  </a:ext>
                </a:extLst>
              </p:cNvPr>
              <p:cNvPicPr/>
              <p:nvPr/>
            </p:nvPicPr>
            <p:blipFill>
              <a:blip r:embed="rId3"/>
              <a:stretch>
                <a:fillRect/>
              </a:stretch>
            </p:blipFill>
            <p:spPr>
              <a:xfrm>
                <a:off x="3124200" y="396240"/>
                <a:ext cx="8366760" cy="5821680"/>
              </a:xfrm>
              <a:prstGeom prst="rect">
                <a:avLst/>
              </a:prstGeom>
            </p:spPr>
          </p:pic>
          <p:sp>
            <p:nvSpPr>
              <p:cNvPr id="11" name="矩形 10">
                <a:extLst>
                  <a:ext uri="{FF2B5EF4-FFF2-40B4-BE49-F238E27FC236}">
                    <a16:creationId xmlns:a16="http://schemas.microsoft.com/office/drawing/2014/main" id="{1D4CD32B-1546-4F96-BA2E-EBF3484F9185}"/>
                  </a:ext>
                </a:extLst>
              </p:cNvPr>
              <p:cNvSpPr/>
              <p:nvPr/>
            </p:nvSpPr>
            <p:spPr>
              <a:xfrm>
                <a:off x="3275330" y="1096129"/>
                <a:ext cx="368300" cy="19748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3" name="箭头: 右 2">
              <a:extLst>
                <a:ext uri="{FF2B5EF4-FFF2-40B4-BE49-F238E27FC236}">
                  <a16:creationId xmlns:a16="http://schemas.microsoft.com/office/drawing/2014/main" id="{F3A3ACC2-23EF-8727-78FD-6F7A0D36520F}"/>
                </a:ext>
              </a:extLst>
            </p:cNvPr>
            <p:cNvSpPr/>
            <p:nvPr/>
          </p:nvSpPr>
          <p:spPr>
            <a:xfrm rot="8844806">
              <a:off x="3626356" y="906472"/>
              <a:ext cx="805262" cy="171229"/>
            </a:xfrm>
            <a:custGeom>
              <a:avLst/>
              <a:gdLst>
                <a:gd name="connsiteX0" fmla="*/ 0 w 630621"/>
                <a:gd name="connsiteY0" fmla="*/ 49371 h 197485"/>
                <a:gd name="connsiteX1" fmla="*/ 531879 w 630621"/>
                <a:gd name="connsiteY1" fmla="*/ 49371 h 197485"/>
                <a:gd name="connsiteX2" fmla="*/ 531879 w 630621"/>
                <a:gd name="connsiteY2" fmla="*/ 0 h 197485"/>
                <a:gd name="connsiteX3" fmla="*/ 630621 w 630621"/>
                <a:gd name="connsiteY3" fmla="*/ 98743 h 197485"/>
                <a:gd name="connsiteX4" fmla="*/ 531879 w 630621"/>
                <a:gd name="connsiteY4" fmla="*/ 197485 h 197485"/>
                <a:gd name="connsiteX5" fmla="*/ 531879 w 630621"/>
                <a:gd name="connsiteY5" fmla="*/ 148114 h 197485"/>
                <a:gd name="connsiteX6" fmla="*/ 0 w 630621"/>
                <a:gd name="connsiteY6" fmla="*/ 148114 h 197485"/>
                <a:gd name="connsiteX7" fmla="*/ 0 w 630621"/>
                <a:gd name="connsiteY7" fmla="*/ 49371 h 197485"/>
                <a:gd name="connsiteX0" fmla="*/ 0 w 677918"/>
                <a:gd name="connsiteY0" fmla="*/ 96667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96667 h 197485"/>
                <a:gd name="connsiteX0" fmla="*/ 0 w 677918"/>
                <a:gd name="connsiteY0" fmla="*/ 80902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80902 h 197485"/>
                <a:gd name="connsiteX0" fmla="*/ 0 w 756745"/>
                <a:gd name="connsiteY0" fmla="*/ 57254 h 197485"/>
                <a:gd name="connsiteX1" fmla="*/ 658003 w 756745"/>
                <a:gd name="connsiteY1" fmla="*/ 49371 h 197485"/>
                <a:gd name="connsiteX2" fmla="*/ 658003 w 756745"/>
                <a:gd name="connsiteY2" fmla="*/ 0 h 197485"/>
                <a:gd name="connsiteX3" fmla="*/ 756745 w 756745"/>
                <a:gd name="connsiteY3" fmla="*/ 98743 h 197485"/>
                <a:gd name="connsiteX4" fmla="*/ 658003 w 756745"/>
                <a:gd name="connsiteY4" fmla="*/ 197485 h 197485"/>
                <a:gd name="connsiteX5" fmla="*/ 658003 w 756745"/>
                <a:gd name="connsiteY5" fmla="*/ 148114 h 197485"/>
                <a:gd name="connsiteX6" fmla="*/ 126124 w 756745"/>
                <a:gd name="connsiteY6" fmla="*/ 148114 h 197485"/>
                <a:gd name="connsiteX7" fmla="*/ 0 w 756745"/>
                <a:gd name="connsiteY7" fmla="*/ 57254 h 197485"/>
                <a:gd name="connsiteX0" fmla="*/ 0 w 882869"/>
                <a:gd name="connsiteY0" fmla="*/ 80902 h 197485"/>
                <a:gd name="connsiteX1" fmla="*/ 784127 w 882869"/>
                <a:gd name="connsiteY1" fmla="*/ 49371 h 197485"/>
                <a:gd name="connsiteX2" fmla="*/ 784127 w 882869"/>
                <a:gd name="connsiteY2" fmla="*/ 0 h 197485"/>
                <a:gd name="connsiteX3" fmla="*/ 882869 w 882869"/>
                <a:gd name="connsiteY3" fmla="*/ 98743 h 197485"/>
                <a:gd name="connsiteX4" fmla="*/ 784127 w 882869"/>
                <a:gd name="connsiteY4" fmla="*/ 197485 h 197485"/>
                <a:gd name="connsiteX5" fmla="*/ 784127 w 882869"/>
                <a:gd name="connsiteY5" fmla="*/ 148114 h 197485"/>
                <a:gd name="connsiteX6" fmla="*/ 252248 w 882869"/>
                <a:gd name="connsiteY6" fmla="*/ 148114 h 197485"/>
                <a:gd name="connsiteX7" fmla="*/ 0 w 882869"/>
                <a:gd name="connsiteY7" fmla="*/ 80902 h 197485"/>
                <a:gd name="connsiteX0" fmla="*/ 39414 w 922283"/>
                <a:gd name="connsiteY0" fmla="*/ 80902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39414 w 922283"/>
                <a:gd name="connsiteY7" fmla="*/ 80902 h 197485"/>
                <a:gd name="connsiteX0" fmla="*/ 70945 w 922283"/>
                <a:gd name="connsiteY0" fmla="*/ 96667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70945 w 922283"/>
                <a:gd name="connsiteY7" fmla="*/ 96667 h 19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283" h="197485">
                  <a:moveTo>
                    <a:pt x="70945" y="96667"/>
                  </a:moveTo>
                  <a:lnTo>
                    <a:pt x="823541" y="49371"/>
                  </a:lnTo>
                  <a:lnTo>
                    <a:pt x="823541" y="0"/>
                  </a:lnTo>
                  <a:lnTo>
                    <a:pt x="922283" y="98743"/>
                  </a:lnTo>
                  <a:lnTo>
                    <a:pt x="823541" y="197485"/>
                  </a:lnTo>
                  <a:lnTo>
                    <a:pt x="823541" y="148114"/>
                  </a:lnTo>
                  <a:lnTo>
                    <a:pt x="0" y="100818"/>
                  </a:lnTo>
                  <a:lnTo>
                    <a:pt x="70945" y="96667"/>
                  </a:lnTo>
                  <a:close/>
                </a:path>
              </a:pathLst>
            </a:cu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478C37D1-9C4E-4D3C-B841-1EA4C1902B75}"/>
              </a:ext>
            </a:extLst>
          </p:cNvPr>
          <p:cNvSpPr/>
          <p:nvPr/>
        </p:nvSpPr>
        <p:spPr>
          <a:xfrm>
            <a:off x="563838" y="1718346"/>
            <a:ext cx="2735953" cy="1257204"/>
          </a:xfrm>
          <a:prstGeom prst="rect">
            <a:avLst/>
          </a:prstGeom>
        </p:spPr>
        <p:txBody>
          <a:bodyPr wrap="square">
            <a:spAutoFit/>
          </a:bodyPr>
          <a:lstStyle/>
          <a:p>
            <a:pPr algn="just">
              <a:lnSpc>
                <a:spcPct val="120000"/>
              </a:lnSpc>
              <a:spcAft>
                <a:spcPts val="0"/>
              </a:spcAft>
            </a:pP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dirty="0">
                <a:latin typeface="黑体" panose="02010609060101010101" pitchFamily="49" charset="-122"/>
                <a:ea typeface="黑体" panose="02010609060101010101" pitchFamily="49" charset="-122"/>
                <a:cs typeface="Times New Roman" panose="02020603050405020304" pitchFamily="18" charset="0"/>
              </a:rPr>
              <a:t>3</a:t>
            </a:r>
            <a:r>
              <a:rPr lang="zh-CN" altLang="en-US" sz="2200" dirty="0">
                <a:latin typeface="黑体" panose="02010609060101010101" pitchFamily="49" charset="-122"/>
                <a:ea typeface="黑体" panose="02010609060101010101" pitchFamily="49" charset="-122"/>
                <a:cs typeface="Times New Roman" panose="02020603050405020304" pitchFamily="18" charset="0"/>
              </a:rPr>
              <a:t>）在右图中</a:t>
            </a:r>
            <a:r>
              <a:rPr lang="zh-CN" altLang="zh-CN" sz="2200" dirty="0">
                <a:latin typeface="黑体" panose="02010609060101010101" pitchFamily="49" charset="-122"/>
                <a:ea typeface="黑体" panose="02010609060101010101" pitchFamily="49" charset="-122"/>
                <a:cs typeface="Times New Roman" panose="02020603050405020304" pitchFamily="18" charset="0"/>
              </a:rPr>
              <a:t>选择</a:t>
            </a: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zh-CN"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全新</a:t>
            </a:r>
            <a:r>
              <a:rPr lang="en-US"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SQL Server</a:t>
            </a:r>
            <a:r>
              <a:rPr lang="zh-CN"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独立安装</a:t>
            </a:r>
            <a:r>
              <a:rPr lang="en-US"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endParaRPr lang="zh-CN" altLang="zh-CN" sz="2200" dirty="0">
              <a:latin typeface="黑体" panose="02010609060101010101" pitchFamily="49" charset="-122"/>
              <a:ea typeface="黑体" panose="02010609060101010101" pitchFamily="49" charset="-122"/>
              <a:cs typeface="Times New Roman" panose="02020603050405020304" pitchFamily="18" charset="0"/>
            </a:endParaRPr>
          </a:p>
        </p:txBody>
      </p:sp>
      <p:grpSp>
        <p:nvGrpSpPr>
          <p:cNvPr id="3" name="组合 2">
            <a:extLst>
              <a:ext uri="{FF2B5EF4-FFF2-40B4-BE49-F238E27FC236}">
                <a16:creationId xmlns:a16="http://schemas.microsoft.com/office/drawing/2014/main" id="{FDE51FBF-EB7D-A770-4605-1CDF4B7102D2}"/>
              </a:ext>
            </a:extLst>
          </p:cNvPr>
          <p:cNvGrpSpPr/>
          <p:nvPr/>
        </p:nvGrpSpPr>
        <p:grpSpPr>
          <a:xfrm>
            <a:off x="3489960" y="434340"/>
            <a:ext cx="7940039" cy="5989319"/>
            <a:chOff x="3489960" y="434340"/>
            <a:chExt cx="7940039" cy="5989319"/>
          </a:xfrm>
        </p:grpSpPr>
        <p:grpSp>
          <p:nvGrpSpPr>
            <p:cNvPr id="12" name="组合 11">
              <a:extLst>
                <a:ext uri="{FF2B5EF4-FFF2-40B4-BE49-F238E27FC236}">
                  <a16:creationId xmlns:a16="http://schemas.microsoft.com/office/drawing/2014/main" id="{F98C5646-3B32-466F-B1D7-1E8DC9AF7896}"/>
                </a:ext>
              </a:extLst>
            </p:cNvPr>
            <p:cNvGrpSpPr/>
            <p:nvPr/>
          </p:nvGrpSpPr>
          <p:grpSpPr>
            <a:xfrm>
              <a:off x="3489960" y="434340"/>
              <a:ext cx="7940039" cy="5989319"/>
              <a:chOff x="3489960" y="434340"/>
              <a:chExt cx="7940039" cy="5989319"/>
            </a:xfrm>
          </p:grpSpPr>
          <p:pic>
            <p:nvPicPr>
              <p:cNvPr id="9" name="图片 8">
                <a:extLst>
                  <a:ext uri="{FF2B5EF4-FFF2-40B4-BE49-F238E27FC236}">
                    <a16:creationId xmlns:a16="http://schemas.microsoft.com/office/drawing/2014/main" id="{6C45A15F-E6A4-4AE5-825B-3F56D36E420D}"/>
                  </a:ext>
                </a:extLst>
              </p:cNvPr>
              <p:cNvPicPr/>
              <p:nvPr/>
            </p:nvPicPr>
            <p:blipFill>
              <a:blip r:embed="rId3"/>
              <a:stretch>
                <a:fillRect/>
              </a:stretch>
            </p:blipFill>
            <p:spPr>
              <a:xfrm>
                <a:off x="3489960" y="434340"/>
                <a:ext cx="7940039" cy="5989319"/>
              </a:xfrm>
              <a:prstGeom prst="rect">
                <a:avLst/>
              </a:prstGeom>
            </p:spPr>
          </p:pic>
          <p:sp>
            <p:nvSpPr>
              <p:cNvPr id="11" name="矩形 10">
                <a:extLst>
                  <a:ext uri="{FF2B5EF4-FFF2-40B4-BE49-F238E27FC236}">
                    <a16:creationId xmlns:a16="http://schemas.microsoft.com/office/drawing/2014/main" id="{4B5256F8-997B-4254-8D47-063C1E8C78B4}"/>
                  </a:ext>
                </a:extLst>
              </p:cNvPr>
              <p:cNvSpPr/>
              <p:nvPr/>
            </p:nvSpPr>
            <p:spPr>
              <a:xfrm>
                <a:off x="6065520" y="788928"/>
                <a:ext cx="4937760" cy="70788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2" name="箭头: 右 2">
              <a:extLst>
                <a:ext uri="{FF2B5EF4-FFF2-40B4-BE49-F238E27FC236}">
                  <a16:creationId xmlns:a16="http://schemas.microsoft.com/office/drawing/2014/main" id="{9ADB02BF-D58F-7565-5754-BAFA393AE40F}"/>
                </a:ext>
              </a:extLst>
            </p:cNvPr>
            <p:cNvSpPr/>
            <p:nvPr/>
          </p:nvSpPr>
          <p:spPr>
            <a:xfrm rot="19383014">
              <a:off x="5291352" y="1509904"/>
              <a:ext cx="805262" cy="171229"/>
            </a:xfrm>
            <a:custGeom>
              <a:avLst/>
              <a:gdLst>
                <a:gd name="connsiteX0" fmla="*/ 0 w 630621"/>
                <a:gd name="connsiteY0" fmla="*/ 49371 h 197485"/>
                <a:gd name="connsiteX1" fmla="*/ 531879 w 630621"/>
                <a:gd name="connsiteY1" fmla="*/ 49371 h 197485"/>
                <a:gd name="connsiteX2" fmla="*/ 531879 w 630621"/>
                <a:gd name="connsiteY2" fmla="*/ 0 h 197485"/>
                <a:gd name="connsiteX3" fmla="*/ 630621 w 630621"/>
                <a:gd name="connsiteY3" fmla="*/ 98743 h 197485"/>
                <a:gd name="connsiteX4" fmla="*/ 531879 w 630621"/>
                <a:gd name="connsiteY4" fmla="*/ 197485 h 197485"/>
                <a:gd name="connsiteX5" fmla="*/ 531879 w 630621"/>
                <a:gd name="connsiteY5" fmla="*/ 148114 h 197485"/>
                <a:gd name="connsiteX6" fmla="*/ 0 w 630621"/>
                <a:gd name="connsiteY6" fmla="*/ 148114 h 197485"/>
                <a:gd name="connsiteX7" fmla="*/ 0 w 630621"/>
                <a:gd name="connsiteY7" fmla="*/ 49371 h 197485"/>
                <a:gd name="connsiteX0" fmla="*/ 0 w 677918"/>
                <a:gd name="connsiteY0" fmla="*/ 96667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96667 h 197485"/>
                <a:gd name="connsiteX0" fmla="*/ 0 w 677918"/>
                <a:gd name="connsiteY0" fmla="*/ 80902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80902 h 197485"/>
                <a:gd name="connsiteX0" fmla="*/ 0 w 756745"/>
                <a:gd name="connsiteY0" fmla="*/ 57254 h 197485"/>
                <a:gd name="connsiteX1" fmla="*/ 658003 w 756745"/>
                <a:gd name="connsiteY1" fmla="*/ 49371 h 197485"/>
                <a:gd name="connsiteX2" fmla="*/ 658003 w 756745"/>
                <a:gd name="connsiteY2" fmla="*/ 0 h 197485"/>
                <a:gd name="connsiteX3" fmla="*/ 756745 w 756745"/>
                <a:gd name="connsiteY3" fmla="*/ 98743 h 197485"/>
                <a:gd name="connsiteX4" fmla="*/ 658003 w 756745"/>
                <a:gd name="connsiteY4" fmla="*/ 197485 h 197485"/>
                <a:gd name="connsiteX5" fmla="*/ 658003 w 756745"/>
                <a:gd name="connsiteY5" fmla="*/ 148114 h 197485"/>
                <a:gd name="connsiteX6" fmla="*/ 126124 w 756745"/>
                <a:gd name="connsiteY6" fmla="*/ 148114 h 197485"/>
                <a:gd name="connsiteX7" fmla="*/ 0 w 756745"/>
                <a:gd name="connsiteY7" fmla="*/ 57254 h 197485"/>
                <a:gd name="connsiteX0" fmla="*/ 0 w 882869"/>
                <a:gd name="connsiteY0" fmla="*/ 80902 h 197485"/>
                <a:gd name="connsiteX1" fmla="*/ 784127 w 882869"/>
                <a:gd name="connsiteY1" fmla="*/ 49371 h 197485"/>
                <a:gd name="connsiteX2" fmla="*/ 784127 w 882869"/>
                <a:gd name="connsiteY2" fmla="*/ 0 h 197485"/>
                <a:gd name="connsiteX3" fmla="*/ 882869 w 882869"/>
                <a:gd name="connsiteY3" fmla="*/ 98743 h 197485"/>
                <a:gd name="connsiteX4" fmla="*/ 784127 w 882869"/>
                <a:gd name="connsiteY4" fmla="*/ 197485 h 197485"/>
                <a:gd name="connsiteX5" fmla="*/ 784127 w 882869"/>
                <a:gd name="connsiteY5" fmla="*/ 148114 h 197485"/>
                <a:gd name="connsiteX6" fmla="*/ 252248 w 882869"/>
                <a:gd name="connsiteY6" fmla="*/ 148114 h 197485"/>
                <a:gd name="connsiteX7" fmla="*/ 0 w 882869"/>
                <a:gd name="connsiteY7" fmla="*/ 80902 h 197485"/>
                <a:gd name="connsiteX0" fmla="*/ 39414 w 922283"/>
                <a:gd name="connsiteY0" fmla="*/ 80902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39414 w 922283"/>
                <a:gd name="connsiteY7" fmla="*/ 80902 h 197485"/>
                <a:gd name="connsiteX0" fmla="*/ 70945 w 922283"/>
                <a:gd name="connsiteY0" fmla="*/ 96667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70945 w 922283"/>
                <a:gd name="connsiteY7" fmla="*/ 96667 h 19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283" h="197485">
                  <a:moveTo>
                    <a:pt x="70945" y="96667"/>
                  </a:moveTo>
                  <a:lnTo>
                    <a:pt x="823541" y="49371"/>
                  </a:lnTo>
                  <a:lnTo>
                    <a:pt x="823541" y="0"/>
                  </a:lnTo>
                  <a:lnTo>
                    <a:pt x="922283" y="98743"/>
                  </a:lnTo>
                  <a:lnTo>
                    <a:pt x="823541" y="197485"/>
                  </a:lnTo>
                  <a:lnTo>
                    <a:pt x="823541" y="148114"/>
                  </a:lnTo>
                  <a:lnTo>
                    <a:pt x="0" y="100818"/>
                  </a:lnTo>
                  <a:lnTo>
                    <a:pt x="70945" y="96667"/>
                  </a:lnTo>
                  <a:close/>
                </a:path>
              </a:pathLst>
            </a:cu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41A79E5-CC5A-4268-85D2-1382A8CA6ECB}"/>
              </a:ext>
            </a:extLst>
          </p:cNvPr>
          <p:cNvSpPr/>
          <p:nvPr/>
        </p:nvSpPr>
        <p:spPr>
          <a:xfrm>
            <a:off x="640385" y="2078186"/>
            <a:ext cx="2192983" cy="1663469"/>
          </a:xfrm>
          <a:prstGeom prst="rect">
            <a:avLst/>
          </a:prstGeom>
        </p:spPr>
        <p:txBody>
          <a:bodyPr wrap="square">
            <a:spAutoFit/>
          </a:bodyPr>
          <a:lstStyle/>
          <a:p>
            <a:pPr>
              <a:lnSpc>
                <a:spcPct val="120000"/>
              </a:lnSpc>
            </a:pP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dirty="0">
                <a:latin typeface="黑体" panose="02010609060101010101" pitchFamily="49" charset="-122"/>
                <a:ea typeface="黑体" panose="02010609060101010101" pitchFamily="49" charset="-122"/>
                <a:cs typeface="Times New Roman" panose="02020603050405020304" pitchFamily="18" charset="0"/>
              </a:rPr>
              <a:t>4</a:t>
            </a:r>
            <a:r>
              <a:rPr lang="zh-CN" altLang="en-US" sz="2200" dirty="0">
                <a:latin typeface="黑体" panose="02010609060101010101" pitchFamily="49" charset="-122"/>
                <a:ea typeface="黑体" panose="02010609060101010101" pitchFamily="49" charset="-122"/>
                <a:cs typeface="Times New Roman" panose="02020603050405020304" pitchFamily="18" charset="0"/>
              </a:rPr>
              <a:t>）在“</a:t>
            </a:r>
            <a:r>
              <a:rPr lang="zh-CN" altLang="en-US"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产品密钥</a:t>
            </a:r>
            <a:r>
              <a:rPr lang="zh-CN" altLang="en-US" sz="2200" dirty="0">
                <a:latin typeface="黑体" panose="02010609060101010101" pitchFamily="49" charset="-122"/>
                <a:ea typeface="黑体" panose="02010609060101010101" pitchFamily="49" charset="-122"/>
                <a:cs typeface="Times New Roman" panose="02020603050405020304" pitchFamily="18" charset="0"/>
              </a:rPr>
              <a:t>”界面输入产品密钥后</a:t>
            </a:r>
            <a:r>
              <a:rPr lang="zh-CN" altLang="zh-CN" sz="2200" dirty="0">
                <a:latin typeface="黑体" panose="02010609060101010101" pitchFamily="49" charset="-122"/>
                <a:ea typeface="黑体" panose="02010609060101010101" pitchFamily="49" charset="-122"/>
                <a:cs typeface="Times New Roman" panose="02020603050405020304" pitchFamily="18" charset="0"/>
              </a:rPr>
              <a:t>单击“</a:t>
            </a:r>
            <a:r>
              <a:rPr lang="zh-CN"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下一步</a:t>
            </a:r>
            <a:r>
              <a:rPr lang="zh-CN" altLang="zh-CN" sz="22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dirty="0">
                <a:latin typeface="黑体" panose="02010609060101010101" pitchFamily="49" charset="-122"/>
                <a:ea typeface="黑体" panose="02010609060101010101" pitchFamily="49" charset="-122"/>
                <a:cs typeface="Times New Roman" panose="02020603050405020304" pitchFamily="18" charset="0"/>
              </a:rPr>
              <a:t>按钮。</a:t>
            </a:r>
          </a:p>
        </p:txBody>
      </p:sp>
      <p:sp>
        <p:nvSpPr>
          <p:cNvPr id="4" name="箭头: 右 2">
            <a:extLst>
              <a:ext uri="{FF2B5EF4-FFF2-40B4-BE49-F238E27FC236}">
                <a16:creationId xmlns:a16="http://schemas.microsoft.com/office/drawing/2014/main" id="{B44B27C6-94ED-53FD-F804-2C020D04377D}"/>
              </a:ext>
            </a:extLst>
          </p:cNvPr>
          <p:cNvSpPr/>
          <p:nvPr/>
        </p:nvSpPr>
        <p:spPr>
          <a:xfrm rot="8844806">
            <a:off x="8378388" y="3343384"/>
            <a:ext cx="805262" cy="171229"/>
          </a:xfrm>
          <a:custGeom>
            <a:avLst/>
            <a:gdLst>
              <a:gd name="connsiteX0" fmla="*/ 0 w 630621"/>
              <a:gd name="connsiteY0" fmla="*/ 49371 h 197485"/>
              <a:gd name="connsiteX1" fmla="*/ 531879 w 630621"/>
              <a:gd name="connsiteY1" fmla="*/ 49371 h 197485"/>
              <a:gd name="connsiteX2" fmla="*/ 531879 w 630621"/>
              <a:gd name="connsiteY2" fmla="*/ 0 h 197485"/>
              <a:gd name="connsiteX3" fmla="*/ 630621 w 630621"/>
              <a:gd name="connsiteY3" fmla="*/ 98743 h 197485"/>
              <a:gd name="connsiteX4" fmla="*/ 531879 w 630621"/>
              <a:gd name="connsiteY4" fmla="*/ 197485 h 197485"/>
              <a:gd name="connsiteX5" fmla="*/ 531879 w 630621"/>
              <a:gd name="connsiteY5" fmla="*/ 148114 h 197485"/>
              <a:gd name="connsiteX6" fmla="*/ 0 w 630621"/>
              <a:gd name="connsiteY6" fmla="*/ 148114 h 197485"/>
              <a:gd name="connsiteX7" fmla="*/ 0 w 630621"/>
              <a:gd name="connsiteY7" fmla="*/ 49371 h 197485"/>
              <a:gd name="connsiteX0" fmla="*/ 0 w 677918"/>
              <a:gd name="connsiteY0" fmla="*/ 96667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96667 h 197485"/>
              <a:gd name="connsiteX0" fmla="*/ 0 w 677918"/>
              <a:gd name="connsiteY0" fmla="*/ 80902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80902 h 197485"/>
              <a:gd name="connsiteX0" fmla="*/ 0 w 756745"/>
              <a:gd name="connsiteY0" fmla="*/ 57254 h 197485"/>
              <a:gd name="connsiteX1" fmla="*/ 658003 w 756745"/>
              <a:gd name="connsiteY1" fmla="*/ 49371 h 197485"/>
              <a:gd name="connsiteX2" fmla="*/ 658003 w 756745"/>
              <a:gd name="connsiteY2" fmla="*/ 0 h 197485"/>
              <a:gd name="connsiteX3" fmla="*/ 756745 w 756745"/>
              <a:gd name="connsiteY3" fmla="*/ 98743 h 197485"/>
              <a:gd name="connsiteX4" fmla="*/ 658003 w 756745"/>
              <a:gd name="connsiteY4" fmla="*/ 197485 h 197485"/>
              <a:gd name="connsiteX5" fmla="*/ 658003 w 756745"/>
              <a:gd name="connsiteY5" fmla="*/ 148114 h 197485"/>
              <a:gd name="connsiteX6" fmla="*/ 126124 w 756745"/>
              <a:gd name="connsiteY6" fmla="*/ 148114 h 197485"/>
              <a:gd name="connsiteX7" fmla="*/ 0 w 756745"/>
              <a:gd name="connsiteY7" fmla="*/ 57254 h 197485"/>
              <a:gd name="connsiteX0" fmla="*/ 0 w 882869"/>
              <a:gd name="connsiteY0" fmla="*/ 80902 h 197485"/>
              <a:gd name="connsiteX1" fmla="*/ 784127 w 882869"/>
              <a:gd name="connsiteY1" fmla="*/ 49371 h 197485"/>
              <a:gd name="connsiteX2" fmla="*/ 784127 w 882869"/>
              <a:gd name="connsiteY2" fmla="*/ 0 h 197485"/>
              <a:gd name="connsiteX3" fmla="*/ 882869 w 882869"/>
              <a:gd name="connsiteY3" fmla="*/ 98743 h 197485"/>
              <a:gd name="connsiteX4" fmla="*/ 784127 w 882869"/>
              <a:gd name="connsiteY4" fmla="*/ 197485 h 197485"/>
              <a:gd name="connsiteX5" fmla="*/ 784127 w 882869"/>
              <a:gd name="connsiteY5" fmla="*/ 148114 h 197485"/>
              <a:gd name="connsiteX6" fmla="*/ 252248 w 882869"/>
              <a:gd name="connsiteY6" fmla="*/ 148114 h 197485"/>
              <a:gd name="connsiteX7" fmla="*/ 0 w 882869"/>
              <a:gd name="connsiteY7" fmla="*/ 80902 h 197485"/>
              <a:gd name="connsiteX0" fmla="*/ 39414 w 922283"/>
              <a:gd name="connsiteY0" fmla="*/ 80902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39414 w 922283"/>
              <a:gd name="connsiteY7" fmla="*/ 80902 h 197485"/>
              <a:gd name="connsiteX0" fmla="*/ 70945 w 922283"/>
              <a:gd name="connsiteY0" fmla="*/ 96667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70945 w 922283"/>
              <a:gd name="connsiteY7" fmla="*/ 96667 h 19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283" h="197485">
                <a:moveTo>
                  <a:pt x="70945" y="96667"/>
                </a:moveTo>
                <a:lnTo>
                  <a:pt x="823541" y="49371"/>
                </a:lnTo>
                <a:lnTo>
                  <a:pt x="823541" y="0"/>
                </a:lnTo>
                <a:lnTo>
                  <a:pt x="922283" y="98743"/>
                </a:lnTo>
                <a:lnTo>
                  <a:pt x="823541" y="197485"/>
                </a:lnTo>
                <a:lnTo>
                  <a:pt x="823541" y="148114"/>
                </a:lnTo>
                <a:lnTo>
                  <a:pt x="0" y="100818"/>
                </a:lnTo>
                <a:lnTo>
                  <a:pt x="70945" y="96667"/>
                </a:lnTo>
                <a:close/>
              </a:path>
            </a:pathLst>
          </a:cu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a:extLst>
              <a:ext uri="{FF2B5EF4-FFF2-40B4-BE49-F238E27FC236}">
                <a16:creationId xmlns:a16="http://schemas.microsoft.com/office/drawing/2014/main" id="{7E3B21CE-77B8-648B-7E07-9599F1088BA0}"/>
              </a:ext>
            </a:extLst>
          </p:cNvPr>
          <p:cNvGrpSpPr/>
          <p:nvPr/>
        </p:nvGrpSpPr>
        <p:grpSpPr>
          <a:xfrm>
            <a:off x="2956560" y="533400"/>
            <a:ext cx="8503919" cy="5791200"/>
            <a:chOff x="2956560" y="533400"/>
            <a:chExt cx="8503919" cy="5791200"/>
          </a:xfrm>
        </p:grpSpPr>
        <p:grpSp>
          <p:nvGrpSpPr>
            <p:cNvPr id="3" name="组合 2">
              <a:extLst>
                <a:ext uri="{FF2B5EF4-FFF2-40B4-BE49-F238E27FC236}">
                  <a16:creationId xmlns:a16="http://schemas.microsoft.com/office/drawing/2014/main" id="{CA542F86-B07B-FE3E-21D6-35CBA972226F}"/>
                </a:ext>
              </a:extLst>
            </p:cNvPr>
            <p:cNvGrpSpPr/>
            <p:nvPr/>
          </p:nvGrpSpPr>
          <p:grpSpPr>
            <a:xfrm>
              <a:off x="2956560" y="533400"/>
              <a:ext cx="8503919" cy="5791200"/>
              <a:chOff x="2956560" y="533400"/>
              <a:chExt cx="8503919" cy="5791200"/>
            </a:xfrm>
          </p:grpSpPr>
          <p:pic>
            <p:nvPicPr>
              <p:cNvPr id="9" name="图片 8">
                <a:extLst>
                  <a:ext uri="{FF2B5EF4-FFF2-40B4-BE49-F238E27FC236}">
                    <a16:creationId xmlns:a16="http://schemas.microsoft.com/office/drawing/2014/main" id="{81B4A05E-47EC-4F70-8081-DAD5D3487756}"/>
                  </a:ext>
                </a:extLst>
              </p:cNvPr>
              <p:cNvPicPr/>
              <p:nvPr/>
            </p:nvPicPr>
            <p:blipFill>
              <a:blip r:embed="rId3"/>
              <a:stretch>
                <a:fillRect/>
              </a:stretch>
            </p:blipFill>
            <p:spPr>
              <a:xfrm>
                <a:off x="2956560" y="533400"/>
                <a:ext cx="8503919" cy="5791200"/>
              </a:xfrm>
              <a:prstGeom prst="rect">
                <a:avLst/>
              </a:prstGeom>
            </p:spPr>
          </p:pic>
          <p:sp>
            <p:nvSpPr>
              <p:cNvPr id="2" name="矩形 1">
                <a:extLst>
                  <a:ext uri="{FF2B5EF4-FFF2-40B4-BE49-F238E27FC236}">
                    <a16:creationId xmlns:a16="http://schemas.microsoft.com/office/drawing/2014/main" id="{3378A5B9-A9CA-D2A0-C556-8DF54E5694F1}"/>
                  </a:ext>
                </a:extLst>
              </p:cNvPr>
              <p:cNvSpPr/>
              <p:nvPr/>
            </p:nvSpPr>
            <p:spPr>
              <a:xfrm>
                <a:off x="5127470" y="3285520"/>
                <a:ext cx="3236134" cy="67950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5" name="箭头: 右 2">
              <a:extLst>
                <a:ext uri="{FF2B5EF4-FFF2-40B4-BE49-F238E27FC236}">
                  <a16:creationId xmlns:a16="http://schemas.microsoft.com/office/drawing/2014/main" id="{FC851B14-CEC0-8EB5-06A3-F09C7A1E77D4}"/>
                </a:ext>
              </a:extLst>
            </p:cNvPr>
            <p:cNvSpPr/>
            <p:nvPr/>
          </p:nvSpPr>
          <p:spPr>
            <a:xfrm rot="8844806">
              <a:off x="9658022" y="5600480"/>
              <a:ext cx="805262" cy="171229"/>
            </a:xfrm>
            <a:custGeom>
              <a:avLst/>
              <a:gdLst>
                <a:gd name="connsiteX0" fmla="*/ 0 w 630621"/>
                <a:gd name="connsiteY0" fmla="*/ 49371 h 197485"/>
                <a:gd name="connsiteX1" fmla="*/ 531879 w 630621"/>
                <a:gd name="connsiteY1" fmla="*/ 49371 h 197485"/>
                <a:gd name="connsiteX2" fmla="*/ 531879 w 630621"/>
                <a:gd name="connsiteY2" fmla="*/ 0 h 197485"/>
                <a:gd name="connsiteX3" fmla="*/ 630621 w 630621"/>
                <a:gd name="connsiteY3" fmla="*/ 98743 h 197485"/>
                <a:gd name="connsiteX4" fmla="*/ 531879 w 630621"/>
                <a:gd name="connsiteY4" fmla="*/ 197485 h 197485"/>
                <a:gd name="connsiteX5" fmla="*/ 531879 w 630621"/>
                <a:gd name="connsiteY5" fmla="*/ 148114 h 197485"/>
                <a:gd name="connsiteX6" fmla="*/ 0 w 630621"/>
                <a:gd name="connsiteY6" fmla="*/ 148114 h 197485"/>
                <a:gd name="connsiteX7" fmla="*/ 0 w 630621"/>
                <a:gd name="connsiteY7" fmla="*/ 49371 h 197485"/>
                <a:gd name="connsiteX0" fmla="*/ 0 w 677918"/>
                <a:gd name="connsiteY0" fmla="*/ 96667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96667 h 197485"/>
                <a:gd name="connsiteX0" fmla="*/ 0 w 677918"/>
                <a:gd name="connsiteY0" fmla="*/ 80902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80902 h 197485"/>
                <a:gd name="connsiteX0" fmla="*/ 0 w 756745"/>
                <a:gd name="connsiteY0" fmla="*/ 57254 h 197485"/>
                <a:gd name="connsiteX1" fmla="*/ 658003 w 756745"/>
                <a:gd name="connsiteY1" fmla="*/ 49371 h 197485"/>
                <a:gd name="connsiteX2" fmla="*/ 658003 w 756745"/>
                <a:gd name="connsiteY2" fmla="*/ 0 h 197485"/>
                <a:gd name="connsiteX3" fmla="*/ 756745 w 756745"/>
                <a:gd name="connsiteY3" fmla="*/ 98743 h 197485"/>
                <a:gd name="connsiteX4" fmla="*/ 658003 w 756745"/>
                <a:gd name="connsiteY4" fmla="*/ 197485 h 197485"/>
                <a:gd name="connsiteX5" fmla="*/ 658003 w 756745"/>
                <a:gd name="connsiteY5" fmla="*/ 148114 h 197485"/>
                <a:gd name="connsiteX6" fmla="*/ 126124 w 756745"/>
                <a:gd name="connsiteY6" fmla="*/ 148114 h 197485"/>
                <a:gd name="connsiteX7" fmla="*/ 0 w 756745"/>
                <a:gd name="connsiteY7" fmla="*/ 57254 h 197485"/>
                <a:gd name="connsiteX0" fmla="*/ 0 w 882869"/>
                <a:gd name="connsiteY0" fmla="*/ 80902 h 197485"/>
                <a:gd name="connsiteX1" fmla="*/ 784127 w 882869"/>
                <a:gd name="connsiteY1" fmla="*/ 49371 h 197485"/>
                <a:gd name="connsiteX2" fmla="*/ 784127 w 882869"/>
                <a:gd name="connsiteY2" fmla="*/ 0 h 197485"/>
                <a:gd name="connsiteX3" fmla="*/ 882869 w 882869"/>
                <a:gd name="connsiteY3" fmla="*/ 98743 h 197485"/>
                <a:gd name="connsiteX4" fmla="*/ 784127 w 882869"/>
                <a:gd name="connsiteY4" fmla="*/ 197485 h 197485"/>
                <a:gd name="connsiteX5" fmla="*/ 784127 w 882869"/>
                <a:gd name="connsiteY5" fmla="*/ 148114 h 197485"/>
                <a:gd name="connsiteX6" fmla="*/ 252248 w 882869"/>
                <a:gd name="connsiteY6" fmla="*/ 148114 h 197485"/>
                <a:gd name="connsiteX7" fmla="*/ 0 w 882869"/>
                <a:gd name="connsiteY7" fmla="*/ 80902 h 197485"/>
                <a:gd name="connsiteX0" fmla="*/ 39414 w 922283"/>
                <a:gd name="connsiteY0" fmla="*/ 80902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39414 w 922283"/>
                <a:gd name="connsiteY7" fmla="*/ 80902 h 197485"/>
                <a:gd name="connsiteX0" fmla="*/ 70945 w 922283"/>
                <a:gd name="connsiteY0" fmla="*/ 96667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70945 w 922283"/>
                <a:gd name="connsiteY7" fmla="*/ 96667 h 19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283" h="197485">
                  <a:moveTo>
                    <a:pt x="70945" y="96667"/>
                  </a:moveTo>
                  <a:lnTo>
                    <a:pt x="823541" y="49371"/>
                  </a:lnTo>
                  <a:lnTo>
                    <a:pt x="823541" y="0"/>
                  </a:lnTo>
                  <a:lnTo>
                    <a:pt x="922283" y="98743"/>
                  </a:lnTo>
                  <a:lnTo>
                    <a:pt x="823541" y="197485"/>
                  </a:lnTo>
                  <a:lnTo>
                    <a:pt x="823541" y="148114"/>
                  </a:lnTo>
                  <a:lnTo>
                    <a:pt x="0" y="100818"/>
                  </a:lnTo>
                  <a:lnTo>
                    <a:pt x="70945" y="96667"/>
                  </a:lnTo>
                  <a:close/>
                </a:path>
              </a:pathLst>
            </a:cu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777360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0F923A3E-BF3B-42B1-B4FF-0B4F83A97ECE}"/>
              </a:ext>
            </a:extLst>
          </p:cNvPr>
          <p:cNvSpPr/>
          <p:nvPr/>
        </p:nvSpPr>
        <p:spPr>
          <a:xfrm>
            <a:off x="461358" y="1804893"/>
            <a:ext cx="2586006" cy="2069734"/>
          </a:xfrm>
          <a:prstGeom prst="rect">
            <a:avLst/>
          </a:prstGeom>
        </p:spPr>
        <p:txBody>
          <a:bodyPr wrap="square">
            <a:spAutoFit/>
          </a:bodyPr>
          <a:lstStyle/>
          <a:p>
            <a:pPr>
              <a:lnSpc>
                <a:spcPct val="120000"/>
              </a:lnSpc>
            </a:pP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dirty="0">
                <a:latin typeface="黑体" panose="02010609060101010101" pitchFamily="49" charset="-122"/>
                <a:ea typeface="黑体" panose="02010609060101010101" pitchFamily="49" charset="-122"/>
                <a:cs typeface="Times New Roman" panose="02020603050405020304" pitchFamily="18" charset="0"/>
              </a:rPr>
              <a:t>5</a:t>
            </a:r>
            <a:r>
              <a:rPr lang="zh-CN" altLang="en-US" sz="2200" dirty="0">
                <a:latin typeface="黑体" panose="02010609060101010101" pitchFamily="49" charset="-122"/>
                <a:ea typeface="黑体" panose="02010609060101010101" pitchFamily="49" charset="-122"/>
                <a:cs typeface="Times New Roman" panose="02020603050405020304" pitchFamily="18" charset="0"/>
              </a:rPr>
              <a:t>）在“</a:t>
            </a:r>
            <a:r>
              <a:rPr lang="zh-CN" altLang="en-US"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许可条款</a:t>
            </a:r>
            <a:r>
              <a:rPr lang="zh-CN" altLang="en-US" sz="2200" dirty="0">
                <a:latin typeface="黑体" panose="02010609060101010101" pitchFamily="49" charset="-122"/>
                <a:ea typeface="黑体" panose="02010609060101010101" pitchFamily="49" charset="-122"/>
                <a:cs typeface="Times New Roman" panose="02020603050405020304" pitchFamily="18" charset="0"/>
              </a:rPr>
              <a:t>”界面</a:t>
            </a:r>
            <a:r>
              <a:rPr lang="zh-CN" altLang="zh-CN" sz="2200" dirty="0">
                <a:latin typeface="黑体" panose="02010609060101010101" pitchFamily="49" charset="-122"/>
                <a:ea typeface="黑体" panose="02010609060101010101" pitchFamily="49" charset="-122"/>
                <a:cs typeface="Times New Roman" panose="02020603050405020304" pitchFamily="18" charset="0"/>
              </a:rPr>
              <a:t>勾选</a:t>
            </a: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zh-CN"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我接受</a:t>
            </a:r>
            <a:r>
              <a:rPr lang="zh-CN" altLang="en-US"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许可条款</a:t>
            </a:r>
            <a:r>
              <a:rPr lang="en-US"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zh-CN" altLang="zh-CN" sz="2200" dirty="0">
                <a:latin typeface="黑体" panose="02010609060101010101" pitchFamily="49" charset="-122"/>
                <a:ea typeface="黑体" panose="02010609060101010101" pitchFamily="49" charset="-122"/>
                <a:cs typeface="Times New Roman" panose="02020603050405020304" pitchFamily="18" charset="0"/>
              </a:rPr>
              <a:t>，然后单击</a:t>
            </a: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zh-CN"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下一步</a:t>
            </a:r>
            <a:r>
              <a:rPr lang="zh-CN" altLang="en-US" sz="2200" dirty="0">
                <a:latin typeface="黑体" panose="02010609060101010101" pitchFamily="49" charset="-122"/>
                <a:ea typeface="黑体" panose="02010609060101010101" pitchFamily="49" charset="-122"/>
                <a:cs typeface="Times New Roman" panose="02020603050405020304" pitchFamily="18" charset="0"/>
              </a:rPr>
              <a:t>”按钮。 </a:t>
            </a:r>
          </a:p>
        </p:txBody>
      </p:sp>
      <p:grpSp>
        <p:nvGrpSpPr>
          <p:cNvPr id="12" name="组合 11">
            <a:extLst>
              <a:ext uri="{FF2B5EF4-FFF2-40B4-BE49-F238E27FC236}">
                <a16:creationId xmlns:a16="http://schemas.microsoft.com/office/drawing/2014/main" id="{C1E6483E-8883-48DB-AC23-C557CFF5264A}"/>
              </a:ext>
            </a:extLst>
          </p:cNvPr>
          <p:cNvGrpSpPr/>
          <p:nvPr/>
        </p:nvGrpSpPr>
        <p:grpSpPr>
          <a:xfrm>
            <a:off x="3102545" y="506412"/>
            <a:ext cx="8431182" cy="5845175"/>
            <a:chOff x="3413124" y="518160"/>
            <a:chExt cx="8431182" cy="5845175"/>
          </a:xfrm>
        </p:grpSpPr>
        <p:pic>
          <p:nvPicPr>
            <p:cNvPr id="9" name="图片 8">
              <a:extLst>
                <a:ext uri="{FF2B5EF4-FFF2-40B4-BE49-F238E27FC236}">
                  <a16:creationId xmlns:a16="http://schemas.microsoft.com/office/drawing/2014/main" id="{31EE29A5-1F9D-49FF-84E7-FF6358318013}"/>
                </a:ext>
              </a:extLst>
            </p:cNvPr>
            <p:cNvPicPr/>
            <p:nvPr/>
          </p:nvPicPr>
          <p:blipFill>
            <a:blip r:embed="rId3"/>
            <a:stretch>
              <a:fillRect/>
            </a:stretch>
          </p:blipFill>
          <p:spPr>
            <a:xfrm>
              <a:off x="3413124" y="518160"/>
              <a:ext cx="8431182" cy="5845175"/>
            </a:xfrm>
            <a:prstGeom prst="rect">
              <a:avLst/>
            </a:prstGeom>
          </p:spPr>
        </p:pic>
        <p:sp>
          <p:nvSpPr>
            <p:cNvPr id="11" name="矩形 10">
              <a:extLst>
                <a:ext uri="{FF2B5EF4-FFF2-40B4-BE49-F238E27FC236}">
                  <a16:creationId xmlns:a16="http://schemas.microsoft.com/office/drawing/2014/main" id="{1C7C9984-6AD3-4D5A-AF88-8797EF2B5C48}"/>
                </a:ext>
              </a:extLst>
            </p:cNvPr>
            <p:cNvSpPr/>
            <p:nvPr/>
          </p:nvSpPr>
          <p:spPr>
            <a:xfrm>
              <a:off x="5542597" y="4608513"/>
              <a:ext cx="2336483" cy="25304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2" name="箭头: 右 2">
            <a:extLst>
              <a:ext uri="{FF2B5EF4-FFF2-40B4-BE49-F238E27FC236}">
                <a16:creationId xmlns:a16="http://schemas.microsoft.com/office/drawing/2014/main" id="{EAF9CD44-C7AA-81FF-BEF8-25E1ACE42B1F}"/>
              </a:ext>
            </a:extLst>
          </p:cNvPr>
          <p:cNvSpPr/>
          <p:nvPr/>
        </p:nvSpPr>
        <p:spPr>
          <a:xfrm rot="8844806">
            <a:off x="7551228" y="4348690"/>
            <a:ext cx="805262" cy="171229"/>
          </a:xfrm>
          <a:custGeom>
            <a:avLst/>
            <a:gdLst>
              <a:gd name="connsiteX0" fmla="*/ 0 w 630621"/>
              <a:gd name="connsiteY0" fmla="*/ 49371 h 197485"/>
              <a:gd name="connsiteX1" fmla="*/ 531879 w 630621"/>
              <a:gd name="connsiteY1" fmla="*/ 49371 h 197485"/>
              <a:gd name="connsiteX2" fmla="*/ 531879 w 630621"/>
              <a:gd name="connsiteY2" fmla="*/ 0 h 197485"/>
              <a:gd name="connsiteX3" fmla="*/ 630621 w 630621"/>
              <a:gd name="connsiteY3" fmla="*/ 98743 h 197485"/>
              <a:gd name="connsiteX4" fmla="*/ 531879 w 630621"/>
              <a:gd name="connsiteY4" fmla="*/ 197485 h 197485"/>
              <a:gd name="connsiteX5" fmla="*/ 531879 w 630621"/>
              <a:gd name="connsiteY5" fmla="*/ 148114 h 197485"/>
              <a:gd name="connsiteX6" fmla="*/ 0 w 630621"/>
              <a:gd name="connsiteY6" fmla="*/ 148114 h 197485"/>
              <a:gd name="connsiteX7" fmla="*/ 0 w 630621"/>
              <a:gd name="connsiteY7" fmla="*/ 49371 h 197485"/>
              <a:gd name="connsiteX0" fmla="*/ 0 w 677918"/>
              <a:gd name="connsiteY0" fmla="*/ 96667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96667 h 197485"/>
              <a:gd name="connsiteX0" fmla="*/ 0 w 677918"/>
              <a:gd name="connsiteY0" fmla="*/ 80902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80902 h 197485"/>
              <a:gd name="connsiteX0" fmla="*/ 0 w 756745"/>
              <a:gd name="connsiteY0" fmla="*/ 57254 h 197485"/>
              <a:gd name="connsiteX1" fmla="*/ 658003 w 756745"/>
              <a:gd name="connsiteY1" fmla="*/ 49371 h 197485"/>
              <a:gd name="connsiteX2" fmla="*/ 658003 w 756745"/>
              <a:gd name="connsiteY2" fmla="*/ 0 h 197485"/>
              <a:gd name="connsiteX3" fmla="*/ 756745 w 756745"/>
              <a:gd name="connsiteY3" fmla="*/ 98743 h 197485"/>
              <a:gd name="connsiteX4" fmla="*/ 658003 w 756745"/>
              <a:gd name="connsiteY4" fmla="*/ 197485 h 197485"/>
              <a:gd name="connsiteX5" fmla="*/ 658003 w 756745"/>
              <a:gd name="connsiteY5" fmla="*/ 148114 h 197485"/>
              <a:gd name="connsiteX6" fmla="*/ 126124 w 756745"/>
              <a:gd name="connsiteY6" fmla="*/ 148114 h 197485"/>
              <a:gd name="connsiteX7" fmla="*/ 0 w 756745"/>
              <a:gd name="connsiteY7" fmla="*/ 57254 h 197485"/>
              <a:gd name="connsiteX0" fmla="*/ 0 w 882869"/>
              <a:gd name="connsiteY0" fmla="*/ 80902 h 197485"/>
              <a:gd name="connsiteX1" fmla="*/ 784127 w 882869"/>
              <a:gd name="connsiteY1" fmla="*/ 49371 h 197485"/>
              <a:gd name="connsiteX2" fmla="*/ 784127 w 882869"/>
              <a:gd name="connsiteY2" fmla="*/ 0 h 197485"/>
              <a:gd name="connsiteX3" fmla="*/ 882869 w 882869"/>
              <a:gd name="connsiteY3" fmla="*/ 98743 h 197485"/>
              <a:gd name="connsiteX4" fmla="*/ 784127 w 882869"/>
              <a:gd name="connsiteY4" fmla="*/ 197485 h 197485"/>
              <a:gd name="connsiteX5" fmla="*/ 784127 w 882869"/>
              <a:gd name="connsiteY5" fmla="*/ 148114 h 197485"/>
              <a:gd name="connsiteX6" fmla="*/ 252248 w 882869"/>
              <a:gd name="connsiteY6" fmla="*/ 148114 h 197485"/>
              <a:gd name="connsiteX7" fmla="*/ 0 w 882869"/>
              <a:gd name="connsiteY7" fmla="*/ 80902 h 197485"/>
              <a:gd name="connsiteX0" fmla="*/ 39414 w 922283"/>
              <a:gd name="connsiteY0" fmla="*/ 80902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39414 w 922283"/>
              <a:gd name="connsiteY7" fmla="*/ 80902 h 197485"/>
              <a:gd name="connsiteX0" fmla="*/ 70945 w 922283"/>
              <a:gd name="connsiteY0" fmla="*/ 96667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70945 w 922283"/>
              <a:gd name="connsiteY7" fmla="*/ 96667 h 19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283" h="197485">
                <a:moveTo>
                  <a:pt x="70945" y="96667"/>
                </a:moveTo>
                <a:lnTo>
                  <a:pt x="823541" y="49371"/>
                </a:lnTo>
                <a:lnTo>
                  <a:pt x="823541" y="0"/>
                </a:lnTo>
                <a:lnTo>
                  <a:pt x="922283" y="98743"/>
                </a:lnTo>
                <a:lnTo>
                  <a:pt x="823541" y="197485"/>
                </a:lnTo>
                <a:lnTo>
                  <a:pt x="823541" y="148114"/>
                </a:lnTo>
                <a:lnTo>
                  <a:pt x="0" y="100818"/>
                </a:lnTo>
                <a:lnTo>
                  <a:pt x="70945" y="96667"/>
                </a:lnTo>
                <a:close/>
              </a:path>
            </a:pathLst>
          </a:cu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箭头: 右 2">
            <a:extLst>
              <a:ext uri="{FF2B5EF4-FFF2-40B4-BE49-F238E27FC236}">
                <a16:creationId xmlns:a16="http://schemas.microsoft.com/office/drawing/2014/main" id="{E044C981-179D-27A4-1FFD-37702AF191DA}"/>
              </a:ext>
            </a:extLst>
          </p:cNvPr>
          <p:cNvSpPr/>
          <p:nvPr/>
        </p:nvSpPr>
        <p:spPr>
          <a:xfrm rot="8844806">
            <a:off x="9981746" y="5667738"/>
            <a:ext cx="805262" cy="171229"/>
          </a:xfrm>
          <a:custGeom>
            <a:avLst/>
            <a:gdLst>
              <a:gd name="connsiteX0" fmla="*/ 0 w 630621"/>
              <a:gd name="connsiteY0" fmla="*/ 49371 h 197485"/>
              <a:gd name="connsiteX1" fmla="*/ 531879 w 630621"/>
              <a:gd name="connsiteY1" fmla="*/ 49371 h 197485"/>
              <a:gd name="connsiteX2" fmla="*/ 531879 w 630621"/>
              <a:gd name="connsiteY2" fmla="*/ 0 h 197485"/>
              <a:gd name="connsiteX3" fmla="*/ 630621 w 630621"/>
              <a:gd name="connsiteY3" fmla="*/ 98743 h 197485"/>
              <a:gd name="connsiteX4" fmla="*/ 531879 w 630621"/>
              <a:gd name="connsiteY4" fmla="*/ 197485 h 197485"/>
              <a:gd name="connsiteX5" fmla="*/ 531879 w 630621"/>
              <a:gd name="connsiteY5" fmla="*/ 148114 h 197485"/>
              <a:gd name="connsiteX6" fmla="*/ 0 w 630621"/>
              <a:gd name="connsiteY6" fmla="*/ 148114 h 197485"/>
              <a:gd name="connsiteX7" fmla="*/ 0 w 630621"/>
              <a:gd name="connsiteY7" fmla="*/ 49371 h 197485"/>
              <a:gd name="connsiteX0" fmla="*/ 0 w 677918"/>
              <a:gd name="connsiteY0" fmla="*/ 96667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96667 h 197485"/>
              <a:gd name="connsiteX0" fmla="*/ 0 w 677918"/>
              <a:gd name="connsiteY0" fmla="*/ 80902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80902 h 197485"/>
              <a:gd name="connsiteX0" fmla="*/ 0 w 756745"/>
              <a:gd name="connsiteY0" fmla="*/ 57254 h 197485"/>
              <a:gd name="connsiteX1" fmla="*/ 658003 w 756745"/>
              <a:gd name="connsiteY1" fmla="*/ 49371 h 197485"/>
              <a:gd name="connsiteX2" fmla="*/ 658003 w 756745"/>
              <a:gd name="connsiteY2" fmla="*/ 0 h 197485"/>
              <a:gd name="connsiteX3" fmla="*/ 756745 w 756745"/>
              <a:gd name="connsiteY3" fmla="*/ 98743 h 197485"/>
              <a:gd name="connsiteX4" fmla="*/ 658003 w 756745"/>
              <a:gd name="connsiteY4" fmla="*/ 197485 h 197485"/>
              <a:gd name="connsiteX5" fmla="*/ 658003 w 756745"/>
              <a:gd name="connsiteY5" fmla="*/ 148114 h 197485"/>
              <a:gd name="connsiteX6" fmla="*/ 126124 w 756745"/>
              <a:gd name="connsiteY6" fmla="*/ 148114 h 197485"/>
              <a:gd name="connsiteX7" fmla="*/ 0 w 756745"/>
              <a:gd name="connsiteY7" fmla="*/ 57254 h 197485"/>
              <a:gd name="connsiteX0" fmla="*/ 0 w 882869"/>
              <a:gd name="connsiteY0" fmla="*/ 80902 h 197485"/>
              <a:gd name="connsiteX1" fmla="*/ 784127 w 882869"/>
              <a:gd name="connsiteY1" fmla="*/ 49371 h 197485"/>
              <a:gd name="connsiteX2" fmla="*/ 784127 w 882869"/>
              <a:gd name="connsiteY2" fmla="*/ 0 h 197485"/>
              <a:gd name="connsiteX3" fmla="*/ 882869 w 882869"/>
              <a:gd name="connsiteY3" fmla="*/ 98743 h 197485"/>
              <a:gd name="connsiteX4" fmla="*/ 784127 w 882869"/>
              <a:gd name="connsiteY4" fmla="*/ 197485 h 197485"/>
              <a:gd name="connsiteX5" fmla="*/ 784127 w 882869"/>
              <a:gd name="connsiteY5" fmla="*/ 148114 h 197485"/>
              <a:gd name="connsiteX6" fmla="*/ 252248 w 882869"/>
              <a:gd name="connsiteY6" fmla="*/ 148114 h 197485"/>
              <a:gd name="connsiteX7" fmla="*/ 0 w 882869"/>
              <a:gd name="connsiteY7" fmla="*/ 80902 h 197485"/>
              <a:gd name="connsiteX0" fmla="*/ 39414 w 922283"/>
              <a:gd name="connsiteY0" fmla="*/ 80902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39414 w 922283"/>
              <a:gd name="connsiteY7" fmla="*/ 80902 h 197485"/>
              <a:gd name="connsiteX0" fmla="*/ 70945 w 922283"/>
              <a:gd name="connsiteY0" fmla="*/ 96667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70945 w 922283"/>
              <a:gd name="connsiteY7" fmla="*/ 96667 h 19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283" h="197485">
                <a:moveTo>
                  <a:pt x="70945" y="96667"/>
                </a:moveTo>
                <a:lnTo>
                  <a:pt x="823541" y="49371"/>
                </a:lnTo>
                <a:lnTo>
                  <a:pt x="823541" y="0"/>
                </a:lnTo>
                <a:lnTo>
                  <a:pt x="922283" y="98743"/>
                </a:lnTo>
                <a:lnTo>
                  <a:pt x="823541" y="197485"/>
                </a:lnTo>
                <a:lnTo>
                  <a:pt x="823541" y="148114"/>
                </a:lnTo>
                <a:lnTo>
                  <a:pt x="0" y="100818"/>
                </a:lnTo>
                <a:lnTo>
                  <a:pt x="70945" y="96667"/>
                </a:lnTo>
                <a:close/>
              </a:path>
            </a:pathLst>
          </a:cu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6579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E371F616-8ACD-46F6-B149-1D60E002DBE1}"/>
              </a:ext>
            </a:extLst>
          </p:cNvPr>
          <p:cNvPicPr/>
          <p:nvPr/>
        </p:nvPicPr>
        <p:blipFill>
          <a:blip r:embed="rId3"/>
          <a:stretch>
            <a:fillRect/>
          </a:stretch>
        </p:blipFill>
        <p:spPr>
          <a:xfrm>
            <a:off x="3489960" y="464820"/>
            <a:ext cx="7238999" cy="5920740"/>
          </a:xfrm>
          <a:prstGeom prst="rect">
            <a:avLst/>
          </a:prstGeom>
        </p:spPr>
      </p:pic>
      <p:sp>
        <p:nvSpPr>
          <p:cNvPr id="10" name="矩形 9">
            <a:extLst>
              <a:ext uri="{FF2B5EF4-FFF2-40B4-BE49-F238E27FC236}">
                <a16:creationId xmlns:a16="http://schemas.microsoft.com/office/drawing/2014/main" id="{06233359-F3F6-46A1-A960-EE40DC85829F}"/>
              </a:ext>
            </a:extLst>
          </p:cNvPr>
          <p:cNvSpPr/>
          <p:nvPr/>
        </p:nvSpPr>
        <p:spPr>
          <a:xfrm>
            <a:off x="614855" y="2167986"/>
            <a:ext cx="2811469" cy="1257204"/>
          </a:xfrm>
          <a:prstGeom prst="rect">
            <a:avLst/>
          </a:prstGeom>
        </p:spPr>
        <p:txBody>
          <a:bodyPr wrap="square">
            <a:spAutoFit/>
          </a:bodyPr>
          <a:lstStyle/>
          <a:p>
            <a:pPr>
              <a:lnSpc>
                <a:spcPct val="120000"/>
              </a:lnSpc>
            </a:pP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dirty="0">
                <a:latin typeface="黑体" panose="02010609060101010101" pitchFamily="49" charset="-122"/>
                <a:ea typeface="黑体" panose="02010609060101010101" pitchFamily="49" charset="-122"/>
                <a:cs typeface="Times New Roman" panose="02020603050405020304" pitchFamily="18" charset="0"/>
              </a:rPr>
              <a:t>6</a:t>
            </a:r>
            <a:r>
              <a:rPr lang="zh-CN" altLang="en-US" sz="2200" dirty="0">
                <a:latin typeface="黑体" panose="02010609060101010101" pitchFamily="49" charset="-122"/>
                <a:ea typeface="黑体" panose="02010609060101010101" pitchFamily="49" charset="-122"/>
                <a:cs typeface="Times New Roman" panose="02020603050405020304" pitchFamily="18" charset="0"/>
              </a:rPr>
              <a:t>）在“</a:t>
            </a:r>
            <a:r>
              <a:rPr lang="en-US"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Microsoft</a:t>
            </a:r>
            <a:r>
              <a:rPr lang="zh-CN" altLang="en-US"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更新</a:t>
            </a:r>
            <a:r>
              <a:rPr lang="zh-CN" altLang="en-US" sz="2200" dirty="0">
                <a:latin typeface="黑体" panose="02010609060101010101" pitchFamily="49" charset="-122"/>
                <a:ea typeface="黑体" panose="02010609060101010101" pitchFamily="49" charset="-122"/>
                <a:cs typeface="Times New Roman" panose="02020603050405020304" pitchFamily="18" charset="0"/>
              </a:rPr>
              <a:t>”界面</a:t>
            </a:r>
            <a:r>
              <a:rPr lang="zh-CN" altLang="zh-CN" sz="2200" dirty="0">
                <a:latin typeface="黑体" panose="02010609060101010101" pitchFamily="49" charset="-122"/>
                <a:ea typeface="黑体" panose="02010609060101010101" pitchFamily="49" charset="-122"/>
                <a:cs typeface="Times New Roman" panose="02020603050405020304" pitchFamily="18" charset="0"/>
              </a:rPr>
              <a:t>单击“</a:t>
            </a:r>
            <a:r>
              <a:rPr lang="zh-CN"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下一步</a:t>
            </a:r>
            <a:r>
              <a:rPr lang="zh-CN" altLang="zh-CN" sz="22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dirty="0">
                <a:latin typeface="黑体" panose="02010609060101010101" pitchFamily="49" charset="-122"/>
                <a:ea typeface="黑体" panose="02010609060101010101" pitchFamily="49" charset="-122"/>
                <a:cs typeface="Times New Roman" panose="02020603050405020304" pitchFamily="18" charset="0"/>
              </a:rPr>
              <a:t>按钮。</a:t>
            </a:r>
            <a:endParaRPr lang="zh-CN" altLang="zh-CN" sz="2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 name="箭头: 右 2">
            <a:extLst>
              <a:ext uri="{FF2B5EF4-FFF2-40B4-BE49-F238E27FC236}">
                <a16:creationId xmlns:a16="http://schemas.microsoft.com/office/drawing/2014/main" id="{7DBF78E4-7A6F-B3E7-383A-974C351D82BA}"/>
              </a:ext>
            </a:extLst>
          </p:cNvPr>
          <p:cNvSpPr/>
          <p:nvPr/>
        </p:nvSpPr>
        <p:spPr>
          <a:xfrm rot="8844806">
            <a:off x="9316436" y="5629384"/>
            <a:ext cx="805262" cy="171229"/>
          </a:xfrm>
          <a:custGeom>
            <a:avLst/>
            <a:gdLst>
              <a:gd name="connsiteX0" fmla="*/ 0 w 630621"/>
              <a:gd name="connsiteY0" fmla="*/ 49371 h 197485"/>
              <a:gd name="connsiteX1" fmla="*/ 531879 w 630621"/>
              <a:gd name="connsiteY1" fmla="*/ 49371 h 197485"/>
              <a:gd name="connsiteX2" fmla="*/ 531879 w 630621"/>
              <a:gd name="connsiteY2" fmla="*/ 0 h 197485"/>
              <a:gd name="connsiteX3" fmla="*/ 630621 w 630621"/>
              <a:gd name="connsiteY3" fmla="*/ 98743 h 197485"/>
              <a:gd name="connsiteX4" fmla="*/ 531879 w 630621"/>
              <a:gd name="connsiteY4" fmla="*/ 197485 h 197485"/>
              <a:gd name="connsiteX5" fmla="*/ 531879 w 630621"/>
              <a:gd name="connsiteY5" fmla="*/ 148114 h 197485"/>
              <a:gd name="connsiteX6" fmla="*/ 0 w 630621"/>
              <a:gd name="connsiteY6" fmla="*/ 148114 h 197485"/>
              <a:gd name="connsiteX7" fmla="*/ 0 w 630621"/>
              <a:gd name="connsiteY7" fmla="*/ 49371 h 197485"/>
              <a:gd name="connsiteX0" fmla="*/ 0 w 677918"/>
              <a:gd name="connsiteY0" fmla="*/ 96667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96667 h 197485"/>
              <a:gd name="connsiteX0" fmla="*/ 0 w 677918"/>
              <a:gd name="connsiteY0" fmla="*/ 80902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80902 h 197485"/>
              <a:gd name="connsiteX0" fmla="*/ 0 w 756745"/>
              <a:gd name="connsiteY0" fmla="*/ 57254 h 197485"/>
              <a:gd name="connsiteX1" fmla="*/ 658003 w 756745"/>
              <a:gd name="connsiteY1" fmla="*/ 49371 h 197485"/>
              <a:gd name="connsiteX2" fmla="*/ 658003 w 756745"/>
              <a:gd name="connsiteY2" fmla="*/ 0 h 197485"/>
              <a:gd name="connsiteX3" fmla="*/ 756745 w 756745"/>
              <a:gd name="connsiteY3" fmla="*/ 98743 h 197485"/>
              <a:gd name="connsiteX4" fmla="*/ 658003 w 756745"/>
              <a:gd name="connsiteY4" fmla="*/ 197485 h 197485"/>
              <a:gd name="connsiteX5" fmla="*/ 658003 w 756745"/>
              <a:gd name="connsiteY5" fmla="*/ 148114 h 197485"/>
              <a:gd name="connsiteX6" fmla="*/ 126124 w 756745"/>
              <a:gd name="connsiteY6" fmla="*/ 148114 h 197485"/>
              <a:gd name="connsiteX7" fmla="*/ 0 w 756745"/>
              <a:gd name="connsiteY7" fmla="*/ 57254 h 197485"/>
              <a:gd name="connsiteX0" fmla="*/ 0 w 882869"/>
              <a:gd name="connsiteY0" fmla="*/ 80902 h 197485"/>
              <a:gd name="connsiteX1" fmla="*/ 784127 w 882869"/>
              <a:gd name="connsiteY1" fmla="*/ 49371 h 197485"/>
              <a:gd name="connsiteX2" fmla="*/ 784127 w 882869"/>
              <a:gd name="connsiteY2" fmla="*/ 0 h 197485"/>
              <a:gd name="connsiteX3" fmla="*/ 882869 w 882869"/>
              <a:gd name="connsiteY3" fmla="*/ 98743 h 197485"/>
              <a:gd name="connsiteX4" fmla="*/ 784127 w 882869"/>
              <a:gd name="connsiteY4" fmla="*/ 197485 h 197485"/>
              <a:gd name="connsiteX5" fmla="*/ 784127 w 882869"/>
              <a:gd name="connsiteY5" fmla="*/ 148114 h 197485"/>
              <a:gd name="connsiteX6" fmla="*/ 252248 w 882869"/>
              <a:gd name="connsiteY6" fmla="*/ 148114 h 197485"/>
              <a:gd name="connsiteX7" fmla="*/ 0 w 882869"/>
              <a:gd name="connsiteY7" fmla="*/ 80902 h 197485"/>
              <a:gd name="connsiteX0" fmla="*/ 39414 w 922283"/>
              <a:gd name="connsiteY0" fmla="*/ 80902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39414 w 922283"/>
              <a:gd name="connsiteY7" fmla="*/ 80902 h 197485"/>
              <a:gd name="connsiteX0" fmla="*/ 70945 w 922283"/>
              <a:gd name="connsiteY0" fmla="*/ 96667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70945 w 922283"/>
              <a:gd name="connsiteY7" fmla="*/ 96667 h 19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283" h="197485">
                <a:moveTo>
                  <a:pt x="70945" y="96667"/>
                </a:moveTo>
                <a:lnTo>
                  <a:pt x="823541" y="49371"/>
                </a:lnTo>
                <a:lnTo>
                  <a:pt x="823541" y="0"/>
                </a:lnTo>
                <a:lnTo>
                  <a:pt x="922283" y="98743"/>
                </a:lnTo>
                <a:lnTo>
                  <a:pt x="823541" y="197485"/>
                </a:lnTo>
                <a:lnTo>
                  <a:pt x="823541" y="148114"/>
                </a:lnTo>
                <a:lnTo>
                  <a:pt x="0" y="100818"/>
                </a:lnTo>
                <a:lnTo>
                  <a:pt x="70945" y="96667"/>
                </a:lnTo>
                <a:close/>
              </a:path>
            </a:pathLst>
          </a:cu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6D4F6FAD-4203-4399-8B41-24E547179FE7}"/>
              </a:ext>
            </a:extLst>
          </p:cNvPr>
          <p:cNvPicPr/>
          <p:nvPr/>
        </p:nvPicPr>
        <p:blipFill>
          <a:blip r:embed="rId3"/>
          <a:stretch>
            <a:fillRect/>
          </a:stretch>
        </p:blipFill>
        <p:spPr>
          <a:xfrm>
            <a:off x="3115761" y="453390"/>
            <a:ext cx="8238040" cy="5951220"/>
          </a:xfrm>
          <a:prstGeom prst="rect">
            <a:avLst/>
          </a:prstGeom>
        </p:spPr>
      </p:pic>
      <p:sp>
        <p:nvSpPr>
          <p:cNvPr id="10" name="矩形 9">
            <a:extLst>
              <a:ext uri="{FF2B5EF4-FFF2-40B4-BE49-F238E27FC236}">
                <a16:creationId xmlns:a16="http://schemas.microsoft.com/office/drawing/2014/main" id="{93192317-4108-4B79-8A8E-D16B06E12443}"/>
              </a:ext>
            </a:extLst>
          </p:cNvPr>
          <p:cNvSpPr/>
          <p:nvPr/>
        </p:nvSpPr>
        <p:spPr>
          <a:xfrm>
            <a:off x="584830" y="1763690"/>
            <a:ext cx="2450031" cy="2882264"/>
          </a:xfrm>
          <a:prstGeom prst="rect">
            <a:avLst/>
          </a:prstGeom>
        </p:spPr>
        <p:txBody>
          <a:bodyPr wrap="square">
            <a:spAutoFit/>
          </a:bodyPr>
          <a:lstStyle/>
          <a:p>
            <a:pPr>
              <a:lnSpc>
                <a:spcPct val="120000"/>
              </a:lnSpc>
            </a:pP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dirty="0">
                <a:latin typeface="黑体" panose="02010609060101010101" pitchFamily="49" charset="-122"/>
                <a:ea typeface="黑体" panose="02010609060101010101" pitchFamily="49" charset="-122"/>
                <a:cs typeface="Times New Roman" panose="02020603050405020304" pitchFamily="18" charset="0"/>
              </a:rPr>
              <a:t>7</a:t>
            </a:r>
            <a:r>
              <a:rPr lang="zh-CN" altLang="en-US" sz="2200" dirty="0">
                <a:latin typeface="黑体" panose="02010609060101010101" pitchFamily="49" charset="-122"/>
                <a:ea typeface="黑体" panose="02010609060101010101" pitchFamily="49" charset="-122"/>
                <a:cs typeface="Times New Roman" panose="02020603050405020304" pitchFamily="18" charset="0"/>
              </a:rPr>
              <a:t>）在“</a:t>
            </a:r>
            <a:r>
              <a:rPr lang="zh-CN" altLang="en-US"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安装规则</a:t>
            </a:r>
            <a:r>
              <a:rPr lang="zh-CN" altLang="en-US" sz="2200" dirty="0">
                <a:latin typeface="黑体" panose="02010609060101010101" pitchFamily="49" charset="-122"/>
                <a:ea typeface="黑体" panose="02010609060101010101" pitchFamily="49" charset="-122"/>
                <a:cs typeface="Times New Roman" panose="02020603050405020304" pitchFamily="18" charset="0"/>
              </a:rPr>
              <a:t>”界面会自动运行安装规则以确定是否允许安装过程，如果没有出现失败可</a:t>
            </a:r>
            <a:r>
              <a:rPr lang="zh-CN" altLang="zh-CN" sz="2200" dirty="0">
                <a:latin typeface="黑体" panose="02010609060101010101" pitchFamily="49" charset="-122"/>
                <a:ea typeface="黑体" panose="02010609060101010101" pitchFamily="49" charset="-122"/>
                <a:cs typeface="Times New Roman" panose="02020603050405020304" pitchFamily="18" charset="0"/>
              </a:rPr>
              <a:t>单击“</a:t>
            </a:r>
            <a:r>
              <a:rPr lang="zh-CN"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下一步</a:t>
            </a:r>
            <a:r>
              <a:rPr lang="zh-CN" altLang="zh-CN" sz="22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dirty="0">
                <a:latin typeface="黑体" panose="02010609060101010101" pitchFamily="49" charset="-122"/>
                <a:ea typeface="黑体" panose="02010609060101010101" pitchFamily="49" charset="-122"/>
                <a:cs typeface="Times New Roman" panose="02020603050405020304" pitchFamily="18" charset="0"/>
              </a:rPr>
              <a:t>按钮。</a:t>
            </a:r>
            <a:endParaRPr lang="zh-CN" altLang="zh-CN" sz="22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 name="箭头: 右 2">
            <a:extLst>
              <a:ext uri="{FF2B5EF4-FFF2-40B4-BE49-F238E27FC236}">
                <a16:creationId xmlns:a16="http://schemas.microsoft.com/office/drawing/2014/main" id="{AEDF14FE-0A16-C20F-4FFF-C9E60C2FA473}"/>
              </a:ext>
            </a:extLst>
          </p:cNvPr>
          <p:cNvSpPr/>
          <p:nvPr/>
        </p:nvSpPr>
        <p:spPr>
          <a:xfrm rot="8844806">
            <a:off x="9765753" y="5629383"/>
            <a:ext cx="805262" cy="171229"/>
          </a:xfrm>
          <a:custGeom>
            <a:avLst/>
            <a:gdLst>
              <a:gd name="connsiteX0" fmla="*/ 0 w 630621"/>
              <a:gd name="connsiteY0" fmla="*/ 49371 h 197485"/>
              <a:gd name="connsiteX1" fmla="*/ 531879 w 630621"/>
              <a:gd name="connsiteY1" fmla="*/ 49371 h 197485"/>
              <a:gd name="connsiteX2" fmla="*/ 531879 w 630621"/>
              <a:gd name="connsiteY2" fmla="*/ 0 h 197485"/>
              <a:gd name="connsiteX3" fmla="*/ 630621 w 630621"/>
              <a:gd name="connsiteY3" fmla="*/ 98743 h 197485"/>
              <a:gd name="connsiteX4" fmla="*/ 531879 w 630621"/>
              <a:gd name="connsiteY4" fmla="*/ 197485 h 197485"/>
              <a:gd name="connsiteX5" fmla="*/ 531879 w 630621"/>
              <a:gd name="connsiteY5" fmla="*/ 148114 h 197485"/>
              <a:gd name="connsiteX6" fmla="*/ 0 w 630621"/>
              <a:gd name="connsiteY6" fmla="*/ 148114 h 197485"/>
              <a:gd name="connsiteX7" fmla="*/ 0 w 630621"/>
              <a:gd name="connsiteY7" fmla="*/ 49371 h 197485"/>
              <a:gd name="connsiteX0" fmla="*/ 0 w 677918"/>
              <a:gd name="connsiteY0" fmla="*/ 96667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96667 h 197485"/>
              <a:gd name="connsiteX0" fmla="*/ 0 w 677918"/>
              <a:gd name="connsiteY0" fmla="*/ 80902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80902 h 197485"/>
              <a:gd name="connsiteX0" fmla="*/ 0 w 756745"/>
              <a:gd name="connsiteY0" fmla="*/ 57254 h 197485"/>
              <a:gd name="connsiteX1" fmla="*/ 658003 w 756745"/>
              <a:gd name="connsiteY1" fmla="*/ 49371 h 197485"/>
              <a:gd name="connsiteX2" fmla="*/ 658003 w 756745"/>
              <a:gd name="connsiteY2" fmla="*/ 0 h 197485"/>
              <a:gd name="connsiteX3" fmla="*/ 756745 w 756745"/>
              <a:gd name="connsiteY3" fmla="*/ 98743 h 197485"/>
              <a:gd name="connsiteX4" fmla="*/ 658003 w 756745"/>
              <a:gd name="connsiteY4" fmla="*/ 197485 h 197485"/>
              <a:gd name="connsiteX5" fmla="*/ 658003 w 756745"/>
              <a:gd name="connsiteY5" fmla="*/ 148114 h 197485"/>
              <a:gd name="connsiteX6" fmla="*/ 126124 w 756745"/>
              <a:gd name="connsiteY6" fmla="*/ 148114 h 197485"/>
              <a:gd name="connsiteX7" fmla="*/ 0 w 756745"/>
              <a:gd name="connsiteY7" fmla="*/ 57254 h 197485"/>
              <a:gd name="connsiteX0" fmla="*/ 0 w 882869"/>
              <a:gd name="connsiteY0" fmla="*/ 80902 h 197485"/>
              <a:gd name="connsiteX1" fmla="*/ 784127 w 882869"/>
              <a:gd name="connsiteY1" fmla="*/ 49371 h 197485"/>
              <a:gd name="connsiteX2" fmla="*/ 784127 w 882869"/>
              <a:gd name="connsiteY2" fmla="*/ 0 h 197485"/>
              <a:gd name="connsiteX3" fmla="*/ 882869 w 882869"/>
              <a:gd name="connsiteY3" fmla="*/ 98743 h 197485"/>
              <a:gd name="connsiteX4" fmla="*/ 784127 w 882869"/>
              <a:gd name="connsiteY4" fmla="*/ 197485 h 197485"/>
              <a:gd name="connsiteX5" fmla="*/ 784127 w 882869"/>
              <a:gd name="connsiteY5" fmla="*/ 148114 h 197485"/>
              <a:gd name="connsiteX6" fmla="*/ 252248 w 882869"/>
              <a:gd name="connsiteY6" fmla="*/ 148114 h 197485"/>
              <a:gd name="connsiteX7" fmla="*/ 0 w 882869"/>
              <a:gd name="connsiteY7" fmla="*/ 80902 h 197485"/>
              <a:gd name="connsiteX0" fmla="*/ 39414 w 922283"/>
              <a:gd name="connsiteY0" fmla="*/ 80902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39414 w 922283"/>
              <a:gd name="connsiteY7" fmla="*/ 80902 h 197485"/>
              <a:gd name="connsiteX0" fmla="*/ 70945 w 922283"/>
              <a:gd name="connsiteY0" fmla="*/ 96667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70945 w 922283"/>
              <a:gd name="connsiteY7" fmla="*/ 96667 h 19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283" h="197485">
                <a:moveTo>
                  <a:pt x="70945" y="96667"/>
                </a:moveTo>
                <a:lnTo>
                  <a:pt x="823541" y="49371"/>
                </a:lnTo>
                <a:lnTo>
                  <a:pt x="823541" y="0"/>
                </a:lnTo>
                <a:lnTo>
                  <a:pt x="922283" y="98743"/>
                </a:lnTo>
                <a:lnTo>
                  <a:pt x="823541" y="197485"/>
                </a:lnTo>
                <a:lnTo>
                  <a:pt x="823541" y="148114"/>
                </a:lnTo>
                <a:lnTo>
                  <a:pt x="0" y="100818"/>
                </a:lnTo>
                <a:lnTo>
                  <a:pt x="70945" y="96667"/>
                </a:lnTo>
                <a:close/>
              </a:path>
            </a:pathLst>
          </a:cu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F7A30E7-E4A5-4D81-ABC3-4F91990531F9}"/>
              </a:ext>
            </a:extLst>
          </p:cNvPr>
          <p:cNvSpPr/>
          <p:nvPr/>
        </p:nvSpPr>
        <p:spPr>
          <a:xfrm>
            <a:off x="798678" y="540992"/>
            <a:ext cx="10386955" cy="1257204"/>
          </a:xfrm>
          <a:prstGeom prst="rect">
            <a:avLst/>
          </a:prstGeom>
        </p:spPr>
        <p:txBody>
          <a:bodyPr wrap="square">
            <a:spAutoFit/>
          </a:bodyPr>
          <a:lstStyle/>
          <a:p>
            <a:pPr>
              <a:lnSpc>
                <a:spcPct val="120000"/>
              </a:lnSpc>
            </a:pPr>
            <a:r>
              <a:rPr lang="zh-CN" altLang="en-US" sz="2200" dirty="0">
                <a:latin typeface="黑体" panose="02010609060101010101" pitchFamily="49" charset="-122"/>
                <a:ea typeface="黑体" panose="02010609060101010101" pitchFamily="49" charset="-122"/>
                <a:cs typeface="Times New Roman" panose="02020603050405020304" pitchFamily="18" charset="0"/>
              </a:rPr>
              <a:t>（</a:t>
            </a:r>
            <a:r>
              <a:rPr lang="en-US" altLang="zh-CN" sz="2200" dirty="0">
                <a:latin typeface="黑体" panose="02010609060101010101" pitchFamily="49" charset="-122"/>
                <a:ea typeface="黑体" panose="02010609060101010101" pitchFamily="49" charset="-122"/>
                <a:cs typeface="Times New Roman" panose="02020603050405020304" pitchFamily="18" charset="0"/>
              </a:rPr>
              <a:t>8</a:t>
            </a:r>
            <a:r>
              <a:rPr lang="zh-CN" altLang="en-US" sz="2200" dirty="0">
                <a:latin typeface="黑体" panose="02010609060101010101" pitchFamily="49" charset="-122"/>
                <a:ea typeface="黑体" panose="02010609060101010101" pitchFamily="49" charset="-122"/>
                <a:cs typeface="Times New Roman" panose="02020603050405020304" pitchFamily="18" charset="0"/>
              </a:rPr>
              <a:t>）在“</a:t>
            </a:r>
            <a:r>
              <a:rPr lang="zh-CN" altLang="en-US"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功能选择</a:t>
            </a:r>
            <a:r>
              <a:rPr lang="zh-CN" altLang="en-US" sz="2200" dirty="0">
                <a:latin typeface="黑体" panose="02010609060101010101" pitchFamily="49" charset="-122"/>
                <a:ea typeface="黑体" panose="02010609060101010101" pitchFamily="49" charset="-122"/>
                <a:cs typeface="Times New Roman" panose="02020603050405020304" pitchFamily="18" charset="0"/>
              </a:rPr>
              <a:t>”界面根据需要勾选将要安装的功能，如</a:t>
            </a:r>
            <a:r>
              <a:rPr lang="zh-CN" altLang="zh-CN" sz="2200" dirty="0">
                <a:latin typeface="黑体" panose="02010609060101010101" pitchFamily="49" charset="-122"/>
                <a:ea typeface="黑体" panose="02010609060101010101" pitchFamily="49" charset="-122"/>
                <a:cs typeface="Times New Roman" panose="02020603050405020304" pitchFamily="18" charset="0"/>
              </a:rPr>
              <a:t>勾选“数据库引擎服务”和有关的客户端工具</a:t>
            </a:r>
            <a:r>
              <a:rPr lang="zh-CN" altLang="en-US" sz="2200" dirty="0">
                <a:latin typeface="黑体" panose="02010609060101010101" pitchFamily="49" charset="-122"/>
                <a:ea typeface="黑体" panose="02010609060101010101" pitchFamily="49" charset="-122"/>
                <a:cs typeface="Times New Roman" panose="02020603050405020304" pitchFamily="18" charset="0"/>
              </a:rPr>
              <a:t>等</a:t>
            </a:r>
            <a:r>
              <a:rPr lang="zh-CN" altLang="zh-CN" sz="2200" dirty="0">
                <a:latin typeface="黑体" panose="02010609060101010101" pitchFamily="49" charset="-122"/>
                <a:ea typeface="黑体" panose="02010609060101010101" pitchFamily="49" charset="-122"/>
                <a:cs typeface="Times New Roman" panose="02020603050405020304" pitchFamily="18" charset="0"/>
              </a:rPr>
              <a:t>，实例根目录可以使用默认</a:t>
            </a:r>
            <a:r>
              <a:rPr lang="zh-CN" altLang="en-US" sz="2200" dirty="0">
                <a:latin typeface="黑体" panose="02010609060101010101" pitchFamily="49" charset="-122"/>
                <a:ea typeface="黑体" panose="02010609060101010101" pitchFamily="49" charset="-122"/>
                <a:cs typeface="Times New Roman" panose="02020603050405020304" pitchFamily="18" charset="0"/>
              </a:rPr>
              <a:t>的也可以换其他盘</a:t>
            </a:r>
            <a:r>
              <a:rPr lang="zh-CN" altLang="zh-CN" sz="22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dirty="0">
                <a:latin typeface="黑体" panose="02010609060101010101" pitchFamily="49" charset="-122"/>
                <a:ea typeface="黑体" panose="02010609060101010101" pitchFamily="49" charset="-122"/>
                <a:cs typeface="Times New Roman" panose="02020603050405020304" pitchFamily="18" charset="0"/>
              </a:rPr>
              <a:t>然后</a:t>
            </a:r>
            <a:r>
              <a:rPr lang="zh-CN" altLang="zh-CN" sz="2200" dirty="0">
                <a:latin typeface="黑体" panose="02010609060101010101" pitchFamily="49" charset="-122"/>
                <a:ea typeface="黑体" panose="02010609060101010101" pitchFamily="49" charset="-122"/>
                <a:cs typeface="Times New Roman" panose="02020603050405020304" pitchFamily="18" charset="0"/>
              </a:rPr>
              <a:t>单击“</a:t>
            </a:r>
            <a:r>
              <a:rPr lang="zh-CN" altLang="zh-CN" sz="22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下一步</a:t>
            </a:r>
            <a:r>
              <a:rPr lang="zh-CN" altLang="zh-CN" sz="2200" dirty="0">
                <a:latin typeface="黑体" panose="02010609060101010101" pitchFamily="49" charset="-122"/>
                <a:ea typeface="黑体" panose="02010609060101010101" pitchFamily="49" charset="-122"/>
                <a:cs typeface="Times New Roman" panose="02020603050405020304" pitchFamily="18" charset="0"/>
              </a:rPr>
              <a:t>”</a:t>
            </a:r>
            <a:r>
              <a:rPr lang="zh-CN" altLang="en-US" sz="2200" dirty="0">
                <a:latin typeface="黑体" panose="02010609060101010101" pitchFamily="49" charset="-122"/>
                <a:ea typeface="黑体" panose="02010609060101010101" pitchFamily="49" charset="-122"/>
                <a:cs typeface="Times New Roman" panose="02020603050405020304" pitchFamily="18" charset="0"/>
              </a:rPr>
              <a:t>按钮。</a:t>
            </a:r>
            <a:endParaRPr lang="zh-CN" altLang="zh-CN" sz="2200" dirty="0">
              <a:latin typeface="黑体" panose="02010609060101010101" pitchFamily="49" charset="-122"/>
              <a:ea typeface="黑体" panose="02010609060101010101" pitchFamily="49" charset="-122"/>
              <a:cs typeface="Times New Roman" panose="02020603050405020304" pitchFamily="18" charset="0"/>
            </a:endParaRPr>
          </a:p>
        </p:txBody>
      </p:sp>
      <p:grpSp>
        <p:nvGrpSpPr>
          <p:cNvPr id="10" name="组合 9">
            <a:extLst>
              <a:ext uri="{FF2B5EF4-FFF2-40B4-BE49-F238E27FC236}">
                <a16:creationId xmlns:a16="http://schemas.microsoft.com/office/drawing/2014/main" id="{7C4094A4-8B84-1831-C006-C636E7E984AC}"/>
              </a:ext>
            </a:extLst>
          </p:cNvPr>
          <p:cNvGrpSpPr/>
          <p:nvPr/>
        </p:nvGrpSpPr>
        <p:grpSpPr>
          <a:xfrm>
            <a:off x="595829" y="1903056"/>
            <a:ext cx="10951992" cy="4197794"/>
            <a:chOff x="595829" y="1800578"/>
            <a:chExt cx="10951992" cy="4197794"/>
          </a:xfrm>
        </p:grpSpPr>
        <p:pic>
          <p:nvPicPr>
            <p:cNvPr id="6" name="图片 5">
              <a:extLst>
                <a:ext uri="{FF2B5EF4-FFF2-40B4-BE49-F238E27FC236}">
                  <a16:creationId xmlns:a16="http://schemas.microsoft.com/office/drawing/2014/main" id="{E1A980B6-F07B-4739-AE46-ECE0742D7A66}"/>
                </a:ext>
              </a:extLst>
            </p:cNvPr>
            <p:cNvPicPr/>
            <p:nvPr/>
          </p:nvPicPr>
          <p:blipFill>
            <a:blip r:embed="rId3"/>
            <a:stretch>
              <a:fillRect/>
            </a:stretch>
          </p:blipFill>
          <p:spPr>
            <a:xfrm>
              <a:off x="595829" y="1800578"/>
              <a:ext cx="5274310" cy="3978910"/>
            </a:xfrm>
            <a:prstGeom prst="rect">
              <a:avLst/>
            </a:prstGeom>
          </p:spPr>
        </p:pic>
        <p:pic>
          <p:nvPicPr>
            <p:cNvPr id="7" name="图片 6">
              <a:extLst>
                <a:ext uri="{FF2B5EF4-FFF2-40B4-BE49-F238E27FC236}">
                  <a16:creationId xmlns:a16="http://schemas.microsoft.com/office/drawing/2014/main" id="{77B6DD90-E71D-48CF-B857-62CCC4BA2820}"/>
                </a:ext>
              </a:extLst>
            </p:cNvPr>
            <p:cNvPicPr/>
            <p:nvPr/>
          </p:nvPicPr>
          <p:blipFill>
            <a:blip r:embed="rId4"/>
            <a:stretch>
              <a:fillRect/>
            </a:stretch>
          </p:blipFill>
          <p:spPr>
            <a:xfrm>
              <a:off x="6273511" y="1800578"/>
              <a:ext cx="5274310" cy="3978910"/>
            </a:xfrm>
            <a:prstGeom prst="rect">
              <a:avLst/>
            </a:prstGeom>
          </p:spPr>
        </p:pic>
        <p:sp>
          <p:nvSpPr>
            <p:cNvPr id="3" name="矩形 2">
              <a:extLst>
                <a:ext uri="{FF2B5EF4-FFF2-40B4-BE49-F238E27FC236}">
                  <a16:creationId xmlns:a16="http://schemas.microsoft.com/office/drawing/2014/main" id="{B6DBEF20-FBFE-B7BB-219C-339660BF2C23}"/>
                </a:ext>
              </a:extLst>
            </p:cNvPr>
            <p:cNvSpPr/>
            <p:nvPr/>
          </p:nvSpPr>
          <p:spPr>
            <a:xfrm>
              <a:off x="7618755" y="3110526"/>
              <a:ext cx="1974562" cy="127228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 name="矩形 3">
              <a:extLst>
                <a:ext uri="{FF2B5EF4-FFF2-40B4-BE49-F238E27FC236}">
                  <a16:creationId xmlns:a16="http://schemas.microsoft.com/office/drawing/2014/main" id="{45B64E1E-D83A-FEA4-22AE-EC1AD85945C7}"/>
                </a:ext>
              </a:extLst>
            </p:cNvPr>
            <p:cNvSpPr/>
            <p:nvPr/>
          </p:nvSpPr>
          <p:spPr>
            <a:xfrm>
              <a:off x="1993190" y="3110526"/>
              <a:ext cx="1932424" cy="127228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5" name="矩形 4">
              <a:extLst>
                <a:ext uri="{FF2B5EF4-FFF2-40B4-BE49-F238E27FC236}">
                  <a16:creationId xmlns:a16="http://schemas.microsoft.com/office/drawing/2014/main" id="{DB86A1D3-3144-F3A7-815D-BD65F4D9CC71}"/>
                </a:ext>
              </a:extLst>
            </p:cNvPr>
            <p:cNvSpPr/>
            <p:nvPr/>
          </p:nvSpPr>
          <p:spPr>
            <a:xfrm>
              <a:off x="7607000" y="4680768"/>
              <a:ext cx="3783586" cy="67162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9" name="箭头: 右 2">
              <a:extLst>
                <a:ext uri="{FF2B5EF4-FFF2-40B4-BE49-F238E27FC236}">
                  <a16:creationId xmlns:a16="http://schemas.microsoft.com/office/drawing/2014/main" id="{BA7CCC93-B2CF-F452-952B-229926D711F8}"/>
                </a:ext>
              </a:extLst>
            </p:cNvPr>
            <p:cNvSpPr/>
            <p:nvPr/>
          </p:nvSpPr>
          <p:spPr>
            <a:xfrm rot="12759256">
              <a:off x="10539152" y="5840109"/>
              <a:ext cx="749746" cy="158263"/>
            </a:xfrm>
            <a:custGeom>
              <a:avLst/>
              <a:gdLst>
                <a:gd name="connsiteX0" fmla="*/ 0 w 630621"/>
                <a:gd name="connsiteY0" fmla="*/ 49371 h 197485"/>
                <a:gd name="connsiteX1" fmla="*/ 531879 w 630621"/>
                <a:gd name="connsiteY1" fmla="*/ 49371 h 197485"/>
                <a:gd name="connsiteX2" fmla="*/ 531879 w 630621"/>
                <a:gd name="connsiteY2" fmla="*/ 0 h 197485"/>
                <a:gd name="connsiteX3" fmla="*/ 630621 w 630621"/>
                <a:gd name="connsiteY3" fmla="*/ 98743 h 197485"/>
                <a:gd name="connsiteX4" fmla="*/ 531879 w 630621"/>
                <a:gd name="connsiteY4" fmla="*/ 197485 h 197485"/>
                <a:gd name="connsiteX5" fmla="*/ 531879 w 630621"/>
                <a:gd name="connsiteY5" fmla="*/ 148114 h 197485"/>
                <a:gd name="connsiteX6" fmla="*/ 0 w 630621"/>
                <a:gd name="connsiteY6" fmla="*/ 148114 h 197485"/>
                <a:gd name="connsiteX7" fmla="*/ 0 w 630621"/>
                <a:gd name="connsiteY7" fmla="*/ 49371 h 197485"/>
                <a:gd name="connsiteX0" fmla="*/ 0 w 677918"/>
                <a:gd name="connsiteY0" fmla="*/ 96667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96667 h 197485"/>
                <a:gd name="connsiteX0" fmla="*/ 0 w 677918"/>
                <a:gd name="connsiteY0" fmla="*/ 80902 h 197485"/>
                <a:gd name="connsiteX1" fmla="*/ 579176 w 677918"/>
                <a:gd name="connsiteY1" fmla="*/ 49371 h 197485"/>
                <a:gd name="connsiteX2" fmla="*/ 579176 w 677918"/>
                <a:gd name="connsiteY2" fmla="*/ 0 h 197485"/>
                <a:gd name="connsiteX3" fmla="*/ 677918 w 677918"/>
                <a:gd name="connsiteY3" fmla="*/ 98743 h 197485"/>
                <a:gd name="connsiteX4" fmla="*/ 579176 w 677918"/>
                <a:gd name="connsiteY4" fmla="*/ 197485 h 197485"/>
                <a:gd name="connsiteX5" fmla="*/ 579176 w 677918"/>
                <a:gd name="connsiteY5" fmla="*/ 148114 h 197485"/>
                <a:gd name="connsiteX6" fmla="*/ 47297 w 677918"/>
                <a:gd name="connsiteY6" fmla="*/ 148114 h 197485"/>
                <a:gd name="connsiteX7" fmla="*/ 0 w 677918"/>
                <a:gd name="connsiteY7" fmla="*/ 80902 h 197485"/>
                <a:gd name="connsiteX0" fmla="*/ 0 w 756745"/>
                <a:gd name="connsiteY0" fmla="*/ 57254 h 197485"/>
                <a:gd name="connsiteX1" fmla="*/ 658003 w 756745"/>
                <a:gd name="connsiteY1" fmla="*/ 49371 h 197485"/>
                <a:gd name="connsiteX2" fmla="*/ 658003 w 756745"/>
                <a:gd name="connsiteY2" fmla="*/ 0 h 197485"/>
                <a:gd name="connsiteX3" fmla="*/ 756745 w 756745"/>
                <a:gd name="connsiteY3" fmla="*/ 98743 h 197485"/>
                <a:gd name="connsiteX4" fmla="*/ 658003 w 756745"/>
                <a:gd name="connsiteY4" fmla="*/ 197485 h 197485"/>
                <a:gd name="connsiteX5" fmla="*/ 658003 w 756745"/>
                <a:gd name="connsiteY5" fmla="*/ 148114 h 197485"/>
                <a:gd name="connsiteX6" fmla="*/ 126124 w 756745"/>
                <a:gd name="connsiteY6" fmla="*/ 148114 h 197485"/>
                <a:gd name="connsiteX7" fmla="*/ 0 w 756745"/>
                <a:gd name="connsiteY7" fmla="*/ 57254 h 197485"/>
                <a:gd name="connsiteX0" fmla="*/ 0 w 882869"/>
                <a:gd name="connsiteY0" fmla="*/ 80902 h 197485"/>
                <a:gd name="connsiteX1" fmla="*/ 784127 w 882869"/>
                <a:gd name="connsiteY1" fmla="*/ 49371 h 197485"/>
                <a:gd name="connsiteX2" fmla="*/ 784127 w 882869"/>
                <a:gd name="connsiteY2" fmla="*/ 0 h 197485"/>
                <a:gd name="connsiteX3" fmla="*/ 882869 w 882869"/>
                <a:gd name="connsiteY3" fmla="*/ 98743 h 197485"/>
                <a:gd name="connsiteX4" fmla="*/ 784127 w 882869"/>
                <a:gd name="connsiteY4" fmla="*/ 197485 h 197485"/>
                <a:gd name="connsiteX5" fmla="*/ 784127 w 882869"/>
                <a:gd name="connsiteY5" fmla="*/ 148114 h 197485"/>
                <a:gd name="connsiteX6" fmla="*/ 252248 w 882869"/>
                <a:gd name="connsiteY6" fmla="*/ 148114 h 197485"/>
                <a:gd name="connsiteX7" fmla="*/ 0 w 882869"/>
                <a:gd name="connsiteY7" fmla="*/ 80902 h 197485"/>
                <a:gd name="connsiteX0" fmla="*/ 39414 w 922283"/>
                <a:gd name="connsiteY0" fmla="*/ 80902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39414 w 922283"/>
                <a:gd name="connsiteY7" fmla="*/ 80902 h 197485"/>
                <a:gd name="connsiteX0" fmla="*/ 70945 w 922283"/>
                <a:gd name="connsiteY0" fmla="*/ 96667 h 197485"/>
                <a:gd name="connsiteX1" fmla="*/ 823541 w 922283"/>
                <a:gd name="connsiteY1" fmla="*/ 49371 h 197485"/>
                <a:gd name="connsiteX2" fmla="*/ 823541 w 922283"/>
                <a:gd name="connsiteY2" fmla="*/ 0 h 197485"/>
                <a:gd name="connsiteX3" fmla="*/ 922283 w 922283"/>
                <a:gd name="connsiteY3" fmla="*/ 98743 h 197485"/>
                <a:gd name="connsiteX4" fmla="*/ 823541 w 922283"/>
                <a:gd name="connsiteY4" fmla="*/ 197485 h 197485"/>
                <a:gd name="connsiteX5" fmla="*/ 823541 w 922283"/>
                <a:gd name="connsiteY5" fmla="*/ 148114 h 197485"/>
                <a:gd name="connsiteX6" fmla="*/ 0 w 922283"/>
                <a:gd name="connsiteY6" fmla="*/ 100818 h 197485"/>
                <a:gd name="connsiteX7" fmla="*/ 70945 w 922283"/>
                <a:gd name="connsiteY7" fmla="*/ 96667 h 197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22283" h="197485">
                  <a:moveTo>
                    <a:pt x="70945" y="96667"/>
                  </a:moveTo>
                  <a:lnTo>
                    <a:pt x="823541" y="49371"/>
                  </a:lnTo>
                  <a:lnTo>
                    <a:pt x="823541" y="0"/>
                  </a:lnTo>
                  <a:lnTo>
                    <a:pt x="922283" y="98743"/>
                  </a:lnTo>
                  <a:lnTo>
                    <a:pt x="823541" y="197485"/>
                  </a:lnTo>
                  <a:lnTo>
                    <a:pt x="823541" y="148114"/>
                  </a:lnTo>
                  <a:lnTo>
                    <a:pt x="0" y="100818"/>
                  </a:lnTo>
                  <a:lnTo>
                    <a:pt x="70945" y="96667"/>
                  </a:lnTo>
                  <a:close/>
                </a:path>
              </a:pathLst>
            </a:cu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 name="图片 1"/>
          <p:cNvPicPr>
            <a:picLocks noChangeAspect="1"/>
          </p:cNvPicPr>
          <p:nvPr/>
        </p:nvPicPr>
        <p:blipFill rotWithShape="1">
          <a:blip r:embed="rId5"/>
          <a:srcRect l="21294" t="17628" r="5024" b="20950"/>
          <a:stretch/>
        </p:blipFill>
        <p:spPr>
          <a:xfrm>
            <a:off x="1433525" y="5881966"/>
            <a:ext cx="744857" cy="593477"/>
          </a:xfrm>
          <a:prstGeom prst="rect">
            <a:avLst/>
          </a:prstGeom>
        </p:spPr>
      </p:pic>
    </p:spTree>
    <p:extLst>
      <p:ext uri="{BB962C8B-B14F-4D97-AF65-F5344CB8AC3E}">
        <p14:creationId xmlns:p14="http://schemas.microsoft.com/office/powerpoint/2010/main" val="362630934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1715</TotalTime>
  <Words>1740</Words>
  <Application>Microsoft Office PowerPoint</Application>
  <PresentationFormat>宽屏</PresentationFormat>
  <Paragraphs>131</Paragraphs>
  <Slides>26</Slides>
  <Notes>23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等线</vt:lpstr>
      <vt:lpstr>等线 Light</vt:lpstr>
      <vt:lpstr>黑体</vt:lpstr>
      <vt:lpstr>宋体</vt:lpstr>
      <vt:lpstr>Arial</vt:lpstr>
      <vt:lpstr>Times New Roman</vt:lpstr>
      <vt:lpstr>Wingdings</vt:lpstr>
      <vt:lpstr>Office 主题​​</vt:lpstr>
      <vt:lpstr>5.2 SQL Server安装与启动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5.2.2 启动SQL Server服务</vt:lpstr>
      <vt:lpstr>PowerPoint 演示文稿</vt:lpstr>
      <vt:lpstr>PowerPoint 演示文稿</vt:lpstr>
      <vt:lpstr>PowerPoint 演示文稿</vt:lpstr>
      <vt:lpstr>5.2.3 启动SQL Server Management Studio(SSMS)</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creator>zhang yonghua</dc:creator>
  <cp:lastModifiedBy>Admin</cp:lastModifiedBy>
  <cp:revision>284</cp:revision>
  <dcterms:created xsi:type="dcterms:W3CDTF">2019-10-10T08:16:00Z</dcterms:created>
  <dcterms:modified xsi:type="dcterms:W3CDTF">2024-05-29T01:04:04Z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