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57" r:id="rId2"/>
    <p:sldId id="458" r:id="rId3"/>
    <p:sldId id="256" r:id="rId4"/>
    <p:sldId id="460" r:id="rId5"/>
    <p:sldId id="271" r:id="rId6"/>
    <p:sldId id="282" r:id="rId7"/>
    <p:sldId id="272" r:id="rId8"/>
    <p:sldId id="283" r:id="rId9"/>
    <p:sldId id="329" r:id="rId10"/>
    <p:sldId id="27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48" autoAdjust="0"/>
    <p:restoredTop sz="85834" autoAdjust="0"/>
  </p:normalViewPr>
  <p:slideViewPr>
    <p:cSldViewPr snapToGrid="0">
      <p:cViewPr varScale="1">
        <p:scale>
          <a:sx n="107" d="100"/>
          <a:sy n="107" d="100"/>
        </p:scale>
        <p:origin x="155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3453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数据库是有组织的数据的集合，对数据库的操作是开发人员的一项重要工作。本章我们将学习数据库的基本概念，然后以实例的形式学习数据库的创建、修改和删除等操作。</a:t>
            </a:r>
            <a:endParaRPr lang="en-US" altLang="zh-CN" sz="1200" b="0" dirty="0"/>
          </a:p>
          <a:p>
            <a:endParaRPr lang="zh-CN" altLang="en-US" b="0" dirty="0"/>
          </a:p>
        </p:txBody>
      </p:sp>
      <p:sp>
        <p:nvSpPr>
          <p:cNvPr id="4" name="灯片编号占位符 3"/>
          <p:cNvSpPr>
            <a:spLocks noGrp="1"/>
          </p:cNvSpPr>
          <p:nvPr>
            <p:ph type="sldNum" sz="quarter" idx="10"/>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948459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数据库的组成可以从物理组成和逻辑组成两方面来理解</a:t>
            </a:r>
            <a:endParaRPr lang="en-US" altLang="zh-CN" b="0" dirty="0"/>
          </a:p>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144179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数据库从物理组成上来看可以看成是由若干个数据库文件组成的</a:t>
            </a:r>
            <a:r>
              <a:rPr lang="zh-CN" altLang="en-US" b="0" kern="0" dirty="0">
                <a:latin typeface="黑体" pitchFamily="49" charset="-122"/>
                <a:ea typeface="黑体" pitchFamily="49" charset="-122"/>
              </a:rPr>
              <a:t>，数据库文件有三类</a:t>
            </a: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kern="0" dirty="0">
                <a:latin typeface="黑体" pitchFamily="49" charset="-122"/>
                <a:ea typeface="黑体" pitchFamily="49" charset="-122"/>
              </a:rPr>
              <a:t>【</a:t>
            </a:r>
            <a:r>
              <a:rPr lang="zh-CN" altLang="en-US" b="0" kern="0" dirty="0">
                <a:latin typeface="黑体" pitchFamily="49" charset="-122"/>
                <a:ea typeface="黑体" pitchFamily="49" charset="-122"/>
              </a:rPr>
              <a:t>主数据文件用来存放</a:t>
            </a:r>
            <a:r>
              <a:rPr lang="zh-CN" altLang="en-US" sz="1200" b="0" dirty="0">
                <a:latin typeface="黑体" pitchFamily="49" charset="-122"/>
                <a:ea typeface="黑体" pitchFamily="49" charset="-122"/>
              </a:rPr>
              <a:t>数据和数据库的初始化信息</a:t>
            </a:r>
            <a:r>
              <a:rPr lang="en-US" altLang="zh-CN" sz="1200" b="0" dirty="0">
                <a:latin typeface="黑体" pitchFamily="49" charset="-122"/>
                <a:ea typeface="黑体" pitchFamily="49" charset="-122"/>
              </a:rPr>
              <a:t>】</a:t>
            </a:r>
            <a:r>
              <a:rPr lang="zh-CN" altLang="en-US" b="0" kern="0" dirty="0">
                <a:latin typeface="黑体" pitchFamily="49" charset="-122"/>
                <a:ea typeface="黑体" pitchFamily="49" charset="-122"/>
              </a:rPr>
              <a:t>是最重要的数据库文件。</a:t>
            </a: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kern="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0" dirty="0">
                <a:solidFill>
                  <a:schemeClr val="tx1"/>
                </a:solidFill>
                <a:latin typeface="黑体" pitchFamily="49" charset="-122"/>
                <a:ea typeface="黑体" pitchFamily="49" charset="-122"/>
                <a:cs typeface="+mn-cs"/>
              </a:rPr>
              <a:t>【</a:t>
            </a:r>
            <a:r>
              <a:rPr lang="zh-CN" altLang="en-US" b="0" dirty="0">
                <a:latin typeface="黑体" pitchFamily="49" charset="-122"/>
                <a:ea typeface="黑体" pitchFamily="49" charset="-122"/>
              </a:rPr>
              <a:t>一个数据库可以没有也可以有多个次数据文件。</a:t>
            </a:r>
            <a:r>
              <a:rPr lang="en-US" altLang="zh-CN" sz="1200" b="0" kern="0" dirty="0">
                <a:solidFill>
                  <a:schemeClr val="tx1"/>
                </a:solidFill>
                <a:latin typeface="黑体" pitchFamily="49" charset="-122"/>
                <a:ea typeface="黑体" pitchFamily="49" charset="-122"/>
                <a:cs typeface="+mn-cs"/>
              </a:rPr>
              <a:t>】</a:t>
            </a:r>
            <a:r>
              <a:rPr lang="zh-CN" altLang="en-US" sz="1200" b="0" kern="0" dirty="0">
                <a:solidFill>
                  <a:schemeClr val="tx1"/>
                </a:solidFill>
                <a:latin typeface="黑体" pitchFamily="49" charset="-122"/>
                <a:ea typeface="黑体" pitchFamily="49" charset="-122"/>
                <a:cs typeface="+mn-cs"/>
              </a:rPr>
              <a:t>如果主数据文件可包括数据库中的所有数据可以不需要次数据文件，如果主数据文件太大或要扩展到多个磁盘，则需要次数据文件。</a:t>
            </a:r>
            <a:endParaRPr lang="en-US" altLang="zh-CN" sz="1200" b="0" kern="0" dirty="0">
              <a:solidFill>
                <a:schemeClr val="tx1"/>
              </a:solidFill>
              <a:latin typeface="黑体" pitchFamily="49" charset="-122"/>
              <a:ea typeface="黑体"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0" dirty="0">
              <a:solidFill>
                <a:schemeClr val="tx1"/>
              </a:solidFill>
              <a:latin typeface="黑体" pitchFamily="49" charset="-122"/>
              <a:ea typeface="黑体"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kern="0" dirty="0">
              <a:latin typeface="黑体" pitchFamily="49" charset="-122"/>
              <a:ea typeface="黑体" pitchFamily="49" charset="-122"/>
            </a:endParaRPr>
          </a:p>
          <a:p>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251025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kern="0" dirty="0">
                <a:latin typeface="黑体" panose="02010609060101010101" pitchFamily="49" charset="-122"/>
                <a:ea typeface="黑体" panose="02010609060101010101" pitchFamily="49" charset="-122"/>
              </a:rPr>
              <a:t>数据库文件组分为主要文件组、用户定义文件组。</a:t>
            </a:r>
            <a:endParaRPr lang="en-US" altLang="zh-CN" sz="1200" b="0" kern="0" dirty="0">
              <a:latin typeface="黑体" panose="02010609060101010101" pitchFamily="49" charset="-122"/>
              <a:ea typeface="黑体" panose="02010609060101010101" pitchFamily="49" charset="-122"/>
            </a:endParaRPr>
          </a:p>
          <a:p>
            <a:endParaRPr lang="en-US" altLang="zh-CN" sz="1200" b="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a:latin typeface="黑体" panose="02010609060101010101" pitchFamily="49" charset="-122"/>
                <a:ea typeface="黑体" panose="02010609060101010101" pitchFamily="49" charset="-122"/>
              </a:rPr>
              <a:t>默认文件组是指没有明确分配给其某个文件组的数据文件会放到默认文件组中。</a:t>
            </a:r>
            <a:endParaRPr lang="en-US" altLang="zh-CN" sz="1200" b="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4231603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 数据库文件组使用时应遵循以下原则</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375760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数据库从逻辑组成上来看可以看成是由若干个对象组成的，我们在对象资源管理器中可以看到这些对象。</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a:t>
            </a:r>
            <a:r>
              <a:rPr lang="zh-CN" altLang="en-US" b="1" dirty="0"/>
              <a:t>表</a:t>
            </a:r>
            <a:r>
              <a:rPr lang="en-US" altLang="zh-CN" b="1" dirty="0"/>
              <a:t>”</a:t>
            </a:r>
            <a:r>
              <a:rPr lang="zh-CN" altLang="en-US" b="1" dirty="0"/>
              <a:t>是最核心的数据库对象</a:t>
            </a:r>
            <a:r>
              <a:rPr lang="zh-CN" altLang="en-US" dirty="0"/>
              <a:t>，</a:t>
            </a:r>
            <a:r>
              <a:rPr lang="zh-CN" altLang="en-US" sz="1200" dirty="0">
                <a:latin typeface="黑体" pitchFamily="49" charset="-122"/>
                <a:ea typeface="黑体" pitchFamily="49" charset="-122"/>
              </a:rPr>
              <a:t>用于存储系统数据和用户数据（在数据库的三级模式中对应的是模式）</a:t>
            </a:r>
            <a:endParaRPr lang="en-US" altLang="zh-CN" sz="120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视图  （在数据库的三级模式中对应的是外模式）</a:t>
            </a:r>
            <a:endParaRPr lang="en-US" altLang="zh-CN" sz="120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黑体" pitchFamily="49" charset="-122"/>
              <a:ea typeface="黑体"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FF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FF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黑体" pitchFamily="49" charset="-122"/>
              <a:ea typeface="黑体"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224657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此外还有其他的一些数据库对象，这些主要的数据库对象是我们后续学习的主要内容。</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48573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271337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数据库主要有两类：系统数据库和用户数据库</a:t>
            </a:r>
            <a:endParaRPr lang="en-US" altLang="zh-CN" dirty="0"/>
          </a:p>
          <a:p>
            <a:endParaRPr lang="en-US" altLang="zh-CN" dirty="0"/>
          </a:p>
          <a:p>
            <a:r>
              <a:rPr lang="zh-CN" altLang="en-US" dirty="0"/>
              <a:t>系统数据库在</a:t>
            </a:r>
            <a:r>
              <a:rPr lang="en-US" altLang="zh-CN" dirty="0" err="1"/>
              <a:t>sql</a:t>
            </a:r>
            <a:r>
              <a:rPr lang="en-US" altLang="zh-CN" dirty="0"/>
              <a:t> server</a:t>
            </a:r>
            <a:r>
              <a:rPr lang="zh-CN" altLang="en-US" dirty="0"/>
              <a:t>安装完就已存在</a:t>
            </a:r>
            <a:endParaRPr lang="en-US" altLang="zh-CN" dirty="0"/>
          </a:p>
          <a:p>
            <a:r>
              <a:rPr lang="en-US" altLang="zh-CN" dirty="0"/>
              <a:t>master</a:t>
            </a:r>
            <a:r>
              <a:rPr lang="zh-CN" altLang="en-US" dirty="0"/>
              <a:t>数据库存储</a:t>
            </a:r>
            <a:r>
              <a:rPr lang="en-US" altLang="zh-CN" dirty="0"/>
              <a:t>SQL Server</a:t>
            </a:r>
            <a:r>
              <a:rPr lang="zh-CN" altLang="en-US" dirty="0"/>
              <a:t>实例的所有系统级信息，包括：</a:t>
            </a:r>
          </a:p>
          <a:p>
            <a:pPr>
              <a:buFont typeface="Arial" panose="020B0604020202020204" pitchFamily="34" charset="0"/>
              <a:buChar char="•"/>
            </a:pPr>
            <a:r>
              <a:rPr lang="zh-CN" altLang="en-US" dirty="0"/>
              <a:t>服务器配置设置</a:t>
            </a:r>
          </a:p>
          <a:p>
            <a:pPr>
              <a:buFont typeface="Arial" panose="020B0604020202020204" pitchFamily="34" charset="0"/>
              <a:buChar char="•"/>
            </a:pPr>
            <a:r>
              <a:rPr lang="zh-CN" altLang="en-US" dirty="0"/>
              <a:t>登录帐户</a:t>
            </a:r>
          </a:p>
          <a:p>
            <a:pPr>
              <a:buFont typeface="Arial" panose="020B0604020202020204" pitchFamily="34" charset="0"/>
              <a:buChar char="•"/>
            </a:pPr>
            <a:r>
              <a:rPr lang="zh-CN" altLang="en-US" dirty="0"/>
              <a:t>链接的服务器信息</a:t>
            </a:r>
          </a:p>
          <a:p>
            <a:pPr>
              <a:buFont typeface="Arial" panose="020B0604020202020204" pitchFamily="34" charset="0"/>
              <a:buChar char="•"/>
            </a:pPr>
            <a:r>
              <a:rPr lang="zh-CN" altLang="en-US" dirty="0"/>
              <a:t>启动存储过程</a:t>
            </a:r>
          </a:p>
          <a:p>
            <a:pPr>
              <a:buFont typeface="Arial" panose="020B0604020202020204" pitchFamily="34" charset="0"/>
              <a:buChar char="•"/>
            </a:pPr>
            <a:r>
              <a:rPr lang="zh-CN" altLang="en-US" dirty="0"/>
              <a:t>用户数据库的文件位置</a:t>
            </a:r>
          </a:p>
          <a:p>
            <a:r>
              <a:rPr lang="zh-CN" altLang="en-US" dirty="0"/>
              <a:t>如果</a:t>
            </a:r>
            <a:r>
              <a:rPr lang="en-US" altLang="zh-CN" dirty="0"/>
              <a:t>master</a:t>
            </a:r>
            <a:r>
              <a:rPr lang="zh-CN" altLang="en-US" dirty="0"/>
              <a:t>数据库不可用，</a:t>
            </a:r>
            <a:r>
              <a:rPr lang="en-US" altLang="zh-CN" dirty="0"/>
              <a:t>SQL Server</a:t>
            </a:r>
            <a:r>
              <a:rPr lang="zh-CN" altLang="en-US" dirty="0"/>
              <a:t>将无法启动。使用</a:t>
            </a:r>
            <a:r>
              <a:rPr lang="en-US" altLang="zh-CN" dirty="0"/>
              <a:t>master</a:t>
            </a:r>
            <a:r>
              <a:rPr lang="zh-CN" altLang="en-US" dirty="0"/>
              <a:t>数据库时，应注意：</a:t>
            </a:r>
          </a:p>
          <a:p>
            <a:r>
              <a:rPr lang="zh-CN" altLang="en-US" dirty="0"/>
              <a:t>首先，始终拥有</a:t>
            </a:r>
            <a:r>
              <a:rPr lang="en-US" altLang="zh-CN" dirty="0"/>
              <a:t>master</a:t>
            </a:r>
            <a:r>
              <a:rPr lang="zh-CN" altLang="en-US" dirty="0"/>
              <a:t>数据库的当前备份。如果</a:t>
            </a:r>
            <a:r>
              <a:rPr lang="en-US" altLang="zh-CN" dirty="0"/>
              <a:t>master</a:t>
            </a:r>
            <a:r>
              <a:rPr lang="zh-CN" altLang="en-US" dirty="0"/>
              <a:t>数据库已损坏，就可以从备份中恢复它。</a:t>
            </a:r>
          </a:p>
          <a:p>
            <a:r>
              <a:rPr lang="zh-CN" altLang="en-US" dirty="0"/>
              <a:t>其次，在完成以下操作后尽快备份</a:t>
            </a:r>
            <a:r>
              <a:rPr lang="en-US" altLang="zh-CN" dirty="0"/>
              <a:t>master</a:t>
            </a:r>
            <a:r>
              <a:rPr lang="zh-CN" altLang="en-US" dirty="0"/>
              <a:t>数据库：</a:t>
            </a:r>
          </a:p>
          <a:p>
            <a:pPr>
              <a:buFont typeface="Arial" panose="020B0604020202020204" pitchFamily="34" charset="0"/>
              <a:buChar char="•"/>
            </a:pPr>
            <a:r>
              <a:rPr lang="zh-CN" altLang="en-US" dirty="0"/>
              <a:t>创建、修改和删除任何数据库</a:t>
            </a:r>
          </a:p>
          <a:p>
            <a:pPr>
              <a:buFont typeface="Arial" panose="020B0604020202020204" pitchFamily="34" charset="0"/>
              <a:buChar char="•"/>
            </a:pPr>
            <a:r>
              <a:rPr lang="zh-CN" altLang="en-US" dirty="0"/>
              <a:t>更改服务器配置</a:t>
            </a:r>
          </a:p>
          <a:p>
            <a:pPr>
              <a:buFont typeface="Arial" panose="020B0604020202020204" pitchFamily="34" charset="0"/>
              <a:buChar char="•"/>
            </a:pPr>
            <a:r>
              <a:rPr lang="zh-CN" altLang="en-US" dirty="0"/>
              <a:t>更新登录帐户，包括添加、删除和修改</a:t>
            </a:r>
          </a:p>
          <a:p>
            <a:r>
              <a:rPr lang="zh-CN" altLang="en-US" dirty="0"/>
              <a:t>第三，不要再</a:t>
            </a:r>
            <a:r>
              <a:rPr lang="en-US" altLang="zh-CN" dirty="0"/>
              <a:t>master</a:t>
            </a:r>
            <a:r>
              <a:rPr lang="zh-CN" altLang="en-US" dirty="0"/>
              <a:t>数据库创建用户对象。</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extLst>
      <p:ext uri="{BB962C8B-B14F-4D97-AF65-F5344CB8AC3E}">
        <p14:creationId xmlns:p14="http://schemas.microsoft.com/office/powerpoint/2010/main" val="2372868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40E-5C73-4E15-99D8-7C30662E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AC0CF-FC7C-4194-A8EA-4D23C02A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71344F-771A-453D-AEEE-3A2559CA9228}"/>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4DBC0BE9-757A-4D4F-A278-67374108E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2E0E-F7A2-4F03-A4C7-82110B27758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68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3FB-D4B6-4388-904C-62E50D3D08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C23B-FAFB-4C08-8A83-521AF97C65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A4A89-C3D2-4771-B131-340EC58BF622}"/>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D62D130E-229B-4DCA-B2A0-4CCDC706D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B0BA4-5F9E-4EFA-B72A-0E1E4B7B15A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8023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CC236B-00CD-42BF-B51F-AD65C77D1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1B8BED-6B2F-49EF-9787-BF68C3977D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3B725-761F-44A6-ABD0-CBF845C89C95}"/>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C8786098-C044-458B-A578-87DCF0A41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4412-BB52-46FC-92E6-76D1256B1D2A}"/>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89C91011-52B4-3C49-30F4-33A209807F30}"/>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83A3BE9E-F354-4814-D369-D2A0C22B6CE0}"/>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C5C4930A-594F-501C-EB8D-A9CA7D6C2760}"/>
                  </a:ext>
                </a:extLst>
              </p:cNvPr>
              <p:cNvPicPr>
                <a:picLocks noChangeAspect="1"/>
              </p:cNvPicPr>
              <p:nvPr userDrawn="1"/>
            </p:nvPicPr>
            <p:blipFill rotWithShape="1">
              <a:blip r:embed="rId2"/>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0E39B0D0-4212-2D2C-AAD4-A8D52A3C6277}"/>
                  </a:ext>
                </a:extLst>
              </p:cNvPr>
              <p:cNvPicPr>
                <a:picLocks noChangeAspect="1"/>
              </p:cNvPicPr>
              <p:nvPr userDrawn="1"/>
            </p:nvPicPr>
            <p:blipFill>
              <a:blip r:embed="rId3"/>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ED3C0A92-7B3F-91FF-A9E8-75282D7630C7}"/>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E4FB2840-66C8-1F50-F20E-1BF4C8E3F724}"/>
                  </a:ext>
                </a:extLst>
              </p:cNvPr>
              <p:cNvPicPr>
                <a:picLocks noChangeAspect="1"/>
              </p:cNvPicPr>
              <p:nvPr userDrawn="1"/>
            </p:nvPicPr>
            <p:blipFill rotWithShape="1">
              <a:blip r:embed="rId4"/>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0D5D85C5-A6D7-4DA9-0E66-1798AD569054}"/>
                  </a:ext>
                </a:extLst>
              </p:cNvPr>
              <p:cNvPicPr>
                <a:picLocks noChangeAspect="1"/>
              </p:cNvPicPr>
              <p:nvPr userDrawn="1"/>
            </p:nvPicPr>
            <p:blipFill>
              <a:blip r:embed="rId5"/>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31062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D41C7-7CF6-4DC2-8663-8A4902A493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82E0E-0A96-4611-94F8-9E893CB9DD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0CA45-5F50-4A95-A3A0-AED23FBC6A68}"/>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E4398ED9-013E-4EC9-8309-2AC6619A7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83E43A-D663-40C8-9081-D482D0082288}"/>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6259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C0D32-149D-4F31-8C94-EACC005287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2ECA3-7555-42C2-882E-16F8CF50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CAC0-3CDE-4704-BF95-2EB28B99AC99}"/>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557FE72D-02F8-4096-9037-78DC199E9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F06A6-FFAA-4695-BF6D-30E0DFB6968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15527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9267-9F3B-4B4C-9777-2F76466F8E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03B0E-2ED5-4076-9141-2E6AB14B1B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4115D-2BB7-4C0C-9609-B2FB7E2B98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CE2535-E166-4702-825D-4D8663E86E30}"/>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a:extLst>
              <a:ext uri="{FF2B5EF4-FFF2-40B4-BE49-F238E27FC236}">
                <a16:creationId xmlns:a16="http://schemas.microsoft.com/office/drawing/2014/main" id="{8A0C0405-C2E5-474F-B105-448140618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957737-B4A4-4B2E-8D1A-AB5A6ED6E482}"/>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213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7C1A-F3C1-45AE-8477-E53692C484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6112A-5678-4E7A-9090-A58B0DD1D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523F7-9965-428B-9826-D88732BCD8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5870A7-47B6-4217-8B2C-DFFA61097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DD03C-ABB0-4B9C-9ADC-1D51320F0D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4221B-74AD-465C-B2CF-918D48DDDC18}"/>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8" name="页脚占位符 7">
            <a:extLst>
              <a:ext uri="{FF2B5EF4-FFF2-40B4-BE49-F238E27FC236}">
                <a16:creationId xmlns:a16="http://schemas.microsoft.com/office/drawing/2014/main" id="{F36B96D6-D8C4-4EE0-B79B-BC45BBEA5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0E3A0F-58EA-4D60-892F-CD20666D5EFC}"/>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91154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325-7E14-45D2-90A3-BCC50E03EA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1D87-6F8E-419B-9C32-758FCD9A340F}"/>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4" name="页脚占位符 3">
            <a:extLst>
              <a:ext uri="{FF2B5EF4-FFF2-40B4-BE49-F238E27FC236}">
                <a16:creationId xmlns:a16="http://schemas.microsoft.com/office/drawing/2014/main" id="{B6E50355-988B-42F4-87C6-2E76458BA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C9615-0A83-4220-BFA6-69556567A81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0981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2BB20-8DF0-403C-8DF8-0D5D6C69C560}"/>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3" name="页脚占位符 2">
            <a:extLst>
              <a:ext uri="{FF2B5EF4-FFF2-40B4-BE49-F238E27FC236}">
                <a16:creationId xmlns:a16="http://schemas.microsoft.com/office/drawing/2014/main" id="{7024363C-AE65-4B73-B147-58559C1123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C4682-2AB2-43C2-A169-FECF3710A836}"/>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0169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D921A-9AB9-413F-958A-B6A9E2F8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9B93E2-873F-43C7-99A7-2BF3AB80E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0D325D-86E9-4689-B4CF-FA42880D2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686E41-14D2-42A3-B659-AD1355CA12DA}"/>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a:extLst>
              <a:ext uri="{FF2B5EF4-FFF2-40B4-BE49-F238E27FC236}">
                <a16:creationId xmlns:a16="http://schemas.microsoft.com/office/drawing/2014/main" id="{E1B8B60C-F9F8-484A-9DB0-6150767D3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A71654-30AA-470E-8EB5-360F294D936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2345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00C3-3AA7-4469-9BAD-F996127A56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FBACC-2843-4D0D-8F0E-9E39FFB4E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78199-5F42-4E87-96A3-34CCBEB0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CC6C31-802B-4A40-ACE5-DC4C697B3226}"/>
              </a:ext>
            </a:extLst>
          </p:cNvPr>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a:extLst>
              <a:ext uri="{FF2B5EF4-FFF2-40B4-BE49-F238E27FC236}">
                <a16:creationId xmlns:a16="http://schemas.microsoft.com/office/drawing/2014/main" id="{FE70B668-5BCC-474C-8FA9-13E92C5A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CEB4-B65D-4DD4-BDC8-70432A576F31}"/>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5965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952BB-B32E-4042-A287-39CD997CE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B1EE1F-0E54-425F-8FB6-05296C159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5351C-857A-4A4F-9B40-BCDBDAE3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62D533F6-F6BB-4B6E-88F5-F971C5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6C1D70-F44E-4660-9592-A44F89253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B82AF52D-DCE8-0D06-98FF-D596E6CFD5DF}"/>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93F44BC0-310D-8A65-D855-5C0BC8E5982F}"/>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F91640C2-43FF-5AA4-0A10-DBCE5A4C97DF}"/>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5141DE39-0641-319D-A26E-B8ED20ED0521}"/>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789D06CE-FF35-3089-77B5-5B03A1B98EBB}"/>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5F640C7F-A29E-2904-FA5E-CF72F7CF2A3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5D10C694-84FA-094B-1DA7-B38CBC453ECF}"/>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94140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txBox="1">
            <a:spLocks/>
          </p:cNvSpPr>
          <p:nvPr/>
        </p:nvSpPr>
        <p:spPr>
          <a:xfrm>
            <a:off x="1524000" y="2788153"/>
            <a:ext cx="9144000" cy="900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000" b="1" dirty="0" smtClean="0">
                <a:solidFill>
                  <a:srgbClr val="C00000"/>
                </a:solidFill>
                <a:latin typeface="微软雅黑" panose="020B0503020204020204" pitchFamily="34" charset="-122"/>
                <a:ea typeface="微软雅黑" panose="020B0503020204020204" pitchFamily="34" charset="-122"/>
              </a:rPr>
              <a:t>第</a:t>
            </a:r>
            <a:r>
              <a:rPr lang="en-US" altLang="zh-CN" sz="6000" b="1" dirty="0" smtClean="0">
                <a:solidFill>
                  <a:srgbClr val="C00000"/>
                </a:solidFill>
                <a:latin typeface="微软雅黑" panose="020B0503020204020204" pitchFamily="34" charset="-122"/>
                <a:ea typeface="微软雅黑" panose="020B0503020204020204" pitchFamily="34" charset="-122"/>
              </a:rPr>
              <a:t>6</a:t>
            </a:r>
            <a:r>
              <a:rPr lang="zh-CN" altLang="en-US" sz="6000" b="1" dirty="0" smtClean="0">
                <a:solidFill>
                  <a:srgbClr val="C00000"/>
                </a:solidFill>
                <a:latin typeface="微软雅黑" panose="020B0503020204020204" pitchFamily="34" charset="-122"/>
                <a:ea typeface="微软雅黑" panose="020B0503020204020204" pitchFamily="34" charset="-122"/>
              </a:rPr>
              <a:t>章 </a:t>
            </a:r>
            <a:r>
              <a:rPr lang="zh-CN" altLang="en-US" sz="6000" b="1" dirty="0">
                <a:solidFill>
                  <a:srgbClr val="C00000"/>
                </a:solidFill>
                <a:latin typeface="微软雅黑" panose="020B0503020204020204" pitchFamily="34" charset="-122"/>
                <a:ea typeface="微软雅黑" panose="020B0503020204020204" pitchFamily="34" charset="-122"/>
              </a:rPr>
              <a:t>数据库操作</a:t>
            </a:r>
          </a:p>
        </p:txBody>
      </p:sp>
    </p:spTree>
    <p:extLst>
      <p:ext uri="{BB962C8B-B14F-4D97-AF65-F5344CB8AC3E}">
        <p14:creationId xmlns:p14="http://schemas.microsoft.com/office/powerpoint/2010/main" val="274216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6.1.5 </a:t>
            </a:r>
            <a:r>
              <a:rPr lang="zh-CN" altLang="en-US" sz="3200" dirty="0">
                <a:solidFill>
                  <a:srgbClr val="C00000"/>
                </a:solidFill>
                <a:latin typeface="黑体" panose="02010609060101010101" pitchFamily="49" charset="-122"/>
                <a:ea typeface="黑体" panose="02010609060101010101" pitchFamily="49" charset="-122"/>
              </a:rPr>
              <a:t>数据库分类</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40754" y="1273845"/>
            <a:ext cx="10008191" cy="540000"/>
          </a:xfrm>
        </p:spPr>
        <p:txBody>
          <a:bodyPr>
            <a:normAutofit/>
          </a:bodyPr>
          <a:lstStyle/>
          <a:p>
            <a:pPr marL="400050" indent="-457200">
              <a:lnSpc>
                <a:spcPct val="100000"/>
              </a:lnSpc>
              <a:spcBef>
                <a:spcPts val="600"/>
              </a:spcBef>
              <a:buClr>
                <a:srgbClr val="0000CC"/>
              </a:buClr>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系统数据库</a:t>
            </a:r>
            <a:endParaRPr lang="en-US" altLang="zh-CN" dirty="0">
              <a:solidFill>
                <a:srgbClr val="0000CC"/>
              </a:solidFill>
              <a:latin typeface="黑体" pitchFamily="49" charset="-122"/>
              <a:ea typeface="黑体" pitchFamily="49" charset="-122"/>
            </a:endParaRPr>
          </a:p>
        </p:txBody>
      </p:sp>
      <p:sp>
        <p:nvSpPr>
          <p:cNvPr id="4" name="对话气泡: 圆角矩形 3">
            <a:extLst>
              <a:ext uri="{FF2B5EF4-FFF2-40B4-BE49-F238E27FC236}">
                <a16:creationId xmlns:a16="http://schemas.microsoft.com/office/drawing/2014/main" id="{7B994A33-6116-9FB9-A20B-7960703DFF85}"/>
              </a:ext>
            </a:extLst>
          </p:cNvPr>
          <p:cNvSpPr/>
          <p:nvPr/>
        </p:nvSpPr>
        <p:spPr>
          <a:xfrm>
            <a:off x="3365820" y="1759455"/>
            <a:ext cx="5824484" cy="764152"/>
          </a:xfrm>
          <a:prstGeom prst="wedgeRoundRectCallout">
            <a:avLst>
              <a:gd name="adj1" fmla="val -55983"/>
              <a:gd name="adj2" fmla="val 168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spcBef>
                <a:spcPts val="600"/>
              </a:spcBef>
              <a:buClr>
                <a:srgbClr val="660066"/>
              </a:buClr>
              <a:buSzPct val="100000"/>
              <a:defRPr/>
            </a:pPr>
            <a:r>
              <a:rPr lang="zh-CN" altLang="en-US" sz="2000" dirty="0">
                <a:solidFill>
                  <a:schemeClr val="tx1"/>
                </a:solidFill>
                <a:latin typeface="黑体" pitchFamily="49" charset="-122"/>
                <a:ea typeface="黑体" pitchFamily="49" charset="-122"/>
              </a:rPr>
              <a:t>存储</a:t>
            </a:r>
            <a:r>
              <a:rPr lang="en-US" altLang="zh-CN" sz="2000" dirty="0">
                <a:solidFill>
                  <a:schemeClr val="tx1"/>
                </a:solidFill>
                <a:latin typeface="黑体" pitchFamily="49" charset="-122"/>
                <a:ea typeface="黑体" pitchFamily="49" charset="-122"/>
              </a:rPr>
              <a:t>SQL Server</a:t>
            </a:r>
            <a:r>
              <a:rPr lang="zh-CN" altLang="en-US" sz="2000" dirty="0">
                <a:solidFill>
                  <a:schemeClr val="tx1"/>
                </a:solidFill>
                <a:latin typeface="黑体" pitchFamily="49" charset="-122"/>
                <a:ea typeface="黑体" pitchFamily="49" charset="-122"/>
              </a:rPr>
              <a:t>实例的所有系统级信息，包括服务器配置设置、登录账户、连接的服务器等信息。</a:t>
            </a:r>
            <a:endParaRPr lang="en-US" altLang="zh-CN" sz="2000" dirty="0">
              <a:solidFill>
                <a:schemeClr val="tx1"/>
              </a:solidFill>
              <a:latin typeface="黑体" pitchFamily="49" charset="-122"/>
              <a:ea typeface="黑体" pitchFamily="49" charset="-122"/>
            </a:endParaRPr>
          </a:p>
        </p:txBody>
      </p:sp>
      <p:sp>
        <p:nvSpPr>
          <p:cNvPr id="5" name="对话气泡: 圆角矩形 4">
            <a:extLst>
              <a:ext uri="{FF2B5EF4-FFF2-40B4-BE49-F238E27FC236}">
                <a16:creationId xmlns:a16="http://schemas.microsoft.com/office/drawing/2014/main" id="{6CC046FB-B3C8-1571-0A52-8F019CE8C93A}"/>
              </a:ext>
            </a:extLst>
          </p:cNvPr>
          <p:cNvSpPr/>
          <p:nvPr/>
        </p:nvSpPr>
        <p:spPr>
          <a:xfrm>
            <a:off x="3365820" y="2717892"/>
            <a:ext cx="3017674" cy="474995"/>
          </a:xfrm>
          <a:prstGeom prst="wedgeRoundRectCallout">
            <a:avLst>
              <a:gd name="adj1" fmla="val -67971"/>
              <a:gd name="adj2" fmla="val -45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lnSpc>
                <a:spcPct val="110000"/>
              </a:lnSpc>
              <a:spcBef>
                <a:spcPts val="600"/>
              </a:spcBef>
              <a:buClr>
                <a:srgbClr val="660066"/>
              </a:buClr>
              <a:buSzPct val="100000"/>
              <a:defRPr/>
            </a:pPr>
            <a:r>
              <a:rPr lang="zh-CN" altLang="en-US" sz="2000" dirty="0">
                <a:solidFill>
                  <a:schemeClr val="tx1"/>
                </a:solidFill>
                <a:latin typeface="黑体" pitchFamily="49" charset="-122"/>
                <a:ea typeface="黑体" pitchFamily="49" charset="-122"/>
              </a:rPr>
              <a:t>创建用户数据库的模板。</a:t>
            </a:r>
            <a:endParaRPr lang="en-US" altLang="zh-CN" sz="2000" dirty="0">
              <a:solidFill>
                <a:schemeClr val="tx1"/>
              </a:solidFill>
              <a:latin typeface="黑体" pitchFamily="49" charset="-122"/>
              <a:ea typeface="黑体" pitchFamily="49" charset="-122"/>
            </a:endParaRPr>
          </a:p>
        </p:txBody>
      </p:sp>
      <p:sp>
        <p:nvSpPr>
          <p:cNvPr id="6" name="对话气泡: 圆角矩形 5">
            <a:extLst>
              <a:ext uri="{FF2B5EF4-FFF2-40B4-BE49-F238E27FC236}">
                <a16:creationId xmlns:a16="http://schemas.microsoft.com/office/drawing/2014/main" id="{28AAE049-FE31-2AD0-9225-9B49259C77A3}"/>
              </a:ext>
            </a:extLst>
          </p:cNvPr>
          <p:cNvSpPr/>
          <p:nvPr/>
        </p:nvSpPr>
        <p:spPr>
          <a:xfrm>
            <a:off x="3365820" y="3411354"/>
            <a:ext cx="8012497" cy="487313"/>
          </a:xfrm>
          <a:prstGeom prst="wedgeRoundRectCallout">
            <a:avLst>
              <a:gd name="adj1" fmla="val -54377"/>
              <a:gd name="adj2" fmla="val 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lnSpc>
                <a:spcPct val="110000"/>
              </a:lnSpc>
              <a:spcBef>
                <a:spcPts val="600"/>
              </a:spcBef>
              <a:buClr>
                <a:srgbClr val="660066"/>
              </a:buClr>
              <a:buSzPct val="100000"/>
              <a:defRPr/>
            </a:pPr>
            <a:r>
              <a:rPr lang="zh-CN" altLang="en-US" sz="2000" dirty="0">
                <a:solidFill>
                  <a:schemeClr val="tx1"/>
                </a:solidFill>
                <a:latin typeface="黑体" pitchFamily="49" charset="-122"/>
                <a:ea typeface="黑体" pitchFamily="49" charset="-122"/>
              </a:rPr>
              <a:t>用于存储临时对象或中间结果，并在每次</a:t>
            </a:r>
            <a:r>
              <a:rPr lang="en-US" altLang="zh-CN" sz="2000" dirty="0">
                <a:solidFill>
                  <a:schemeClr val="tx1"/>
                </a:solidFill>
                <a:latin typeface="黑体" pitchFamily="49" charset="-122"/>
                <a:ea typeface="黑体" pitchFamily="49" charset="-122"/>
              </a:rPr>
              <a:t>SQL Server</a:t>
            </a:r>
            <a:r>
              <a:rPr lang="zh-CN" altLang="en-US" sz="2000" dirty="0">
                <a:solidFill>
                  <a:schemeClr val="tx1"/>
                </a:solidFill>
                <a:latin typeface="黑体" pitchFamily="49" charset="-122"/>
                <a:ea typeface="黑体" pitchFamily="49" charset="-122"/>
              </a:rPr>
              <a:t>启动时重新创建。</a:t>
            </a:r>
            <a:endParaRPr lang="en-US" altLang="zh-CN" sz="2000" dirty="0">
              <a:solidFill>
                <a:schemeClr val="tx1"/>
              </a:solidFill>
              <a:latin typeface="黑体" pitchFamily="49" charset="-122"/>
              <a:ea typeface="黑体" pitchFamily="49" charset="-122"/>
            </a:endParaRPr>
          </a:p>
        </p:txBody>
      </p:sp>
      <p:sp>
        <p:nvSpPr>
          <p:cNvPr id="7" name="对话气泡: 圆角矩形 6">
            <a:extLst>
              <a:ext uri="{FF2B5EF4-FFF2-40B4-BE49-F238E27FC236}">
                <a16:creationId xmlns:a16="http://schemas.microsoft.com/office/drawing/2014/main" id="{BF83B125-1250-CB4F-2CB6-106F41EB1E56}"/>
              </a:ext>
            </a:extLst>
          </p:cNvPr>
          <p:cNvSpPr/>
          <p:nvPr/>
        </p:nvSpPr>
        <p:spPr>
          <a:xfrm>
            <a:off x="3365820" y="4112615"/>
            <a:ext cx="5921303" cy="487313"/>
          </a:xfrm>
          <a:prstGeom prst="wedgeRoundRectCallout">
            <a:avLst>
              <a:gd name="adj1" fmla="val -59189"/>
              <a:gd name="adj2" fmla="val -149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57150">
              <a:lnSpc>
                <a:spcPct val="110000"/>
              </a:lnSpc>
              <a:spcBef>
                <a:spcPts val="600"/>
              </a:spcBef>
              <a:buClr>
                <a:srgbClr val="660066"/>
              </a:buClr>
              <a:buSzPct val="100000"/>
              <a:defRPr/>
            </a:pPr>
            <a:r>
              <a:rPr lang="zh-CN" altLang="en-US" sz="2000" dirty="0">
                <a:solidFill>
                  <a:schemeClr val="tx1"/>
                </a:solidFill>
                <a:latin typeface="黑体" pitchFamily="49" charset="-122"/>
                <a:ea typeface="黑体" pitchFamily="49" charset="-122"/>
              </a:rPr>
              <a:t>用于记录有关作业、警报、操作员、调度等信息。</a:t>
            </a:r>
            <a:endParaRPr lang="en-US" altLang="zh-CN" sz="2000" dirty="0">
              <a:solidFill>
                <a:schemeClr val="tx1"/>
              </a:solidFill>
              <a:latin typeface="黑体" pitchFamily="49" charset="-122"/>
              <a:ea typeface="黑体" pitchFamily="49" charset="-122"/>
            </a:endParaRPr>
          </a:p>
        </p:txBody>
      </p:sp>
      <p:sp>
        <p:nvSpPr>
          <p:cNvPr id="8" name="内容占位符 2">
            <a:extLst>
              <a:ext uri="{FF2B5EF4-FFF2-40B4-BE49-F238E27FC236}">
                <a16:creationId xmlns:a16="http://schemas.microsoft.com/office/drawing/2014/main" id="{821AC211-0D45-2DD0-24FE-3A107591F9DD}"/>
              </a:ext>
            </a:extLst>
          </p:cNvPr>
          <p:cNvSpPr txBox="1">
            <a:spLocks/>
          </p:cNvSpPr>
          <p:nvPr/>
        </p:nvSpPr>
        <p:spPr>
          <a:xfrm>
            <a:off x="940754" y="4832678"/>
            <a:ext cx="10008191" cy="1199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457200">
              <a:lnSpc>
                <a:spcPct val="100000"/>
              </a:lnSpc>
              <a:spcBef>
                <a:spcPts val="1200"/>
              </a:spcBef>
              <a:buClr>
                <a:srgbClr val="0000CC"/>
              </a:buClr>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用户数据库</a:t>
            </a:r>
            <a:endParaRPr lang="en-US" altLang="zh-CN" sz="2800" dirty="0">
              <a:solidFill>
                <a:srgbClr val="0000CC"/>
              </a:solidFill>
              <a:latin typeface="黑体" pitchFamily="49" charset="-122"/>
              <a:ea typeface="黑体" pitchFamily="49" charset="-122"/>
            </a:endParaRPr>
          </a:p>
          <a:p>
            <a:pPr marL="360000" lvl="1" indent="-44450">
              <a:lnSpc>
                <a:spcPct val="100000"/>
              </a:lnSpc>
              <a:spcBef>
                <a:spcPts val="600"/>
              </a:spcBef>
              <a:buClr>
                <a:schemeClr val="tx1"/>
              </a:buClr>
              <a:buSzPct val="100000"/>
              <a:buFont typeface="Arial" panose="020B0604020202020204" pitchFamily="34" charset="0"/>
              <a:buNone/>
              <a:defRPr/>
            </a:pPr>
            <a:r>
              <a:rPr lang="zh-CN" altLang="en-US" dirty="0">
                <a:latin typeface="黑体" pitchFamily="49" charset="-122"/>
                <a:ea typeface="黑体" pitchFamily="49" charset="-122"/>
              </a:rPr>
              <a:t> 用户根据自己的需要创建的数据库</a:t>
            </a:r>
          </a:p>
        </p:txBody>
      </p:sp>
      <p:sp>
        <p:nvSpPr>
          <p:cNvPr id="9" name="内容占位符 2">
            <a:extLst>
              <a:ext uri="{FF2B5EF4-FFF2-40B4-BE49-F238E27FC236}">
                <a16:creationId xmlns:a16="http://schemas.microsoft.com/office/drawing/2014/main" id="{E82CC9F5-3A42-6888-7B7F-046D59BEF01B}"/>
              </a:ext>
            </a:extLst>
          </p:cNvPr>
          <p:cNvSpPr txBox="1">
            <a:spLocks/>
          </p:cNvSpPr>
          <p:nvPr/>
        </p:nvSpPr>
        <p:spPr>
          <a:xfrm>
            <a:off x="1028294" y="1831522"/>
            <a:ext cx="3138190" cy="286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0" lvl="1" indent="-457200">
              <a:lnSpc>
                <a:spcPct val="150000"/>
              </a:lnSpc>
              <a:spcBef>
                <a:spcPts val="1200"/>
              </a:spcBef>
              <a:buClr>
                <a:srgbClr val="C00000"/>
              </a:buClr>
              <a:buSzPct val="100000"/>
              <a:defRPr/>
            </a:pPr>
            <a:r>
              <a:rPr lang="en-US" altLang="zh-CN" dirty="0">
                <a:solidFill>
                  <a:srgbClr val="C00000"/>
                </a:solidFill>
                <a:latin typeface="黑体" pitchFamily="49" charset="-122"/>
                <a:ea typeface="黑体" pitchFamily="49" charset="-122"/>
              </a:rPr>
              <a:t>Master </a:t>
            </a:r>
            <a:r>
              <a:rPr lang="zh-CN" altLang="en-US" dirty="0">
                <a:solidFill>
                  <a:srgbClr val="C00000"/>
                </a:solidFill>
                <a:latin typeface="黑体" pitchFamily="49" charset="-122"/>
                <a:ea typeface="黑体" pitchFamily="49" charset="-122"/>
              </a:rPr>
              <a:t> </a:t>
            </a:r>
            <a:endParaRPr lang="en-US" altLang="zh-CN" dirty="0">
              <a:solidFill>
                <a:srgbClr val="C00000"/>
              </a:solidFill>
              <a:latin typeface="黑体" pitchFamily="49" charset="-122"/>
              <a:ea typeface="黑体" pitchFamily="49" charset="-122"/>
            </a:endParaRPr>
          </a:p>
          <a:p>
            <a:pPr marL="857250" lvl="1" indent="-457200">
              <a:lnSpc>
                <a:spcPct val="150000"/>
              </a:lnSpc>
              <a:spcBef>
                <a:spcPts val="1200"/>
              </a:spcBef>
              <a:buClr>
                <a:srgbClr val="C00000"/>
              </a:buClr>
              <a:buSzPct val="100000"/>
              <a:defRPr/>
            </a:pPr>
            <a:r>
              <a:rPr lang="en-US" altLang="zh-CN" dirty="0">
                <a:solidFill>
                  <a:srgbClr val="C00000"/>
                </a:solidFill>
                <a:latin typeface="黑体" pitchFamily="49" charset="-122"/>
                <a:ea typeface="黑体" pitchFamily="49" charset="-122"/>
              </a:rPr>
              <a:t>Model</a:t>
            </a:r>
            <a:r>
              <a:rPr lang="zh-CN" altLang="en-US" dirty="0">
                <a:solidFill>
                  <a:srgbClr val="C00000"/>
                </a:solidFill>
                <a:latin typeface="黑体" pitchFamily="49" charset="-122"/>
                <a:ea typeface="黑体" pitchFamily="49" charset="-122"/>
              </a:rPr>
              <a:t>  </a:t>
            </a:r>
            <a:endParaRPr lang="en-US" altLang="zh-CN" dirty="0">
              <a:solidFill>
                <a:srgbClr val="C00000"/>
              </a:solidFill>
              <a:latin typeface="黑体" pitchFamily="49" charset="-122"/>
              <a:ea typeface="黑体" pitchFamily="49" charset="-122"/>
            </a:endParaRPr>
          </a:p>
          <a:p>
            <a:pPr marL="857250" lvl="1" indent="-457200">
              <a:lnSpc>
                <a:spcPct val="150000"/>
              </a:lnSpc>
              <a:spcBef>
                <a:spcPts val="1200"/>
              </a:spcBef>
              <a:buClr>
                <a:srgbClr val="C00000"/>
              </a:buClr>
              <a:buSzPct val="100000"/>
              <a:defRPr/>
            </a:pPr>
            <a:r>
              <a:rPr lang="en-US" altLang="zh-CN" dirty="0" err="1">
                <a:solidFill>
                  <a:srgbClr val="C00000"/>
                </a:solidFill>
                <a:latin typeface="黑体" pitchFamily="49" charset="-122"/>
                <a:ea typeface="黑体" pitchFamily="49" charset="-122"/>
              </a:rPr>
              <a:t>Tempdb</a:t>
            </a:r>
            <a:endParaRPr lang="en-US" altLang="zh-CN" dirty="0">
              <a:solidFill>
                <a:srgbClr val="C00000"/>
              </a:solidFill>
              <a:latin typeface="黑体" pitchFamily="49" charset="-122"/>
              <a:ea typeface="黑体" pitchFamily="49" charset="-122"/>
            </a:endParaRPr>
          </a:p>
          <a:p>
            <a:pPr marL="857250" lvl="1" indent="-457200">
              <a:lnSpc>
                <a:spcPct val="150000"/>
              </a:lnSpc>
              <a:spcBef>
                <a:spcPts val="1200"/>
              </a:spcBef>
              <a:buClr>
                <a:srgbClr val="C00000"/>
              </a:buClr>
              <a:buSzPct val="100000"/>
              <a:defRPr/>
            </a:pPr>
            <a:r>
              <a:rPr lang="en-US" altLang="zh-CN" dirty="0" err="1">
                <a:solidFill>
                  <a:srgbClr val="C00000"/>
                </a:solidFill>
                <a:latin typeface="黑体" pitchFamily="49" charset="-122"/>
                <a:ea typeface="黑体" pitchFamily="49" charset="-122"/>
              </a:rPr>
              <a:t>Msdb</a:t>
            </a:r>
            <a:r>
              <a:rPr lang="zh-CN" altLang="en-US" dirty="0">
                <a:solidFill>
                  <a:srgbClr val="C00000"/>
                </a:solidFill>
                <a:latin typeface="黑体" pitchFamily="49" charset="-122"/>
                <a:ea typeface="黑体" pitchFamily="49" charset="-122"/>
              </a:rPr>
              <a:t> </a:t>
            </a:r>
            <a:endParaRPr lang="en-US" altLang="zh-CN"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56880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P spid="7"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514279" y="1586544"/>
            <a:ext cx="7163441" cy="3453719"/>
            <a:chOff x="4680000" y="2025779"/>
            <a:chExt cx="7163441" cy="3453719"/>
          </a:xfrm>
        </p:grpSpPr>
        <p:sp>
          <p:nvSpPr>
            <p:cNvPr id="7" name="TextBox 603"/>
            <p:cNvSpPr txBox="1"/>
            <p:nvPr/>
          </p:nvSpPr>
          <p:spPr bwMode="auto">
            <a:xfrm>
              <a:off x="4680000" y="2025779"/>
              <a:ext cx="3571111"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smtClean="0">
                  <a:solidFill>
                    <a:srgbClr val="0000CC"/>
                  </a:solidFill>
                  <a:latin typeface="Microsoft YaHei" charset="-122"/>
                  <a:ea typeface="Microsoft YaHei" charset="-122"/>
                  <a:cs typeface="Microsoft YaHei" charset="-122"/>
                </a:rPr>
                <a:t>6.1 </a:t>
              </a:r>
              <a:r>
                <a:rPr lang="zh-CN" altLang="en-US" sz="3600" b="1" dirty="0">
                  <a:solidFill>
                    <a:srgbClr val="0000CC"/>
                  </a:solidFill>
                  <a:latin typeface="Microsoft YaHei" charset="-122"/>
                  <a:ea typeface="Microsoft YaHei" charset="-122"/>
                  <a:cs typeface="Microsoft YaHei" charset="-122"/>
                </a:rPr>
                <a:t>数据库组成</a:t>
              </a:r>
            </a:p>
          </p:txBody>
        </p:sp>
        <p:sp>
          <p:nvSpPr>
            <p:cNvPr id="8" name="TextBox 603"/>
            <p:cNvSpPr txBox="1"/>
            <p:nvPr/>
          </p:nvSpPr>
          <p:spPr bwMode="auto">
            <a:xfrm>
              <a:off x="4680000" y="4887218"/>
              <a:ext cx="5071522"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smtClean="0">
                  <a:solidFill>
                    <a:srgbClr val="0000CC"/>
                  </a:solidFill>
                  <a:latin typeface="Microsoft YaHei" charset="-122"/>
                  <a:ea typeface="Microsoft YaHei" charset="-122"/>
                  <a:cs typeface="Microsoft YaHei" charset="-122"/>
                </a:rPr>
                <a:t>6.4 </a:t>
              </a:r>
              <a:r>
                <a:rPr lang="zh-CN" altLang="en-US" sz="3600" b="1" dirty="0">
                  <a:solidFill>
                    <a:srgbClr val="0000CC"/>
                  </a:solidFill>
                  <a:latin typeface="Microsoft YaHei" charset="-122"/>
                  <a:ea typeface="Microsoft YaHei" charset="-122"/>
                  <a:cs typeface="Microsoft YaHei" charset="-122"/>
                </a:rPr>
                <a:t>数据库的其他操作</a:t>
              </a:r>
              <a:endParaRPr lang="en-US" altLang="zh-CN" sz="3600" b="1" dirty="0">
                <a:solidFill>
                  <a:srgbClr val="0000CC"/>
                </a:solidFill>
                <a:latin typeface="Microsoft YaHei" charset="-122"/>
                <a:ea typeface="Microsoft YaHei" charset="-122"/>
                <a:cs typeface="Microsoft YaHei" charset="-122"/>
              </a:endParaRPr>
            </a:p>
          </p:txBody>
        </p:sp>
        <p:sp>
          <p:nvSpPr>
            <p:cNvPr id="5" name="TextBox 603"/>
            <p:cNvSpPr txBox="1"/>
            <p:nvPr/>
          </p:nvSpPr>
          <p:spPr bwMode="auto">
            <a:xfrm>
              <a:off x="4680000" y="3933405"/>
              <a:ext cx="7163441"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smtClean="0">
                  <a:solidFill>
                    <a:srgbClr val="0000CC"/>
                  </a:solidFill>
                  <a:latin typeface="Microsoft YaHei" charset="-122"/>
                  <a:ea typeface="Microsoft YaHei" charset="-122"/>
                  <a:cs typeface="Microsoft YaHei" charset="-122"/>
                </a:rPr>
                <a:t>6.3 </a:t>
              </a:r>
              <a:r>
                <a:rPr lang="zh-CN" altLang="en-US" sz="3600" b="1" dirty="0">
                  <a:solidFill>
                    <a:srgbClr val="0000CC"/>
                  </a:solidFill>
                  <a:latin typeface="Microsoft YaHei" charset="-122"/>
                  <a:ea typeface="Microsoft YaHei" charset="-122"/>
                  <a:cs typeface="Microsoft YaHei" charset="-122"/>
                </a:rPr>
                <a:t>使用</a:t>
              </a:r>
              <a:r>
                <a:rPr lang="en-US" altLang="zh-CN" sz="3600" b="1" dirty="0">
                  <a:solidFill>
                    <a:srgbClr val="0000CC"/>
                  </a:solidFill>
                  <a:latin typeface="Microsoft YaHei" charset="-122"/>
                  <a:ea typeface="Microsoft YaHei" charset="-122"/>
                  <a:cs typeface="Microsoft YaHei" charset="-122"/>
                </a:rPr>
                <a:t>T-SQL</a:t>
              </a:r>
              <a:r>
                <a:rPr lang="zh-CN" altLang="en-US" sz="3600" b="1" dirty="0">
                  <a:solidFill>
                    <a:srgbClr val="0000CC"/>
                  </a:solidFill>
                  <a:latin typeface="Microsoft YaHei" charset="-122"/>
                  <a:ea typeface="Microsoft YaHei" charset="-122"/>
                  <a:cs typeface="Microsoft YaHei" charset="-122"/>
                </a:rPr>
                <a:t>语句操作数据库</a:t>
              </a:r>
              <a:endParaRPr lang="en-US" altLang="zh-CN" sz="3600" b="1" dirty="0">
                <a:solidFill>
                  <a:srgbClr val="0000CC"/>
                </a:solidFill>
                <a:latin typeface="Microsoft YaHei" charset="-122"/>
                <a:ea typeface="Microsoft YaHei" charset="-122"/>
                <a:cs typeface="Microsoft YaHei" charset="-122"/>
              </a:endParaRPr>
            </a:p>
          </p:txBody>
        </p:sp>
        <p:sp>
          <p:nvSpPr>
            <p:cNvPr id="9" name="TextBox 603"/>
            <p:cNvSpPr txBox="1"/>
            <p:nvPr/>
          </p:nvSpPr>
          <p:spPr bwMode="auto">
            <a:xfrm>
              <a:off x="4680000" y="2979592"/>
              <a:ext cx="6571932"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smtClean="0">
                  <a:solidFill>
                    <a:srgbClr val="0000CC"/>
                  </a:solidFill>
                  <a:latin typeface="Microsoft YaHei" charset="-122"/>
                  <a:ea typeface="Microsoft YaHei" charset="-122"/>
                  <a:cs typeface="Microsoft YaHei" charset="-122"/>
                </a:rPr>
                <a:t>6.2 </a:t>
              </a:r>
              <a:r>
                <a:rPr lang="zh-CN" altLang="en-US" sz="3600" b="1" dirty="0">
                  <a:solidFill>
                    <a:srgbClr val="0000CC"/>
                  </a:solidFill>
                  <a:latin typeface="Microsoft YaHei" charset="-122"/>
                  <a:ea typeface="Microsoft YaHei" charset="-122"/>
                  <a:cs typeface="Microsoft YaHei" charset="-122"/>
                </a:rPr>
                <a:t>使用图形界面操作数据库</a:t>
              </a:r>
              <a:endParaRPr lang="en-US" altLang="zh-CN" sz="3600" b="1" dirty="0">
                <a:solidFill>
                  <a:srgbClr val="0000CC"/>
                </a:solidFill>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336021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0F7A7-567D-420B-A16C-CA2C10B1F972}"/>
              </a:ext>
            </a:extLst>
          </p:cNvPr>
          <p:cNvSpPr>
            <a:spLocks noGrp="1"/>
          </p:cNvSpPr>
          <p:nvPr>
            <p:ph type="ctrTitle"/>
          </p:nvPr>
        </p:nvSpPr>
        <p:spPr>
          <a:xfrm>
            <a:off x="1524000" y="2655736"/>
            <a:ext cx="9144000" cy="773264"/>
          </a:xfrm>
        </p:spPr>
        <p:txBody>
          <a:bodyPr>
            <a:noAutofit/>
          </a:bodyPr>
          <a:lstStyle/>
          <a:p>
            <a:r>
              <a:rPr lang="en-US" altLang="zh-CN" sz="5400" b="1" dirty="0" smtClean="0">
                <a:latin typeface="黑体" panose="02010609060101010101" pitchFamily="49" charset="-122"/>
                <a:ea typeface="黑体" panose="02010609060101010101" pitchFamily="49" charset="-122"/>
              </a:rPr>
              <a:t>6</a:t>
            </a:r>
            <a:r>
              <a:rPr lang="en-US" altLang="zh-CN" sz="5400" b="1" dirty="0" smtClean="0">
                <a:latin typeface="黑体" panose="02010609060101010101" pitchFamily="49" charset="-122"/>
                <a:ea typeface="黑体" panose="02010609060101010101" pitchFamily="49" charset="-122"/>
                <a:cs typeface="+mj-cs"/>
              </a:rPr>
              <a:t>.1 </a:t>
            </a:r>
            <a:r>
              <a:rPr lang="zh-CN" altLang="en-US" sz="5400" b="1" dirty="0">
                <a:latin typeface="黑体" panose="02010609060101010101" pitchFamily="49" charset="-122"/>
                <a:ea typeface="黑体" panose="02010609060101010101" pitchFamily="49" charset="-122"/>
                <a:cs typeface="+mj-cs"/>
              </a:rPr>
              <a:t>数据库的组成</a:t>
            </a:r>
            <a:endParaRPr lang="zh-CN" altLang="en-US" sz="5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16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6.1.1 </a:t>
            </a:r>
            <a:r>
              <a:rPr lang="zh-CN" altLang="en-US" sz="3200" dirty="0">
                <a:solidFill>
                  <a:srgbClr val="C00000"/>
                </a:solidFill>
                <a:latin typeface="黑体" panose="02010609060101010101" pitchFamily="49" charset="-122"/>
                <a:ea typeface="黑体" panose="02010609060101010101" pitchFamily="49" charset="-122"/>
              </a:rPr>
              <a:t>数据库文件</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23272" y="1458702"/>
            <a:ext cx="2686619" cy="675203"/>
          </a:xfrm>
        </p:spPr>
        <p:txBody>
          <a:bodyPr>
            <a:normAutofit/>
          </a:bodyPr>
          <a:lstStyle/>
          <a:p>
            <a:pPr marL="400050" indent="-457200">
              <a:lnSpc>
                <a:spcPct val="100000"/>
              </a:lnSpc>
              <a:spcBef>
                <a:spcPts val="0"/>
              </a:spcBef>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主数据文件</a:t>
            </a:r>
            <a:endParaRPr lang="en-US" altLang="zh-CN" dirty="0">
              <a:solidFill>
                <a:srgbClr val="0000CC"/>
              </a:solidFill>
              <a:latin typeface="黑体" pitchFamily="49" charset="-122"/>
              <a:ea typeface="黑体" pitchFamily="49" charset="-122"/>
            </a:endParaRPr>
          </a:p>
        </p:txBody>
      </p:sp>
      <p:sp>
        <p:nvSpPr>
          <p:cNvPr id="4" name="对话气泡: 圆角矩形 3">
            <a:extLst>
              <a:ext uri="{FF2B5EF4-FFF2-40B4-BE49-F238E27FC236}">
                <a16:creationId xmlns:a16="http://schemas.microsoft.com/office/drawing/2014/main" id="{9B7AC0EC-8E2F-5BD0-4147-107A4C97C146}"/>
              </a:ext>
            </a:extLst>
          </p:cNvPr>
          <p:cNvSpPr/>
          <p:nvPr/>
        </p:nvSpPr>
        <p:spPr>
          <a:xfrm>
            <a:off x="3989769" y="1028956"/>
            <a:ext cx="6923801" cy="1715290"/>
          </a:xfrm>
          <a:prstGeom prst="wedgeRoundRectCallout">
            <a:avLst>
              <a:gd name="adj1" fmla="val -59765"/>
              <a:gd name="adj2" fmla="val -519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buSzPct val="100000"/>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默认扩展名：</a:t>
            </a:r>
            <a:r>
              <a:rPr lang="zh-CN" altLang="en-US" sz="2400" dirty="0">
                <a:solidFill>
                  <a:srgbClr val="0000CC"/>
                </a:solidFill>
                <a:latin typeface="黑体" pitchFamily="49" charset="-122"/>
                <a:ea typeface="黑体" pitchFamily="49" charset="-122"/>
              </a:rPr>
              <a:t>.mdf</a:t>
            </a:r>
            <a:endParaRPr lang="en-US" altLang="zh-CN" sz="2400" dirty="0">
              <a:solidFill>
                <a:srgbClr val="0000CC"/>
              </a:solidFill>
              <a:latin typeface="黑体" pitchFamily="49" charset="-122"/>
              <a:ea typeface="黑体" pitchFamily="49" charset="-122"/>
            </a:endParaRPr>
          </a:p>
          <a:p>
            <a:pPr marL="342900" indent="-342900">
              <a:spcBef>
                <a:spcPts val="600"/>
              </a:spcBef>
              <a:buSzPct val="100000"/>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存储数据和数据库的初始化信息，</a:t>
            </a:r>
            <a:r>
              <a:rPr lang="zh-CN" altLang="en-US" sz="2400" kern="0" dirty="0">
                <a:solidFill>
                  <a:schemeClr val="tx1"/>
                </a:solidFill>
                <a:latin typeface="黑体" pitchFamily="49" charset="-122"/>
                <a:ea typeface="黑体" pitchFamily="49" charset="-122"/>
              </a:rPr>
              <a:t>还包含其它数据库文件的指针，是数据库的起点。</a:t>
            </a:r>
            <a:endParaRPr lang="en-US" altLang="zh-CN" sz="2400" dirty="0">
              <a:solidFill>
                <a:schemeClr val="tx1"/>
              </a:solidFill>
              <a:latin typeface="黑体" pitchFamily="49" charset="-122"/>
              <a:ea typeface="黑体" pitchFamily="49" charset="-122"/>
            </a:endParaRPr>
          </a:p>
          <a:p>
            <a:pPr marL="342900" indent="-342900">
              <a:lnSpc>
                <a:spcPct val="120000"/>
              </a:lnSpc>
              <a:spcBef>
                <a:spcPts val="600"/>
              </a:spcBef>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一个数据库</a:t>
            </a:r>
            <a:r>
              <a:rPr lang="zh-CN" altLang="en-US" sz="2400" dirty="0">
                <a:solidFill>
                  <a:srgbClr val="0000CC"/>
                </a:solidFill>
                <a:latin typeface="黑体" pitchFamily="49" charset="-122"/>
                <a:ea typeface="黑体" pitchFamily="49" charset="-122"/>
              </a:rPr>
              <a:t>有且只有一个</a:t>
            </a:r>
            <a:r>
              <a:rPr lang="zh-CN" altLang="en-US" sz="2400" dirty="0">
                <a:solidFill>
                  <a:schemeClr val="tx1"/>
                </a:solidFill>
                <a:latin typeface="黑体" pitchFamily="49" charset="-122"/>
                <a:ea typeface="黑体" pitchFamily="49" charset="-122"/>
              </a:rPr>
              <a:t>主数据文件。</a:t>
            </a:r>
          </a:p>
        </p:txBody>
      </p:sp>
      <p:sp>
        <p:nvSpPr>
          <p:cNvPr id="5" name="对话气泡: 圆角矩形 4">
            <a:extLst>
              <a:ext uri="{FF2B5EF4-FFF2-40B4-BE49-F238E27FC236}">
                <a16:creationId xmlns:a16="http://schemas.microsoft.com/office/drawing/2014/main" id="{BC5922FD-8519-B976-A7A9-F8DC7BA6674D}"/>
              </a:ext>
            </a:extLst>
          </p:cNvPr>
          <p:cNvSpPr/>
          <p:nvPr/>
        </p:nvSpPr>
        <p:spPr>
          <a:xfrm>
            <a:off x="3989769" y="2925308"/>
            <a:ext cx="6923801" cy="1368396"/>
          </a:xfrm>
          <a:prstGeom prst="wedgeRoundRectCallout">
            <a:avLst>
              <a:gd name="adj1" fmla="val -59090"/>
              <a:gd name="adj2" fmla="val -200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SzPct val="100000"/>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默认扩展名：</a:t>
            </a:r>
            <a:r>
              <a:rPr lang="zh-CN" altLang="en-US" sz="2400" dirty="0">
                <a:solidFill>
                  <a:srgbClr val="0000CC"/>
                </a:solidFill>
                <a:latin typeface="黑体" pitchFamily="49" charset="-122"/>
                <a:ea typeface="黑体" pitchFamily="49" charset="-122"/>
              </a:rPr>
              <a:t>.ndf</a:t>
            </a:r>
            <a:endParaRPr lang="en-US" altLang="zh-CN" sz="2400" dirty="0">
              <a:solidFill>
                <a:schemeClr val="tx1"/>
              </a:solidFill>
              <a:latin typeface="黑体" pitchFamily="49" charset="-122"/>
              <a:ea typeface="黑体" pitchFamily="49" charset="-122"/>
            </a:endParaRPr>
          </a:p>
          <a:p>
            <a:pPr marL="342900" indent="-342900">
              <a:spcBef>
                <a:spcPts val="600"/>
              </a:spcBef>
              <a:buSzPct val="100000"/>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存储除主数据文件以外的所有数据。</a:t>
            </a:r>
            <a:endParaRPr lang="en-US" altLang="zh-CN" sz="2400" dirty="0">
              <a:solidFill>
                <a:schemeClr val="tx1"/>
              </a:solidFill>
              <a:latin typeface="黑体" pitchFamily="49" charset="-122"/>
              <a:ea typeface="黑体" pitchFamily="49" charset="-122"/>
            </a:endParaRPr>
          </a:p>
          <a:p>
            <a:pPr marL="342900" indent="-342900">
              <a:spcBef>
                <a:spcPts val="600"/>
              </a:spcBef>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一个数据库</a:t>
            </a:r>
            <a:r>
              <a:rPr lang="zh-CN" altLang="en-US" sz="2400" dirty="0">
                <a:solidFill>
                  <a:srgbClr val="0000CC"/>
                </a:solidFill>
                <a:latin typeface="黑体" pitchFamily="49" charset="-122"/>
                <a:ea typeface="黑体" pitchFamily="49" charset="-122"/>
              </a:rPr>
              <a:t>可以没有也可以有多个次</a:t>
            </a:r>
            <a:r>
              <a:rPr lang="zh-CN" altLang="en-US" sz="2400" dirty="0">
                <a:solidFill>
                  <a:schemeClr val="tx1"/>
                </a:solidFill>
                <a:latin typeface="黑体" pitchFamily="49" charset="-122"/>
                <a:ea typeface="黑体" pitchFamily="49" charset="-122"/>
              </a:rPr>
              <a:t>数据文件。</a:t>
            </a:r>
          </a:p>
        </p:txBody>
      </p:sp>
      <p:sp>
        <p:nvSpPr>
          <p:cNvPr id="8" name="对话气泡: 圆角矩形 7">
            <a:extLst>
              <a:ext uri="{FF2B5EF4-FFF2-40B4-BE49-F238E27FC236}">
                <a16:creationId xmlns:a16="http://schemas.microsoft.com/office/drawing/2014/main" id="{755415EE-4A98-B2A4-F24A-B018BE7B4B66}"/>
              </a:ext>
            </a:extLst>
          </p:cNvPr>
          <p:cNvSpPr/>
          <p:nvPr/>
        </p:nvSpPr>
        <p:spPr>
          <a:xfrm>
            <a:off x="3989769" y="4474766"/>
            <a:ext cx="6923800" cy="1715290"/>
          </a:xfrm>
          <a:prstGeom prst="wedgeRoundRectCallout">
            <a:avLst>
              <a:gd name="adj1" fmla="val -63012"/>
              <a:gd name="adj2" fmla="val -2424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默认扩展名：</a:t>
            </a:r>
            <a:r>
              <a:rPr lang="zh-CN" altLang="en-US" sz="2400" dirty="0">
                <a:solidFill>
                  <a:srgbClr val="0000CC"/>
                </a:solidFill>
                <a:latin typeface="黑体" pitchFamily="49" charset="-122"/>
                <a:ea typeface="黑体" pitchFamily="49" charset="-122"/>
              </a:rPr>
              <a:t>.ldf</a:t>
            </a:r>
            <a:endParaRPr lang="en-US" altLang="zh-CN" sz="2400" dirty="0">
              <a:solidFill>
                <a:schemeClr val="tx1"/>
              </a:solidFill>
              <a:latin typeface="黑体" pitchFamily="49" charset="-122"/>
              <a:ea typeface="黑体" pitchFamily="49" charset="-122"/>
            </a:endParaRPr>
          </a:p>
          <a:p>
            <a:pPr marL="342900" indent="-342900">
              <a:spcBef>
                <a:spcPts val="600"/>
              </a:spcBef>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存储数据库事务和由这些事务引起的数据库的变化，用于恢复数据库。</a:t>
            </a:r>
            <a:endParaRPr lang="en-US" altLang="zh-CN" sz="2400" dirty="0">
              <a:solidFill>
                <a:schemeClr val="tx1"/>
              </a:solidFill>
              <a:latin typeface="黑体" pitchFamily="49" charset="-122"/>
              <a:ea typeface="黑体" pitchFamily="49" charset="-122"/>
            </a:endParaRPr>
          </a:p>
          <a:p>
            <a:pPr marL="342900" indent="-342900">
              <a:spcBef>
                <a:spcPts val="600"/>
              </a:spcBef>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一个数据库</a:t>
            </a:r>
            <a:r>
              <a:rPr lang="zh-CN" altLang="en-US" sz="2400" dirty="0">
                <a:solidFill>
                  <a:srgbClr val="0000CC"/>
                </a:solidFill>
                <a:latin typeface="黑体" pitchFamily="49" charset="-122"/>
                <a:ea typeface="黑体" pitchFamily="49" charset="-122"/>
              </a:rPr>
              <a:t>至少有一个</a:t>
            </a:r>
            <a:r>
              <a:rPr lang="zh-CN" altLang="en-US" sz="2400" dirty="0">
                <a:solidFill>
                  <a:schemeClr val="tx1"/>
                </a:solidFill>
                <a:latin typeface="黑体" pitchFamily="49" charset="-122"/>
                <a:ea typeface="黑体" pitchFamily="49" charset="-122"/>
              </a:rPr>
              <a:t>日志文件。</a:t>
            </a:r>
          </a:p>
        </p:txBody>
      </p:sp>
      <p:sp>
        <p:nvSpPr>
          <p:cNvPr id="9" name="内容占位符 2">
            <a:extLst>
              <a:ext uri="{FF2B5EF4-FFF2-40B4-BE49-F238E27FC236}">
                <a16:creationId xmlns:a16="http://schemas.microsoft.com/office/drawing/2014/main" id="{E9FDA641-5E43-2EB0-00B9-E2D937D8BB8C}"/>
              </a:ext>
            </a:extLst>
          </p:cNvPr>
          <p:cNvSpPr txBox="1">
            <a:spLocks/>
          </p:cNvSpPr>
          <p:nvPr/>
        </p:nvSpPr>
        <p:spPr>
          <a:xfrm>
            <a:off x="923271" y="2842107"/>
            <a:ext cx="2888714" cy="6752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457200">
              <a:lnSpc>
                <a:spcPct val="160000"/>
              </a:lnSpc>
              <a:spcBef>
                <a:spcPts val="0"/>
              </a:spcBef>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次数据文件</a:t>
            </a:r>
            <a:endParaRPr lang="zh-CN" altLang="en-US" sz="2800" dirty="0">
              <a:latin typeface="黑体" pitchFamily="49" charset="-122"/>
              <a:ea typeface="黑体" pitchFamily="49" charset="-122"/>
            </a:endParaRPr>
          </a:p>
        </p:txBody>
      </p:sp>
      <p:sp>
        <p:nvSpPr>
          <p:cNvPr id="10" name="内容占位符 2">
            <a:extLst>
              <a:ext uri="{FF2B5EF4-FFF2-40B4-BE49-F238E27FC236}">
                <a16:creationId xmlns:a16="http://schemas.microsoft.com/office/drawing/2014/main" id="{3268E5A4-157C-A759-D604-51AE94D38223}"/>
              </a:ext>
            </a:extLst>
          </p:cNvPr>
          <p:cNvSpPr txBox="1">
            <a:spLocks/>
          </p:cNvSpPr>
          <p:nvPr/>
        </p:nvSpPr>
        <p:spPr>
          <a:xfrm>
            <a:off x="923272" y="4443455"/>
            <a:ext cx="2686619" cy="78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457200">
              <a:lnSpc>
                <a:spcPct val="160000"/>
              </a:lnSpc>
              <a:spcBef>
                <a:spcPts val="0"/>
              </a:spcBef>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日志文件</a:t>
            </a:r>
          </a:p>
        </p:txBody>
      </p:sp>
    </p:spTree>
    <p:extLst>
      <p:ext uri="{BB962C8B-B14F-4D97-AF65-F5344CB8AC3E}">
        <p14:creationId xmlns:p14="http://schemas.microsoft.com/office/powerpoint/2010/main" val="80073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6.1.2 </a:t>
            </a:r>
            <a:r>
              <a:rPr lang="zh-CN" altLang="en-US" sz="3200" dirty="0">
                <a:solidFill>
                  <a:srgbClr val="C00000"/>
                </a:solidFill>
                <a:latin typeface="黑体" panose="02010609060101010101" pitchFamily="49" charset="-122"/>
                <a:ea typeface="黑体" panose="02010609060101010101" pitchFamily="49" charset="-122"/>
              </a:rPr>
              <a:t>数据库文件组</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61443" y="985212"/>
            <a:ext cx="10014667" cy="721846"/>
          </a:xfrm>
        </p:spPr>
        <p:txBody>
          <a:bodyPr>
            <a:normAutofit lnSpcReduction="10000"/>
          </a:bodyPr>
          <a:lstStyle/>
          <a:p>
            <a:pPr marL="0" indent="0">
              <a:lnSpc>
                <a:spcPct val="160000"/>
              </a:lnSpc>
              <a:spcBef>
                <a:spcPts val="0"/>
              </a:spcBef>
              <a:buSzPct val="100000"/>
              <a:buNone/>
              <a:defRPr/>
            </a:pPr>
            <a:r>
              <a:rPr lang="zh-CN" altLang="en-US" sz="2600" dirty="0">
                <a:latin typeface="黑体" pitchFamily="49" charset="-122"/>
                <a:ea typeface="黑体" pitchFamily="49" charset="-122"/>
              </a:rPr>
              <a:t>数据库文件组是数据库文件的逻辑集合，用于文件的分配和管理。</a:t>
            </a:r>
            <a:endParaRPr lang="en-US" altLang="zh-CN" sz="2600" dirty="0">
              <a:latin typeface="黑体" pitchFamily="49" charset="-122"/>
              <a:ea typeface="黑体" pitchFamily="49" charset="-122"/>
            </a:endParaRPr>
          </a:p>
        </p:txBody>
      </p:sp>
      <p:sp>
        <p:nvSpPr>
          <p:cNvPr id="4" name="内容占位符 2">
            <a:extLst>
              <a:ext uri="{FF2B5EF4-FFF2-40B4-BE49-F238E27FC236}">
                <a16:creationId xmlns:a16="http://schemas.microsoft.com/office/drawing/2014/main" id="{2F82CB78-20E1-5432-E044-65FE769DC377}"/>
              </a:ext>
            </a:extLst>
          </p:cNvPr>
          <p:cNvSpPr txBox="1">
            <a:spLocks/>
          </p:cNvSpPr>
          <p:nvPr/>
        </p:nvSpPr>
        <p:spPr>
          <a:xfrm>
            <a:off x="961443" y="2016596"/>
            <a:ext cx="3324310" cy="72184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457200">
              <a:lnSpc>
                <a:spcPct val="160000"/>
              </a:lnSpc>
              <a:spcBef>
                <a:spcPts val="0"/>
              </a:spcBef>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主文件组</a:t>
            </a:r>
            <a:r>
              <a:rPr lang="en-US" altLang="zh-CN" dirty="0">
                <a:solidFill>
                  <a:srgbClr val="0000CC"/>
                </a:solidFill>
                <a:latin typeface="黑体" pitchFamily="49" charset="-122"/>
                <a:ea typeface="黑体" pitchFamily="49" charset="-122"/>
              </a:rPr>
              <a:t>primary </a:t>
            </a:r>
          </a:p>
        </p:txBody>
      </p:sp>
      <p:sp>
        <p:nvSpPr>
          <p:cNvPr id="5" name="内容占位符 2">
            <a:extLst>
              <a:ext uri="{FF2B5EF4-FFF2-40B4-BE49-F238E27FC236}">
                <a16:creationId xmlns:a16="http://schemas.microsoft.com/office/drawing/2014/main" id="{8A91EC7E-367F-36A8-7076-51410B92480C}"/>
              </a:ext>
            </a:extLst>
          </p:cNvPr>
          <p:cNvSpPr txBox="1">
            <a:spLocks/>
          </p:cNvSpPr>
          <p:nvPr/>
        </p:nvSpPr>
        <p:spPr>
          <a:xfrm>
            <a:off x="961443" y="3939088"/>
            <a:ext cx="3491287" cy="855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1" indent="-457200">
              <a:lnSpc>
                <a:spcPct val="160000"/>
              </a:lnSpc>
              <a:spcBef>
                <a:spcPts val="0"/>
              </a:spcBef>
              <a:buSzPct val="100000"/>
              <a:buFont typeface="Wingdings" panose="05000000000000000000" pitchFamily="2" charset="2"/>
              <a:buChar char="Ø"/>
              <a:defRPr/>
            </a:pPr>
            <a:r>
              <a:rPr lang="zh-CN" altLang="en-US" sz="2800" dirty="0">
                <a:solidFill>
                  <a:srgbClr val="0000CC"/>
                </a:solidFill>
                <a:latin typeface="黑体" pitchFamily="49" charset="-122"/>
                <a:ea typeface="黑体" pitchFamily="49" charset="-122"/>
              </a:rPr>
              <a:t>用户自定义文件组</a:t>
            </a:r>
          </a:p>
        </p:txBody>
      </p:sp>
      <p:sp>
        <p:nvSpPr>
          <p:cNvPr id="6" name="对话气泡: 圆角矩形 5">
            <a:extLst>
              <a:ext uri="{FF2B5EF4-FFF2-40B4-BE49-F238E27FC236}">
                <a16:creationId xmlns:a16="http://schemas.microsoft.com/office/drawing/2014/main" id="{E01EA343-2E32-B3F8-8DE1-B7C7755981A4}"/>
              </a:ext>
            </a:extLst>
          </p:cNvPr>
          <p:cNvSpPr/>
          <p:nvPr/>
        </p:nvSpPr>
        <p:spPr>
          <a:xfrm>
            <a:off x="4832607" y="2016595"/>
            <a:ext cx="5877800" cy="1807981"/>
          </a:xfrm>
          <a:prstGeom prst="wedgeRoundRectCallout">
            <a:avLst>
              <a:gd name="adj1" fmla="val -59630"/>
              <a:gd name="adj2" fmla="val -2266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主数据文件包含在主文件组中，次数据文件也可放在主文件组。</a:t>
            </a:r>
            <a:endParaRPr lang="en-US" altLang="zh-CN" sz="2400" dirty="0">
              <a:solidFill>
                <a:schemeClr val="tx1"/>
              </a:solidFill>
              <a:latin typeface="黑体" pitchFamily="49" charset="-122"/>
              <a:ea typeface="黑体" pitchFamily="49" charset="-122"/>
            </a:endParaRPr>
          </a:p>
          <a:p>
            <a:pPr marL="342900" indent="-342900">
              <a:spcBef>
                <a:spcPts val="1200"/>
              </a:spcBef>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未设置默认文件组则主文件组为默认文件组。</a:t>
            </a:r>
          </a:p>
        </p:txBody>
      </p:sp>
      <p:sp>
        <p:nvSpPr>
          <p:cNvPr id="7" name="对话气泡: 圆角矩形 6">
            <a:extLst>
              <a:ext uri="{FF2B5EF4-FFF2-40B4-BE49-F238E27FC236}">
                <a16:creationId xmlns:a16="http://schemas.microsoft.com/office/drawing/2014/main" id="{3AAC8C2A-FF87-3A04-664F-6AAB63CD1398}"/>
              </a:ext>
            </a:extLst>
          </p:cNvPr>
          <p:cNvSpPr/>
          <p:nvPr/>
        </p:nvSpPr>
        <p:spPr>
          <a:xfrm>
            <a:off x="4832607" y="4028714"/>
            <a:ext cx="5877800" cy="1715290"/>
          </a:xfrm>
          <a:prstGeom prst="wedgeRoundRectCallout">
            <a:avLst>
              <a:gd name="adj1" fmla="val -56654"/>
              <a:gd name="adj2" fmla="val -2887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40000"/>
              </a:lnSpc>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用户根据自己的需要定义的文件组。</a:t>
            </a:r>
            <a:endParaRPr lang="en-US" altLang="zh-CN" sz="2400" dirty="0">
              <a:solidFill>
                <a:schemeClr val="tx1"/>
              </a:solidFill>
              <a:latin typeface="黑体" pitchFamily="49" charset="-122"/>
              <a:ea typeface="黑体" pitchFamily="49" charset="-122"/>
            </a:endParaRPr>
          </a:p>
          <a:p>
            <a:pPr marL="342900" indent="-342900">
              <a:lnSpc>
                <a:spcPct val="140000"/>
              </a:lnSpc>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次数据文件可以放在自定义文件组中。</a:t>
            </a:r>
            <a:endParaRPr lang="en-US" altLang="zh-CN" sz="2400" dirty="0">
              <a:solidFill>
                <a:schemeClr val="tx1"/>
              </a:solidFill>
              <a:latin typeface="黑体" pitchFamily="49" charset="-122"/>
              <a:ea typeface="黑体" pitchFamily="49" charset="-122"/>
            </a:endParaRPr>
          </a:p>
          <a:p>
            <a:pPr marL="342900" indent="-342900">
              <a:lnSpc>
                <a:spcPct val="140000"/>
              </a:lnSpc>
              <a:buFont typeface="Arial" panose="020B0604020202020204" pitchFamily="34" charset="0"/>
              <a:buChar char="•"/>
              <a:defRPr/>
            </a:pPr>
            <a:r>
              <a:rPr lang="zh-CN" altLang="en-US" sz="2400" dirty="0">
                <a:solidFill>
                  <a:schemeClr val="tx1"/>
                </a:solidFill>
                <a:latin typeface="黑体" pitchFamily="49" charset="-122"/>
                <a:ea typeface="黑体" pitchFamily="49" charset="-122"/>
              </a:rPr>
              <a:t>自定义文件组可以设置为默认文件组。</a:t>
            </a:r>
          </a:p>
        </p:txBody>
      </p:sp>
    </p:spTree>
    <p:extLst>
      <p:ext uri="{BB962C8B-B14F-4D97-AF65-F5344CB8AC3E}">
        <p14:creationId xmlns:p14="http://schemas.microsoft.com/office/powerpoint/2010/main" val="53950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00000" y="1080000"/>
            <a:ext cx="10176167" cy="4486275"/>
          </a:xfrm>
        </p:spPr>
        <p:txBody>
          <a:bodyPr>
            <a:normAutofit/>
          </a:bodyPr>
          <a:lstStyle/>
          <a:p>
            <a:pPr marL="400050" indent="-457200">
              <a:lnSpc>
                <a:spcPct val="120000"/>
              </a:lnSpc>
              <a:spcBef>
                <a:spcPts val="1800"/>
              </a:spcBef>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数据库文件组的应用原则</a:t>
            </a:r>
            <a:r>
              <a:rPr lang="en-US" altLang="zh-CN" dirty="0">
                <a:solidFill>
                  <a:srgbClr val="0000CC"/>
                </a:solidFill>
                <a:latin typeface="黑体" pitchFamily="49" charset="-122"/>
                <a:ea typeface="黑体" pitchFamily="49" charset="-122"/>
              </a:rPr>
              <a:t> </a:t>
            </a:r>
          </a:p>
          <a:p>
            <a:pPr lvl="1">
              <a:lnSpc>
                <a:spcPct val="120000"/>
              </a:lnSpc>
              <a:spcBef>
                <a:spcPts val="1800"/>
              </a:spcBef>
              <a:buClr>
                <a:schemeClr val="tx1"/>
              </a:buClr>
              <a:buSzPct val="100000"/>
              <a:defRPr/>
            </a:pPr>
            <a:r>
              <a:rPr lang="zh-CN" altLang="en-US" dirty="0">
                <a:latin typeface="黑体" pitchFamily="49" charset="-122"/>
                <a:ea typeface="黑体" pitchFamily="49" charset="-122"/>
              </a:rPr>
              <a:t> 一个数据库均有一个文件组被指定为默认文件组。未指定则主文件组为默认文件组。一次只能有一个文件组为默认文件组。</a:t>
            </a:r>
            <a:endParaRPr lang="en-US" altLang="zh-CN" dirty="0">
              <a:latin typeface="黑体" pitchFamily="49" charset="-122"/>
              <a:ea typeface="黑体" pitchFamily="49" charset="-122"/>
            </a:endParaRPr>
          </a:p>
          <a:p>
            <a:pPr lvl="1">
              <a:lnSpc>
                <a:spcPct val="120000"/>
              </a:lnSpc>
              <a:spcBef>
                <a:spcPts val="1800"/>
              </a:spcBef>
              <a:buClr>
                <a:schemeClr val="tx1"/>
              </a:buClr>
              <a:buSzPct val="100000"/>
              <a:defRPr/>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一个文件或文件组只能被一个数据库使用。</a:t>
            </a:r>
            <a:endParaRPr lang="en-US" altLang="zh-CN" dirty="0">
              <a:latin typeface="黑体" pitchFamily="49" charset="-122"/>
              <a:ea typeface="黑体" pitchFamily="49" charset="-122"/>
            </a:endParaRPr>
          </a:p>
          <a:p>
            <a:pPr lvl="1">
              <a:lnSpc>
                <a:spcPct val="120000"/>
              </a:lnSpc>
              <a:spcBef>
                <a:spcPts val="1800"/>
              </a:spcBef>
              <a:buClr>
                <a:schemeClr val="tx1"/>
              </a:buClr>
              <a:buSzPct val="100000"/>
              <a:defRPr/>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一个文件只能属于一个文件组。</a:t>
            </a:r>
            <a:endParaRPr lang="en-US" altLang="zh-CN" dirty="0">
              <a:latin typeface="黑体" pitchFamily="49" charset="-122"/>
              <a:ea typeface="黑体" pitchFamily="49" charset="-122"/>
            </a:endParaRPr>
          </a:p>
          <a:p>
            <a:pPr lvl="1">
              <a:lnSpc>
                <a:spcPct val="120000"/>
              </a:lnSpc>
              <a:spcBef>
                <a:spcPts val="1800"/>
              </a:spcBef>
              <a:buClr>
                <a:schemeClr val="tx1"/>
              </a:buClr>
              <a:buSzPct val="100000"/>
              <a:defRPr/>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日志文件不属于任何文件组。</a:t>
            </a:r>
          </a:p>
          <a:p>
            <a:pPr marL="400050" lvl="1" indent="-457200">
              <a:lnSpc>
                <a:spcPct val="120000"/>
              </a:lnSpc>
              <a:spcBef>
                <a:spcPts val="1800"/>
              </a:spcBef>
              <a:buSzPct val="60000"/>
              <a:buFont typeface="Wingdings" panose="05000000000000000000" pitchFamily="2" charset="2"/>
              <a:buChar char="u"/>
              <a:defRPr/>
            </a:pPr>
            <a:endParaRPr lang="zh-CN" altLang="en-US" sz="2200" dirty="0">
              <a:latin typeface="黑体" pitchFamily="49" charset="-122"/>
              <a:ea typeface="黑体" pitchFamily="49" charset="-122"/>
            </a:endParaRPr>
          </a:p>
        </p:txBody>
      </p:sp>
    </p:spTree>
    <p:extLst>
      <p:ext uri="{BB962C8B-B14F-4D97-AF65-F5344CB8AC3E}">
        <p14:creationId xmlns:p14="http://schemas.microsoft.com/office/powerpoint/2010/main" val="35276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6.1.3 </a:t>
            </a:r>
            <a:r>
              <a:rPr lang="zh-CN" altLang="en-US" sz="3200" dirty="0">
                <a:solidFill>
                  <a:srgbClr val="C00000"/>
                </a:solidFill>
                <a:latin typeface="黑体" panose="02010609060101010101" pitchFamily="49" charset="-122"/>
                <a:ea typeface="黑体" panose="02010609060101010101" pitchFamily="49" charset="-122"/>
              </a:rPr>
              <a:t>数据库中的常用对象</a:t>
            </a:r>
          </a:p>
        </p:txBody>
      </p:sp>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00000" y="1360505"/>
            <a:ext cx="7399919" cy="4486275"/>
          </a:xfrm>
        </p:spPr>
        <p:txBody>
          <a:bodyPr>
            <a:normAutofit/>
          </a:bodyPr>
          <a:lstStyle/>
          <a:p>
            <a:pPr marL="400050"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表</a:t>
            </a:r>
            <a:r>
              <a:rPr lang="zh-CN" altLang="en-US" sz="2400" dirty="0">
                <a:solidFill>
                  <a:srgbClr val="C00000"/>
                </a:solidFill>
                <a:latin typeface="黑体" pitchFamily="49" charset="-122"/>
                <a:ea typeface="黑体" pitchFamily="49" charset="-122"/>
              </a:rPr>
              <a:t> </a:t>
            </a:r>
            <a:r>
              <a:rPr lang="zh-CN" altLang="en-US" sz="2400" dirty="0">
                <a:latin typeface="黑体" pitchFamily="49" charset="-122"/>
                <a:ea typeface="黑体" pitchFamily="49" charset="-122"/>
              </a:rPr>
              <a:t>用于存储系统数据和用户数据。</a:t>
            </a:r>
            <a:endParaRPr lang="en-US" altLang="zh-CN" sz="2400" dirty="0">
              <a:latin typeface="黑体" pitchFamily="49" charset="-122"/>
              <a:ea typeface="黑体" pitchFamily="49" charset="-122"/>
            </a:endParaRPr>
          </a:p>
          <a:p>
            <a:pPr marL="400050" lvl="1" indent="-457200">
              <a:lnSpc>
                <a:spcPct val="120000"/>
              </a:lnSpc>
              <a:spcBef>
                <a:spcPts val="1800"/>
              </a:spcBef>
              <a:buSzPct val="100000"/>
              <a:buFont typeface="Wingdings" panose="05000000000000000000" pitchFamily="2" charset="2"/>
              <a:buChar char="Ø"/>
              <a:defRPr/>
            </a:pPr>
            <a:r>
              <a:rPr lang="zh-CN" altLang="en-US" dirty="0">
                <a:solidFill>
                  <a:srgbClr val="0000CC"/>
                </a:solidFill>
                <a:latin typeface="黑体" pitchFamily="49" charset="-122"/>
                <a:ea typeface="黑体" pitchFamily="49" charset="-122"/>
              </a:rPr>
              <a:t>索引 </a:t>
            </a:r>
            <a:r>
              <a:rPr lang="zh-CN" altLang="en-US" dirty="0">
                <a:latin typeface="黑体" pitchFamily="49" charset="-122"/>
                <a:ea typeface="黑体" pitchFamily="49" charset="-122"/>
              </a:rPr>
              <a:t>是对表中数据进行排序的一种数据结构，可加快查找速度。</a:t>
            </a:r>
            <a:endParaRPr lang="en-US" altLang="zh-CN" dirty="0">
              <a:latin typeface="黑体" pitchFamily="49" charset="-122"/>
              <a:ea typeface="黑体" pitchFamily="49" charset="-122"/>
            </a:endParaRPr>
          </a:p>
          <a:p>
            <a:pPr marL="400050" lvl="1"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视图</a:t>
            </a:r>
            <a:r>
              <a:rPr lang="zh-CN" altLang="en-US" dirty="0">
                <a:solidFill>
                  <a:srgbClr val="C00000"/>
                </a:solidFill>
                <a:latin typeface="黑体" pitchFamily="49" charset="-122"/>
                <a:ea typeface="黑体" pitchFamily="49" charset="-122"/>
              </a:rPr>
              <a:t> </a:t>
            </a:r>
            <a:r>
              <a:rPr lang="zh-CN" altLang="en-US" dirty="0">
                <a:latin typeface="黑体" pitchFamily="49" charset="-122"/>
                <a:ea typeface="黑体" pitchFamily="49" charset="-122"/>
              </a:rPr>
              <a:t>是反映基本表中部分数据的一种虚拟表。</a:t>
            </a:r>
            <a:endParaRPr lang="en-US" altLang="zh-CN" dirty="0">
              <a:latin typeface="黑体" pitchFamily="49" charset="-122"/>
              <a:ea typeface="黑体" pitchFamily="49" charset="-122"/>
            </a:endParaRPr>
          </a:p>
          <a:p>
            <a:pPr marL="400050" lvl="1"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函数</a:t>
            </a:r>
            <a:r>
              <a:rPr lang="zh-CN" altLang="en-US" dirty="0">
                <a:solidFill>
                  <a:srgbClr val="C00000"/>
                </a:solidFill>
                <a:latin typeface="黑体" pitchFamily="49" charset="-122"/>
                <a:ea typeface="黑体" pitchFamily="49" charset="-122"/>
              </a:rPr>
              <a:t> </a:t>
            </a:r>
            <a:r>
              <a:rPr lang="zh-CN" altLang="en-US" dirty="0">
                <a:latin typeface="黑体" panose="02010609060101010101" pitchFamily="49" charset="-122"/>
                <a:ea typeface="黑体" panose="02010609060101010101" pitchFamily="49" charset="-122"/>
              </a:rPr>
              <a:t>是接受参数、执行若干操作并将结果以值的形式返回的例程。</a:t>
            </a:r>
            <a:endParaRPr lang="en-US" altLang="zh-CN" dirty="0">
              <a:latin typeface="黑体" pitchFamily="49" charset="-122"/>
              <a:ea typeface="黑体" pitchFamily="49" charset="-122"/>
            </a:endParaRPr>
          </a:p>
        </p:txBody>
      </p:sp>
      <p:pic>
        <p:nvPicPr>
          <p:cNvPr id="4" name="图片 3">
            <a:extLst>
              <a:ext uri="{FF2B5EF4-FFF2-40B4-BE49-F238E27FC236}">
                <a16:creationId xmlns:a16="http://schemas.microsoft.com/office/drawing/2014/main" id="{E6EDFB37-BD22-4F39-8780-C81464C5928F}"/>
              </a:ext>
            </a:extLst>
          </p:cNvPr>
          <p:cNvPicPr>
            <a:picLocks noChangeAspect="1"/>
          </p:cNvPicPr>
          <p:nvPr/>
        </p:nvPicPr>
        <p:blipFill rotWithShape="1">
          <a:blip r:embed="rId3"/>
          <a:srcRect t="12607"/>
          <a:stretch/>
        </p:blipFill>
        <p:spPr>
          <a:xfrm>
            <a:off x="8304798" y="889927"/>
            <a:ext cx="2886075" cy="521924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0109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900000" y="1185862"/>
            <a:ext cx="7019593" cy="4486275"/>
          </a:xfrm>
        </p:spPr>
        <p:txBody>
          <a:bodyPr>
            <a:normAutofit/>
          </a:bodyPr>
          <a:lstStyle/>
          <a:p>
            <a:pPr marL="400050" lvl="1"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存储过程 </a:t>
            </a:r>
            <a:r>
              <a:rPr lang="zh-CN" altLang="en-US" dirty="0">
                <a:latin typeface="黑体" panose="02010609060101010101" pitchFamily="49" charset="-122"/>
                <a:ea typeface="黑体" panose="02010609060101010101" pitchFamily="49" charset="-122"/>
              </a:rPr>
              <a:t>是封装了可重用代码的模块或例程，可接受输入参数、向用户返回结果。</a:t>
            </a:r>
            <a:endParaRPr lang="en-US" altLang="zh-CN" dirty="0">
              <a:latin typeface="黑体" panose="02010609060101010101" pitchFamily="49" charset="-122"/>
              <a:ea typeface="黑体" panose="02010609060101010101" pitchFamily="49" charset="-122"/>
            </a:endParaRPr>
          </a:p>
          <a:p>
            <a:pPr marL="400050" lvl="1"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触发器</a:t>
            </a:r>
            <a:r>
              <a:rPr lang="zh-CN" altLang="en-US" dirty="0">
                <a:latin typeface="黑体" panose="02010609060101010101" pitchFamily="49" charset="-122"/>
                <a:ea typeface="黑体" panose="02010609060101010101" pitchFamily="49" charset="-122"/>
              </a:rPr>
              <a:t> 是在发生指定的事件后自动执行的一种特殊存储过程。</a:t>
            </a:r>
            <a:endParaRPr lang="en-US" altLang="zh-CN" dirty="0">
              <a:latin typeface="黑体" panose="02010609060101010101" pitchFamily="49" charset="-122"/>
              <a:ea typeface="黑体" panose="02010609060101010101" pitchFamily="49" charset="-122"/>
            </a:endParaRPr>
          </a:p>
          <a:p>
            <a:pPr marL="400050" lvl="1"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用户</a:t>
            </a:r>
            <a:r>
              <a:rPr lang="zh-CN" altLang="en-US" dirty="0">
                <a:latin typeface="黑体" panose="02010609060101010101" pitchFamily="49" charset="-122"/>
                <a:ea typeface="黑体" panose="02010609060101010101" pitchFamily="49" charset="-122"/>
              </a:rPr>
              <a:t> 是对数据库有存取权限的使用者。</a:t>
            </a:r>
            <a:endParaRPr lang="en-US" altLang="zh-CN" dirty="0">
              <a:solidFill>
                <a:srgbClr val="C00000"/>
              </a:solidFill>
              <a:latin typeface="黑体" pitchFamily="49" charset="-122"/>
              <a:ea typeface="黑体" pitchFamily="49" charset="-122"/>
            </a:endParaRPr>
          </a:p>
          <a:p>
            <a:pPr marL="400050" lvl="1" indent="-457200">
              <a:lnSpc>
                <a:spcPct val="120000"/>
              </a:lnSpc>
              <a:spcBef>
                <a:spcPts val="1800"/>
              </a:spcBef>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角色</a:t>
            </a:r>
            <a:r>
              <a:rPr lang="zh-CN" altLang="en-US" dirty="0">
                <a:solidFill>
                  <a:srgbClr val="C00000"/>
                </a:solidFill>
                <a:latin typeface="黑体" pitchFamily="49" charset="-122"/>
                <a:ea typeface="黑体" pitchFamily="49" charset="-122"/>
              </a:rPr>
              <a:t> </a:t>
            </a:r>
            <a:r>
              <a:rPr lang="zh-CN" altLang="en-US" dirty="0">
                <a:latin typeface="黑体" pitchFamily="49" charset="-122"/>
                <a:ea typeface="黑体" pitchFamily="49" charset="-122"/>
              </a:rPr>
              <a:t>是一组数据库用户的集合。</a:t>
            </a:r>
          </a:p>
        </p:txBody>
      </p:sp>
      <p:pic>
        <p:nvPicPr>
          <p:cNvPr id="2" name="图片 1">
            <a:extLst>
              <a:ext uri="{FF2B5EF4-FFF2-40B4-BE49-F238E27FC236}">
                <a16:creationId xmlns:a16="http://schemas.microsoft.com/office/drawing/2014/main" id="{D4CDBFD1-DA81-FA63-329A-65317CDCA0DF}"/>
              </a:ext>
            </a:extLst>
          </p:cNvPr>
          <p:cNvPicPr>
            <a:picLocks noChangeAspect="1"/>
          </p:cNvPicPr>
          <p:nvPr/>
        </p:nvPicPr>
        <p:blipFill rotWithShape="1">
          <a:blip r:embed="rId3"/>
          <a:srcRect t="12607"/>
          <a:stretch/>
        </p:blipFill>
        <p:spPr>
          <a:xfrm>
            <a:off x="8304798" y="889927"/>
            <a:ext cx="2886075" cy="521924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48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902" y="439489"/>
            <a:ext cx="7773646" cy="599153"/>
          </a:xfrm>
        </p:spPr>
        <p:txBody>
          <a:bodyPr vert="horz" lIns="91440" tIns="45720" rIns="91440" bIns="45720" rtlCol="0" anchor="ctr">
            <a:normAutofit/>
          </a:bodyPr>
          <a:lstStyle/>
          <a:p>
            <a:pPr marL="457200" lvl="1" indent="0">
              <a:spcBef>
                <a:spcPct val="0"/>
              </a:spcBef>
              <a:buNone/>
            </a:pPr>
            <a:r>
              <a:rPr lang="en-US" altLang="zh-CN" sz="3200" dirty="0" smtClean="0">
                <a:solidFill>
                  <a:srgbClr val="C00000"/>
                </a:solidFill>
                <a:latin typeface="黑体" panose="02010609060101010101" pitchFamily="49" charset="-122"/>
                <a:ea typeface="黑体" panose="02010609060101010101" pitchFamily="49" charset="-122"/>
                <a:cs typeface="+mj-cs"/>
              </a:rPr>
              <a:t>6.1.4 </a:t>
            </a:r>
            <a:r>
              <a:rPr lang="zh-CN" altLang="en-US" sz="3200" dirty="0">
                <a:solidFill>
                  <a:srgbClr val="C00000"/>
                </a:solidFill>
                <a:latin typeface="黑体" panose="02010609060101010101" pitchFamily="49" charset="-122"/>
                <a:ea typeface="黑体" panose="02010609060101010101" pitchFamily="49" charset="-122"/>
                <a:cs typeface="+mj-cs"/>
              </a:rPr>
              <a:t>数据库对象名的多部分名称表示</a:t>
            </a:r>
            <a:endParaRPr lang="en-US" altLang="zh-CN" sz="3200" dirty="0">
              <a:solidFill>
                <a:srgbClr val="C00000"/>
              </a:solidFill>
              <a:latin typeface="黑体" panose="02010609060101010101" pitchFamily="49" charset="-122"/>
              <a:ea typeface="黑体" panose="02010609060101010101" pitchFamily="49" charset="-122"/>
              <a:cs typeface="+mj-cs"/>
            </a:endParaRPr>
          </a:p>
        </p:txBody>
      </p:sp>
      <p:sp>
        <p:nvSpPr>
          <p:cNvPr id="9" name="文本框 8">
            <a:extLst>
              <a:ext uri="{FF2B5EF4-FFF2-40B4-BE49-F238E27FC236}">
                <a16:creationId xmlns:a16="http://schemas.microsoft.com/office/drawing/2014/main" id="{CF7D1511-618F-48AA-9134-49225BA7DF2A}"/>
              </a:ext>
            </a:extLst>
          </p:cNvPr>
          <p:cNvSpPr txBox="1"/>
          <p:nvPr/>
        </p:nvSpPr>
        <p:spPr>
          <a:xfrm>
            <a:off x="655517" y="1224069"/>
            <a:ext cx="10515600" cy="4555093"/>
          </a:xfrm>
          <a:prstGeom prst="rect">
            <a:avLst/>
          </a:prstGeom>
          <a:noFill/>
        </p:spPr>
        <p:txBody>
          <a:bodyPr wrap="square">
            <a:spAutoFit/>
          </a:bodyPr>
          <a:lstStyle/>
          <a:p>
            <a:pPr marL="800100" lvl="1" indent="-342900">
              <a:spcBef>
                <a:spcPts val="600"/>
              </a:spcBef>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数据库对象名的</a:t>
            </a:r>
            <a:r>
              <a:rPr lang="en-US" altLang="zh-CN" sz="2400" dirty="0">
                <a:latin typeface="黑体" panose="02010609060101010101" pitchFamily="49" charset="-122"/>
                <a:ea typeface="黑体" panose="02010609060101010101" pitchFamily="49" charset="-122"/>
              </a:rPr>
              <a:t>T-SQL</a:t>
            </a:r>
            <a:r>
              <a:rPr lang="zh-CN" altLang="en-US" sz="2400" dirty="0">
                <a:latin typeface="黑体" panose="02010609060101010101" pitchFamily="49" charset="-122"/>
                <a:ea typeface="黑体" panose="02010609060101010101" pitchFamily="49" charset="-122"/>
              </a:rPr>
              <a:t>引用可由</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部分组成，格式为：</a:t>
            </a:r>
            <a:endParaRPr lang="en-US" altLang="zh-CN" sz="2400" dirty="0">
              <a:latin typeface="黑体" panose="02010609060101010101" pitchFamily="49" charset="-122"/>
              <a:ea typeface="黑体" panose="02010609060101010101" pitchFamily="49" charset="-122"/>
            </a:endParaRPr>
          </a:p>
          <a:p>
            <a:pPr eaLnBrk="1" hangingPunct="1">
              <a:spcBef>
                <a:spcPts val="600"/>
              </a:spcBef>
              <a:buClr>
                <a:schemeClr val="accent1"/>
              </a:buClr>
              <a:buSzTx/>
              <a:buFont typeface="Wingdings" panose="05000000000000000000" pitchFamily="2" charset="2"/>
              <a:buNone/>
            </a:pPr>
            <a:r>
              <a:rPr lang="en-US" altLang="zh-CN" sz="2400" dirty="0">
                <a:solidFill>
                  <a:srgbClr val="FFFF00"/>
                </a:solidFill>
                <a:latin typeface="黑体" panose="02010609060101010101" pitchFamily="49" charset="-122"/>
                <a:ea typeface="黑体" panose="02010609060101010101" pitchFamily="49" charset="-122"/>
              </a:rPr>
              <a:t>          </a:t>
            </a:r>
            <a:r>
              <a:rPr lang="zh-CN" altLang="en-US" sz="2400" dirty="0">
                <a:solidFill>
                  <a:srgbClr val="0000CC"/>
                </a:solidFill>
                <a:latin typeface="黑体" panose="02010609060101010101" pitchFamily="49" charset="-122"/>
                <a:ea typeface="黑体" panose="02010609060101010101" pitchFamily="49" charset="-122"/>
              </a:rPr>
              <a:t>服务器名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数据库名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架构名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r>
              <a:rPr lang="en-US" altLang="zh-CN" sz="2400" dirty="0">
                <a:solidFill>
                  <a:srgbClr val="0000CC"/>
                </a:solidFill>
                <a:latin typeface="黑体" panose="02010609060101010101" pitchFamily="49" charset="-122"/>
                <a:ea typeface="黑体" panose="02010609060101010101" pitchFamily="49" charset="-122"/>
              </a:rPr>
              <a:t> </a:t>
            </a:r>
          </a:p>
          <a:p>
            <a:pPr marL="800100" lvl="1" indent="-342900">
              <a:spcBef>
                <a:spcPts val="1200"/>
              </a:spcBef>
              <a:buClr>
                <a:schemeClr val="tx1"/>
              </a:buCl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几种省略格式</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省略架构名称：</a:t>
            </a:r>
            <a:r>
              <a:rPr lang="zh-CN" altLang="en-US" sz="2400" dirty="0">
                <a:solidFill>
                  <a:srgbClr val="0000CC"/>
                </a:solidFill>
                <a:latin typeface="黑体" panose="02010609060101010101" pitchFamily="49" charset="-122"/>
                <a:ea typeface="黑体" panose="02010609060101010101" pitchFamily="49" charset="-122"/>
              </a:rPr>
              <a:t>服务器名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数据库名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r>
              <a:rPr lang="en-US" altLang="zh-CN" sz="2400" dirty="0">
                <a:solidFill>
                  <a:srgbClr val="0000CC"/>
                </a:solidFill>
                <a:latin typeface="黑体" panose="02010609060101010101" pitchFamily="49" charset="-122"/>
                <a:ea typeface="黑体" panose="02010609060101010101" pitchFamily="49" charset="-122"/>
              </a:rPr>
              <a:t> </a:t>
            </a: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省略数据库名称：</a:t>
            </a:r>
            <a:r>
              <a:rPr lang="zh-CN" altLang="en-US" sz="2400" dirty="0">
                <a:solidFill>
                  <a:srgbClr val="0000CC"/>
                </a:solidFill>
                <a:latin typeface="黑体" panose="02010609060101010101" pitchFamily="49" charset="-122"/>
                <a:ea typeface="黑体" panose="02010609060101010101" pitchFamily="49" charset="-122"/>
              </a:rPr>
              <a:t>服务器名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架构名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endParaRPr lang="en-US" altLang="zh-CN" sz="2400" dirty="0">
              <a:solidFill>
                <a:srgbClr val="0000CC"/>
              </a:solidFill>
              <a:latin typeface="黑体" panose="02010609060101010101" pitchFamily="49" charset="-122"/>
              <a:ea typeface="黑体" panose="02010609060101010101" pitchFamily="49" charset="-122"/>
            </a:endParaRP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省略数据库和架构名称：</a:t>
            </a:r>
            <a:r>
              <a:rPr lang="zh-CN" altLang="en-US" sz="2400" dirty="0">
                <a:solidFill>
                  <a:srgbClr val="0000CC"/>
                </a:solidFill>
                <a:latin typeface="黑体" panose="02010609060101010101" pitchFamily="49" charset="-122"/>
                <a:ea typeface="黑体" panose="02010609060101010101" pitchFamily="49" charset="-122"/>
              </a:rPr>
              <a:t>服务器名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endParaRPr lang="en-US" altLang="zh-CN" sz="2400" dirty="0">
              <a:solidFill>
                <a:srgbClr val="0000CC"/>
              </a:solidFill>
              <a:latin typeface="黑体" panose="02010609060101010101" pitchFamily="49" charset="-122"/>
              <a:ea typeface="黑体" panose="02010609060101010101" pitchFamily="49" charset="-122"/>
            </a:endParaRP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省略服务器名称：</a:t>
            </a:r>
            <a:r>
              <a:rPr lang="zh-CN" altLang="en-US" sz="2400" dirty="0">
                <a:solidFill>
                  <a:srgbClr val="0000CC"/>
                </a:solidFill>
                <a:latin typeface="黑体" panose="02010609060101010101" pitchFamily="49" charset="-122"/>
                <a:ea typeface="黑体" panose="02010609060101010101" pitchFamily="49" charset="-122"/>
              </a:rPr>
              <a:t>数据库名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架构</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endParaRPr lang="en-US" altLang="zh-CN" sz="2400" dirty="0">
              <a:solidFill>
                <a:srgbClr val="0000CC"/>
              </a:solidFill>
              <a:latin typeface="黑体" panose="02010609060101010101" pitchFamily="49" charset="-122"/>
              <a:ea typeface="黑体" panose="02010609060101010101" pitchFamily="49" charset="-122"/>
            </a:endParaRP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省略服务器和架构名称：</a:t>
            </a:r>
            <a:r>
              <a:rPr lang="zh-CN" altLang="en-US" sz="2400" dirty="0">
                <a:solidFill>
                  <a:srgbClr val="0000CC"/>
                </a:solidFill>
                <a:latin typeface="黑体" panose="02010609060101010101" pitchFamily="49" charset="-122"/>
                <a:ea typeface="黑体" panose="02010609060101010101" pitchFamily="49" charset="-122"/>
              </a:rPr>
              <a:t>数据库名</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endParaRPr lang="en-US" altLang="zh-CN" sz="2400" dirty="0">
              <a:solidFill>
                <a:srgbClr val="0000CC"/>
              </a:solidFill>
              <a:latin typeface="黑体" panose="02010609060101010101" pitchFamily="49" charset="-122"/>
              <a:ea typeface="黑体" panose="02010609060101010101" pitchFamily="49" charset="-122"/>
            </a:endParaRP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省略服务器和数据库名称：</a:t>
            </a:r>
            <a:r>
              <a:rPr lang="zh-CN" altLang="en-US" sz="2400" dirty="0">
                <a:solidFill>
                  <a:srgbClr val="0000CC"/>
                </a:solidFill>
                <a:latin typeface="黑体" panose="02010609060101010101" pitchFamily="49" charset="-122"/>
                <a:ea typeface="黑体" panose="02010609060101010101" pitchFamily="49" charset="-122"/>
              </a:rPr>
              <a:t>架构</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对象名</a:t>
            </a:r>
            <a:endParaRPr lang="en-US" altLang="zh-CN" sz="2400" dirty="0">
              <a:solidFill>
                <a:srgbClr val="0000CC"/>
              </a:solidFill>
              <a:latin typeface="黑体" panose="02010609060101010101" pitchFamily="49" charset="-122"/>
              <a:ea typeface="黑体" panose="02010609060101010101" pitchFamily="49" charset="-122"/>
            </a:endParaRPr>
          </a:p>
          <a:p>
            <a:pPr lvl="2">
              <a:spcBef>
                <a:spcPts val="600"/>
              </a:spcBef>
              <a:buClr>
                <a:schemeClr val="tx1"/>
              </a:buClr>
              <a:buFont typeface="Arial" panose="020B0604020202020204" pitchFamily="34" charset="0"/>
              <a:buChar char="•"/>
            </a:pPr>
            <a:r>
              <a:rPr lang="zh-CN" altLang="en-US" sz="2400" dirty="0">
                <a:solidFill>
                  <a:schemeClr val="tx1"/>
                </a:solidFill>
                <a:latin typeface="黑体" panose="02010609060101010101" pitchFamily="49" charset="-122"/>
                <a:ea typeface="黑体" panose="02010609060101010101" pitchFamily="49" charset="-122"/>
              </a:rPr>
              <a:t> 省略服务器、数据库和架构名称：</a:t>
            </a:r>
            <a:r>
              <a:rPr lang="zh-CN" altLang="en-US" sz="2400" dirty="0">
                <a:solidFill>
                  <a:srgbClr val="0000CC"/>
                </a:solidFill>
                <a:latin typeface="黑体" panose="02010609060101010101" pitchFamily="49" charset="-122"/>
                <a:ea typeface="黑体" panose="02010609060101010101" pitchFamily="49" charset="-122"/>
              </a:rPr>
              <a:t>对象名</a:t>
            </a:r>
            <a:endParaRPr lang="en-US" altLang="zh-CN" sz="24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9037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4"/>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1414</TotalTime>
  <Words>1077</Words>
  <Application>Microsoft Office PowerPoint</Application>
  <PresentationFormat>宽屏</PresentationFormat>
  <Paragraphs>115</Paragraphs>
  <Slides>10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黑体</vt:lpstr>
      <vt:lpstr>Microsoft YaHei</vt:lpstr>
      <vt:lpstr>Microsoft YaHei</vt:lpstr>
      <vt:lpstr>Arial</vt:lpstr>
      <vt:lpstr>Wingdings</vt:lpstr>
      <vt:lpstr>Office 主题​​</vt:lpstr>
      <vt:lpstr>PowerPoint 演示文稿</vt:lpstr>
      <vt:lpstr>PowerPoint 演示文稿</vt:lpstr>
      <vt:lpstr>6.1 数据库的组成</vt:lpstr>
      <vt:lpstr>6.1.1 数据库文件</vt:lpstr>
      <vt:lpstr>6.1.2 数据库文件组</vt:lpstr>
      <vt:lpstr>PowerPoint 演示文稿</vt:lpstr>
      <vt:lpstr>6.1.3 数据库中的常用对象</vt:lpstr>
      <vt:lpstr>PowerPoint 演示文稿</vt:lpstr>
      <vt:lpstr>PowerPoint 演示文稿</vt:lpstr>
      <vt:lpstr>6.1.5 数据库分类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150</cp:revision>
  <dcterms:created xsi:type="dcterms:W3CDTF">2019-10-10T08:16:17Z</dcterms:created>
  <dcterms:modified xsi:type="dcterms:W3CDTF">2024-05-29T01:03:33Z</dcterms:modified>
</cp:coreProperties>
</file>