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72" r:id="rId4"/>
    <p:sldId id="270" r:id="rId5"/>
    <p:sldId id="271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7" autoAdjust="0"/>
    <p:restoredTop sz="78565" autoAdjust="0"/>
  </p:normalViewPr>
  <p:slideViewPr>
    <p:cSldViewPr snapToGrid="0">
      <p:cViewPr varScale="1">
        <p:scale>
          <a:sx n="98" d="100"/>
          <a:sy n="98" d="100"/>
        </p:scale>
        <p:origin x="176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86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60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在创建数据库时也可以通过这种方法添加文件组</a:t>
            </a:r>
            <a:endParaRPr lang="en-US" altLang="zh-CN" dirty="0"/>
          </a:p>
          <a:p>
            <a:r>
              <a:rPr lang="zh-CN" altLang="en-US" dirty="0"/>
              <a:t>在该窗口中还可以设置默认文件组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38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在创建数据库时也可以通过这种方法添加次数据文件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92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在创建数据库时也可以通过这种方法添加日志文件、</a:t>
            </a:r>
            <a:endParaRPr lang="en-US" altLang="zh-CN" dirty="0"/>
          </a:p>
          <a:p>
            <a:r>
              <a:rPr lang="zh-CN" altLang="en-US" dirty="0"/>
              <a:t>此外还可以通过删除按钮删除次数据文件和日志文件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74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用户不在需要某一数据库时，可将其删除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24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数据库删除后，相应的数据库文件及其数据都会被删除，并且不可恢复。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1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需要确定数据库名称</a:t>
            </a:r>
            <a:r>
              <a:rPr lang="en-US" altLang="zh-CN" dirty="0"/>
              <a:t>…..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数据库文件分逻辑名称和物理名称。逻辑名称是在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语句中引用文件时用的名称，物理名称用于操作系统管理</a:t>
            </a:r>
            <a:endParaRPr lang="en-US" altLang="zh-CN" dirty="0"/>
          </a:p>
          <a:p>
            <a:r>
              <a:rPr lang="en-US" altLang="zh-CN" dirty="0"/>
              <a:t>[1</a:t>
            </a:r>
            <a:r>
              <a:rPr lang="zh-CN" altLang="en-US" dirty="0"/>
              <a:t>．数据库的物理名称：存在于磁盘上的名称。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．逻辑名称：数据库的内部名称。</a:t>
            </a:r>
            <a:r>
              <a:rPr lang="en-US" altLang="zh-CN" dirty="0"/>
              <a:t>]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自动增长大小是指文件装满后自动增长的大小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如果有次数据文件，则需要确定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61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通过例题熟悉创建数据库的步骤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5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8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个选择页：</a:t>
            </a:r>
            <a:endParaRPr lang="en-US" altLang="zh-CN" dirty="0"/>
          </a:p>
          <a:p>
            <a:r>
              <a:rPr lang="zh-CN" altLang="en-US" dirty="0"/>
              <a:t>“常规”选择页：用于设置数据库的名称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“选项“选择页：定义数据库中的一些选项</a:t>
            </a:r>
            <a:endParaRPr lang="en-US" altLang="zh-CN" dirty="0"/>
          </a:p>
          <a:p>
            <a:r>
              <a:rPr lang="zh-CN" altLang="en-US" dirty="0"/>
              <a:t>“文件组”选择页：用于创建文件组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此时，在数据库文件列表中会自动产生两个文件，一个是主数据文件，另一个是日志文件，并给出了它们的默认设置。</a:t>
            </a:r>
            <a:endParaRPr lang="en-US" altLang="zh-CN" sz="1200" dirty="0"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6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数据库文件分逻辑名称和物理名称。逻辑名称是在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语句中引用文件时用的名称，物理名称用于操作系统管理</a:t>
            </a:r>
            <a:endParaRPr lang="en-US" altLang="zh-CN" sz="1200" dirty="0">
              <a:latin typeface="黑体" pitchFamily="49" charset="-122"/>
              <a:ea typeface="黑体" pitchFamily="49" charset="-122"/>
            </a:endParaRPr>
          </a:p>
          <a:p>
            <a:endParaRPr lang="en-US" altLang="zh-CN" dirty="0"/>
          </a:p>
          <a:p>
            <a:r>
              <a:rPr lang="zh-CN" altLang="en-US" dirty="0"/>
              <a:t>该窗口下面的“添加”按钮可用于添加次数据文件和日志文件，</a:t>
            </a:r>
            <a:endParaRPr lang="en-US" altLang="zh-CN" dirty="0"/>
          </a:p>
          <a:p>
            <a:r>
              <a:rPr lang="zh-CN" altLang="en-US" dirty="0"/>
              <a:t>“删除”按钮可用于删除次数据文件和添加的日志文件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数据库文件分逻辑名称和物理名称。逻辑名称是在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语句中引用文件时用的名称，物理名称用于操作系统管理</a:t>
            </a:r>
            <a:endParaRPr lang="en-US" altLang="zh-CN" sz="1200" dirty="0">
              <a:latin typeface="黑体" pitchFamily="49" charset="-122"/>
              <a:ea typeface="黑体" pitchFamily="49" charset="-122"/>
            </a:endParaRPr>
          </a:p>
          <a:p>
            <a:endParaRPr lang="en-US" altLang="zh-CN" dirty="0"/>
          </a:p>
          <a:p>
            <a:r>
              <a:rPr lang="zh-CN" altLang="en-US" dirty="0"/>
              <a:t>下面的“添加”按钮可用于添加次数据文件和日志文件，</a:t>
            </a:r>
            <a:endParaRPr lang="en-US" altLang="zh-CN" dirty="0"/>
          </a:p>
          <a:p>
            <a:r>
              <a:rPr lang="zh-CN" altLang="en-US" dirty="0"/>
              <a:t>“删除”按钮可用于删除次数据文件和添加的日志文件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64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63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2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BB40E-5C73-4E15-99D8-7C30662E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7AC0CF-FC7C-4194-A8EA-4D23C02A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1344F-771A-453D-AEEE-3A2559CA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C0BE9-757A-4D4F-A278-67374108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22E0E-F7A2-4F03-A4C7-82110B27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513FB-D4B6-4388-904C-62E50D3D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AC23B-FAFB-4C08-8A83-521AF97C6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A4A89-C3D2-4771-B131-340EC58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D130E-229B-4DCA-B2A0-4CCDC706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B0BA4-5F9E-4EFA-B72A-0E1E4B7B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3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CC236B-00CD-42BF-B51F-AD65C77D1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B8BED-6B2F-49EF-9787-BF68C3977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3B725-761F-44A6-ABD0-CBF845C8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86098-C044-458B-A578-87DCF0A4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74412-BB52-46FC-92E6-76D1256B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41C7-7CF6-4DC2-8663-8A4902A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82E0E-0A96-4611-94F8-9E893CB9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0CA45-5F50-4A95-A3A0-AED23FBC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98ED9-013E-4EC9-8309-2AC6619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3E43A-D663-40C8-9081-D482D008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1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C0D32-149D-4F31-8C94-EACC0052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2ECA3-7555-42C2-882E-16F8CF50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6CAC0-3CDE-4704-BF95-2EB28B99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FE72D-02F8-4096-9037-78DC199E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F06A6-FFAA-4695-BF6D-30E0DFB6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7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F9267-9F3B-4B4C-9777-2F76466F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3B0E-2ED5-4076-9141-2E6AB14B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4115D-2BB7-4C0C-9609-B2FB7E2B9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E2535-E166-4702-825D-4D8663E8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C0405-C2E5-474F-B105-44814061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57737-B4A4-4B2E-8D1A-AB5A6ED6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0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7C1A-F3C1-45AE-8477-E53692C4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6112A-5678-4E7A-9090-A58B0DD1D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523F7-9965-428B-9826-D88732BCD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870A7-47B6-4217-8B2C-DFFA61097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8DD03C-ABB0-4B9C-9ADC-1D51320F0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24221B-74AD-465C-B2CF-918D48DD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6B96D6-D8C4-4EE0-B79B-BC45BBE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0E3A0F-58EA-4D60-892F-CD20666D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4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62325-7E14-45D2-90A3-BCC50E03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3B1D87-6F8E-419B-9C32-758FCD9A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E50355-988B-42F4-87C6-2E76458B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7C9615-0A83-4220-BFA6-69556567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0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12BB20-8DF0-403C-8DF8-0D5D6C69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4363C-AE65-4B73-B147-58559C11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C4682-2AB2-43C2-A169-FECF3710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921A-9AB9-413F-958A-B6A9E2F8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B93E2-873F-43C7-99A7-2BF3AB80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0D325D-86E9-4689-B4CF-FA42880D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86E41-14D2-42A3-B659-AD1355CA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8B60C-F9F8-484A-9DB0-6150767D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71654-30AA-470E-8EB5-360F294D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5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F00C3-3AA7-4469-9BAD-F996127A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2FBACC-2843-4D0D-8F0E-9E39FFB4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78199-5F42-4E87-96A3-34CCBEB09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C6C31-802B-4A40-ACE5-DC4C697B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0B668-5BCC-474C-8FA9-13E92C5A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7CEB4-B65D-4DD4-BDC8-70432A57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952BB-B32E-4042-A287-39CD997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1EE1F-0E54-425F-8FB6-05296C15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5351C-857A-4A4F-9B40-BCDBDAE39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33F6-F6BB-4B6E-88F5-F971C5783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C1D70-F44E-4660-9592-A44F8925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ABB61E-893E-A6DA-3EE7-F85A6377D9D1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CACB030-ED18-22DB-B6B0-8AE42CB424E3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1043781"/>
              <a:chOff x="-19606" y="-15875"/>
              <a:chExt cx="12259019" cy="1043781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2DDC3ECA-5455-1A61-1167-4A5C3524399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3"/>
              <a:srcRect b="7917"/>
              <a:stretch/>
            </p:blipFill>
            <p:spPr>
              <a:xfrm>
                <a:off x="-19606" y="-15875"/>
                <a:ext cx="12259019" cy="35083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0188F33D-59D2-B2B2-FD0E-E716123C73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11593039" y="378549"/>
                <a:ext cx="576458" cy="649357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980A224-CDCD-E676-1C64-6E1BF1C9AE41}"/>
                </a:ext>
              </a:extLst>
            </p:cNvPr>
            <p:cNvGrpSpPr/>
            <p:nvPr userDrawn="1"/>
          </p:nvGrpSpPr>
          <p:grpSpPr>
            <a:xfrm>
              <a:off x="-19605" y="6031120"/>
              <a:ext cx="12198206" cy="832911"/>
              <a:chOff x="-19605" y="6031120"/>
              <a:chExt cx="12198206" cy="832911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66887447-DB86-EFA1-4E0C-43C549433D6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5"/>
              <a:srcRect l="10351"/>
              <a:stretch/>
            </p:blipFill>
            <p:spPr>
              <a:xfrm>
                <a:off x="-19605" y="6031120"/>
                <a:ext cx="1359214" cy="49159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5917C1BE-F753-4AB7-FC8F-FDFD6FF164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/>
              <a:stretch>
                <a:fillRect/>
              </a:stretch>
            </p:blipFill>
            <p:spPr>
              <a:xfrm>
                <a:off x="-6773" y="6513194"/>
                <a:ext cx="12185374" cy="3508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4140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68E1EAE-A904-4550-B9DA-8D47A1BF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147" y="2484399"/>
            <a:ext cx="10181705" cy="94460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5400" b="1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6.2 </a:t>
            </a: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使用图形界面操作数据库</a:t>
            </a:r>
          </a:p>
        </p:txBody>
      </p:sp>
    </p:spTree>
    <p:extLst>
      <p:ext uri="{BB962C8B-B14F-4D97-AF65-F5344CB8AC3E}">
        <p14:creationId xmlns:p14="http://schemas.microsoft.com/office/powerpoint/2010/main" val="27916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EB9BFB-1AE1-5031-C257-12819DD9C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34" b="48787"/>
          <a:stretch/>
        </p:blipFill>
        <p:spPr>
          <a:xfrm>
            <a:off x="1539569" y="2656288"/>
            <a:ext cx="8851377" cy="3381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60" y="696686"/>
            <a:ext cx="10537597" cy="1782681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②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修改主数据文件，将其大小改为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20MB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数据库属性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窗口左侧选择“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文件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”选择页，在右侧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“数据库文件”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列表中将主数据文件的初始大小改为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1FE4E111-BC4F-4747-B2EA-70810C342CF7}"/>
              </a:ext>
            </a:extLst>
          </p:cNvPr>
          <p:cNvSpPr/>
          <p:nvPr/>
        </p:nvSpPr>
        <p:spPr>
          <a:xfrm>
            <a:off x="1208643" y="4311538"/>
            <a:ext cx="1308003" cy="706128"/>
          </a:xfrm>
          <a:prstGeom prst="wedgeRoundRectCallout">
            <a:avLst>
              <a:gd name="adj1" fmla="val 11507"/>
              <a:gd name="adj2" fmla="val -9102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“文件” 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E872F8-7B96-2B9E-847D-9741090B943B}"/>
              </a:ext>
            </a:extLst>
          </p:cNvPr>
          <p:cNvSpPr/>
          <p:nvPr/>
        </p:nvSpPr>
        <p:spPr>
          <a:xfrm>
            <a:off x="1544782" y="3641505"/>
            <a:ext cx="789115" cy="3034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51D91B-B068-2DA3-B0A1-EC98C53E8379}"/>
              </a:ext>
            </a:extLst>
          </p:cNvPr>
          <p:cNvSpPr/>
          <p:nvPr/>
        </p:nvSpPr>
        <p:spPr>
          <a:xfrm>
            <a:off x="6640286" y="5060999"/>
            <a:ext cx="1467395" cy="3818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9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02" y="941538"/>
            <a:ext cx="3562705" cy="448627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③ 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添加文件组</a:t>
            </a:r>
            <a:r>
              <a:rPr lang="en-US" altLang="zh-CN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FG1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在左侧选择“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文件组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”选项页，在右侧单击“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添加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”按钮添加文件组，输入文件组的名称</a:t>
            </a:r>
            <a:r>
              <a:rPr lang="en-US" altLang="zh-CN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FG1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7F5D8E8-667F-B9BF-49AD-582B3CC65AE0}"/>
              </a:ext>
            </a:extLst>
          </p:cNvPr>
          <p:cNvGrpSpPr/>
          <p:nvPr/>
        </p:nvGrpSpPr>
        <p:grpSpPr>
          <a:xfrm>
            <a:off x="4356690" y="579516"/>
            <a:ext cx="6804817" cy="5712006"/>
            <a:chOff x="4356690" y="579516"/>
            <a:chExt cx="6804817" cy="5712006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664C2D82-5FF5-24F9-8B0E-A49ABE57E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6690" y="579516"/>
              <a:ext cx="6804817" cy="5712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E602C23-096A-B146-98E8-8B67CB6F6796}"/>
                </a:ext>
              </a:extLst>
            </p:cNvPr>
            <p:cNvGrpSpPr/>
            <p:nvPr/>
          </p:nvGrpSpPr>
          <p:grpSpPr>
            <a:xfrm>
              <a:off x="4356690" y="629472"/>
              <a:ext cx="3176192" cy="1268995"/>
              <a:chOff x="4356690" y="629472"/>
              <a:chExt cx="3176192" cy="1268995"/>
            </a:xfrm>
          </p:grpSpPr>
          <p:sp>
            <p:nvSpPr>
              <p:cNvPr id="5" name="对话气泡: 圆角矩形 4">
                <a:extLst>
                  <a:ext uri="{FF2B5EF4-FFF2-40B4-BE49-F238E27FC236}">
                    <a16:creationId xmlns:a16="http://schemas.microsoft.com/office/drawing/2014/main" id="{31AE8D85-2398-4588-8170-D78524C7C4F6}"/>
                  </a:ext>
                </a:extLst>
              </p:cNvPr>
              <p:cNvSpPr/>
              <p:nvPr/>
            </p:nvSpPr>
            <p:spPr>
              <a:xfrm>
                <a:off x="5792982" y="629472"/>
                <a:ext cx="1739900" cy="724044"/>
              </a:xfrm>
              <a:prstGeom prst="wedgeRoundRectCallout">
                <a:avLst>
                  <a:gd name="adj1" fmla="val -81998"/>
                  <a:gd name="adj2" fmla="val 99989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“</a:t>
                </a:r>
                <a:r>
                  <a:rPr lang="zh-CN" altLang="en-US" sz="22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文件组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” 选择页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D35FC1F-08B6-DB28-384E-BEBA66AA84F2}"/>
                  </a:ext>
                </a:extLst>
              </p:cNvPr>
              <p:cNvSpPr/>
              <p:nvPr/>
            </p:nvSpPr>
            <p:spPr>
              <a:xfrm>
                <a:off x="4356690" y="1619794"/>
                <a:ext cx="781367" cy="27867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C02A4C0-DB03-79EF-89AB-C7F6D68E3795}"/>
                </a:ext>
              </a:extLst>
            </p:cNvPr>
            <p:cNvGrpSpPr/>
            <p:nvPr/>
          </p:nvGrpSpPr>
          <p:grpSpPr>
            <a:xfrm>
              <a:off x="6096001" y="2127516"/>
              <a:ext cx="3161210" cy="826944"/>
              <a:chOff x="6096001" y="2127516"/>
              <a:chExt cx="3161210" cy="826944"/>
            </a:xfrm>
          </p:grpSpPr>
          <p:sp>
            <p:nvSpPr>
              <p:cNvPr id="9" name="对话气泡: 圆角矩形 8">
                <a:extLst>
                  <a:ext uri="{FF2B5EF4-FFF2-40B4-BE49-F238E27FC236}">
                    <a16:creationId xmlns:a16="http://schemas.microsoft.com/office/drawing/2014/main" id="{46631FA9-ACFE-44A1-A39C-259BEC4403A5}"/>
                  </a:ext>
                </a:extLst>
              </p:cNvPr>
              <p:cNvSpPr/>
              <p:nvPr/>
            </p:nvSpPr>
            <p:spPr>
              <a:xfrm>
                <a:off x="6813423" y="2523667"/>
                <a:ext cx="2443788" cy="430793"/>
              </a:xfrm>
              <a:prstGeom prst="wedgeRoundRectCallout">
                <a:avLst>
                  <a:gd name="adj1" fmla="val -52021"/>
                  <a:gd name="adj2" fmla="val -100085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输入文件组名</a:t>
                </a:r>
                <a:r>
                  <a:rPr lang="en-US" altLang="zh-CN" sz="22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FG1</a:t>
                </a:r>
                <a:endPara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D5FAF4-25EE-3D4C-8F76-CA682DFD97AC}"/>
                  </a:ext>
                </a:extLst>
              </p:cNvPr>
              <p:cNvSpPr/>
              <p:nvPr/>
            </p:nvSpPr>
            <p:spPr>
              <a:xfrm>
                <a:off x="6096001" y="2127516"/>
                <a:ext cx="1898468" cy="31088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F4E271B-6448-7A0C-3C85-305B3B6433BD}"/>
                </a:ext>
              </a:extLst>
            </p:cNvPr>
            <p:cNvGrpSpPr/>
            <p:nvPr/>
          </p:nvGrpSpPr>
          <p:grpSpPr>
            <a:xfrm>
              <a:off x="8612777" y="3359319"/>
              <a:ext cx="2362727" cy="1329008"/>
              <a:chOff x="8612777" y="3359319"/>
              <a:chExt cx="2362727" cy="1329008"/>
            </a:xfrm>
          </p:grpSpPr>
          <p:sp>
            <p:nvSpPr>
              <p:cNvPr id="11" name="对话气泡: 圆角矩形 10">
                <a:extLst>
                  <a:ext uri="{FF2B5EF4-FFF2-40B4-BE49-F238E27FC236}">
                    <a16:creationId xmlns:a16="http://schemas.microsoft.com/office/drawing/2014/main" id="{B3FE9CAB-489D-47D3-8346-66B9F84B2532}"/>
                  </a:ext>
                </a:extLst>
              </p:cNvPr>
              <p:cNvSpPr/>
              <p:nvPr/>
            </p:nvSpPr>
            <p:spPr>
              <a:xfrm>
                <a:off x="9458416" y="4002903"/>
                <a:ext cx="1517088" cy="685424"/>
              </a:xfrm>
              <a:prstGeom prst="wedgeRoundRectCallout">
                <a:avLst>
                  <a:gd name="adj1" fmla="val -45502"/>
                  <a:gd name="adj2" fmla="val -87693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“</a:t>
                </a:r>
                <a:r>
                  <a:rPr lang="zh-CN" altLang="en-US" sz="22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添加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”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按钮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5F219FE-2377-69A6-FC23-9312F381D7A6}"/>
                  </a:ext>
                </a:extLst>
              </p:cNvPr>
              <p:cNvSpPr/>
              <p:nvPr/>
            </p:nvSpPr>
            <p:spPr>
              <a:xfrm>
                <a:off x="8612777" y="3359319"/>
                <a:ext cx="1184366" cy="315698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60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02" y="410791"/>
            <a:ext cx="11119917" cy="172281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④ 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添加次数据文件：</a:t>
            </a:r>
            <a:endParaRPr lang="en-US" altLang="zh-CN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在左侧选择“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文件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”选择页，在右侧单击“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添加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”按钮，在数据库文件列表中会自动添加一个文件，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逻辑名称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处输入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school_ndf1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，将其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文件类型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设为“行数据”，在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文件组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列表中选择</a:t>
            </a:r>
            <a:r>
              <a:rPr lang="en-US" altLang="zh-CN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FG1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文件组，其他属性的设置方法同前面类似。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F5EB73-4483-025E-76E8-48B8A0088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151" y="2133601"/>
            <a:ext cx="9661697" cy="417912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45D12ED5-901F-66F2-9262-431E58F35B86}"/>
              </a:ext>
            </a:extLst>
          </p:cNvPr>
          <p:cNvGrpSpPr/>
          <p:nvPr/>
        </p:nvGrpSpPr>
        <p:grpSpPr>
          <a:xfrm>
            <a:off x="907474" y="2745504"/>
            <a:ext cx="9473142" cy="3272119"/>
            <a:chOff x="907474" y="2745504"/>
            <a:chExt cx="9473142" cy="327211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BB1113-3657-63A9-0E30-32DBC59B7A95}"/>
                </a:ext>
              </a:extLst>
            </p:cNvPr>
            <p:cNvSpPr/>
            <p:nvPr/>
          </p:nvSpPr>
          <p:spPr>
            <a:xfrm>
              <a:off x="2516777" y="4059011"/>
              <a:ext cx="7863839" cy="6871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66A0E0E-5155-1564-7959-6DDEBC08F457}"/>
                </a:ext>
              </a:extLst>
            </p:cNvPr>
            <p:cNvSpPr/>
            <p:nvPr/>
          </p:nvSpPr>
          <p:spPr>
            <a:xfrm>
              <a:off x="9091748" y="5698031"/>
              <a:ext cx="896983" cy="3195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对话气泡: 圆角矩形 12">
              <a:extLst>
                <a:ext uri="{FF2B5EF4-FFF2-40B4-BE49-F238E27FC236}">
                  <a16:creationId xmlns:a16="http://schemas.microsoft.com/office/drawing/2014/main" id="{866B9646-0375-CD67-A195-DB00744C37FC}"/>
                </a:ext>
              </a:extLst>
            </p:cNvPr>
            <p:cNvSpPr/>
            <p:nvPr/>
          </p:nvSpPr>
          <p:spPr>
            <a:xfrm>
              <a:off x="7262948" y="5186734"/>
              <a:ext cx="1336025" cy="685424"/>
            </a:xfrm>
            <a:prstGeom prst="wedgeRoundRectCallout">
              <a:avLst>
                <a:gd name="adj1" fmla="val 73896"/>
                <a:gd name="adj2" fmla="val 3809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添加</a:t>
              </a:r>
              <a:r>
                <a: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按钮</a:t>
              </a:r>
            </a:p>
          </p:txBody>
        </p:sp>
        <p:sp>
          <p:nvSpPr>
            <p:cNvPr id="15" name="对话气泡: 圆角矩形 14">
              <a:extLst>
                <a:ext uri="{FF2B5EF4-FFF2-40B4-BE49-F238E27FC236}">
                  <a16:creationId xmlns:a16="http://schemas.microsoft.com/office/drawing/2014/main" id="{49157248-F8E2-62FD-3DAC-A9406E149F00}"/>
                </a:ext>
              </a:extLst>
            </p:cNvPr>
            <p:cNvSpPr/>
            <p:nvPr/>
          </p:nvSpPr>
          <p:spPr>
            <a:xfrm>
              <a:off x="907474" y="3359192"/>
              <a:ext cx="1321921" cy="687160"/>
            </a:xfrm>
            <a:prstGeom prst="wedgeRoundRectCallout">
              <a:avLst>
                <a:gd name="adj1" fmla="val 2326"/>
                <a:gd name="adj2" fmla="val -82506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</a:t>
              </a:r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 选择页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F0EB872-864F-D183-35AA-E416C0817862}"/>
                </a:ext>
              </a:extLst>
            </p:cNvPr>
            <p:cNvSpPr/>
            <p:nvPr/>
          </p:nvSpPr>
          <p:spPr>
            <a:xfrm>
              <a:off x="1265151" y="2745504"/>
              <a:ext cx="493984" cy="21541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226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94" y="6012314"/>
            <a:ext cx="10247838" cy="44700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⑥单击“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确定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”按钮完成数据库的修改。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54ED25E-7DE9-EC99-7155-17EE2939F850}"/>
              </a:ext>
            </a:extLst>
          </p:cNvPr>
          <p:cNvSpPr txBox="1">
            <a:spLocks/>
          </p:cNvSpPr>
          <p:nvPr/>
        </p:nvSpPr>
        <p:spPr>
          <a:xfrm>
            <a:off x="434794" y="318332"/>
            <a:ext cx="11147605" cy="1270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⑤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添加日志文件：</a:t>
            </a:r>
            <a:endParaRPr lang="en-US" altLang="zh-CN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再单击“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添加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”按钮，在数据库文件列表中会自动添加一个文件，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逻辑名称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school_log2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，将其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文件类型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设为“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日志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”，其他属性的设置方法同前面类似。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982663-E6B6-E2BD-6CE6-41408E625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818" y="1588947"/>
            <a:ext cx="8081555" cy="4423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51E86CAC-B458-E94F-A235-6A989E55EE7F}"/>
              </a:ext>
            </a:extLst>
          </p:cNvPr>
          <p:cNvGrpSpPr/>
          <p:nvPr/>
        </p:nvGrpSpPr>
        <p:grpSpPr>
          <a:xfrm>
            <a:off x="3413760" y="3456884"/>
            <a:ext cx="6574971" cy="2200364"/>
            <a:chOff x="3413760" y="3456884"/>
            <a:chExt cx="6574971" cy="220036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0E0B86-20FC-D006-1D12-38D1DA82D10B}"/>
                </a:ext>
              </a:extLst>
            </p:cNvPr>
            <p:cNvSpPr/>
            <p:nvPr/>
          </p:nvSpPr>
          <p:spPr>
            <a:xfrm>
              <a:off x="3413760" y="3456884"/>
              <a:ext cx="6574971" cy="2517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96197D1-58EC-A00E-DAD9-7CBB5349FB6A}"/>
                </a:ext>
              </a:extLst>
            </p:cNvPr>
            <p:cNvSpPr/>
            <p:nvPr/>
          </p:nvSpPr>
          <p:spPr>
            <a:xfrm>
              <a:off x="7919706" y="5405516"/>
              <a:ext cx="1041414" cy="2517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对话气泡: 圆角矩形 14">
              <a:extLst>
                <a:ext uri="{FF2B5EF4-FFF2-40B4-BE49-F238E27FC236}">
                  <a16:creationId xmlns:a16="http://schemas.microsoft.com/office/drawing/2014/main" id="{8BCB504E-22CC-2EBF-9935-192EBF9700F3}"/>
                </a:ext>
              </a:extLst>
            </p:cNvPr>
            <p:cNvSpPr/>
            <p:nvPr/>
          </p:nvSpPr>
          <p:spPr>
            <a:xfrm>
              <a:off x="6653348" y="4459460"/>
              <a:ext cx="1266357" cy="685424"/>
            </a:xfrm>
            <a:prstGeom prst="wedgeRoundRectCallout">
              <a:avLst>
                <a:gd name="adj1" fmla="val 69304"/>
                <a:gd name="adj2" fmla="val 77477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添加</a:t>
              </a:r>
              <a:r>
                <a: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按钮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1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96" y="1467940"/>
            <a:ext cx="5456675" cy="4486275"/>
          </a:xfrm>
        </p:spPr>
        <p:txBody>
          <a:bodyPr>
            <a:normAutofit/>
          </a:bodyPr>
          <a:lstStyle/>
          <a:p>
            <a:pPr marL="0" lvl="1" indent="0">
              <a:lnSpc>
                <a:spcPct val="140000"/>
              </a:lnSpc>
              <a:spcBef>
                <a:spcPts val="1200"/>
              </a:spcBef>
              <a:buClr>
                <a:srgbClr val="0000CC"/>
              </a:buClr>
              <a:buSzPct val="100000"/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3】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删除创建的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school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的数据库。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40000"/>
              </a:lnSpc>
              <a:spcBef>
                <a:spcPts val="1200"/>
              </a:spcBef>
              <a:buClr>
                <a:srgbClr val="C00000"/>
              </a:buClr>
              <a:buSzPct val="100000"/>
              <a:buNone/>
              <a:defRPr/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操作步骤：  </a:t>
            </a:r>
          </a:p>
          <a:p>
            <a:pPr marL="914400" lvl="1" indent="-457200">
              <a:lnSpc>
                <a:spcPct val="140000"/>
              </a:lnSpc>
              <a:spcBef>
                <a:spcPts val="0"/>
              </a:spcBef>
              <a:buFont typeface="+mj-ea"/>
              <a:buAutoNum type="circleNumDbPlain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如右图所示，在对象资源管理器中右击要删除的数据库</a:t>
            </a:r>
            <a:r>
              <a:rPr lang="en-US" altLang="zh-CN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school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，在快捷菜单中选择“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删除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613D79C-011C-4B0B-946F-94CCCE69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517287"/>
            <a:ext cx="10515600" cy="540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6.2.3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使用图形界面删除数据库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40522D-E659-D962-1A5B-81A37CDBB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39" y="2125164"/>
            <a:ext cx="3781425" cy="3171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02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149221"/>
            <a:ext cx="3283131" cy="227977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② 在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删除对象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窗口中单击“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确定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”按钮即可删除数据库。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B6CF95-8D73-4842-A011-807EBBAA8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858" y="1005731"/>
            <a:ext cx="6110563" cy="4979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ABFF08F-DEE9-1239-E40D-D076CB6D32D3}"/>
              </a:ext>
            </a:extLst>
          </p:cNvPr>
          <p:cNvSpPr txBox="1"/>
          <p:nvPr/>
        </p:nvSpPr>
        <p:spPr>
          <a:xfrm>
            <a:off x="727511" y="4090980"/>
            <a:ext cx="3010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数据库删除后，相应的数据库文件及其数据都会被删除。</a:t>
            </a:r>
          </a:p>
        </p:txBody>
      </p:sp>
    </p:spTree>
    <p:extLst>
      <p:ext uri="{BB962C8B-B14F-4D97-AF65-F5344CB8AC3E}">
        <p14:creationId xmlns:p14="http://schemas.microsoft.com/office/powerpoint/2010/main" val="164010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89" y="1251550"/>
            <a:ext cx="10175776" cy="801113"/>
          </a:xfrm>
        </p:spPr>
        <p:txBody>
          <a:bodyPr>
            <a:normAutofit/>
          </a:bodyPr>
          <a:lstStyle/>
          <a:p>
            <a:pPr marL="400050" lvl="1" indent="-457200">
              <a:lnSpc>
                <a:spcPct val="14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创建数据库前的准备工作</a:t>
            </a:r>
            <a:endParaRPr lang="en-US" altLang="zh-CN" sz="26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5989" y="2052663"/>
            <a:ext cx="10515600" cy="3366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数据库名称。</a:t>
            </a:r>
            <a:endParaRPr lang="en-US" altLang="zh-CN" sz="2400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主数据文件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的逻辑名称、所属的文件组、初始大小、自动增长大小、存放路径、物理名称等。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次要数据文件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的逻辑名称、所属的文件组、初始大小、自动增长大小、存放路径、物理名称等。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日志文件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逻辑名称、初始大小、自动增长大小、存放路径、物理名称等。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F78F0EF-9D11-4352-869D-7E0C24A9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6.2.1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使用图形界面创建数据库</a:t>
            </a:r>
          </a:p>
        </p:txBody>
      </p:sp>
    </p:spTree>
    <p:extLst>
      <p:ext uri="{BB962C8B-B14F-4D97-AF65-F5344CB8AC3E}">
        <p14:creationId xmlns:p14="http://schemas.microsoft.com/office/powerpoint/2010/main" val="312264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821"/>
            <a:ext cx="10515600" cy="4486275"/>
          </a:xfrm>
        </p:spPr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创建名为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school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的数据库，要求：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857250" lvl="2" indent="-457200">
              <a:lnSpc>
                <a:spcPct val="130000"/>
              </a:lnSpc>
              <a:spcBef>
                <a:spcPts val="1200"/>
              </a:spcBef>
              <a:buSzPct val="100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包含一个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主数据文件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school.mdf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和一个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日志文件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school_log.ldf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857250" lvl="2" indent="-457200">
              <a:lnSpc>
                <a:spcPct val="130000"/>
              </a:lnSpc>
              <a:spcBef>
                <a:spcPts val="1200"/>
              </a:spcBef>
              <a:buSzPct val="100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主数据文件</a:t>
            </a:r>
            <a:r>
              <a:rPr lang="zh-CN" altLang="en-US" sz="2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初始大小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10MB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最大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存储空间为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100MB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增长大小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5MB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存储路径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D:\DATA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857250" lvl="2" indent="-457200">
              <a:lnSpc>
                <a:spcPct val="130000"/>
              </a:lnSpc>
              <a:spcBef>
                <a:spcPts val="1200"/>
              </a:spcBef>
              <a:buSzPct val="100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日志文件</a:t>
            </a:r>
            <a:r>
              <a:rPr lang="zh-CN" altLang="en-US" sz="2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初始大小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8MB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最大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存储空间为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50MB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增长大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小为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4MB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存储路径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D:\DATA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857250" lvl="2" indent="-457200">
              <a:lnSpc>
                <a:spcPct val="130000"/>
              </a:lnSpc>
              <a:spcBef>
                <a:spcPts val="1200"/>
              </a:spcBef>
              <a:buSzPct val="100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其他使用默认值。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9CE62A1-AE37-F151-A9DE-B805DDF177E5}"/>
              </a:ext>
            </a:extLst>
          </p:cNvPr>
          <p:cNvSpPr txBox="1">
            <a:spLocks/>
          </p:cNvSpPr>
          <p:nvPr/>
        </p:nvSpPr>
        <p:spPr>
          <a:xfrm>
            <a:off x="723600" y="591046"/>
            <a:ext cx="10175776" cy="6617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57200">
              <a:lnSpc>
                <a:spcPct val="14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创建数据库</a:t>
            </a:r>
            <a:endParaRPr lang="en-US" altLang="zh-CN" sz="28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03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3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788" y="846063"/>
            <a:ext cx="9077361" cy="2819270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100000"/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操作步骤：  </a:t>
            </a: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+mj-ea"/>
              <a:buAutoNum type="circleNumDbPlain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如下图所示，在对象资源管理器中右击“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数据库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”节点，在快捷菜单中选择“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新建数据库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1D8931-7060-B201-736E-2D4D4C60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81" y="3357017"/>
            <a:ext cx="6048674" cy="1920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596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FD5D560-62BF-1F6A-2102-1D70FF59D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00" y="1570409"/>
            <a:ext cx="10175776" cy="4288166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81" y="534076"/>
            <a:ext cx="10175776" cy="1294726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② 在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新建数据库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窗口左侧选择“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常规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”选择页，在数据库名称文本框中输入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school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，所有者可使用默认值。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0856EAB-77B6-4DC2-239E-9F476F3FFF7E}"/>
              </a:ext>
            </a:extLst>
          </p:cNvPr>
          <p:cNvGrpSpPr/>
          <p:nvPr/>
        </p:nvGrpSpPr>
        <p:grpSpPr>
          <a:xfrm>
            <a:off x="3265714" y="1885114"/>
            <a:ext cx="4389120" cy="547941"/>
            <a:chOff x="3265714" y="1989622"/>
            <a:chExt cx="4389120" cy="547941"/>
          </a:xfrm>
          <a:solidFill>
            <a:schemeClr val="bg1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EFBFA9A-2EE0-411F-BF5A-DAA1BBE98038}"/>
                </a:ext>
              </a:extLst>
            </p:cNvPr>
            <p:cNvSpPr/>
            <p:nvPr/>
          </p:nvSpPr>
          <p:spPr>
            <a:xfrm>
              <a:off x="3265714" y="2298001"/>
              <a:ext cx="1123405" cy="2395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00CC"/>
                </a:solidFill>
              </a:endParaRPr>
            </a:p>
          </p:txBody>
        </p:sp>
        <p:sp>
          <p:nvSpPr>
            <p:cNvPr id="9" name="对话气泡: 圆角矩形 8">
              <a:extLst>
                <a:ext uri="{FF2B5EF4-FFF2-40B4-BE49-F238E27FC236}">
                  <a16:creationId xmlns:a16="http://schemas.microsoft.com/office/drawing/2014/main" id="{919A109A-123E-4282-AD25-A9F78CD37B9C}"/>
                </a:ext>
              </a:extLst>
            </p:cNvPr>
            <p:cNvSpPr/>
            <p:nvPr/>
          </p:nvSpPr>
          <p:spPr>
            <a:xfrm>
              <a:off x="5007429" y="1989622"/>
              <a:ext cx="2647405" cy="543778"/>
            </a:xfrm>
            <a:prstGeom prst="wedgeRoundRectCallout">
              <a:avLst>
                <a:gd name="adj1" fmla="val -69368"/>
                <a:gd name="adj2" fmla="val 29922"/>
                <a:gd name="adj3" fmla="val 16667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输入数据库的名称。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181AE6F-8770-9461-0943-F3F6660C721A}"/>
              </a:ext>
            </a:extLst>
          </p:cNvPr>
          <p:cNvGrpSpPr/>
          <p:nvPr/>
        </p:nvGrpSpPr>
        <p:grpSpPr>
          <a:xfrm>
            <a:off x="1053737" y="2037222"/>
            <a:ext cx="1114698" cy="1391778"/>
            <a:chOff x="1814848" y="2428959"/>
            <a:chExt cx="1114698" cy="139177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BE986DA-D3E7-44F6-9D07-173F7EEE96B1}"/>
                </a:ext>
              </a:extLst>
            </p:cNvPr>
            <p:cNvSpPr/>
            <p:nvPr/>
          </p:nvSpPr>
          <p:spPr>
            <a:xfrm>
              <a:off x="1934881" y="2428959"/>
              <a:ext cx="585362" cy="2395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/>
            </a:p>
          </p:txBody>
        </p:sp>
        <p:sp>
          <p:nvSpPr>
            <p:cNvPr id="11" name="对话气泡: 圆角矩形 10">
              <a:extLst>
                <a:ext uri="{FF2B5EF4-FFF2-40B4-BE49-F238E27FC236}">
                  <a16:creationId xmlns:a16="http://schemas.microsoft.com/office/drawing/2014/main" id="{966668C1-54B1-497A-AE0A-EA4513DEEC10}"/>
                </a:ext>
              </a:extLst>
            </p:cNvPr>
            <p:cNvSpPr/>
            <p:nvPr/>
          </p:nvSpPr>
          <p:spPr>
            <a:xfrm>
              <a:off x="1814848" y="3130746"/>
              <a:ext cx="1114698" cy="689991"/>
            </a:xfrm>
            <a:prstGeom prst="wedgeRoundRectCallout">
              <a:avLst>
                <a:gd name="adj1" fmla="val 1492"/>
                <a:gd name="adj2" fmla="val -101588"/>
                <a:gd name="adj3" fmla="val 1666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“常规” 选择页</a:t>
              </a:r>
            </a:p>
          </p:txBody>
        </p:sp>
      </p:grp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E56F6B9-68D5-E746-C7A2-5C3B578AC9AA}"/>
              </a:ext>
            </a:extLst>
          </p:cNvPr>
          <p:cNvSpPr/>
          <p:nvPr/>
        </p:nvSpPr>
        <p:spPr>
          <a:xfrm>
            <a:off x="3728851" y="3875336"/>
            <a:ext cx="6503719" cy="759125"/>
          </a:xfrm>
          <a:prstGeom prst="wedgeRoundRectCallout">
            <a:avLst>
              <a:gd name="adj1" fmla="val -30044"/>
              <a:gd name="adj2" fmla="val -9117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sz="22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“数据库文件”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列表中会自动产生两个文件：主数据文件和日志文件，并给出了它们的默认设置。</a:t>
            </a:r>
          </a:p>
        </p:txBody>
      </p:sp>
    </p:spTree>
    <p:extLst>
      <p:ext uri="{BB962C8B-B14F-4D97-AF65-F5344CB8AC3E}">
        <p14:creationId xmlns:p14="http://schemas.microsoft.com/office/powerpoint/2010/main" val="136654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5B8B79-C3CD-021B-F427-07DF2CD77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22" y="2997213"/>
            <a:ext cx="10771006" cy="24923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7E43787-CFDC-736E-0BB3-C81A8E1DA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628" y="3721014"/>
            <a:ext cx="3103314" cy="2531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24B0C1D-ADA2-4557-91C6-25D0025FA534}"/>
              </a:ext>
            </a:extLst>
          </p:cNvPr>
          <p:cNvSpPr/>
          <p:nvPr/>
        </p:nvSpPr>
        <p:spPr>
          <a:xfrm>
            <a:off x="3523998" y="3443468"/>
            <a:ext cx="937261" cy="2205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65D174-C152-45DC-A67F-FEC11B16A1E0}"/>
              </a:ext>
            </a:extLst>
          </p:cNvPr>
          <p:cNvSpPr/>
          <p:nvPr/>
        </p:nvSpPr>
        <p:spPr>
          <a:xfrm>
            <a:off x="7464779" y="3386372"/>
            <a:ext cx="717533" cy="3479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7472AF-4DEB-4168-B0B2-3F8D42AE1DF1}"/>
              </a:ext>
            </a:extLst>
          </p:cNvPr>
          <p:cNvSpPr/>
          <p:nvPr/>
        </p:nvSpPr>
        <p:spPr>
          <a:xfrm>
            <a:off x="6982705" y="3385350"/>
            <a:ext cx="455947" cy="3479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956770F-9EB7-4F9E-BF74-E90BB669663D}"/>
              </a:ext>
            </a:extLst>
          </p:cNvPr>
          <p:cNvGrpSpPr/>
          <p:nvPr/>
        </p:nvGrpSpPr>
        <p:grpSpPr>
          <a:xfrm>
            <a:off x="6684775" y="4803960"/>
            <a:ext cx="761079" cy="841368"/>
            <a:chOff x="8422665" y="3311405"/>
            <a:chExt cx="1056812" cy="109962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C7B2DD-0488-4F69-BB1E-6052B3BD02AD}"/>
                </a:ext>
              </a:extLst>
            </p:cNvPr>
            <p:cNvSpPr/>
            <p:nvPr/>
          </p:nvSpPr>
          <p:spPr>
            <a:xfrm>
              <a:off x="8422665" y="3311405"/>
              <a:ext cx="996347" cy="33875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4354178-7F60-40BC-933B-D08C467C3500}"/>
                </a:ext>
              </a:extLst>
            </p:cNvPr>
            <p:cNvSpPr/>
            <p:nvPr/>
          </p:nvSpPr>
          <p:spPr>
            <a:xfrm>
              <a:off x="8483130" y="4072277"/>
              <a:ext cx="996347" cy="33875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42181C05-D164-4B53-2105-8BBDA252ABCB}"/>
              </a:ext>
            </a:extLst>
          </p:cNvPr>
          <p:cNvSpPr/>
          <p:nvPr/>
        </p:nvSpPr>
        <p:spPr>
          <a:xfrm>
            <a:off x="4461259" y="4110257"/>
            <a:ext cx="1547655" cy="2527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44C2E41-CE11-F68A-7FDC-3E69B1D347D9}"/>
              </a:ext>
            </a:extLst>
          </p:cNvPr>
          <p:cNvSpPr txBox="1">
            <a:spLocks/>
          </p:cNvSpPr>
          <p:nvPr/>
        </p:nvSpPr>
        <p:spPr>
          <a:xfrm>
            <a:off x="285791" y="359447"/>
            <a:ext cx="11314937" cy="3095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③ 在“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数据库文件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”列表中，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将第一个文件即主数据文件的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初始大小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改为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2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2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单击其“自动增长”后面的按钮，在打开的“更改自动增长设置”对话框中勾选“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启用自动增长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”复选框</a:t>
            </a:r>
            <a:r>
              <a:rPr lang="zh-CN" altLang="en-US" sz="22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文件增长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区选“按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MB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”并改为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，在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最大文件大小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区选“限制为” 并改为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，单击“确定”按钮；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将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路径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改为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D:\data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文件名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处输入</a:t>
            </a:r>
            <a:r>
              <a:rPr lang="en-US" altLang="zh-CN" sz="2200" dirty="0" err="1">
                <a:latin typeface="黑体" pitchFamily="49" charset="-122"/>
                <a:ea typeface="黑体" pitchFamily="49" charset="-122"/>
              </a:rPr>
              <a:t>school.mdf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81EA6A-83B7-8158-34E8-2695483554EB}"/>
              </a:ext>
            </a:extLst>
          </p:cNvPr>
          <p:cNvSpPr/>
          <p:nvPr/>
        </p:nvSpPr>
        <p:spPr>
          <a:xfrm>
            <a:off x="10003729" y="3423717"/>
            <a:ext cx="1358549" cy="297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7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1" grpId="0" animBg="1"/>
      <p:bldP spid="6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68CA20-1293-98B7-D152-A76EAADF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76" y="989443"/>
            <a:ext cx="9157489" cy="481077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91" y="421199"/>
            <a:ext cx="11144249" cy="64124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④ 在“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数据库文件”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列表中，按③中的方法再修改日志文件的属性：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2AF47F50-BBBE-A0D4-B098-48FA64A44C23}"/>
              </a:ext>
            </a:extLst>
          </p:cNvPr>
          <p:cNvSpPr txBox="1">
            <a:spLocks/>
          </p:cNvSpPr>
          <p:nvPr/>
        </p:nvSpPr>
        <p:spPr>
          <a:xfrm>
            <a:off x="400091" y="5800218"/>
            <a:ext cx="10010774" cy="55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⑤ 单击该窗口的“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确定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”按钮即可完成数据库的创建。</a:t>
            </a:r>
            <a:endParaRPr lang="en-US" altLang="zh-CN" sz="22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0B30E2F-E71E-877D-8A23-738CCCE91768}"/>
              </a:ext>
            </a:extLst>
          </p:cNvPr>
          <p:cNvGrpSpPr/>
          <p:nvPr/>
        </p:nvGrpSpPr>
        <p:grpSpPr>
          <a:xfrm>
            <a:off x="4811805" y="2948380"/>
            <a:ext cx="5553776" cy="2272616"/>
            <a:chOff x="4811805" y="2948380"/>
            <a:chExt cx="5553776" cy="2272616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5C0D762-4E6C-3711-DE26-80DA333DF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4259" y="3237202"/>
              <a:ext cx="2431747" cy="1983794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1EAC59-1A57-45A8-A2A2-C400A52D0706}"/>
                </a:ext>
              </a:extLst>
            </p:cNvPr>
            <p:cNvSpPr/>
            <p:nvPr/>
          </p:nvSpPr>
          <p:spPr>
            <a:xfrm>
              <a:off x="4811805" y="2992968"/>
              <a:ext cx="1020315" cy="21849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EFED77B-7355-E11A-0E80-5F773BB8E143}"/>
                </a:ext>
              </a:extLst>
            </p:cNvPr>
            <p:cNvGrpSpPr/>
            <p:nvPr/>
          </p:nvGrpSpPr>
          <p:grpSpPr>
            <a:xfrm>
              <a:off x="5214257" y="2953853"/>
              <a:ext cx="3049936" cy="1812948"/>
              <a:chOff x="5214257" y="2953853"/>
              <a:chExt cx="3049936" cy="181294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7DA9ACE-5DEB-4266-934C-708012F34D34}"/>
                  </a:ext>
                </a:extLst>
              </p:cNvPr>
              <p:cNvSpPr/>
              <p:nvPr/>
            </p:nvSpPr>
            <p:spPr>
              <a:xfrm>
                <a:off x="7898672" y="2953853"/>
                <a:ext cx="365521" cy="257229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6C79DC52-98DF-46D0-B168-C9E8EED64A19}"/>
                  </a:ext>
                </a:extLst>
              </p:cNvPr>
              <p:cNvGrpSpPr/>
              <p:nvPr/>
            </p:nvGrpSpPr>
            <p:grpSpPr>
              <a:xfrm>
                <a:off x="5214257" y="3507170"/>
                <a:ext cx="2370906" cy="1259631"/>
                <a:chOff x="6993602" y="1975859"/>
                <a:chExt cx="2811828" cy="1669448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59FF305D-C7A8-4976-8663-08480678A579}"/>
                    </a:ext>
                  </a:extLst>
                </p:cNvPr>
                <p:cNvGrpSpPr/>
                <p:nvPr/>
              </p:nvGrpSpPr>
              <p:grpSpPr>
                <a:xfrm>
                  <a:off x="9092787" y="2730277"/>
                  <a:ext cx="712643" cy="915030"/>
                  <a:chOff x="9064345" y="2721247"/>
                  <a:chExt cx="712643" cy="915030"/>
                </a:xfrm>
              </p:grpSpPr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9E8FD6FC-8013-4F1C-8827-BEA4A4DC50ED}"/>
                      </a:ext>
                    </a:extLst>
                  </p:cNvPr>
                  <p:cNvSpPr/>
                  <p:nvPr/>
                </p:nvSpPr>
                <p:spPr>
                  <a:xfrm>
                    <a:off x="9064345" y="2721247"/>
                    <a:ext cx="681657" cy="341648"/>
                  </a:xfrm>
                  <a:prstGeom prst="rect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4741B20F-4A8C-4E71-9B96-DA2B8C698C6C}"/>
                      </a:ext>
                    </a:extLst>
                  </p:cNvPr>
                  <p:cNvSpPr/>
                  <p:nvPr/>
                </p:nvSpPr>
                <p:spPr>
                  <a:xfrm>
                    <a:off x="9095330" y="3294629"/>
                    <a:ext cx="681658" cy="341648"/>
                  </a:xfrm>
                  <a:prstGeom prst="rect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6D711CAF-3F07-4DC7-97C8-3340BCAA96D9}"/>
                    </a:ext>
                  </a:extLst>
                </p:cNvPr>
                <p:cNvSpPr/>
                <p:nvPr/>
              </p:nvSpPr>
              <p:spPr>
                <a:xfrm>
                  <a:off x="6993602" y="1975859"/>
                  <a:ext cx="1366811" cy="289587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4F3BDF5-7765-C71F-D69A-F05FDBE6CEB8}"/>
                </a:ext>
              </a:extLst>
            </p:cNvPr>
            <p:cNvSpPr/>
            <p:nvPr/>
          </p:nvSpPr>
          <p:spPr>
            <a:xfrm>
              <a:off x="8303618" y="2948380"/>
              <a:ext cx="597055" cy="25722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32CC91B-45AC-14A5-05E5-45BE24447684}"/>
                </a:ext>
              </a:extLst>
            </p:cNvPr>
            <p:cNvSpPr/>
            <p:nvPr/>
          </p:nvSpPr>
          <p:spPr>
            <a:xfrm>
              <a:off x="9132921" y="2953853"/>
              <a:ext cx="1232660" cy="2833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231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45"/>
            <a:ext cx="10515600" cy="4755361"/>
          </a:xfrm>
        </p:spPr>
        <p:txBody>
          <a:bodyPr>
            <a:normAutofit/>
          </a:bodyPr>
          <a:lstStyle/>
          <a:p>
            <a:pPr marL="0" lvl="1" indent="0">
              <a:lnSpc>
                <a:spcPct val="120000"/>
              </a:lnSpc>
              <a:spcBef>
                <a:spcPts val="1800"/>
              </a:spcBef>
              <a:buClr>
                <a:srgbClr val="0000CC"/>
              </a:buClr>
              <a:buSzPct val="100000"/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修改例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创建的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school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数据库，要求：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800100" lvl="2" indent="-342900">
              <a:lnSpc>
                <a:spcPct val="120000"/>
              </a:lnSpc>
              <a:spcBef>
                <a:spcPts val="18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将</a:t>
            </a:r>
            <a:r>
              <a:rPr lang="zh-CN" altLang="en-US" sz="2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主数据文件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文件的初始大小改为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20MB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800100" lvl="2" indent="-342900">
              <a:lnSpc>
                <a:spcPct val="120000"/>
              </a:lnSpc>
              <a:spcBef>
                <a:spcPts val="18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新建一个</a:t>
            </a:r>
            <a:r>
              <a:rPr lang="zh-CN" altLang="en-US" sz="2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文件组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FG1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800100" lvl="2" indent="-342900">
              <a:lnSpc>
                <a:spcPct val="120000"/>
              </a:lnSpc>
              <a:spcBef>
                <a:spcPts val="18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增加一个</a:t>
            </a:r>
            <a:r>
              <a:rPr lang="zh-CN" altLang="en-US" sz="2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次数据文件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school_1.ndf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，逻辑名称为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school_ndf1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，放在文件组</a:t>
            </a:r>
            <a:r>
              <a:rPr lang="en-US" altLang="zh-CN" sz="2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FG1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中，初始大小为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12MB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，增长大小为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5MB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，最大存储空间为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60MB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，存储路径为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D:\data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800100" lvl="2" indent="-342900">
              <a:lnSpc>
                <a:spcPct val="120000"/>
              </a:lnSpc>
              <a:spcBef>
                <a:spcPts val="18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增加一个</a:t>
            </a:r>
            <a:r>
              <a:rPr lang="zh-CN" altLang="en-US" sz="2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日志文件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school_2.ldf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，逻辑名称为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school_log2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，初始大小为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6MB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，增长大小为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10%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，最大存储空间为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40MB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，存储路径为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D:\data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D631A72-1D84-4218-8303-CB7C839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6.2.2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使用图形界面方法修改数据库</a:t>
            </a:r>
          </a:p>
        </p:txBody>
      </p:sp>
    </p:spTree>
    <p:extLst>
      <p:ext uri="{BB962C8B-B14F-4D97-AF65-F5344CB8AC3E}">
        <p14:creationId xmlns:p14="http://schemas.microsoft.com/office/powerpoint/2010/main" val="7733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51" y="1185862"/>
            <a:ext cx="5434149" cy="4486275"/>
          </a:xfrm>
        </p:spPr>
        <p:txBody>
          <a:bodyPr>
            <a:normAutofit/>
          </a:bodyPr>
          <a:lstStyle/>
          <a:p>
            <a:pPr marL="0" lvl="1" indent="0">
              <a:lnSpc>
                <a:spcPct val="140000"/>
              </a:lnSpc>
              <a:spcBef>
                <a:spcPts val="1200"/>
              </a:spcBef>
              <a:buClr>
                <a:srgbClr val="C00000"/>
              </a:buClr>
              <a:buSzPct val="100000"/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操作步骤：  </a:t>
            </a:r>
          </a:p>
          <a:p>
            <a:pPr marL="914400" lvl="1" indent="-457200">
              <a:lnSpc>
                <a:spcPct val="140000"/>
              </a:lnSpc>
              <a:spcBef>
                <a:spcPts val="2400"/>
              </a:spcBef>
              <a:buFont typeface="+mj-ea"/>
              <a:buAutoNum type="circleNumDbPlain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如右图所示，在对象资源管理器中右单击要修改的</a:t>
            </a:r>
            <a:r>
              <a:rPr lang="en-US" altLang="zh-CN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school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数据库，在快捷菜单中选择“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属性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82B84C-5D2B-4D3E-71BD-D7EFB855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50" y="1342786"/>
            <a:ext cx="3853134" cy="40442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586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1143</Words>
  <Application>Microsoft Office PowerPoint</Application>
  <PresentationFormat>宽屏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黑体</vt:lpstr>
      <vt:lpstr>Arial</vt:lpstr>
      <vt:lpstr>Wingdings</vt:lpstr>
      <vt:lpstr>Office 主题​​</vt:lpstr>
      <vt:lpstr>PowerPoint 演示文稿</vt:lpstr>
      <vt:lpstr>6.2.1 使用图形界面创建数据库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6.2.2 使用图形界面方法修改数据库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6.2.3 使用图形界面删除数据库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Admin</cp:lastModifiedBy>
  <cp:revision>229</cp:revision>
  <dcterms:created xsi:type="dcterms:W3CDTF">2019-10-10T08:16:17Z</dcterms:created>
  <dcterms:modified xsi:type="dcterms:W3CDTF">2024-05-29T01:04:33Z</dcterms:modified>
</cp:coreProperties>
</file>