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276" r:id="rId4"/>
    <p:sldId id="287" r:id="rId5"/>
    <p:sldId id="282" r:id="rId6"/>
    <p:sldId id="283" r:id="rId7"/>
    <p:sldId id="278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7" autoAdjust="0"/>
    <p:restoredTop sz="81081" autoAdjust="0"/>
  </p:normalViewPr>
  <p:slideViewPr>
    <p:cSldViewPr snapToGrid="0">
      <p:cViewPr varScale="1">
        <p:scale>
          <a:sx n="101" d="100"/>
          <a:sy n="101" d="100"/>
        </p:scale>
        <p:origin x="1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</a:rPr>
              <a:t>各参数说明如下：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数据库名称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数据库的名称，最长为</a:t>
            </a:r>
            <a:r>
              <a:rPr lang="en-US" altLang="zh-CN" sz="1200" dirty="0">
                <a:solidFill>
                  <a:srgbClr val="000000"/>
                </a:solidFill>
              </a:rPr>
              <a:t>128</a:t>
            </a:r>
            <a:r>
              <a:rPr lang="zh-CN" altLang="en-US" sz="1200" dirty="0">
                <a:solidFill>
                  <a:srgbClr val="000000"/>
                </a:solidFill>
              </a:rPr>
              <a:t>个字符。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PRIMARY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该选项是一个关键字，指定主文件组中的文件。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LOG ON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指明事务日志文件的明确定义。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zh-CN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NAME=</a:t>
            </a:r>
            <a:r>
              <a:rPr lang="zh-CN" altLang="en-US" sz="1200" dirty="0">
                <a:solidFill>
                  <a:srgbClr val="FF0000"/>
                </a:solidFill>
              </a:rPr>
              <a:t>逻辑名称：</a:t>
            </a:r>
            <a:r>
              <a:rPr lang="zh-CN" altLang="en-US" sz="1200" dirty="0">
                <a:solidFill>
                  <a:srgbClr val="000000"/>
                </a:solidFill>
              </a:rPr>
              <a:t>指定数据库的逻辑名称，这是在</a:t>
            </a:r>
            <a:r>
              <a:rPr lang="en-US" altLang="zh-CN" sz="1200" dirty="0">
                <a:solidFill>
                  <a:srgbClr val="000000"/>
                </a:solidFill>
              </a:rPr>
              <a:t>SQL Server</a:t>
            </a:r>
            <a:r>
              <a:rPr lang="zh-CN" altLang="en-US" sz="1200" dirty="0">
                <a:solidFill>
                  <a:srgbClr val="000000"/>
                </a:solidFill>
              </a:rPr>
              <a:t>系统中使用的名称，是数据库在</a:t>
            </a:r>
            <a:r>
              <a:rPr lang="en-US" altLang="zh-CN" sz="1200" dirty="0">
                <a:solidFill>
                  <a:srgbClr val="000000"/>
                </a:solidFill>
              </a:rPr>
              <a:t>SQL Server</a:t>
            </a:r>
            <a:r>
              <a:rPr lang="zh-CN" altLang="en-US" sz="1200" dirty="0">
                <a:solidFill>
                  <a:srgbClr val="000000"/>
                </a:solidFill>
              </a:rPr>
              <a:t>中的标识符。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FILENAME =</a:t>
            </a:r>
            <a:r>
              <a:rPr lang="zh-CN" altLang="en-US" sz="1200" dirty="0">
                <a:solidFill>
                  <a:srgbClr val="FF0000"/>
                </a:solidFill>
              </a:rPr>
              <a:t>带路径的物理文件名称</a:t>
            </a:r>
            <a:r>
              <a:rPr lang="en-US" altLang="zh-CN" sz="1200" dirty="0">
                <a:solidFill>
                  <a:srgbClr val="000000"/>
                </a:solidFill>
              </a:rPr>
              <a:t> </a:t>
            </a:r>
            <a:r>
              <a:rPr lang="zh-CN" altLang="en-US" sz="1200" dirty="0">
                <a:solidFill>
                  <a:srgbClr val="000000"/>
                </a:solidFill>
              </a:rPr>
              <a:t>：指定数据库所在文件的操作系统文件名称和路径，该操作系统文件名和</a:t>
            </a:r>
            <a:r>
              <a:rPr lang="en-US" altLang="zh-CN" sz="1200" dirty="0">
                <a:solidFill>
                  <a:srgbClr val="000000"/>
                </a:solidFill>
              </a:rPr>
              <a:t>NAME</a:t>
            </a:r>
            <a:r>
              <a:rPr lang="zh-CN" altLang="en-US" sz="1200" dirty="0">
                <a:solidFill>
                  <a:srgbClr val="000000"/>
                </a:solidFill>
              </a:rPr>
              <a:t>的逻辑名称一一对应。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SIZE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指定数据库的初始容量大小。主文件大小至少与</a:t>
            </a:r>
            <a:r>
              <a:rPr lang="en-US" altLang="zh-CN" sz="1200" dirty="0">
                <a:solidFill>
                  <a:srgbClr val="000000"/>
                </a:solidFill>
              </a:rPr>
              <a:t>model</a:t>
            </a:r>
            <a:r>
              <a:rPr lang="zh-CN" altLang="en-US" sz="1200" dirty="0">
                <a:solidFill>
                  <a:srgbClr val="000000"/>
                </a:solidFill>
              </a:rPr>
              <a:t>数据库中的主文件相同。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FF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ON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zh-CN" sz="1200" dirty="0">
                <a:latin typeface="Times New Roman" pitchFamily="18" charset="0"/>
              </a:rPr>
              <a:t>允许显式定义用于存储数据的文件</a:t>
            </a:r>
            <a:r>
              <a:rPr lang="zh-CN" altLang="en-US" sz="1200" dirty="0">
                <a:solidFill>
                  <a:srgbClr val="000000"/>
                </a:solidFill>
              </a:rPr>
              <a:t>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UNLIMITED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指定了文件将一直增长到磁盘变满为止。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FILEGROUP </a:t>
            </a:r>
            <a:r>
              <a:rPr lang="zh-CN" altLang="en-US" sz="1200" dirty="0">
                <a:solidFill>
                  <a:srgbClr val="FF0000"/>
                </a:solidFill>
              </a:rPr>
              <a:t>文件组名称：</a:t>
            </a:r>
            <a:r>
              <a:rPr lang="zh-CN" altLang="en-US" sz="1200" dirty="0">
                <a:solidFill>
                  <a:srgbClr val="000000"/>
                </a:solidFill>
              </a:rPr>
              <a:t>这是文件组在数据库中的唯一逻辑名称。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DEFULT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200" dirty="0">
                <a:solidFill>
                  <a:srgbClr val="000000"/>
                </a:solidFill>
              </a:rPr>
              <a:t>参数制定了该文件组为默认文件组。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FILEGROWTH=</a:t>
            </a:r>
            <a:r>
              <a:rPr lang="zh-CN" altLang="en-US" sz="1200" dirty="0">
                <a:solidFill>
                  <a:srgbClr val="FF0000"/>
                </a:solidFill>
              </a:rPr>
              <a:t>增长大小：</a:t>
            </a:r>
            <a:r>
              <a:rPr lang="zh-CN" altLang="en-US" sz="1200" dirty="0">
                <a:solidFill>
                  <a:srgbClr val="000000"/>
                </a:solidFill>
              </a:rPr>
              <a:t>指定文件每次增加容量的大小，该值以当前文件大小的百分比或</a:t>
            </a:r>
            <a:r>
              <a:rPr lang="en-US" altLang="zh-CN" sz="1100" dirty="0">
                <a:solidFill>
                  <a:srgbClr val="000000"/>
                </a:solidFill>
                <a:latin typeface="Arial Narrow" pitchFamily="34" charset="0"/>
              </a:rPr>
              <a:t>KB</a:t>
            </a:r>
            <a:r>
              <a:rPr lang="zh-CN" altLang="en-US" sz="1100" dirty="0">
                <a:solidFill>
                  <a:srgbClr val="000000"/>
                </a:solidFill>
                <a:latin typeface="Arial Narrow" pitchFamily="34" charset="0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Arial Narrow" pitchFamily="34" charset="0"/>
              </a:rPr>
              <a:t>MB</a:t>
            </a:r>
            <a:r>
              <a:rPr lang="zh-CN" altLang="en-US" sz="1100" dirty="0">
                <a:solidFill>
                  <a:srgbClr val="000000"/>
                </a:solidFill>
                <a:latin typeface="Arial Narrow" pitchFamily="34" charset="0"/>
              </a:rPr>
              <a:t>、</a:t>
            </a:r>
            <a:r>
              <a:rPr lang="en-US" altLang="zh-CN" sz="1100" dirty="0">
                <a:solidFill>
                  <a:srgbClr val="000000"/>
                </a:solidFill>
                <a:latin typeface="Arial Narrow" pitchFamily="34" charset="0"/>
              </a:rPr>
              <a:t>GB</a:t>
            </a:r>
            <a:r>
              <a:rPr lang="zh-CN" altLang="en-US" sz="1100" dirty="0">
                <a:solidFill>
                  <a:srgbClr val="000000"/>
                </a:solidFill>
                <a:latin typeface="Arial Narrow" pitchFamily="34" charset="0"/>
              </a:rPr>
              <a:t>和</a:t>
            </a:r>
            <a:r>
              <a:rPr lang="en-US" altLang="zh-CN" sz="1100" dirty="0">
                <a:solidFill>
                  <a:srgbClr val="000000"/>
                </a:solidFill>
                <a:latin typeface="Arial Narrow" pitchFamily="34" charset="0"/>
              </a:rPr>
              <a:t>TB</a:t>
            </a:r>
            <a:r>
              <a:rPr lang="zh-CN" altLang="en-US" sz="1100" dirty="0">
                <a:solidFill>
                  <a:srgbClr val="000000"/>
                </a:solidFill>
                <a:latin typeface="Arial Narrow" pitchFamily="34" charset="0"/>
              </a:rPr>
              <a:t>来表示。</a:t>
            </a:r>
            <a:r>
              <a:rPr lang="zh-CN" altLang="en-US" sz="1200" dirty="0">
                <a:solidFill>
                  <a:srgbClr val="000000"/>
                </a:solidFill>
              </a:rPr>
              <a:t>当指定数据为</a:t>
            </a:r>
            <a:r>
              <a:rPr lang="en-US" altLang="zh-CN" sz="1200" dirty="0">
                <a:solidFill>
                  <a:srgbClr val="000000"/>
                </a:solidFill>
              </a:rPr>
              <a:t>0</a:t>
            </a:r>
            <a:r>
              <a:rPr lang="zh-CN" altLang="en-US" sz="1200" dirty="0">
                <a:solidFill>
                  <a:srgbClr val="000000"/>
                </a:solidFill>
              </a:rPr>
              <a:t>时，表示文件不增长。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 </a:t>
            </a:r>
            <a:r>
              <a:rPr lang="en-US" altLang="zh-CN" sz="1200" dirty="0">
                <a:solidFill>
                  <a:srgbClr val="FF0000"/>
                </a:solidFill>
              </a:rPr>
              <a:t>MAXSIZE=</a:t>
            </a:r>
            <a:r>
              <a:rPr lang="zh-CN" altLang="en-US" sz="1200" dirty="0">
                <a:solidFill>
                  <a:srgbClr val="FF0000"/>
                </a:solidFill>
              </a:rPr>
              <a:t>最大大小：</a:t>
            </a:r>
            <a:r>
              <a:rPr lang="zh-CN" altLang="en-US" sz="1200" dirty="0">
                <a:solidFill>
                  <a:srgbClr val="000000"/>
                </a:solidFill>
              </a:rPr>
              <a:t>指定操作系统文件可以增长到的最大尺寸。以</a:t>
            </a:r>
            <a:r>
              <a:rPr lang="en-US" altLang="zh-CN" sz="1200" dirty="0">
                <a:solidFill>
                  <a:srgbClr val="000000"/>
                </a:solidFill>
              </a:rPr>
              <a:t>KB</a:t>
            </a:r>
            <a:r>
              <a:rPr lang="zh-CN" altLang="en-US" sz="1200" dirty="0">
                <a:solidFill>
                  <a:srgbClr val="000000"/>
                </a:solidFill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</a:rPr>
              <a:t>MB</a:t>
            </a:r>
            <a:r>
              <a:rPr lang="zh-CN" altLang="en-US" sz="1200" dirty="0">
                <a:solidFill>
                  <a:srgbClr val="000000"/>
                </a:solidFill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</a:rPr>
              <a:t>GB</a:t>
            </a:r>
            <a:r>
              <a:rPr lang="zh-CN" altLang="en-US" sz="1200" dirty="0">
                <a:solidFill>
                  <a:srgbClr val="000000"/>
                </a:solidFill>
              </a:rPr>
              <a:t>和</a:t>
            </a:r>
            <a:r>
              <a:rPr lang="en-US" altLang="zh-CN" sz="1200" dirty="0">
                <a:solidFill>
                  <a:srgbClr val="000000"/>
                </a:solidFill>
              </a:rPr>
              <a:t>TB</a:t>
            </a:r>
            <a:r>
              <a:rPr lang="zh-CN" altLang="en-US" sz="1200" dirty="0">
                <a:solidFill>
                  <a:srgbClr val="000000"/>
                </a:solidFill>
              </a:rPr>
              <a:t>为单元，默认为</a:t>
            </a:r>
            <a:r>
              <a:rPr lang="en-US" altLang="zh-CN" sz="1200" dirty="0">
                <a:solidFill>
                  <a:srgbClr val="000000"/>
                </a:solidFill>
              </a:rPr>
              <a:t>MB</a:t>
            </a:r>
            <a:r>
              <a:rPr lang="zh-CN" altLang="en-US" sz="1200" dirty="0">
                <a:solidFill>
                  <a:srgbClr val="000000"/>
                </a:solidFill>
              </a:rPr>
              <a:t>。如果没有指定，则文件可以不断增长直到充满磁盘。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1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在数据库文件列表中会自动产生两个文件，一个是主数据文件，另一个是日志文件，并给出了它们的默认设置。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44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01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315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新建数据库窗口中有</a:t>
            </a:r>
            <a:r>
              <a:rPr lang="en-US" altLang="zh-CN" dirty="0"/>
              <a:t>3</a:t>
            </a:r>
            <a:r>
              <a:rPr lang="zh-CN" altLang="en-US" dirty="0"/>
              <a:t>个选择页：</a:t>
            </a:r>
            <a:endParaRPr lang="en-US" altLang="zh-CN" dirty="0"/>
          </a:p>
          <a:p>
            <a:r>
              <a:rPr lang="zh-CN" altLang="en-US" dirty="0"/>
              <a:t>“常规”选择页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“选项“选择页</a:t>
            </a:r>
            <a:endParaRPr lang="en-US" altLang="zh-CN" dirty="0"/>
          </a:p>
          <a:p>
            <a:r>
              <a:rPr lang="zh-CN" altLang="en-US" dirty="0"/>
              <a:t>“文件组”选择页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此时，在数据库文件列表中会自动产生两个文件，一个是主数据文件，另一个是日志文件，并给出了它们的默认设置。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82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新建数据库窗口中有</a:t>
            </a:r>
            <a:r>
              <a:rPr lang="en-US" altLang="zh-CN" dirty="0"/>
              <a:t>3</a:t>
            </a:r>
            <a:r>
              <a:rPr lang="zh-CN" altLang="en-US" dirty="0"/>
              <a:t>个选择页：</a:t>
            </a:r>
            <a:endParaRPr lang="en-US" altLang="zh-CN" dirty="0"/>
          </a:p>
          <a:p>
            <a:r>
              <a:rPr lang="zh-CN" altLang="en-US" dirty="0"/>
              <a:t>“常规”选择页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“选项“选择页</a:t>
            </a:r>
            <a:endParaRPr lang="en-US" altLang="zh-CN" dirty="0"/>
          </a:p>
          <a:p>
            <a:r>
              <a:rPr lang="zh-CN" altLang="en-US" dirty="0"/>
              <a:t>“文件组”选择页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此时，在数据库文件列表中会自动产生两个文件，一个是主数据文件，另一个是日志文件，并给出了它们的默认设置。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23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该题需要使用两个</a:t>
            </a:r>
            <a:r>
              <a:rPr lang="en-US" altLang="zh-CN" sz="1200" dirty="0">
                <a:latin typeface="黑体" pitchFamily="49" charset="-122"/>
                <a:ea typeface="黑体" pitchFamily="49" charset="-122"/>
              </a:rPr>
              <a:t>alter database</a:t>
            </a: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命名完成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56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7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0E7B61A-B3A5-9696-50CA-9DA51B6E1A1B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19DFF0E-7EFA-BE2A-C94E-4B727EA42F5C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DF86C71C-55A5-3E4E-6647-1A729F99A43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CBEB101E-BE30-A100-8AD7-25B738A2030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64CAB51-649F-2BB1-2969-F555339CFE7B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11EBD5F-FA3B-5C8B-9CFA-A81D9EDBD6A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2EA78627-C7F2-3835-C19A-CA87758295A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765475BF-6618-4023-33C9-3FB307C76579}"/>
              </a:ext>
            </a:extLst>
          </p:cNvPr>
          <p:cNvSpPr txBox="1">
            <a:spLocks/>
          </p:cNvSpPr>
          <p:nvPr/>
        </p:nvSpPr>
        <p:spPr>
          <a:xfrm>
            <a:off x="1099457" y="2659538"/>
            <a:ext cx="9993085" cy="76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6.3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使用</a:t>
            </a: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SQL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语句操作数据库</a:t>
            </a: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0000" y="360000"/>
            <a:ext cx="11132126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6.3.3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使</a:t>
            </a:r>
            <a:r>
              <a:rPr lang="zh-CN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用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DROP</a:t>
            </a:r>
            <a:r>
              <a:rPr lang="pt-BR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DATABASE</a:t>
            </a:r>
            <a:r>
              <a:rPr lang="zh-CN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删除数据库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5358" y="1901601"/>
            <a:ext cx="6947751" cy="559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DROP DATABASE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数据库名称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[,...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E1ADB2-A848-48F7-A228-808CBD187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66" y="3037583"/>
            <a:ext cx="61383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96ABEE2-2B42-481B-867E-768CF93C4ED5}"/>
              </a:ext>
            </a:extLst>
          </p:cNvPr>
          <p:cNvSpPr/>
          <p:nvPr/>
        </p:nvSpPr>
        <p:spPr>
          <a:xfrm>
            <a:off x="1555358" y="3912508"/>
            <a:ext cx="8903804" cy="5102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test1,test2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0BF2565-DBD4-405C-975C-32A1D1F7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24" y="1328377"/>
            <a:ext cx="9983271" cy="424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基本语法格式：</a:t>
            </a:r>
          </a:p>
        </p:txBody>
      </p:sp>
    </p:spTree>
    <p:extLst>
      <p:ext uri="{BB962C8B-B14F-4D97-AF65-F5344CB8AC3E}">
        <p14:creationId xmlns:p14="http://schemas.microsoft.com/office/powerpoint/2010/main" val="18081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C8F9FFB0-063E-0A8B-EC78-1C8830E1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84" y="4129292"/>
            <a:ext cx="8200344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NAME =</a:t>
            </a:r>
            <a:r>
              <a:rPr kumimoji="1"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logical_file_name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FILENAME = </a:t>
            </a:r>
            <a:r>
              <a:rPr kumimoji="1"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kumimoji="1"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os_file_name</a:t>
            </a:r>
            <a:r>
              <a:rPr kumimoji="1"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, SIZE = </a:t>
            </a:r>
            <a:r>
              <a:rPr kumimoji="1"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, MAXSIZE = </a:t>
            </a:r>
            <a:r>
              <a:rPr kumimoji="1"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max_size</a:t>
            </a:r>
            <a:r>
              <a:rPr kumimoji="1" lang="en-US" altLang="zh-CN" sz="2200" b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kumimoji="1" lang="en-US" altLang="zh-CN" sz="2200" b="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UNLIMITED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 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FILEGROWTH = </a:t>
            </a:r>
            <a:r>
              <a:rPr kumimoji="1" lang="en-US" altLang="zh-CN" sz="2200" b="0" dirty="0" err="1">
                <a:latin typeface="黑体" panose="02010609060101010101" pitchFamily="49" charset="-122"/>
                <a:ea typeface="黑体" panose="02010609060101010101" pitchFamily="49" charset="-122"/>
              </a:rPr>
              <a:t>growth_increment</a:t>
            </a:r>
            <a:r>
              <a:rPr kumimoji="1"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kumimoji="1"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D4C164-ECAF-4421-94D5-C3AE1DD30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916" y="1434048"/>
            <a:ext cx="8200344" cy="20497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DATABASE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数据库名称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 ON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]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85DFE6-80DF-50A5-F316-304BEC05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6.3.1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DATABASE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语句创建数据库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A1FB498-E36F-F56F-E4E9-90F50493FE13}"/>
              </a:ext>
            </a:extLst>
          </p:cNvPr>
          <p:cNvSpPr txBox="1">
            <a:spLocks/>
          </p:cNvSpPr>
          <p:nvPr/>
        </p:nvSpPr>
        <p:spPr>
          <a:xfrm>
            <a:off x="1008539" y="882994"/>
            <a:ext cx="5583926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基本语法格式：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32D3C04-5880-DB95-E238-3673FC5CCC97}"/>
              </a:ext>
            </a:extLst>
          </p:cNvPr>
          <p:cNvSpPr/>
          <p:nvPr/>
        </p:nvSpPr>
        <p:spPr>
          <a:xfrm>
            <a:off x="5454226" y="2038186"/>
            <a:ext cx="1984587" cy="406399"/>
          </a:xfrm>
          <a:prstGeom prst="wedgeRoundRectCallout">
            <a:avLst>
              <a:gd name="adj1" fmla="val -75757"/>
              <a:gd name="adj2" fmla="val 456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定义数据文件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7E860E1-C1FD-45EC-8D30-92417966F5B7}"/>
              </a:ext>
            </a:extLst>
          </p:cNvPr>
          <p:cNvSpPr/>
          <p:nvPr/>
        </p:nvSpPr>
        <p:spPr>
          <a:xfrm>
            <a:off x="6096000" y="2629076"/>
            <a:ext cx="1984587" cy="406399"/>
          </a:xfrm>
          <a:prstGeom prst="wedgeRoundRectCallout">
            <a:avLst>
              <a:gd name="adj1" fmla="val -86336"/>
              <a:gd name="adj2" fmla="val -1054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定义日志文件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B1730BD4-67DE-5F89-A1F5-D56647DEDBC4}"/>
              </a:ext>
            </a:extLst>
          </p:cNvPr>
          <p:cNvSpPr/>
          <p:nvPr/>
        </p:nvSpPr>
        <p:spPr>
          <a:xfrm>
            <a:off x="6383865" y="3809851"/>
            <a:ext cx="2475655" cy="406399"/>
          </a:xfrm>
          <a:prstGeom prst="wedgeRoundRectCallout">
            <a:avLst>
              <a:gd name="adj1" fmla="val -55987"/>
              <a:gd name="adj2" fmla="val 856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定义文件的逻辑名称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AD80FB3-26A9-4C22-2D0B-031725170746}"/>
              </a:ext>
            </a:extLst>
          </p:cNvPr>
          <p:cNvSpPr/>
          <p:nvPr/>
        </p:nvSpPr>
        <p:spPr>
          <a:xfrm>
            <a:off x="6628024" y="4406701"/>
            <a:ext cx="4062777" cy="406399"/>
          </a:xfrm>
          <a:prstGeom prst="wedgeRoundRectCallout">
            <a:avLst>
              <a:gd name="adj1" fmla="val -55711"/>
              <a:gd name="adj2" fmla="val 472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定义文件的物理存储路径和物理名称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89AC361-08CA-AF41-122B-53ECB388A6DB}"/>
              </a:ext>
            </a:extLst>
          </p:cNvPr>
          <p:cNvSpPr/>
          <p:nvPr/>
        </p:nvSpPr>
        <p:spPr>
          <a:xfrm>
            <a:off x="6096000" y="4908038"/>
            <a:ext cx="2475655" cy="406399"/>
          </a:xfrm>
          <a:prstGeom prst="wedgeRoundRectCallout">
            <a:avLst>
              <a:gd name="adj1" fmla="val -76849"/>
              <a:gd name="adj2" fmla="val 1894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定义文件的初始大小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900C7FC-4F31-1B1F-D259-7A980D0C8F3F}"/>
              </a:ext>
            </a:extLst>
          </p:cNvPr>
          <p:cNvSpPr/>
          <p:nvPr/>
        </p:nvSpPr>
        <p:spPr>
          <a:xfrm>
            <a:off x="8010766" y="5345655"/>
            <a:ext cx="2475655" cy="406399"/>
          </a:xfrm>
          <a:prstGeom prst="wedgeRoundRectCallout">
            <a:avLst>
              <a:gd name="adj1" fmla="val -62759"/>
              <a:gd name="adj2" fmla="val 89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定义文件的最大大小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A1FDE8AC-8816-1E3D-8B0E-2ACEFBB14D69}"/>
              </a:ext>
            </a:extLst>
          </p:cNvPr>
          <p:cNvSpPr/>
          <p:nvPr/>
        </p:nvSpPr>
        <p:spPr>
          <a:xfrm>
            <a:off x="8349432" y="5790230"/>
            <a:ext cx="2475655" cy="406399"/>
          </a:xfrm>
          <a:prstGeom prst="wedgeRoundRectCallout">
            <a:avLst>
              <a:gd name="adj1" fmla="val -62211"/>
              <a:gd name="adj2" fmla="val 10197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定义文件增长大小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D0EC336E-C1F8-80BB-EA8A-EAB717D0E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916" y="3701042"/>
            <a:ext cx="8200344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  <a:spcAft>
                <a:spcPts val="120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r>
              <a:rPr lang="zh-CN" altLang="en-US" sz="22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的格式如下：</a:t>
            </a:r>
          </a:p>
        </p:txBody>
      </p:sp>
    </p:spTree>
    <p:extLst>
      <p:ext uri="{BB962C8B-B14F-4D97-AF65-F5344CB8AC3E}">
        <p14:creationId xmlns:p14="http://schemas.microsoft.com/office/powerpoint/2010/main" val="31226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2" grpId="0"/>
      <p:bldP spid="3" grpId="0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4509" y="789767"/>
            <a:ext cx="1104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在默认文件夹中创建数据库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，数据库属性全部使用默认值。 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212C06-2A6A-41E8-93AE-2C6AA3E0ECE5}"/>
              </a:ext>
            </a:extLst>
          </p:cNvPr>
          <p:cNvSpPr/>
          <p:nvPr/>
        </p:nvSpPr>
        <p:spPr>
          <a:xfrm>
            <a:off x="1721237" y="1511118"/>
            <a:ext cx="7507430" cy="639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6445CE-1E7E-8EE3-36FE-487957FD2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75" y="3827644"/>
            <a:ext cx="11362268" cy="7657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CE8931-6F57-216B-AD18-1A1567EFFD7E}"/>
              </a:ext>
            </a:extLst>
          </p:cNvPr>
          <p:cNvSpPr txBox="1"/>
          <p:nvPr/>
        </p:nvSpPr>
        <p:spPr>
          <a:xfrm>
            <a:off x="1585843" y="2810380"/>
            <a:ext cx="8328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创建完后可打开数据库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窗口的“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”选择页查看包含的两个文件：</a:t>
            </a:r>
          </a:p>
        </p:txBody>
      </p:sp>
    </p:spTree>
    <p:extLst>
      <p:ext uri="{BB962C8B-B14F-4D97-AF65-F5344CB8AC3E}">
        <p14:creationId xmlns:p14="http://schemas.microsoft.com/office/powerpoint/2010/main" val="334374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E5B54FA8-A42C-40F1-AAF7-1119E93FF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76" y="608908"/>
            <a:ext cx="11545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，包含一个主数据文件和一个日志文件，文件属性自定义。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4653DC-88B3-41F0-BC9B-7CC1ADC01F11}"/>
              </a:ext>
            </a:extLst>
          </p:cNvPr>
          <p:cNvSpPr/>
          <p:nvPr/>
        </p:nvSpPr>
        <p:spPr>
          <a:xfrm>
            <a:off x="1179371" y="1380067"/>
            <a:ext cx="10309896" cy="4774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endParaRPr lang="zh-CN" altLang="en-US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</a:p>
          <a:p>
            <a:pPr lvl="2"/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'E:\SQL\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1.MDF'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		</a:t>
            </a: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endParaRPr lang="zh-CN" altLang="en-US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endParaRPr lang="zh-CN" altLang="en-US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测试日志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'E:\SQL\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测试日志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1.LDF'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287C8A5-6A62-BD8C-9CA4-7A2DB94C56FC}"/>
              </a:ext>
            </a:extLst>
          </p:cNvPr>
          <p:cNvSpPr/>
          <p:nvPr/>
        </p:nvSpPr>
        <p:spPr>
          <a:xfrm>
            <a:off x="5276426" y="1716453"/>
            <a:ext cx="4087708" cy="406399"/>
          </a:xfrm>
          <a:prstGeom prst="wedgeRoundRectCallout">
            <a:avLst>
              <a:gd name="adj1" fmla="val -75757"/>
              <a:gd name="adj2" fmla="val 456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子句部分用于定义数据文件。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CF251217-8AE8-AF1F-A571-2A8816E8C794}"/>
              </a:ext>
            </a:extLst>
          </p:cNvPr>
          <p:cNvSpPr/>
          <p:nvPr/>
        </p:nvSpPr>
        <p:spPr>
          <a:xfrm>
            <a:off x="5166359" y="3767530"/>
            <a:ext cx="4773507" cy="406399"/>
          </a:xfrm>
          <a:prstGeom prst="wedgeRoundRectCallout">
            <a:avLst>
              <a:gd name="adj1" fmla="val -75757"/>
              <a:gd name="adj2" fmla="val 456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 ON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子句部分用于定义日志文件。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0F8E9C3-4365-5019-B851-073791205162}"/>
              </a:ext>
            </a:extLst>
          </p:cNvPr>
          <p:cNvSpPr/>
          <p:nvPr/>
        </p:nvSpPr>
        <p:spPr>
          <a:xfrm>
            <a:off x="7680960" y="4510315"/>
            <a:ext cx="1352973" cy="406399"/>
          </a:xfrm>
          <a:prstGeom prst="wedgeRoundRectCallout">
            <a:avLst>
              <a:gd name="adj1" fmla="val -73019"/>
              <a:gd name="adj2" fmla="val 331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2A5DE7F-77FC-E5C9-7CF4-8214BFFA9C78}"/>
              </a:ext>
            </a:extLst>
          </p:cNvPr>
          <p:cNvSpPr/>
          <p:nvPr/>
        </p:nvSpPr>
        <p:spPr>
          <a:xfrm>
            <a:off x="7447281" y="2538791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主数据文件</a:t>
            </a:r>
          </a:p>
        </p:txBody>
      </p:sp>
    </p:spTree>
    <p:extLst>
      <p:ext uri="{BB962C8B-B14F-4D97-AF65-F5344CB8AC3E}">
        <p14:creationId xmlns:p14="http://schemas.microsoft.com/office/powerpoint/2010/main" val="12830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15340" y="511926"/>
            <a:ext cx="11049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，指定多个数据文件和日志文件。 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4653DC-88B3-41F0-BC9B-7CC1ADC01F11}"/>
              </a:ext>
            </a:extLst>
          </p:cNvPr>
          <p:cNvSpPr/>
          <p:nvPr/>
        </p:nvSpPr>
        <p:spPr>
          <a:xfrm>
            <a:off x="1033669" y="1089646"/>
            <a:ext cx="10124661" cy="524677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test3</a:t>
            </a:r>
            <a:endParaRPr lang="zh-CN" altLang="en-US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数据文件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‘d:\date\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主数据文件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.mdf'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lvl="1">
              <a:spcBef>
                <a:spcPts val="600"/>
              </a:spcBef>
            </a:pP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数据文件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'd:\data\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次数据文件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.ndf'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'd:\data\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1.ldf'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%),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'd:\data\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2.ldf'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%)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B2888A2F-3EE3-6304-4C02-DCE2B221A3D4}"/>
              </a:ext>
            </a:extLst>
          </p:cNvPr>
          <p:cNvSpPr/>
          <p:nvPr/>
        </p:nvSpPr>
        <p:spPr>
          <a:xfrm>
            <a:off x="9487011" y="2437191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主数据文件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DD1BE6C-9B06-367F-656B-E7D02BF04F2C}"/>
              </a:ext>
            </a:extLst>
          </p:cNvPr>
          <p:cNvSpPr/>
          <p:nvPr/>
        </p:nvSpPr>
        <p:spPr>
          <a:xfrm>
            <a:off x="9369215" y="3225800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次数据文件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F752334-1DFC-C310-EAFB-45A5820DFB83}"/>
              </a:ext>
            </a:extLst>
          </p:cNvPr>
          <p:cNvSpPr/>
          <p:nvPr/>
        </p:nvSpPr>
        <p:spPr>
          <a:xfrm>
            <a:off x="3073149" y="1936448"/>
            <a:ext cx="1498852" cy="406399"/>
          </a:xfrm>
          <a:prstGeom prst="wedgeRoundRectCallout">
            <a:avLst>
              <a:gd name="adj1" fmla="val -71604"/>
              <a:gd name="adj2" fmla="val 4001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主文件组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CA60D54-F0AD-92A2-9A3E-2E364D1CE0FF}"/>
              </a:ext>
            </a:extLst>
          </p:cNvPr>
          <p:cNvSpPr/>
          <p:nvPr/>
        </p:nvSpPr>
        <p:spPr>
          <a:xfrm>
            <a:off x="9196251" y="4458064"/>
            <a:ext cx="1352973" cy="406399"/>
          </a:xfrm>
          <a:prstGeom prst="wedgeRoundRectCallout">
            <a:avLst>
              <a:gd name="adj1" fmla="val -73019"/>
              <a:gd name="adj2" fmla="val 331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BF52FC0-26DE-2370-9780-CB79BA6688D3}"/>
              </a:ext>
            </a:extLst>
          </p:cNvPr>
          <p:cNvSpPr/>
          <p:nvPr/>
        </p:nvSpPr>
        <p:spPr>
          <a:xfrm>
            <a:off x="9257212" y="5257079"/>
            <a:ext cx="1352973" cy="406399"/>
          </a:xfrm>
          <a:prstGeom prst="wedgeRoundRectCallout">
            <a:avLst>
              <a:gd name="adj1" fmla="val -73019"/>
              <a:gd name="adj2" fmla="val 331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</a:p>
        </p:txBody>
      </p:sp>
    </p:spTree>
    <p:extLst>
      <p:ext uri="{BB962C8B-B14F-4D97-AF65-F5344CB8AC3E}">
        <p14:creationId xmlns:p14="http://schemas.microsoft.com/office/powerpoint/2010/main" val="24205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15500" y="550823"/>
            <a:ext cx="10631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创建具有多文件组的数据库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4653DC-88B3-41F0-BC9B-7CC1ADC01F11}"/>
              </a:ext>
            </a:extLst>
          </p:cNvPr>
          <p:cNvSpPr/>
          <p:nvPr/>
        </p:nvSpPr>
        <p:spPr>
          <a:xfrm>
            <a:off x="1169136" y="1177974"/>
            <a:ext cx="10124661" cy="513192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2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test4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2"/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mf1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it-IT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it-IT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it-IT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it-IT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it-IT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e:\data\m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f1</a:t>
            </a:r>
            <a:r>
              <a:rPr lang="it-IT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.mdf'</a:t>
            </a:r>
            <a:r>
              <a:rPr lang="it-IT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lvl="3"/>
            <a:r>
              <a:rPr lang="it-IT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%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FileGroup1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'e:\data\nf1.ndf'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spcBef>
                <a:spcPts val="600"/>
              </a:spcBef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FileGroup2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nf2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'e:\data\nf2.ndf'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3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600"/>
              </a:spcBef>
            </a:pPr>
            <a:r>
              <a:rPr lang="en-US" altLang="zh-CN" sz="22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lf4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'e:\data\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lf1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.ldf'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endParaRPr lang="en-US" altLang="zh-CN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3BC56B31-4BEF-A5F5-D1CB-0C9602F9F817}"/>
              </a:ext>
            </a:extLst>
          </p:cNvPr>
          <p:cNvSpPr/>
          <p:nvPr/>
        </p:nvSpPr>
        <p:spPr>
          <a:xfrm>
            <a:off x="3569537" y="1814528"/>
            <a:ext cx="1498852" cy="406399"/>
          </a:xfrm>
          <a:prstGeom prst="wedgeRoundRectCallout">
            <a:avLst>
              <a:gd name="adj1" fmla="val -71604"/>
              <a:gd name="adj2" fmla="val 4001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主文件组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CD6C5202-D0F0-7E2D-7D22-6A44D05BB88D}"/>
              </a:ext>
            </a:extLst>
          </p:cNvPr>
          <p:cNvSpPr/>
          <p:nvPr/>
        </p:nvSpPr>
        <p:spPr>
          <a:xfrm>
            <a:off x="5482040" y="3022601"/>
            <a:ext cx="2381800" cy="406399"/>
          </a:xfrm>
          <a:prstGeom prst="wedgeRoundRectCallout">
            <a:avLst>
              <a:gd name="adj1" fmla="val -68749"/>
              <a:gd name="adj2" fmla="val 143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自定义文件组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8854D0EF-2C35-36E5-AD87-DFA1B2CD8D8C}"/>
              </a:ext>
            </a:extLst>
          </p:cNvPr>
          <p:cNvSpPr/>
          <p:nvPr/>
        </p:nvSpPr>
        <p:spPr>
          <a:xfrm>
            <a:off x="5482040" y="4062766"/>
            <a:ext cx="2381800" cy="406399"/>
          </a:xfrm>
          <a:prstGeom prst="wedgeRoundRectCallout">
            <a:avLst>
              <a:gd name="adj1" fmla="val -68749"/>
              <a:gd name="adj2" fmla="val 1430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自定义文件组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080AABFF-C68D-3920-804E-C16B7FA80ED8}"/>
              </a:ext>
            </a:extLst>
          </p:cNvPr>
          <p:cNvSpPr/>
          <p:nvPr/>
        </p:nvSpPr>
        <p:spPr>
          <a:xfrm>
            <a:off x="8888539" y="2220927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主数据文件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30A232C-270F-4FE2-C39A-B364BDE1161A}"/>
              </a:ext>
            </a:extLst>
          </p:cNvPr>
          <p:cNvSpPr/>
          <p:nvPr/>
        </p:nvSpPr>
        <p:spPr>
          <a:xfrm>
            <a:off x="9040709" y="3337538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次数据文件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EECD43A-0FC6-6502-7FAF-70D2461D6F81}"/>
              </a:ext>
            </a:extLst>
          </p:cNvPr>
          <p:cNvSpPr/>
          <p:nvPr/>
        </p:nvSpPr>
        <p:spPr>
          <a:xfrm>
            <a:off x="8888539" y="5476826"/>
            <a:ext cx="1352973" cy="406399"/>
          </a:xfrm>
          <a:prstGeom prst="wedgeRoundRectCallout">
            <a:avLst>
              <a:gd name="adj1" fmla="val -73019"/>
              <a:gd name="adj2" fmla="val 33112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日志文件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DBAD3C3-F91B-390B-56B9-E30E53464121}"/>
              </a:ext>
            </a:extLst>
          </p:cNvPr>
          <p:cNvSpPr/>
          <p:nvPr/>
        </p:nvSpPr>
        <p:spPr>
          <a:xfrm>
            <a:off x="9106021" y="4387965"/>
            <a:ext cx="1671319" cy="406399"/>
          </a:xfrm>
          <a:prstGeom prst="wedgeRoundRectCallout">
            <a:avLst>
              <a:gd name="adj1" fmla="val -70442"/>
              <a:gd name="adj2" fmla="val 164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次数据文件</a:t>
            </a:r>
          </a:p>
        </p:txBody>
      </p:sp>
    </p:spTree>
    <p:extLst>
      <p:ext uri="{BB962C8B-B14F-4D97-AF65-F5344CB8AC3E}">
        <p14:creationId xmlns:p14="http://schemas.microsoft.com/office/powerpoint/2010/main" val="254878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4533" y="1632872"/>
            <a:ext cx="10371667" cy="443775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 DATABASE 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数据库名称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FILE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 ]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 FILEGROUP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文件组名称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LOG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REMOVE FILE 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逻辑名称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FILEGROUP 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文件组名称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REMOVE FILEGROUP 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文件组名称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MODIFY FILE 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文件定义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0" hangingPunct="0">
              <a:lnSpc>
                <a:spcPct val="150000"/>
              </a:lnSpc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DFE878-DE5D-1891-5D91-23EF18C3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6.3.2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 DATABASE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语句创建数据库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E9E5DD9-2CDC-13D0-B6AE-BC7E37F39BBA}"/>
              </a:ext>
            </a:extLst>
          </p:cNvPr>
          <p:cNvSpPr txBox="1">
            <a:spLocks/>
          </p:cNvSpPr>
          <p:nvPr/>
        </p:nvSpPr>
        <p:spPr>
          <a:xfrm>
            <a:off x="1008539" y="1086202"/>
            <a:ext cx="5583926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基本语法格式：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100FB257-38B7-35C2-C1EC-622F631B1E87}"/>
              </a:ext>
            </a:extLst>
          </p:cNvPr>
          <p:cNvSpPr/>
          <p:nvPr/>
        </p:nvSpPr>
        <p:spPr>
          <a:xfrm>
            <a:off x="5219171" y="1921152"/>
            <a:ext cx="1984587" cy="406399"/>
          </a:xfrm>
          <a:prstGeom prst="wedgeRoundRectCallout">
            <a:avLst>
              <a:gd name="adj1" fmla="val -112020"/>
              <a:gd name="adj2" fmla="val 622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添加数据文件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1B4351BC-F800-DA34-679A-E508637E6506}"/>
              </a:ext>
            </a:extLst>
          </p:cNvPr>
          <p:cNvSpPr/>
          <p:nvPr/>
        </p:nvSpPr>
        <p:spPr>
          <a:xfrm>
            <a:off x="8145091" y="1640558"/>
            <a:ext cx="2659171" cy="406399"/>
          </a:xfrm>
          <a:prstGeom prst="wedgeRoundRectCallout">
            <a:avLst>
              <a:gd name="adj1" fmla="val -73420"/>
              <a:gd name="adj2" fmla="val 12269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添到指定文件组中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1581BCA0-1FDF-41FF-B9F4-0CA14678DAC0}"/>
              </a:ext>
            </a:extLst>
          </p:cNvPr>
          <p:cNvSpPr/>
          <p:nvPr/>
        </p:nvSpPr>
        <p:spPr>
          <a:xfrm>
            <a:off x="7508900" y="2764137"/>
            <a:ext cx="2182708" cy="406399"/>
          </a:xfrm>
          <a:prstGeom prst="wedgeRoundRectCallout">
            <a:avLst>
              <a:gd name="adj1" fmla="val -77657"/>
              <a:gd name="adj2" fmla="val 2061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添加日志文件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99F6ECE-345F-F248-A6F5-035A2CAF6EA5}"/>
              </a:ext>
            </a:extLst>
          </p:cNvPr>
          <p:cNvSpPr/>
          <p:nvPr/>
        </p:nvSpPr>
        <p:spPr>
          <a:xfrm>
            <a:off x="5899362" y="3374550"/>
            <a:ext cx="1456267" cy="406399"/>
          </a:xfrm>
          <a:prstGeom prst="wedgeRoundRectCallout">
            <a:avLst>
              <a:gd name="adj1" fmla="val -97424"/>
              <a:gd name="adj2" fmla="val 24777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删除文件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E717A2D-31E4-F256-C7D2-B5930B3E003D}"/>
              </a:ext>
            </a:extLst>
          </p:cNvPr>
          <p:cNvSpPr/>
          <p:nvPr/>
        </p:nvSpPr>
        <p:spPr>
          <a:xfrm>
            <a:off x="6592465" y="3890663"/>
            <a:ext cx="2492268" cy="406399"/>
          </a:xfrm>
          <a:prstGeom prst="wedgeRoundRectCallout">
            <a:avLst>
              <a:gd name="adj1" fmla="val -77657"/>
              <a:gd name="adj2" fmla="val 2061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添加自定义文件组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A7B5BD8-7EED-9EC4-D7E1-8EEF8B5AAE60}"/>
              </a:ext>
            </a:extLst>
          </p:cNvPr>
          <p:cNvSpPr/>
          <p:nvPr/>
        </p:nvSpPr>
        <p:spPr>
          <a:xfrm>
            <a:off x="7000187" y="4453071"/>
            <a:ext cx="2067931" cy="406399"/>
          </a:xfrm>
          <a:prstGeom prst="wedgeRoundRectCallout">
            <a:avLst>
              <a:gd name="adj1" fmla="val -77657"/>
              <a:gd name="adj2" fmla="val 2061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删除文件组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8BEA95E0-15E8-621E-E468-696C8294258C}"/>
              </a:ext>
            </a:extLst>
          </p:cNvPr>
          <p:cNvSpPr/>
          <p:nvPr/>
        </p:nvSpPr>
        <p:spPr>
          <a:xfrm>
            <a:off x="5754053" y="5079375"/>
            <a:ext cx="2492268" cy="406399"/>
          </a:xfrm>
          <a:prstGeom prst="wedgeRoundRectCallout">
            <a:avLst>
              <a:gd name="adj1" fmla="val -76978"/>
              <a:gd name="adj2" fmla="val 394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修改文件的定义</a:t>
            </a:r>
          </a:p>
        </p:txBody>
      </p:sp>
    </p:spTree>
    <p:extLst>
      <p:ext uri="{BB962C8B-B14F-4D97-AF65-F5344CB8AC3E}">
        <p14:creationId xmlns:p14="http://schemas.microsoft.com/office/powerpoint/2010/main" val="396145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947019" y="602750"/>
            <a:ext cx="93624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中添加两个数据文件和一个日志文件。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4653DC-88B3-41F0-BC9B-7CC1ADC01F11}"/>
              </a:ext>
            </a:extLst>
          </p:cNvPr>
          <p:cNvSpPr/>
          <p:nvPr/>
        </p:nvSpPr>
        <p:spPr>
          <a:xfrm>
            <a:off x="1201161" y="1299635"/>
            <a:ext cx="10124661" cy="23960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/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2"/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'c:\Data\tf1.ndf'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</a:p>
          <a:p>
            <a:pPr lvl="2">
              <a:spcBef>
                <a:spcPts val="600"/>
              </a:spcBef>
            </a:pP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'c:\Data\tf2.ndf’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7AE577D-8E9B-F47C-D259-2DA1013AE73F}"/>
              </a:ext>
            </a:extLst>
          </p:cNvPr>
          <p:cNvSpPr/>
          <p:nvPr/>
        </p:nvSpPr>
        <p:spPr>
          <a:xfrm>
            <a:off x="1201161" y="3990335"/>
            <a:ext cx="10124661" cy="179493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test1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LOG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2"/>
            <a:r>
              <a:rPr lang="nn-NO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nn-NO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nn-NO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nn-NO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nn-NO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nn-NO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tlog1_log</a:t>
            </a:r>
            <a:r>
              <a:rPr lang="nn-NO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nn-NO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nn-NO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FILENAME</a:t>
            </a:r>
            <a:r>
              <a:rPr lang="nn-NO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nn-NO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'c:\Data \testlog1.ldf'</a:t>
            </a:r>
            <a:r>
              <a:rPr lang="nn-NO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nn-NO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2"/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39E0E87-6B6A-9790-A0E4-36F05F502703}"/>
              </a:ext>
            </a:extLst>
          </p:cNvPr>
          <p:cNvSpPr/>
          <p:nvPr/>
        </p:nvSpPr>
        <p:spPr>
          <a:xfrm>
            <a:off x="5103706" y="1529266"/>
            <a:ext cx="2368248" cy="406399"/>
          </a:xfrm>
          <a:prstGeom prst="wedgeRoundRectCallout">
            <a:avLst>
              <a:gd name="adj1" fmla="val -112020"/>
              <a:gd name="adj2" fmla="val 6227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添加次数据文件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100D3B2-AD6B-2C5B-580A-F05911FFCE80}"/>
              </a:ext>
            </a:extLst>
          </p:cNvPr>
          <p:cNvSpPr/>
          <p:nvPr/>
        </p:nvSpPr>
        <p:spPr>
          <a:xfrm>
            <a:off x="4783117" y="4372521"/>
            <a:ext cx="2182708" cy="406399"/>
          </a:xfrm>
          <a:prstGeom prst="wedgeRoundRectCallout">
            <a:avLst>
              <a:gd name="adj1" fmla="val -83642"/>
              <a:gd name="adj2" fmla="val 61325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添加日志文件</a:t>
            </a:r>
          </a:p>
        </p:txBody>
      </p:sp>
    </p:spTree>
    <p:extLst>
      <p:ext uri="{BB962C8B-B14F-4D97-AF65-F5344CB8AC3E}">
        <p14:creationId xmlns:p14="http://schemas.microsoft.com/office/powerpoint/2010/main" val="221517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2" grpId="0" animBg="1"/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11460" y="687204"/>
            <a:ext cx="11690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中添加文件组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FG3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，然后向该文件组中添加一个次数据文件。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4653DC-88B3-41F0-BC9B-7CC1ADC01F11}"/>
              </a:ext>
            </a:extLst>
          </p:cNvPr>
          <p:cNvSpPr/>
          <p:nvPr/>
        </p:nvSpPr>
        <p:spPr>
          <a:xfrm>
            <a:off x="1194536" y="1433432"/>
            <a:ext cx="10124661" cy="103330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FG3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AF3C7B8-A5E7-A74B-E61D-D5CC621C598E}"/>
              </a:ext>
            </a:extLst>
          </p:cNvPr>
          <p:cNvSpPr/>
          <p:nvPr/>
        </p:nvSpPr>
        <p:spPr>
          <a:xfrm>
            <a:off x="1194536" y="2971797"/>
            <a:ext cx="10124661" cy="305646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DATABASE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test2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2"/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NAME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FILENAME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'd:\data\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测试数据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2.NDF'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MAXSIZE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/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FILEGROWTH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MB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FILEGROUP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FG3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6E61193D-D7C8-456D-94E0-758484E6EAD2}"/>
              </a:ext>
            </a:extLst>
          </p:cNvPr>
          <p:cNvSpPr/>
          <p:nvPr/>
        </p:nvSpPr>
        <p:spPr>
          <a:xfrm>
            <a:off x="5329723" y="1857133"/>
            <a:ext cx="2492268" cy="406399"/>
          </a:xfrm>
          <a:prstGeom prst="wedgeRoundRectCallout">
            <a:avLst>
              <a:gd name="adj1" fmla="val -77657"/>
              <a:gd name="adj2" fmla="val 2061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添加自定义文件组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76511D2-8B62-D310-1DA4-F12A750C6942}"/>
              </a:ext>
            </a:extLst>
          </p:cNvPr>
          <p:cNvSpPr/>
          <p:nvPr/>
        </p:nvSpPr>
        <p:spPr>
          <a:xfrm>
            <a:off x="5155957" y="3225800"/>
            <a:ext cx="2368248" cy="406399"/>
          </a:xfrm>
          <a:prstGeom prst="wedgeRoundRectCallout">
            <a:avLst>
              <a:gd name="adj1" fmla="val -96576"/>
              <a:gd name="adj2" fmla="val 53708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添加次数据文件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B010EF0-EF7B-F67D-FEA2-68E0E2D03A4B}"/>
              </a:ext>
            </a:extLst>
          </p:cNvPr>
          <p:cNvSpPr/>
          <p:nvPr/>
        </p:nvSpPr>
        <p:spPr>
          <a:xfrm>
            <a:off x="5329723" y="5545213"/>
            <a:ext cx="2492268" cy="406399"/>
          </a:xfrm>
          <a:prstGeom prst="wedgeRoundRectCallout">
            <a:avLst>
              <a:gd name="adj1" fmla="val -77657"/>
              <a:gd name="adj2" fmla="val 2061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放到文件组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FG3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21984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1230</Words>
  <Application>Microsoft Office PowerPoint</Application>
  <PresentationFormat>宽屏</PresentationFormat>
  <Paragraphs>165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Arial</vt:lpstr>
      <vt:lpstr>Arial Narrow</vt:lpstr>
      <vt:lpstr>Times New Roman</vt:lpstr>
      <vt:lpstr>Wingdings</vt:lpstr>
      <vt:lpstr>Office 主题​​</vt:lpstr>
      <vt:lpstr>PowerPoint 演示文稿</vt:lpstr>
      <vt:lpstr>6.3.1 使用CREATE DATABASE语句创建数据库</vt:lpstr>
      <vt:lpstr>PowerPoint 演示文稿</vt:lpstr>
      <vt:lpstr>PowerPoint 演示文稿</vt:lpstr>
      <vt:lpstr>PowerPoint 演示文稿</vt:lpstr>
      <vt:lpstr>PowerPoint 演示文稿</vt:lpstr>
      <vt:lpstr>6.3.2 使用ALTER DATABASE语句创建数据库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250</cp:revision>
  <dcterms:created xsi:type="dcterms:W3CDTF">2019-10-10T08:16:17Z</dcterms:created>
  <dcterms:modified xsi:type="dcterms:W3CDTF">2024-05-29T01:04:51Z</dcterms:modified>
</cp:coreProperties>
</file>