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75" r:id="rId3"/>
    <p:sldId id="279" r:id="rId4"/>
    <p:sldId id="294" r:id="rId5"/>
    <p:sldId id="280" r:id="rId6"/>
    <p:sldId id="297" r:id="rId7"/>
    <p:sldId id="296" r:id="rId8"/>
    <p:sldId id="284" r:id="rId9"/>
    <p:sldId id="288" r:id="rId10"/>
    <p:sldId id="300" r:id="rId11"/>
    <p:sldId id="302" r:id="rId12"/>
    <p:sldId id="303" r:id="rId13"/>
    <p:sldId id="304" r:id="rId14"/>
    <p:sldId id="305" r:id="rId15"/>
    <p:sldId id="306" r:id="rId16"/>
    <p:sldId id="307" r:id="rId17"/>
    <p:sldId id="308" r:id="rId18"/>
    <p:sldId id="30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88494" autoAdjust="0"/>
  </p:normalViewPr>
  <p:slideViewPr>
    <p:cSldViewPr snapToGrid="0">
      <p:cViewPr varScale="1">
        <p:scale>
          <a:sx n="111" d="100"/>
          <a:sy n="111" d="100"/>
        </p:scale>
        <p:origin x="13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1482924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extLst>
      <p:ext uri="{BB962C8B-B14F-4D97-AF65-F5344CB8AC3E}">
        <p14:creationId xmlns:p14="http://schemas.microsoft.com/office/powerpoint/2010/main" val="10440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extLst>
      <p:ext uri="{BB962C8B-B14F-4D97-AF65-F5344CB8AC3E}">
        <p14:creationId xmlns:p14="http://schemas.microsoft.com/office/powerpoint/2010/main" val="328000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如果要把一个数据库中对象，例如表，复制到另外一个数据库中就可以使用导入或导出功能来完成。</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extLst>
      <p:ext uri="{BB962C8B-B14F-4D97-AF65-F5344CB8AC3E}">
        <p14:creationId xmlns:p14="http://schemas.microsoft.com/office/powerpoint/2010/main" val="410247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黑体" panose="02010609060101010101" pitchFamily="49" charset="-122"/>
                <a:ea typeface="黑体" panose="02010609060101010101" pitchFamily="49" charset="-122"/>
              </a:rPr>
              <a:t>除了系统数据库外，其余的数据库都可以从服务器的管理中分离出来，</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269743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332010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分离数据库不是删除数据库</a:t>
            </a:r>
            <a:endParaRPr lang="en-US" altLang="zh-CN" dirty="0"/>
          </a:p>
          <a:p>
            <a:endParaRPr lang="en-US" altLang="zh-CN" sz="1200" dirty="0">
              <a:latin typeface="黑体" pitchFamily="49" charset="-122"/>
              <a:ea typeface="黑体" pitchFamily="49" charset="-122"/>
            </a:endParaRPr>
          </a:p>
          <a:p>
            <a:r>
              <a:rPr lang="zh-CN" altLang="en-US" sz="1200" dirty="0">
                <a:latin typeface="黑体" pitchFamily="49" charset="-122"/>
                <a:ea typeface="黑体" pitchFamily="49" charset="-122"/>
              </a:rPr>
              <a:t>“删除连接”表示是否断开与该数据库的连接</a:t>
            </a:r>
            <a:endParaRPr lang="en-US" altLang="zh-CN" sz="1200" dirty="0">
              <a:latin typeface="黑体" pitchFamily="49" charset="-122"/>
              <a:ea typeface="黑体" pitchFamily="49" charset="-122"/>
            </a:endParaRPr>
          </a:p>
          <a:p>
            <a:r>
              <a:rPr lang="zh-CN" altLang="en-US" sz="1200" dirty="0">
                <a:latin typeface="黑体" pitchFamily="49" charset="-122"/>
                <a:ea typeface="黑体" pitchFamily="49" charset="-122"/>
              </a:rPr>
              <a:t>“更新统计信息”表示在分离数据库之前是否更新过时的优化统计信息</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91658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261033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301884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1028573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410887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223492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EB57409C-1547-BC06-A65C-6EF14E3A9C38}"/>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62C3AECC-5EF2-BEBC-0AC4-88F9077CE013}"/>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AFAD89E0-B925-CC41-344A-5B5853B68DB0}"/>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6C1DD419-4D1A-3020-F813-21D020D4DE96}"/>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869EE716-ED46-800A-491E-9D9C81EA9BD8}"/>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AA030C7E-E19E-850B-2C09-71E4DE7B3BF3}"/>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F9AC7AF7-C4FB-F906-4FB6-95EF55E635E3}"/>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0F7A7-567D-420B-A16C-CA2C10B1F972}"/>
              </a:ext>
            </a:extLst>
          </p:cNvPr>
          <p:cNvSpPr>
            <a:spLocks noGrp="1"/>
          </p:cNvSpPr>
          <p:nvPr>
            <p:ph type="ctrTitle"/>
          </p:nvPr>
        </p:nvSpPr>
        <p:spPr>
          <a:xfrm>
            <a:off x="1524000" y="2661749"/>
            <a:ext cx="9144000" cy="767251"/>
          </a:xfrm>
        </p:spPr>
        <p:txBody>
          <a:bodyPr>
            <a:normAutofit fontScale="90000"/>
          </a:bodyPr>
          <a:lstStyle/>
          <a:p>
            <a:r>
              <a:rPr lang="en-US" altLang="zh-CN" b="1" dirty="0" smtClean="0">
                <a:latin typeface="黑体" panose="02010609060101010101" pitchFamily="49" charset="-122"/>
                <a:ea typeface="黑体" panose="02010609060101010101" pitchFamily="49" charset="-122"/>
              </a:rPr>
              <a:t>6.4 </a:t>
            </a:r>
            <a:r>
              <a:rPr lang="zh-CN" altLang="en-US" b="1" dirty="0">
                <a:latin typeface="黑体" panose="02010609060101010101" pitchFamily="49" charset="-122"/>
                <a:ea typeface="黑体" panose="02010609060101010101" pitchFamily="49" charset="-122"/>
              </a:rPr>
              <a:t>数据库的其他操作</a:t>
            </a:r>
          </a:p>
        </p:txBody>
      </p:sp>
    </p:spTree>
    <p:extLst>
      <p:ext uri="{BB962C8B-B14F-4D97-AF65-F5344CB8AC3E}">
        <p14:creationId xmlns:p14="http://schemas.microsoft.com/office/powerpoint/2010/main" val="327815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20000" y="540000"/>
            <a:ext cx="4688803" cy="742844"/>
          </a:xfrm>
        </p:spPr>
        <p:txBody>
          <a:bodyPr>
            <a:normAutofit/>
          </a:bodyPr>
          <a:lstStyle/>
          <a:p>
            <a:pPr marL="400050" lvl="1" indent="-457200">
              <a:lnSpc>
                <a:spcPct val="150000"/>
              </a:lnSpc>
              <a:spcBef>
                <a:spcPts val="120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联机数据库的操作步骤</a:t>
            </a:r>
            <a:endParaRPr lang="en-US" altLang="zh-CN" sz="2800" dirty="0">
              <a:solidFill>
                <a:srgbClr val="0000CC"/>
              </a:solidFill>
              <a:latin typeface="黑体" pitchFamily="49" charset="-122"/>
              <a:ea typeface="黑体" pitchFamily="49" charset="-122"/>
            </a:endParaRPr>
          </a:p>
        </p:txBody>
      </p:sp>
      <p:pic>
        <p:nvPicPr>
          <p:cNvPr id="5" name="图片 4">
            <a:extLst>
              <a:ext uri="{FF2B5EF4-FFF2-40B4-BE49-F238E27FC236}">
                <a16:creationId xmlns:a16="http://schemas.microsoft.com/office/drawing/2014/main" id="{FAF6A9E6-CC68-5827-EF4E-5543F617BB67}"/>
              </a:ext>
            </a:extLst>
          </p:cNvPr>
          <p:cNvPicPr>
            <a:picLocks noChangeAspect="1"/>
          </p:cNvPicPr>
          <p:nvPr/>
        </p:nvPicPr>
        <p:blipFill>
          <a:blip r:embed="rId3"/>
          <a:stretch>
            <a:fillRect/>
          </a:stretch>
        </p:blipFill>
        <p:spPr>
          <a:xfrm>
            <a:off x="5868321" y="874115"/>
            <a:ext cx="5135475" cy="2290223"/>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CFA92C1F-5770-B170-016C-AA7FE43C13C0}"/>
              </a:ext>
            </a:extLst>
          </p:cNvPr>
          <p:cNvSpPr txBox="1">
            <a:spLocks/>
          </p:cNvSpPr>
          <p:nvPr/>
        </p:nvSpPr>
        <p:spPr>
          <a:xfrm>
            <a:off x="982254" y="1403672"/>
            <a:ext cx="4688803" cy="1533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indent="-457200">
              <a:lnSpc>
                <a:spcPct val="120000"/>
              </a:lnSpc>
              <a:spcBef>
                <a:spcPts val="1200"/>
              </a:spcBef>
              <a:buFont typeface="+mj-ea"/>
              <a:buAutoNum type="circleNumDbPlain"/>
              <a:defRPr/>
            </a:pPr>
            <a:r>
              <a:rPr lang="zh-CN" altLang="en-US" sz="2400" dirty="0">
                <a:latin typeface="黑体" pitchFamily="49" charset="-122"/>
                <a:ea typeface="黑体" pitchFamily="49" charset="-122"/>
              </a:rPr>
              <a:t>在“对象资源管理器”中右击要脱机的数据库，在快捷菜单中选择“</a:t>
            </a:r>
            <a:r>
              <a:rPr lang="zh-CN" altLang="en-US" sz="2400" dirty="0">
                <a:solidFill>
                  <a:srgbClr val="0000CC"/>
                </a:solidFill>
                <a:latin typeface="黑体" pitchFamily="49" charset="-122"/>
                <a:ea typeface="黑体" pitchFamily="49" charset="-122"/>
              </a:rPr>
              <a:t>任务</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a:t>
            </a:r>
            <a:r>
              <a:rPr lang="zh-CN" altLang="en-US" sz="2400" dirty="0">
                <a:solidFill>
                  <a:srgbClr val="0000CC"/>
                </a:solidFill>
                <a:latin typeface="黑体" pitchFamily="49" charset="-122"/>
                <a:ea typeface="黑体" pitchFamily="49" charset="-122"/>
              </a:rPr>
              <a:t>联机</a:t>
            </a:r>
            <a:r>
              <a:rPr lang="zh-CN" altLang="en-US" sz="2400" dirty="0">
                <a:latin typeface="黑体" pitchFamily="49" charset="-122"/>
                <a:ea typeface="黑体" pitchFamily="49" charset="-122"/>
              </a:rPr>
              <a:t>”；</a:t>
            </a:r>
            <a:endParaRPr lang="en-US" altLang="zh-CN" sz="2400" dirty="0">
              <a:latin typeface="黑体" pitchFamily="49" charset="-122"/>
              <a:ea typeface="黑体" pitchFamily="49" charset="-122"/>
            </a:endParaRPr>
          </a:p>
        </p:txBody>
      </p:sp>
      <p:sp>
        <p:nvSpPr>
          <p:cNvPr id="7" name="内容占位符 2">
            <a:extLst>
              <a:ext uri="{FF2B5EF4-FFF2-40B4-BE49-F238E27FC236}">
                <a16:creationId xmlns:a16="http://schemas.microsoft.com/office/drawing/2014/main" id="{B78092DE-2852-2965-1CA9-37E8E58F84D6}"/>
              </a:ext>
            </a:extLst>
          </p:cNvPr>
          <p:cNvSpPr txBox="1">
            <a:spLocks/>
          </p:cNvSpPr>
          <p:nvPr/>
        </p:nvSpPr>
        <p:spPr>
          <a:xfrm>
            <a:off x="1041024" y="3921071"/>
            <a:ext cx="4827297" cy="1759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42888">
              <a:lnSpc>
                <a:spcPct val="120000"/>
              </a:lnSpc>
              <a:spcBef>
                <a:spcPts val="1200"/>
              </a:spcBef>
              <a:buFont typeface="Arial" panose="020B0604020202020204" pitchFamily="34" charset="0"/>
              <a:buNone/>
              <a:defRPr/>
            </a:pPr>
            <a:r>
              <a:rPr lang="zh-CN" altLang="en-US" sz="2400" dirty="0">
                <a:latin typeface="黑体" pitchFamily="49" charset="-122"/>
                <a:ea typeface="黑体" pitchFamily="49" charset="-122"/>
              </a:rPr>
              <a:t>② 当</a:t>
            </a:r>
            <a:r>
              <a:rPr lang="zh-CN" altLang="en-US" sz="2400" dirty="0">
                <a:solidFill>
                  <a:srgbClr val="0000CC"/>
                </a:solidFill>
                <a:latin typeface="黑体" pitchFamily="49" charset="-122"/>
                <a:ea typeface="黑体" pitchFamily="49" charset="-122"/>
              </a:rPr>
              <a:t>使数据库联机</a:t>
            </a:r>
            <a:r>
              <a:rPr lang="zh-CN" altLang="en-US" sz="2400" dirty="0">
                <a:latin typeface="黑体" pitchFamily="49" charset="-122"/>
                <a:ea typeface="黑体" pitchFamily="49" charset="-122"/>
              </a:rPr>
              <a:t>窗口中出现“</a:t>
            </a:r>
            <a:r>
              <a:rPr lang="zh-CN" altLang="en-US" sz="2400" dirty="0">
                <a:solidFill>
                  <a:srgbClr val="0000CC"/>
                </a:solidFill>
                <a:latin typeface="黑体" pitchFamily="49" charset="-122"/>
                <a:ea typeface="黑体" pitchFamily="49" charset="-122"/>
              </a:rPr>
              <a:t>成功”</a:t>
            </a:r>
            <a:r>
              <a:rPr lang="zh-CN" altLang="en-US" sz="2400" dirty="0">
                <a:latin typeface="黑体" pitchFamily="49" charset="-122"/>
                <a:ea typeface="黑体" pitchFamily="49" charset="-122"/>
              </a:rPr>
              <a:t>时，单击“</a:t>
            </a:r>
            <a:r>
              <a:rPr lang="zh-CN" altLang="en-US" sz="2400" dirty="0">
                <a:solidFill>
                  <a:srgbClr val="0000CC"/>
                </a:solidFill>
                <a:latin typeface="黑体" pitchFamily="49" charset="-122"/>
                <a:ea typeface="黑体" pitchFamily="49" charset="-122"/>
              </a:rPr>
              <a:t>关闭</a:t>
            </a:r>
            <a:r>
              <a:rPr lang="zh-CN" altLang="en-US" sz="2400" dirty="0">
                <a:latin typeface="黑体" pitchFamily="49" charset="-122"/>
                <a:ea typeface="黑体" pitchFamily="49" charset="-122"/>
              </a:rPr>
              <a:t>”按钮即可完成脱机。</a:t>
            </a:r>
            <a:endParaRPr lang="en-US" altLang="zh-CN" sz="2400" dirty="0">
              <a:latin typeface="黑体" pitchFamily="49" charset="-122"/>
              <a:ea typeface="黑体" pitchFamily="49" charset="-122"/>
            </a:endParaRPr>
          </a:p>
        </p:txBody>
      </p:sp>
      <p:pic>
        <p:nvPicPr>
          <p:cNvPr id="9" name="图片 8">
            <a:extLst>
              <a:ext uri="{FF2B5EF4-FFF2-40B4-BE49-F238E27FC236}">
                <a16:creationId xmlns:a16="http://schemas.microsoft.com/office/drawing/2014/main" id="{28A200B4-EA10-1C80-D7AC-58418906B029}"/>
              </a:ext>
            </a:extLst>
          </p:cNvPr>
          <p:cNvPicPr>
            <a:picLocks noChangeAspect="1"/>
          </p:cNvPicPr>
          <p:nvPr/>
        </p:nvPicPr>
        <p:blipFill>
          <a:blip r:embed="rId4"/>
          <a:stretch>
            <a:fillRect/>
          </a:stretch>
        </p:blipFill>
        <p:spPr>
          <a:xfrm>
            <a:off x="5777962" y="3572359"/>
            <a:ext cx="5225834" cy="26644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48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6.4.3 </a:t>
            </a:r>
            <a:r>
              <a:rPr lang="zh-CN" altLang="en-US" sz="3200" dirty="0">
                <a:solidFill>
                  <a:srgbClr val="C00000"/>
                </a:solidFill>
                <a:latin typeface="黑体" panose="02010609060101010101" pitchFamily="49" charset="-122"/>
                <a:ea typeface="黑体" panose="02010609060101010101" pitchFamily="49" charset="-122"/>
              </a:rPr>
              <a:t>导入导出数据</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200" y="1432436"/>
            <a:ext cx="10515600" cy="4486275"/>
          </a:xfrm>
        </p:spPr>
        <p:txBody>
          <a:bodyPr>
            <a:normAutofit/>
          </a:bodyPr>
          <a:lstStyle/>
          <a:p>
            <a:pPr marL="534988" indent="-449263">
              <a:lnSpc>
                <a:spcPct val="130000"/>
              </a:lnSpc>
              <a:spcBef>
                <a:spcPts val="2400"/>
              </a:spcBef>
              <a:buFont typeface="Wingdings" panose="05000000000000000000" pitchFamily="2" charset="2"/>
              <a:buChar char="Ø"/>
              <a:tabLst>
                <a:tab pos="534988" algn="l"/>
              </a:tabLst>
              <a:defRPr/>
            </a:pPr>
            <a:r>
              <a:rPr lang="en-US" altLang="zh-CN" sz="2600" kern="0" dirty="0">
                <a:latin typeface="黑体" pitchFamily="49" charset="-122"/>
                <a:ea typeface="黑体" pitchFamily="49" charset="-122"/>
              </a:rPr>
              <a:t>SQL Server</a:t>
            </a:r>
            <a:r>
              <a:rPr lang="zh-CN" altLang="en-US" sz="2600" kern="0" dirty="0">
                <a:latin typeface="黑体" pitchFamily="49" charset="-122"/>
                <a:ea typeface="黑体" pitchFamily="49" charset="-122"/>
              </a:rPr>
              <a:t>提供了强大的数据导入导出功能，使其可以在多种常用数据格式之间导入导出数据，为不同的数据源间的数据转换提供了方便。</a:t>
            </a:r>
            <a:endParaRPr lang="en-US" altLang="zh-CN" sz="2600" kern="0" dirty="0">
              <a:latin typeface="黑体" pitchFamily="49" charset="-122"/>
              <a:ea typeface="黑体" pitchFamily="49" charset="-122"/>
            </a:endParaRPr>
          </a:p>
          <a:p>
            <a:pPr marL="534988" indent="-449263">
              <a:lnSpc>
                <a:spcPct val="130000"/>
              </a:lnSpc>
              <a:spcBef>
                <a:spcPts val="2400"/>
              </a:spcBef>
              <a:buFont typeface="Wingdings" panose="05000000000000000000" pitchFamily="2" charset="2"/>
              <a:buChar char="Ø"/>
              <a:tabLst>
                <a:tab pos="534988" algn="l"/>
              </a:tabLst>
              <a:defRPr/>
            </a:pPr>
            <a:r>
              <a:rPr lang="en-US" altLang="zh-CN" sz="2600" kern="0" dirty="0">
                <a:latin typeface="黑体" pitchFamily="49" charset="-122"/>
                <a:ea typeface="黑体" pitchFamily="49" charset="-122"/>
              </a:rPr>
              <a:t>SQL Server</a:t>
            </a:r>
            <a:r>
              <a:rPr lang="zh-CN" altLang="en-US" sz="2600" kern="0" dirty="0">
                <a:latin typeface="黑体" pitchFamily="49" charset="-122"/>
                <a:ea typeface="黑体" pitchFamily="49" charset="-122"/>
              </a:rPr>
              <a:t>提供了导入导出向导，可通过导入导出向导方便的完成数据的导入导出操作。</a:t>
            </a: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377885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200" y="759132"/>
            <a:ext cx="10515600" cy="2225608"/>
          </a:xfrm>
        </p:spPr>
        <p:txBody>
          <a:bodyPr>
            <a:normAutofit/>
          </a:bodyPr>
          <a:lstStyle/>
          <a:p>
            <a:pPr marL="85725" indent="0">
              <a:lnSpc>
                <a:spcPct val="150000"/>
              </a:lnSpc>
              <a:spcBef>
                <a:spcPts val="1800"/>
              </a:spcBef>
              <a:buNone/>
              <a:tabLst>
                <a:tab pos="534988" algn="l"/>
              </a:tabLst>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kern="0" dirty="0">
                <a:latin typeface="黑体" pitchFamily="49" charset="-122"/>
                <a:ea typeface="黑体" pitchFamily="49" charset="-122"/>
              </a:rPr>
              <a:t>将</a:t>
            </a:r>
            <a:r>
              <a:rPr lang="en-US" altLang="zh-CN" sz="2400" kern="0" dirty="0">
                <a:latin typeface="黑体" pitchFamily="49" charset="-122"/>
                <a:ea typeface="黑体" pitchFamily="49" charset="-122"/>
              </a:rPr>
              <a:t>school</a:t>
            </a:r>
            <a:r>
              <a:rPr lang="zh-CN" altLang="en-US" sz="2400" kern="0" dirty="0">
                <a:latin typeface="黑体" pitchFamily="49" charset="-122"/>
                <a:ea typeface="黑体" pitchFamily="49" charset="-122"/>
              </a:rPr>
              <a:t>数据库中的</a:t>
            </a:r>
            <a:r>
              <a:rPr lang="en-US" altLang="zh-CN" sz="2400" kern="0" dirty="0">
                <a:latin typeface="黑体" pitchFamily="49" charset="-122"/>
                <a:ea typeface="黑体" pitchFamily="49" charset="-122"/>
              </a:rPr>
              <a:t>student</a:t>
            </a:r>
            <a:r>
              <a:rPr lang="zh-CN" altLang="en-US" sz="2400" kern="0" dirty="0">
                <a:latin typeface="黑体" pitchFamily="49" charset="-122"/>
                <a:ea typeface="黑体" pitchFamily="49" charset="-122"/>
              </a:rPr>
              <a:t>表、</a:t>
            </a:r>
            <a:r>
              <a:rPr lang="en-US" altLang="zh-CN" sz="2400" kern="0" dirty="0">
                <a:latin typeface="黑体" pitchFamily="49" charset="-122"/>
                <a:ea typeface="黑体" pitchFamily="49" charset="-122"/>
              </a:rPr>
              <a:t>teacher</a:t>
            </a:r>
            <a:r>
              <a:rPr lang="zh-CN" altLang="en-US" sz="2400" kern="0" dirty="0">
                <a:latin typeface="黑体" pitchFamily="49" charset="-122"/>
                <a:ea typeface="黑体" pitchFamily="49" charset="-122"/>
              </a:rPr>
              <a:t>表、</a:t>
            </a:r>
            <a:r>
              <a:rPr lang="en-US" altLang="zh-CN" sz="2400" kern="0" dirty="0">
                <a:latin typeface="黑体" pitchFamily="49" charset="-122"/>
                <a:ea typeface="黑体" pitchFamily="49" charset="-122"/>
              </a:rPr>
              <a:t>course</a:t>
            </a:r>
            <a:r>
              <a:rPr lang="zh-CN" altLang="en-US" sz="2400" kern="0" dirty="0">
                <a:latin typeface="黑体" pitchFamily="49" charset="-122"/>
                <a:ea typeface="黑体" pitchFamily="49" charset="-122"/>
              </a:rPr>
              <a:t>表和</a:t>
            </a:r>
            <a:r>
              <a:rPr lang="en-US" altLang="zh-CN" sz="2400" kern="0" dirty="0">
                <a:latin typeface="黑体" pitchFamily="49" charset="-122"/>
                <a:ea typeface="黑体" pitchFamily="49" charset="-122"/>
              </a:rPr>
              <a:t>score</a:t>
            </a:r>
            <a:r>
              <a:rPr lang="zh-CN" altLang="en-US" sz="2400" kern="0" dirty="0">
                <a:latin typeface="黑体" pitchFamily="49" charset="-122"/>
                <a:ea typeface="黑体" pitchFamily="49" charset="-122"/>
              </a:rPr>
              <a:t>表导出到数据库</a:t>
            </a:r>
            <a:r>
              <a:rPr lang="en-US" altLang="zh-CN" sz="2400" kern="0" dirty="0">
                <a:latin typeface="黑体" pitchFamily="49" charset="-122"/>
                <a:ea typeface="黑体" pitchFamily="49" charset="-122"/>
              </a:rPr>
              <a:t>TP</a:t>
            </a:r>
            <a:r>
              <a:rPr lang="zh-CN" altLang="en-US" sz="2400" kern="0" dirty="0">
                <a:latin typeface="黑体" pitchFamily="49" charset="-122"/>
                <a:ea typeface="黑体" pitchFamily="49" charset="-122"/>
              </a:rPr>
              <a:t>中来实现表的复制。</a:t>
            </a:r>
            <a:endParaRPr lang="en-US" altLang="zh-CN" sz="2400" kern="0" dirty="0">
              <a:latin typeface="黑体" pitchFamily="49" charset="-122"/>
              <a:ea typeface="黑体" pitchFamily="49" charset="-122"/>
            </a:endParaRPr>
          </a:p>
          <a:p>
            <a:pPr marL="542925" lvl="1" indent="0">
              <a:lnSpc>
                <a:spcPct val="150000"/>
              </a:lnSpc>
              <a:spcBef>
                <a:spcPts val="1800"/>
              </a:spcBef>
              <a:buNone/>
              <a:tabLst>
                <a:tab pos="534988" algn="l"/>
              </a:tabLst>
              <a:defRPr/>
            </a:pPr>
            <a:r>
              <a:rPr lang="zh-CN" altLang="en-US" kern="0" dirty="0">
                <a:solidFill>
                  <a:srgbClr val="C00000"/>
                </a:solidFill>
                <a:latin typeface="黑体" pitchFamily="49" charset="-122"/>
                <a:ea typeface="黑体" pitchFamily="49" charset="-122"/>
              </a:rPr>
              <a:t>操作步骤：</a:t>
            </a:r>
            <a:endParaRPr lang="en-US" altLang="zh-CN" dirty="0">
              <a:latin typeface="黑体" pitchFamily="49" charset="-122"/>
              <a:ea typeface="黑体" pitchFamily="49" charset="-122"/>
            </a:endParaRPr>
          </a:p>
        </p:txBody>
      </p:sp>
      <p:sp>
        <p:nvSpPr>
          <p:cNvPr id="7" name="内容占位符 2">
            <a:extLst>
              <a:ext uri="{FF2B5EF4-FFF2-40B4-BE49-F238E27FC236}">
                <a16:creationId xmlns:a16="http://schemas.microsoft.com/office/drawing/2014/main" id="{41FE033C-01FE-4E6C-98A9-928B1CAF6459}"/>
              </a:ext>
            </a:extLst>
          </p:cNvPr>
          <p:cNvSpPr txBox="1">
            <a:spLocks/>
          </p:cNvSpPr>
          <p:nvPr/>
        </p:nvSpPr>
        <p:spPr>
          <a:xfrm>
            <a:off x="707071" y="2744517"/>
            <a:ext cx="5036949" cy="283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2925" lvl="1" indent="0">
              <a:lnSpc>
                <a:spcPct val="150000"/>
              </a:lnSpc>
              <a:spcBef>
                <a:spcPts val="1800"/>
              </a:spcBef>
              <a:buFont typeface="Arial" panose="020B0604020202020204" pitchFamily="34" charset="0"/>
              <a:buNone/>
              <a:tabLst>
                <a:tab pos="534988" algn="l"/>
              </a:tabLst>
              <a:defRPr/>
            </a:pPr>
            <a:r>
              <a:rPr lang="zh-CN" altLang="en-US" dirty="0">
                <a:latin typeface="黑体" pitchFamily="49" charset="-122"/>
                <a:ea typeface="黑体" pitchFamily="49" charset="-122"/>
              </a:rPr>
              <a:t>① 如右图所示，在对象资源管理器中右击</a:t>
            </a:r>
            <a:r>
              <a:rPr lang="en-US" altLang="zh-CN" dirty="0">
                <a:latin typeface="黑体" pitchFamily="49" charset="-122"/>
                <a:ea typeface="黑体" pitchFamily="49" charset="-122"/>
              </a:rPr>
              <a:t>school</a:t>
            </a:r>
            <a:r>
              <a:rPr lang="zh-CN" altLang="en-US" dirty="0">
                <a:latin typeface="黑体" pitchFamily="49" charset="-122"/>
                <a:ea typeface="黑体" pitchFamily="49" charset="-122"/>
              </a:rPr>
              <a:t>数据库，在快捷菜单中选择“</a:t>
            </a:r>
            <a:r>
              <a:rPr lang="zh-CN" altLang="en-US" dirty="0">
                <a:solidFill>
                  <a:srgbClr val="0000CC"/>
                </a:solidFill>
                <a:latin typeface="黑体" pitchFamily="49" charset="-122"/>
                <a:ea typeface="黑体" pitchFamily="49" charset="-122"/>
              </a:rPr>
              <a:t>任务</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a:t>
            </a:r>
            <a:r>
              <a:rPr lang="zh-CN" altLang="en-US" dirty="0">
                <a:solidFill>
                  <a:srgbClr val="0000CC"/>
                </a:solidFill>
                <a:latin typeface="黑体" pitchFamily="49" charset="-122"/>
                <a:ea typeface="黑体" pitchFamily="49" charset="-122"/>
              </a:rPr>
              <a:t>导出数据</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marL="992188" lvl="1" indent="-449263">
              <a:lnSpc>
                <a:spcPct val="150000"/>
              </a:lnSpc>
              <a:spcBef>
                <a:spcPts val="1800"/>
              </a:spcBef>
              <a:buFont typeface="Wingdings" panose="05000000000000000000" pitchFamily="2" charset="2"/>
              <a:buChar char="Ø"/>
              <a:tabLst>
                <a:tab pos="534988" algn="l"/>
              </a:tabLst>
              <a:defRPr/>
            </a:pPr>
            <a:endParaRPr lang="en-US" altLang="zh-CN" dirty="0">
              <a:latin typeface="黑体" pitchFamily="49" charset="-122"/>
              <a:ea typeface="黑体" pitchFamily="49" charset="-122"/>
            </a:endParaRPr>
          </a:p>
        </p:txBody>
      </p:sp>
      <p:pic>
        <p:nvPicPr>
          <p:cNvPr id="4" name="图片 3">
            <a:extLst>
              <a:ext uri="{FF2B5EF4-FFF2-40B4-BE49-F238E27FC236}">
                <a16:creationId xmlns:a16="http://schemas.microsoft.com/office/drawing/2014/main" id="{7A2609B3-611E-7431-6EDD-FF1C579C6C50}"/>
              </a:ext>
            </a:extLst>
          </p:cNvPr>
          <p:cNvPicPr>
            <a:picLocks noChangeAspect="1"/>
          </p:cNvPicPr>
          <p:nvPr/>
        </p:nvPicPr>
        <p:blipFill>
          <a:blip r:embed="rId3"/>
          <a:stretch>
            <a:fillRect/>
          </a:stretch>
        </p:blipFill>
        <p:spPr>
          <a:xfrm>
            <a:off x="6447981" y="1871936"/>
            <a:ext cx="4440184" cy="41429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86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B351FA98-FAD7-4DEF-9519-B8A8002352C5}"/>
              </a:ext>
            </a:extLst>
          </p:cNvPr>
          <p:cNvSpPr txBox="1">
            <a:spLocks/>
          </p:cNvSpPr>
          <p:nvPr/>
        </p:nvSpPr>
        <p:spPr>
          <a:xfrm>
            <a:off x="516062" y="878422"/>
            <a:ext cx="3986927" cy="45562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lvl="1" indent="0">
              <a:lnSpc>
                <a:spcPct val="150000"/>
              </a:lnSpc>
              <a:spcBef>
                <a:spcPts val="1200"/>
              </a:spcBef>
              <a:buNone/>
              <a:defRPr/>
            </a:pPr>
            <a:r>
              <a:rPr lang="zh-CN" altLang="en-US" dirty="0">
                <a:latin typeface="黑体" pitchFamily="49" charset="-122"/>
                <a:ea typeface="黑体" pitchFamily="49" charset="-122"/>
              </a:rPr>
              <a:t>② 打开</a:t>
            </a:r>
            <a:r>
              <a:rPr lang="en-US" altLang="zh-CN" dirty="0">
                <a:latin typeface="黑体" pitchFamily="49" charset="-122"/>
                <a:ea typeface="黑体" pitchFamily="49" charset="-122"/>
              </a:rPr>
              <a:t>SQL Server</a:t>
            </a:r>
            <a:r>
              <a:rPr lang="zh-CN" altLang="en-US" dirty="0">
                <a:latin typeface="黑体" pitchFamily="49" charset="-122"/>
                <a:ea typeface="黑体" pitchFamily="49" charset="-122"/>
              </a:rPr>
              <a:t>导入与导出向导的“</a:t>
            </a:r>
            <a:r>
              <a:rPr lang="zh-CN" altLang="en-US" dirty="0">
                <a:solidFill>
                  <a:srgbClr val="0000CC"/>
                </a:solidFill>
                <a:latin typeface="黑体" pitchFamily="49" charset="-122"/>
                <a:ea typeface="黑体" pitchFamily="49" charset="-122"/>
              </a:rPr>
              <a:t>选择数据源</a:t>
            </a:r>
            <a:r>
              <a:rPr lang="zh-CN" altLang="en-US" dirty="0">
                <a:effectLst>
                  <a:outerShdw blurRad="38100" dist="38100" dir="2700000" algn="tl">
                    <a:srgbClr val="000000">
                      <a:alpha val="43137"/>
                    </a:srgbClr>
                  </a:outerShdw>
                </a:effectLst>
                <a:latin typeface="黑体" pitchFamily="49" charset="-122"/>
                <a:ea typeface="黑体" pitchFamily="49" charset="-122"/>
              </a:rPr>
              <a:t>”</a:t>
            </a:r>
            <a:r>
              <a:rPr lang="zh-CN" altLang="en-US" dirty="0">
                <a:latin typeface="黑体" pitchFamily="49" charset="-122"/>
                <a:ea typeface="黑体" pitchFamily="49" charset="-122"/>
              </a:rPr>
              <a:t>窗口，设置</a:t>
            </a:r>
            <a:r>
              <a:rPr lang="zh-CN" altLang="en-US" dirty="0">
                <a:solidFill>
                  <a:srgbClr val="0000CC"/>
                </a:solidFill>
                <a:latin typeface="黑体" pitchFamily="49" charset="-122"/>
                <a:ea typeface="黑体" pitchFamily="49" charset="-122"/>
              </a:rPr>
              <a:t>数据源、服务器名称、身份验证</a:t>
            </a:r>
            <a:r>
              <a:rPr lang="zh-CN" altLang="en-US" dirty="0">
                <a:latin typeface="黑体" pitchFamily="49" charset="-122"/>
                <a:ea typeface="黑体" pitchFamily="49" charset="-122"/>
              </a:rPr>
              <a:t>以及</a:t>
            </a:r>
            <a:r>
              <a:rPr lang="zh-CN" altLang="en-US" dirty="0">
                <a:solidFill>
                  <a:srgbClr val="0000CC"/>
                </a:solidFill>
                <a:latin typeface="黑体" pitchFamily="49" charset="-122"/>
                <a:ea typeface="黑体" pitchFamily="49" charset="-122"/>
              </a:rPr>
              <a:t>源数据库</a:t>
            </a:r>
            <a:r>
              <a:rPr lang="en-US" altLang="zh-CN" dirty="0">
                <a:latin typeface="黑体" pitchFamily="49" charset="-122"/>
                <a:ea typeface="黑体" pitchFamily="49" charset="-122"/>
              </a:rPr>
              <a:t>school</a:t>
            </a:r>
            <a:r>
              <a:rPr lang="zh-CN" altLang="en-US" dirty="0">
                <a:latin typeface="黑体" pitchFamily="49" charset="-122"/>
                <a:ea typeface="黑体" pitchFamily="49" charset="-122"/>
              </a:rPr>
              <a:t>，如图所示，然后单击“</a:t>
            </a:r>
            <a:r>
              <a:rPr lang="zh-CN" altLang="en-US" dirty="0">
                <a:solidFill>
                  <a:srgbClr val="0000CC"/>
                </a:solidFill>
                <a:latin typeface="黑体" pitchFamily="49" charset="-122"/>
                <a:ea typeface="黑体" pitchFamily="49" charset="-122"/>
              </a:rPr>
              <a:t>下一步</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937BA54D-99B3-FB2B-D0FF-48E4E3D5CB79}"/>
              </a:ext>
            </a:extLst>
          </p:cNvPr>
          <p:cNvPicPr>
            <a:picLocks noChangeAspect="1"/>
          </p:cNvPicPr>
          <p:nvPr/>
        </p:nvPicPr>
        <p:blipFill>
          <a:blip r:embed="rId2"/>
          <a:stretch>
            <a:fillRect/>
          </a:stretch>
        </p:blipFill>
        <p:spPr>
          <a:xfrm>
            <a:off x="5070545" y="615250"/>
            <a:ext cx="6032314" cy="5627499"/>
          </a:xfrm>
          <a:prstGeom prst="rect">
            <a:avLst/>
          </a:prstGeom>
        </p:spPr>
      </p:pic>
    </p:spTree>
    <p:extLst>
      <p:ext uri="{BB962C8B-B14F-4D97-AF65-F5344CB8AC3E}">
        <p14:creationId xmlns:p14="http://schemas.microsoft.com/office/powerpoint/2010/main" val="401160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0A9FF4-6891-41ED-96B6-600C935D76A3}"/>
              </a:ext>
            </a:extLst>
          </p:cNvPr>
          <p:cNvSpPr txBox="1">
            <a:spLocks/>
          </p:cNvSpPr>
          <p:nvPr/>
        </p:nvSpPr>
        <p:spPr>
          <a:xfrm>
            <a:off x="759416" y="866950"/>
            <a:ext cx="4045059" cy="52635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42888">
              <a:lnSpc>
                <a:spcPct val="150000"/>
              </a:lnSpc>
              <a:spcBef>
                <a:spcPts val="1200"/>
              </a:spcBef>
              <a:buNone/>
              <a:defRPr/>
            </a:pPr>
            <a:r>
              <a:rPr lang="zh-CN" altLang="en-US" sz="2400" dirty="0">
                <a:latin typeface="黑体" pitchFamily="49" charset="-122"/>
                <a:ea typeface="黑体" pitchFamily="49" charset="-122"/>
              </a:rPr>
              <a:t>③ 在</a:t>
            </a:r>
            <a:r>
              <a:rPr lang="zh-CN" altLang="en-US" sz="2400" dirty="0">
                <a:solidFill>
                  <a:srgbClr val="0000CC"/>
                </a:solidFill>
                <a:latin typeface="黑体" pitchFamily="49" charset="-122"/>
                <a:ea typeface="黑体" pitchFamily="49" charset="-122"/>
              </a:rPr>
              <a:t>选择目标</a:t>
            </a:r>
            <a:r>
              <a:rPr lang="zh-CN" altLang="en-US" sz="2400" dirty="0">
                <a:latin typeface="黑体" pitchFamily="49" charset="-122"/>
                <a:ea typeface="黑体" pitchFamily="49" charset="-122"/>
              </a:rPr>
              <a:t>窗口，设置</a:t>
            </a:r>
            <a:r>
              <a:rPr lang="zh-CN" altLang="en-US" sz="2400" dirty="0">
                <a:solidFill>
                  <a:srgbClr val="0000CC"/>
                </a:solidFill>
                <a:latin typeface="黑体" pitchFamily="49" charset="-122"/>
                <a:ea typeface="黑体" pitchFamily="49" charset="-122"/>
              </a:rPr>
              <a:t>目标、服务器名称、身份验证</a:t>
            </a:r>
            <a:r>
              <a:rPr lang="zh-CN" altLang="en-US" sz="2400" dirty="0">
                <a:latin typeface="黑体" pitchFamily="49" charset="-122"/>
                <a:ea typeface="黑体" pitchFamily="49" charset="-122"/>
              </a:rPr>
              <a:t>，在数据库列表中选择目标数据库</a:t>
            </a:r>
            <a:r>
              <a:rPr lang="en-US" altLang="zh-CN" sz="2400" dirty="0">
                <a:solidFill>
                  <a:srgbClr val="0000CC"/>
                </a:solidFill>
                <a:latin typeface="黑体" pitchFamily="49" charset="-122"/>
                <a:ea typeface="黑体" pitchFamily="49" charset="-122"/>
              </a:rPr>
              <a:t>TP</a:t>
            </a:r>
            <a:r>
              <a:rPr lang="zh-CN" altLang="en-US" sz="2400" dirty="0">
                <a:latin typeface="黑体" pitchFamily="49" charset="-122"/>
                <a:ea typeface="黑体" pitchFamily="49" charset="-122"/>
              </a:rPr>
              <a:t>，如图所示，然后单击“</a:t>
            </a:r>
            <a:r>
              <a:rPr lang="zh-CN" altLang="en-US" sz="2400" dirty="0">
                <a:solidFill>
                  <a:srgbClr val="0000CC"/>
                </a:solidFill>
                <a:latin typeface="黑体" pitchFamily="49" charset="-122"/>
                <a:ea typeface="黑体" pitchFamily="49" charset="-122"/>
              </a:rPr>
              <a:t>下一步</a:t>
            </a:r>
            <a:r>
              <a:rPr lang="zh-CN" altLang="en-US" sz="2400" dirty="0">
                <a:latin typeface="黑体" pitchFamily="49" charset="-122"/>
                <a:ea typeface="黑体" pitchFamily="49" charset="-122"/>
              </a:rPr>
              <a:t>”按钮。</a:t>
            </a:r>
            <a:endParaRPr lang="en-US" altLang="zh-CN" sz="2400" dirty="0">
              <a:latin typeface="黑体" pitchFamily="49" charset="-122"/>
              <a:ea typeface="黑体" pitchFamily="49" charset="-122"/>
            </a:endParaRPr>
          </a:p>
        </p:txBody>
      </p:sp>
      <p:pic>
        <p:nvPicPr>
          <p:cNvPr id="7" name="图片 6">
            <a:extLst>
              <a:ext uri="{FF2B5EF4-FFF2-40B4-BE49-F238E27FC236}">
                <a16:creationId xmlns:a16="http://schemas.microsoft.com/office/drawing/2014/main" id="{ED1BC8F8-1CF2-5968-8933-AB2DD890DB17}"/>
              </a:ext>
            </a:extLst>
          </p:cNvPr>
          <p:cNvPicPr>
            <a:picLocks noChangeAspect="1"/>
          </p:cNvPicPr>
          <p:nvPr/>
        </p:nvPicPr>
        <p:blipFill>
          <a:blip r:embed="rId2"/>
          <a:stretch>
            <a:fillRect/>
          </a:stretch>
        </p:blipFill>
        <p:spPr>
          <a:xfrm>
            <a:off x="5155786" y="618083"/>
            <a:ext cx="6026242" cy="56218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06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513476-8668-4B3E-91F8-AA89D3EF49AF}"/>
              </a:ext>
            </a:extLst>
          </p:cNvPr>
          <p:cNvSpPr txBox="1">
            <a:spLocks/>
          </p:cNvSpPr>
          <p:nvPr/>
        </p:nvSpPr>
        <p:spPr>
          <a:xfrm>
            <a:off x="534691" y="797207"/>
            <a:ext cx="4285281" cy="27131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lvl="1" indent="0">
              <a:lnSpc>
                <a:spcPct val="150000"/>
              </a:lnSpc>
              <a:spcBef>
                <a:spcPts val="1200"/>
              </a:spcBef>
              <a:buNone/>
              <a:defRPr/>
            </a:pPr>
            <a:r>
              <a:rPr lang="zh-CN" altLang="en-US" dirty="0">
                <a:latin typeface="黑体" pitchFamily="49" charset="-122"/>
                <a:ea typeface="黑体" pitchFamily="49" charset="-122"/>
              </a:rPr>
              <a:t>④ 在</a:t>
            </a:r>
            <a:r>
              <a:rPr lang="zh-CN" altLang="en-US" dirty="0">
                <a:solidFill>
                  <a:srgbClr val="0000CC"/>
                </a:solidFill>
                <a:latin typeface="黑体" pitchFamily="49" charset="-122"/>
                <a:ea typeface="黑体" pitchFamily="49" charset="-122"/>
              </a:rPr>
              <a:t>指定表数据或查询</a:t>
            </a:r>
            <a:r>
              <a:rPr lang="zh-CN" altLang="en-US" dirty="0">
                <a:latin typeface="黑体" pitchFamily="49" charset="-122"/>
                <a:ea typeface="黑体" pitchFamily="49" charset="-122"/>
              </a:rPr>
              <a:t>窗口，选择“</a:t>
            </a:r>
            <a:r>
              <a:rPr lang="zh-CN" altLang="en-US" dirty="0">
                <a:solidFill>
                  <a:srgbClr val="0000CC"/>
                </a:solidFill>
                <a:latin typeface="黑体" pitchFamily="49" charset="-122"/>
                <a:ea typeface="黑体" pitchFamily="49" charset="-122"/>
              </a:rPr>
              <a:t>复制一个或多个表或视图的数据</a:t>
            </a:r>
            <a:r>
              <a:rPr lang="zh-CN" altLang="en-US" dirty="0">
                <a:latin typeface="黑体" pitchFamily="49" charset="-122"/>
                <a:ea typeface="黑体" pitchFamily="49" charset="-122"/>
              </a:rPr>
              <a:t>”，然后单击“</a:t>
            </a:r>
            <a:r>
              <a:rPr lang="zh-CN" altLang="en-US" dirty="0">
                <a:solidFill>
                  <a:srgbClr val="0000CC"/>
                </a:solidFill>
                <a:latin typeface="黑体" pitchFamily="49" charset="-122"/>
                <a:ea typeface="黑体" pitchFamily="49" charset="-122"/>
              </a:rPr>
              <a:t>下一步</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F155AE30-ECF5-466E-6BA2-751A286B0415}"/>
              </a:ext>
            </a:extLst>
          </p:cNvPr>
          <p:cNvPicPr>
            <a:picLocks noChangeAspect="1"/>
          </p:cNvPicPr>
          <p:nvPr/>
        </p:nvPicPr>
        <p:blipFill>
          <a:blip r:embed="rId2"/>
          <a:stretch>
            <a:fillRect/>
          </a:stretch>
        </p:blipFill>
        <p:spPr>
          <a:xfrm>
            <a:off x="5279771" y="732197"/>
            <a:ext cx="5863510" cy="54700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135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C0272A0-999E-452C-8055-071D0EFDC502}"/>
              </a:ext>
            </a:extLst>
          </p:cNvPr>
          <p:cNvPicPr>
            <a:picLocks noChangeAspect="1"/>
          </p:cNvPicPr>
          <p:nvPr/>
        </p:nvPicPr>
        <p:blipFill>
          <a:blip r:embed="rId2"/>
          <a:stretch>
            <a:fillRect/>
          </a:stretch>
        </p:blipFill>
        <p:spPr>
          <a:xfrm>
            <a:off x="4910497" y="698020"/>
            <a:ext cx="5831354" cy="5461240"/>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C5911EAA-E22C-4ADC-9DF7-99F94FF46EB1}"/>
              </a:ext>
            </a:extLst>
          </p:cNvPr>
          <p:cNvSpPr txBox="1">
            <a:spLocks/>
          </p:cNvSpPr>
          <p:nvPr/>
        </p:nvSpPr>
        <p:spPr>
          <a:xfrm>
            <a:off x="429799" y="797207"/>
            <a:ext cx="3866156" cy="52635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lvl="1" indent="0">
              <a:lnSpc>
                <a:spcPct val="150000"/>
              </a:lnSpc>
              <a:spcBef>
                <a:spcPts val="0"/>
              </a:spcBef>
              <a:buNone/>
              <a:defRPr/>
            </a:pPr>
            <a:r>
              <a:rPr lang="zh-CN" altLang="en-US" dirty="0">
                <a:latin typeface="黑体" pitchFamily="49" charset="-122"/>
                <a:ea typeface="黑体" pitchFamily="49" charset="-122"/>
              </a:rPr>
              <a:t>⑤ 在</a:t>
            </a:r>
            <a:r>
              <a:rPr lang="zh-CN" altLang="en-US" dirty="0">
                <a:solidFill>
                  <a:srgbClr val="0000CC"/>
                </a:solidFill>
                <a:latin typeface="黑体" pitchFamily="49" charset="-122"/>
                <a:ea typeface="黑体" pitchFamily="49" charset="-122"/>
              </a:rPr>
              <a:t>选择源表和源视图</a:t>
            </a:r>
            <a:r>
              <a:rPr lang="zh-CN" altLang="en-US" dirty="0">
                <a:latin typeface="黑体" pitchFamily="49" charset="-122"/>
                <a:ea typeface="黑体" pitchFamily="49" charset="-122"/>
              </a:rPr>
              <a:t>窗口，勾选要导出的四个表，然后单击“</a:t>
            </a:r>
            <a:r>
              <a:rPr lang="zh-CN" altLang="en-US" dirty="0">
                <a:solidFill>
                  <a:srgbClr val="0000CC"/>
                </a:solidFill>
                <a:latin typeface="黑体" pitchFamily="49" charset="-122"/>
                <a:ea typeface="黑体" pitchFamily="49" charset="-122"/>
              </a:rPr>
              <a:t>下一步</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21672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0F8633-98F6-4739-A142-7771E31C742F}"/>
              </a:ext>
            </a:extLst>
          </p:cNvPr>
          <p:cNvSpPr txBox="1">
            <a:spLocks/>
          </p:cNvSpPr>
          <p:nvPr/>
        </p:nvSpPr>
        <p:spPr>
          <a:xfrm>
            <a:off x="677773" y="661597"/>
            <a:ext cx="4777630" cy="11265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lvl="1" indent="0">
              <a:lnSpc>
                <a:spcPct val="100000"/>
              </a:lnSpc>
              <a:spcBef>
                <a:spcPts val="0"/>
              </a:spcBef>
              <a:buNone/>
              <a:defRPr/>
            </a:pPr>
            <a:r>
              <a:rPr lang="zh-CN" altLang="en-US" dirty="0">
                <a:latin typeface="黑体" pitchFamily="49" charset="-122"/>
                <a:ea typeface="黑体" pitchFamily="49" charset="-122"/>
              </a:rPr>
              <a:t>⑥ 在</a:t>
            </a:r>
            <a:r>
              <a:rPr lang="zh-CN" altLang="en-US" dirty="0">
                <a:solidFill>
                  <a:srgbClr val="0000CC"/>
                </a:solidFill>
                <a:latin typeface="黑体" pitchFamily="49" charset="-122"/>
                <a:ea typeface="黑体" pitchFamily="49" charset="-122"/>
              </a:rPr>
              <a:t>保存并运行包</a:t>
            </a:r>
            <a:r>
              <a:rPr lang="zh-CN" altLang="en-US" dirty="0">
                <a:latin typeface="黑体" pitchFamily="49" charset="-122"/>
                <a:ea typeface="黑体" pitchFamily="49" charset="-122"/>
              </a:rPr>
              <a:t>窗口，勾选“</a:t>
            </a:r>
            <a:r>
              <a:rPr lang="zh-CN" altLang="en-US" dirty="0">
                <a:solidFill>
                  <a:srgbClr val="0000CC"/>
                </a:solidFill>
                <a:latin typeface="黑体" pitchFamily="49" charset="-122"/>
                <a:ea typeface="黑体" pitchFamily="49" charset="-122"/>
              </a:rPr>
              <a:t>立即运行</a:t>
            </a:r>
            <a:r>
              <a:rPr lang="zh-CN" altLang="en-US" dirty="0">
                <a:latin typeface="黑体" pitchFamily="49" charset="-122"/>
                <a:ea typeface="黑体" pitchFamily="49" charset="-122"/>
              </a:rPr>
              <a:t>”，单击“</a:t>
            </a:r>
            <a:r>
              <a:rPr lang="zh-CN" altLang="en-US" dirty="0">
                <a:solidFill>
                  <a:srgbClr val="0000CC"/>
                </a:solidFill>
                <a:latin typeface="黑体" pitchFamily="49" charset="-122"/>
                <a:ea typeface="黑体" pitchFamily="49" charset="-122"/>
              </a:rPr>
              <a:t>下一步</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pic>
        <p:nvPicPr>
          <p:cNvPr id="7" name="图片 6">
            <a:extLst>
              <a:ext uri="{FF2B5EF4-FFF2-40B4-BE49-F238E27FC236}">
                <a16:creationId xmlns:a16="http://schemas.microsoft.com/office/drawing/2014/main" id="{FE4FC93D-626D-DD63-41B9-968797773004}"/>
              </a:ext>
            </a:extLst>
          </p:cNvPr>
          <p:cNvPicPr>
            <a:picLocks noChangeAspect="1"/>
          </p:cNvPicPr>
          <p:nvPr/>
        </p:nvPicPr>
        <p:blipFill>
          <a:blip r:embed="rId2"/>
          <a:stretch>
            <a:fillRect/>
          </a:stretch>
        </p:blipFill>
        <p:spPr>
          <a:xfrm>
            <a:off x="6457405" y="1864160"/>
            <a:ext cx="4643883" cy="4332243"/>
          </a:xfrm>
          <a:prstGeom prst="rect">
            <a:avLst/>
          </a:prstGeom>
          <a:effectLst>
            <a:outerShdw blurRad="50800" dist="38100" dir="2700000" algn="tl" rotWithShape="0">
              <a:prstClr val="black">
                <a:alpha val="40000"/>
              </a:prstClr>
            </a:outerShdw>
          </a:effectLst>
        </p:spPr>
      </p:pic>
      <p:sp>
        <p:nvSpPr>
          <p:cNvPr id="10" name="内容占位符 2">
            <a:extLst>
              <a:ext uri="{FF2B5EF4-FFF2-40B4-BE49-F238E27FC236}">
                <a16:creationId xmlns:a16="http://schemas.microsoft.com/office/drawing/2014/main" id="{6BFF3797-BF29-5CE9-90D6-E3108964DE0E}"/>
              </a:ext>
            </a:extLst>
          </p:cNvPr>
          <p:cNvSpPr txBox="1">
            <a:spLocks/>
          </p:cNvSpPr>
          <p:nvPr/>
        </p:nvSpPr>
        <p:spPr>
          <a:xfrm>
            <a:off x="6616681" y="661597"/>
            <a:ext cx="4633287" cy="8785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2" lvl="1" indent="0">
              <a:lnSpc>
                <a:spcPct val="100000"/>
              </a:lnSpc>
              <a:spcBef>
                <a:spcPts val="0"/>
              </a:spcBef>
              <a:buNone/>
              <a:defRPr/>
            </a:pPr>
            <a:r>
              <a:rPr lang="zh-CN" altLang="en-US" dirty="0">
                <a:latin typeface="黑体" pitchFamily="49" charset="-122"/>
                <a:ea typeface="黑体" pitchFamily="49" charset="-122"/>
              </a:rPr>
              <a:t> ⑦ 在</a:t>
            </a:r>
            <a:r>
              <a:rPr lang="zh-CN" altLang="en-US" dirty="0">
                <a:solidFill>
                  <a:srgbClr val="0000CC"/>
                </a:solidFill>
                <a:latin typeface="黑体" pitchFamily="49" charset="-122"/>
                <a:ea typeface="黑体" pitchFamily="49" charset="-122"/>
              </a:rPr>
              <a:t>完成该向导</a:t>
            </a:r>
            <a:r>
              <a:rPr lang="zh-CN" altLang="en-US" dirty="0">
                <a:latin typeface="黑体" pitchFamily="49" charset="-122"/>
                <a:ea typeface="黑体" pitchFamily="49" charset="-122"/>
              </a:rPr>
              <a:t>窗口单击“</a:t>
            </a:r>
            <a:r>
              <a:rPr lang="zh-CN" altLang="en-US" dirty="0">
                <a:solidFill>
                  <a:srgbClr val="0000CC"/>
                </a:solidFill>
                <a:latin typeface="黑体" pitchFamily="49" charset="-122"/>
                <a:ea typeface="黑体" pitchFamily="49" charset="-122"/>
              </a:rPr>
              <a:t>完成</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grpSp>
        <p:nvGrpSpPr>
          <p:cNvPr id="4" name="组合 3">
            <a:extLst>
              <a:ext uri="{FF2B5EF4-FFF2-40B4-BE49-F238E27FC236}">
                <a16:creationId xmlns:a16="http://schemas.microsoft.com/office/drawing/2014/main" id="{95805521-B548-3780-E7E5-DCE00458D6AA}"/>
              </a:ext>
            </a:extLst>
          </p:cNvPr>
          <p:cNvGrpSpPr/>
          <p:nvPr/>
        </p:nvGrpSpPr>
        <p:grpSpPr>
          <a:xfrm>
            <a:off x="1152151" y="1864160"/>
            <a:ext cx="4613218" cy="4332243"/>
            <a:chOff x="1152151" y="1864160"/>
            <a:chExt cx="4613218" cy="4332243"/>
          </a:xfrm>
        </p:grpSpPr>
        <p:pic>
          <p:nvPicPr>
            <p:cNvPr id="2" name="图片 1">
              <a:extLst>
                <a:ext uri="{FF2B5EF4-FFF2-40B4-BE49-F238E27FC236}">
                  <a16:creationId xmlns:a16="http://schemas.microsoft.com/office/drawing/2014/main" id="{9CF4B3E2-2EE3-4EDE-A3A7-2B9AC587AAE1}"/>
                </a:ext>
              </a:extLst>
            </p:cNvPr>
            <p:cNvPicPr>
              <a:picLocks noChangeAspect="1"/>
            </p:cNvPicPr>
            <p:nvPr/>
          </p:nvPicPr>
          <p:blipFill>
            <a:blip r:embed="rId3"/>
            <a:stretch>
              <a:fillRect/>
            </a:stretch>
          </p:blipFill>
          <p:spPr>
            <a:xfrm>
              <a:off x="1152151" y="1864160"/>
              <a:ext cx="4613218" cy="4332243"/>
            </a:xfrm>
            <a:prstGeom prst="rect">
              <a:avLst/>
            </a:prstGeom>
            <a:effectLst>
              <a:outerShdw blurRad="50800" dist="38100" dir="2700000" algn="tl" rotWithShape="0">
                <a:prstClr val="black">
                  <a:alpha val="40000"/>
                </a:prstClr>
              </a:outerShdw>
            </a:effectLst>
          </p:spPr>
        </p:pic>
        <p:sp>
          <p:nvSpPr>
            <p:cNvPr id="11" name="矩形 10">
              <a:extLst>
                <a:ext uri="{FF2B5EF4-FFF2-40B4-BE49-F238E27FC236}">
                  <a16:creationId xmlns:a16="http://schemas.microsoft.com/office/drawing/2014/main" id="{32BCCB8C-6A39-05BF-044F-4DA0B24BA5E7}"/>
                </a:ext>
              </a:extLst>
            </p:cNvPr>
            <p:cNvSpPr/>
            <p:nvPr/>
          </p:nvSpPr>
          <p:spPr>
            <a:xfrm>
              <a:off x="1170122" y="2603715"/>
              <a:ext cx="867906" cy="209227"/>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152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159C6C3-BA4B-440E-B192-CA3AF99D58D2}"/>
              </a:ext>
            </a:extLst>
          </p:cNvPr>
          <p:cNvSpPr txBox="1">
            <a:spLocks/>
          </p:cNvSpPr>
          <p:nvPr/>
        </p:nvSpPr>
        <p:spPr>
          <a:xfrm>
            <a:off x="437547" y="494990"/>
            <a:ext cx="4746635" cy="20234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71512" lvl="2" indent="0">
              <a:lnSpc>
                <a:spcPct val="120000"/>
              </a:lnSpc>
              <a:spcBef>
                <a:spcPts val="0"/>
              </a:spcBef>
              <a:buNone/>
              <a:defRPr/>
            </a:pPr>
            <a:r>
              <a:rPr lang="zh-CN" altLang="en-US" sz="2400" dirty="0">
                <a:latin typeface="黑体" pitchFamily="49" charset="-122"/>
                <a:ea typeface="黑体" pitchFamily="49" charset="-122"/>
              </a:rPr>
              <a:t>⑧ 在</a:t>
            </a:r>
            <a:r>
              <a:rPr lang="zh-CN" altLang="en-US" sz="2400" dirty="0">
                <a:solidFill>
                  <a:srgbClr val="0000CC"/>
                </a:solidFill>
                <a:latin typeface="黑体" pitchFamily="49" charset="-122"/>
                <a:ea typeface="黑体" pitchFamily="49" charset="-122"/>
              </a:rPr>
              <a:t>执行成功</a:t>
            </a:r>
            <a:r>
              <a:rPr lang="zh-CN" altLang="en-US" sz="2400" dirty="0">
                <a:latin typeface="黑体" pitchFamily="49" charset="-122"/>
                <a:ea typeface="黑体" pitchFamily="49" charset="-122"/>
              </a:rPr>
              <a:t>窗口导出成功后单击“</a:t>
            </a:r>
            <a:r>
              <a:rPr lang="zh-CN" altLang="en-US" sz="2400" dirty="0">
                <a:solidFill>
                  <a:srgbClr val="0000CC"/>
                </a:solidFill>
                <a:latin typeface="黑体" pitchFamily="49" charset="-122"/>
                <a:ea typeface="黑体" pitchFamily="49" charset="-122"/>
              </a:rPr>
              <a:t>关闭</a:t>
            </a:r>
            <a:r>
              <a:rPr lang="zh-CN" altLang="en-US" sz="2400" dirty="0">
                <a:latin typeface="黑体" pitchFamily="49" charset="-122"/>
                <a:ea typeface="黑体" pitchFamily="49" charset="-122"/>
              </a:rPr>
              <a:t>”按钮即可完成数据的导出。</a:t>
            </a:r>
            <a:endParaRPr lang="en-US" altLang="zh-CN" sz="2400"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FE52FB3B-E1AC-E1DE-AACF-4F294CE6BC25}"/>
              </a:ext>
            </a:extLst>
          </p:cNvPr>
          <p:cNvPicPr>
            <a:picLocks noChangeAspect="1"/>
          </p:cNvPicPr>
          <p:nvPr/>
        </p:nvPicPr>
        <p:blipFill>
          <a:blip r:embed="rId2"/>
          <a:stretch>
            <a:fillRect/>
          </a:stretch>
        </p:blipFill>
        <p:spPr>
          <a:xfrm>
            <a:off x="1178867" y="1995186"/>
            <a:ext cx="4336927" cy="4045886"/>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2C6D4BFB-9DDF-793B-D418-BDB6FBD8761D}"/>
              </a:ext>
            </a:extLst>
          </p:cNvPr>
          <p:cNvSpPr txBox="1">
            <a:spLocks/>
          </p:cNvSpPr>
          <p:nvPr/>
        </p:nvSpPr>
        <p:spPr>
          <a:xfrm>
            <a:off x="5773119" y="501783"/>
            <a:ext cx="5455403" cy="20234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71512" lvl="2" indent="0">
              <a:lnSpc>
                <a:spcPct val="120000"/>
              </a:lnSpc>
              <a:spcBef>
                <a:spcPts val="0"/>
              </a:spcBef>
              <a:buNone/>
              <a:defRPr/>
            </a:pPr>
            <a:r>
              <a:rPr lang="zh-CN" altLang="en-US" sz="2400" dirty="0">
                <a:latin typeface="黑体" pitchFamily="49" charset="-122"/>
                <a:ea typeface="黑体" pitchFamily="49" charset="-122"/>
              </a:rPr>
              <a:t>在</a:t>
            </a:r>
            <a:r>
              <a:rPr lang="zh-CN" altLang="en-US" sz="2400" dirty="0">
                <a:solidFill>
                  <a:srgbClr val="0000CC"/>
                </a:solidFill>
                <a:latin typeface="黑体" pitchFamily="49" charset="-122"/>
                <a:ea typeface="黑体" pitchFamily="49" charset="-122"/>
              </a:rPr>
              <a:t>对象资源管理器</a:t>
            </a:r>
            <a:r>
              <a:rPr lang="zh-CN" altLang="en-US" sz="2400" dirty="0">
                <a:latin typeface="黑体" pitchFamily="49" charset="-122"/>
                <a:ea typeface="黑体" pitchFamily="49" charset="-122"/>
              </a:rPr>
              <a:t>中展开</a:t>
            </a:r>
            <a:r>
              <a:rPr lang="en-US" altLang="zh-CN" sz="2400" dirty="0">
                <a:latin typeface="黑体" pitchFamily="49" charset="-122"/>
                <a:ea typeface="黑体" pitchFamily="49" charset="-122"/>
              </a:rPr>
              <a:t>TP</a:t>
            </a:r>
            <a:r>
              <a:rPr lang="zh-CN" altLang="en-US" sz="2400" dirty="0">
                <a:latin typeface="黑体" pitchFamily="49" charset="-122"/>
                <a:ea typeface="黑体" pitchFamily="49" charset="-122"/>
              </a:rPr>
              <a:t>数据库下的表可以查看数据的导出结果。</a:t>
            </a:r>
            <a:endParaRPr lang="en-US" altLang="zh-CN" sz="2400" dirty="0">
              <a:latin typeface="黑体" pitchFamily="49" charset="-122"/>
              <a:ea typeface="黑体" pitchFamily="49" charset="-122"/>
            </a:endParaRPr>
          </a:p>
        </p:txBody>
      </p:sp>
      <p:pic>
        <p:nvPicPr>
          <p:cNvPr id="8" name="图片 7">
            <a:extLst>
              <a:ext uri="{FF2B5EF4-FFF2-40B4-BE49-F238E27FC236}">
                <a16:creationId xmlns:a16="http://schemas.microsoft.com/office/drawing/2014/main" id="{ADA5D1F6-0103-2A38-136C-205A631653A8}"/>
              </a:ext>
            </a:extLst>
          </p:cNvPr>
          <p:cNvPicPr>
            <a:picLocks noChangeAspect="1"/>
          </p:cNvPicPr>
          <p:nvPr/>
        </p:nvPicPr>
        <p:blipFill>
          <a:blip r:embed="rId3"/>
          <a:stretch>
            <a:fillRect/>
          </a:stretch>
        </p:blipFill>
        <p:spPr>
          <a:xfrm>
            <a:off x="7340628" y="1839126"/>
            <a:ext cx="2942497" cy="2567997"/>
          </a:xfrm>
          <a:prstGeom prst="rect">
            <a:avLst/>
          </a:prstGeom>
          <a:effectLst>
            <a:outerShdw blurRad="50800" dist="38100" dir="2700000" algn="tl" rotWithShape="0">
              <a:prstClr val="black">
                <a:alpha val="40000"/>
              </a:prstClr>
            </a:outerShdw>
          </a:effectLst>
        </p:spPr>
      </p:pic>
      <p:sp>
        <p:nvSpPr>
          <p:cNvPr id="9" name="内容占位符 2">
            <a:extLst>
              <a:ext uri="{FF2B5EF4-FFF2-40B4-BE49-F238E27FC236}">
                <a16:creationId xmlns:a16="http://schemas.microsoft.com/office/drawing/2014/main" id="{E50D39D9-76B2-898D-21F1-AC573B61E796}"/>
              </a:ext>
            </a:extLst>
          </p:cNvPr>
          <p:cNvSpPr txBox="1">
            <a:spLocks/>
          </p:cNvSpPr>
          <p:nvPr/>
        </p:nvSpPr>
        <p:spPr>
          <a:xfrm>
            <a:off x="5648310" y="4737859"/>
            <a:ext cx="6071409" cy="13652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57212" lvl="1" indent="-342900">
              <a:lnSpc>
                <a:spcPct val="110000"/>
              </a:lnSpc>
              <a:spcBef>
                <a:spcPts val="0"/>
              </a:spcBef>
              <a:defRPr/>
            </a:pPr>
            <a:r>
              <a:rPr lang="zh-CN" altLang="en-US" dirty="0">
                <a:solidFill>
                  <a:srgbClr val="0000CC"/>
                </a:solidFill>
                <a:latin typeface="黑体" pitchFamily="49" charset="-122"/>
                <a:ea typeface="黑体" pitchFamily="49" charset="-122"/>
              </a:rPr>
              <a:t>该题也可以以</a:t>
            </a:r>
            <a:r>
              <a:rPr lang="en-US" altLang="zh-CN" dirty="0">
                <a:solidFill>
                  <a:srgbClr val="C00000"/>
                </a:solidFill>
                <a:latin typeface="黑体" pitchFamily="49" charset="-122"/>
                <a:ea typeface="黑体" pitchFamily="49" charset="-122"/>
              </a:rPr>
              <a:t>TP</a:t>
            </a:r>
            <a:r>
              <a:rPr lang="zh-CN" altLang="en-US" dirty="0">
                <a:solidFill>
                  <a:srgbClr val="0000CC"/>
                </a:solidFill>
                <a:latin typeface="黑体" pitchFamily="49" charset="-122"/>
                <a:ea typeface="黑体" pitchFamily="49" charset="-122"/>
              </a:rPr>
              <a:t>数据库为操作对象使用</a:t>
            </a:r>
            <a:r>
              <a:rPr lang="zh-CN" altLang="en-US" dirty="0">
                <a:solidFill>
                  <a:srgbClr val="C00000"/>
                </a:solidFill>
                <a:latin typeface="黑体" pitchFamily="49" charset="-122"/>
                <a:ea typeface="黑体" pitchFamily="49" charset="-122"/>
              </a:rPr>
              <a:t>导入功能</a:t>
            </a:r>
            <a:r>
              <a:rPr lang="zh-CN" altLang="en-US" dirty="0">
                <a:solidFill>
                  <a:srgbClr val="0000CC"/>
                </a:solidFill>
                <a:latin typeface="黑体" pitchFamily="49" charset="-122"/>
                <a:ea typeface="黑体" pitchFamily="49" charset="-122"/>
              </a:rPr>
              <a:t>将表从</a:t>
            </a:r>
            <a:r>
              <a:rPr lang="en-US" altLang="zh-CN" dirty="0">
                <a:solidFill>
                  <a:srgbClr val="0000CC"/>
                </a:solidFill>
                <a:latin typeface="黑体" pitchFamily="49" charset="-122"/>
                <a:ea typeface="黑体" pitchFamily="49" charset="-122"/>
              </a:rPr>
              <a:t>school</a:t>
            </a:r>
            <a:r>
              <a:rPr lang="zh-CN" altLang="en-US" dirty="0">
                <a:solidFill>
                  <a:srgbClr val="0000CC"/>
                </a:solidFill>
                <a:latin typeface="黑体" pitchFamily="49" charset="-122"/>
                <a:ea typeface="黑体" pitchFamily="49" charset="-122"/>
              </a:rPr>
              <a:t>数据库导入到</a:t>
            </a:r>
            <a:r>
              <a:rPr lang="en-US" altLang="zh-CN" dirty="0">
                <a:solidFill>
                  <a:srgbClr val="0000CC"/>
                </a:solidFill>
                <a:latin typeface="黑体" pitchFamily="49" charset="-122"/>
                <a:ea typeface="黑体" pitchFamily="49" charset="-122"/>
              </a:rPr>
              <a:t>TP</a:t>
            </a:r>
            <a:r>
              <a:rPr lang="zh-CN" altLang="en-US" dirty="0">
                <a:solidFill>
                  <a:srgbClr val="0000CC"/>
                </a:solidFill>
                <a:latin typeface="黑体" pitchFamily="49" charset="-122"/>
                <a:ea typeface="黑体" pitchFamily="49" charset="-122"/>
              </a:rPr>
              <a:t>数据库中。</a:t>
            </a: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28351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6.4.1 </a:t>
            </a:r>
            <a:r>
              <a:rPr lang="zh-CN" altLang="en-US" sz="3200" dirty="0">
                <a:solidFill>
                  <a:srgbClr val="C00000"/>
                </a:solidFill>
                <a:latin typeface="黑体" panose="02010609060101010101" pitchFamily="49" charset="-122"/>
                <a:ea typeface="黑体" panose="02010609060101010101" pitchFamily="49" charset="-122"/>
              </a:rPr>
              <a:t>分离与附加数据库</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838200" y="1027883"/>
            <a:ext cx="10515600" cy="4999458"/>
          </a:xfrm>
        </p:spPr>
        <p:txBody>
          <a:bodyPr>
            <a:normAutofit/>
          </a:bodyPr>
          <a:lstStyle/>
          <a:p>
            <a:pPr marL="400050" indent="-457200">
              <a:lnSpc>
                <a:spcPct val="150000"/>
              </a:lnSpc>
              <a:spcBef>
                <a:spcPts val="0"/>
              </a:spcBef>
              <a:buClr>
                <a:srgbClr val="0000CC"/>
              </a:buClr>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分离数据库</a:t>
            </a:r>
            <a:endParaRPr lang="en-US" altLang="zh-CN" dirty="0">
              <a:solidFill>
                <a:srgbClr val="0000CC"/>
              </a:solidFill>
              <a:latin typeface="黑体" pitchFamily="49" charset="-122"/>
              <a:ea typeface="黑体" pitchFamily="49" charset="-122"/>
            </a:endParaRPr>
          </a:p>
          <a:p>
            <a:pPr marL="900000" lvl="1" indent="-360000">
              <a:lnSpc>
                <a:spcPct val="120000"/>
              </a:lnSpc>
              <a:spcBef>
                <a:spcPts val="0"/>
              </a:spcBef>
              <a:buClr>
                <a:schemeClr val="tx1"/>
              </a:buClr>
              <a:buSzPct val="100000"/>
              <a:defRPr/>
            </a:pPr>
            <a:r>
              <a:rPr lang="zh-CN" altLang="en-US" dirty="0">
                <a:latin typeface="黑体" pitchFamily="49" charset="-122"/>
                <a:ea typeface="黑体" pitchFamily="49" charset="-122"/>
              </a:rPr>
              <a:t>分离数据库是指将用户数据库从服务器中分离出去，使其不再被</a:t>
            </a:r>
            <a:r>
              <a:rPr lang="en-US" altLang="zh-CN" dirty="0">
                <a:latin typeface="黑体" pitchFamily="49" charset="-122"/>
                <a:ea typeface="黑体" pitchFamily="49" charset="-122"/>
              </a:rPr>
              <a:t>SQL Server</a:t>
            </a:r>
            <a:r>
              <a:rPr lang="zh-CN" altLang="en-US" dirty="0">
                <a:latin typeface="黑体" pitchFamily="49" charset="-122"/>
                <a:ea typeface="黑体" pitchFamily="49" charset="-122"/>
              </a:rPr>
              <a:t>管理和使用。</a:t>
            </a:r>
            <a:endParaRPr lang="en-US" altLang="zh-CN" dirty="0">
              <a:latin typeface="黑体" pitchFamily="49" charset="-122"/>
              <a:ea typeface="黑体" pitchFamily="49" charset="-122"/>
            </a:endParaRPr>
          </a:p>
          <a:p>
            <a:pPr marL="900000" lvl="1" indent="-360000">
              <a:lnSpc>
                <a:spcPct val="120000"/>
              </a:lnSpc>
              <a:spcBef>
                <a:spcPts val="1200"/>
              </a:spcBef>
              <a:buClr>
                <a:schemeClr val="tx1"/>
              </a:buClr>
              <a:buSzPct val="100000"/>
              <a:defRPr/>
            </a:pPr>
            <a:r>
              <a:rPr lang="zh-CN" altLang="en-US" dirty="0">
                <a:latin typeface="黑体" panose="02010609060101010101" pitchFamily="49" charset="-122"/>
                <a:ea typeface="黑体" panose="02010609060101010101" pitchFamily="49" charset="-122"/>
              </a:rPr>
              <a:t>分离的数据库脱离了服务器管理的同时保持数据文件和日志文件的完整性和一致性。</a:t>
            </a:r>
            <a:endParaRPr lang="en-US" altLang="zh-CN" dirty="0">
              <a:latin typeface="黑体" panose="02010609060101010101" pitchFamily="49" charset="-122"/>
              <a:ea typeface="黑体" panose="02010609060101010101" pitchFamily="49" charset="-122"/>
            </a:endParaRPr>
          </a:p>
          <a:p>
            <a:pPr marL="400050" indent="-457200">
              <a:lnSpc>
                <a:spcPct val="150000"/>
              </a:lnSpc>
              <a:spcBef>
                <a:spcPts val="0"/>
              </a:spcBef>
              <a:buClr>
                <a:srgbClr val="0000CC"/>
              </a:buClr>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附加数据库</a:t>
            </a:r>
            <a:endParaRPr lang="en-US" altLang="zh-CN" dirty="0">
              <a:solidFill>
                <a:srgbClr val="0000CC"/>
              </a:solidFill>
              <a:latin typeface="黑体" pitchFamily="49" charset="-122"/>
              <a:ea typeface="黑体" pitchFamily="49" charset="-122"/>
            </a:endParaRPr>
          </a:p>
          <a:p>
            <a:pPr marL="900000" lvl="1" indent="-360000">
              <a:lnSpc>
                <a:spcPct val="150000"/>
              </a:lnSpc>
              <a:spcBef>
                <a:spcPts val="0"/>
              </a:spcBef>
              <a:buClr>
                <a:schemeClr val="tx1"/>
              </a:buClr>
              <a:buSzPct val="100000"/>
              <a:defRPr/>
            </a:pPr>
            <a:r>
              <a:rPr lang="zh-CN" altLang="en-US" dirty="0">
                <a:latin typeface="黑体" pitchFamily="49" charset="-122"/>
                <a:ea typeface="黑体" pitchFamily="49" charset="-122"/>
              </a:rPr>
              <a:t>附加数据库是指将分离后的数据库重新添加到服务器中。</a:t>
            </a:r>
          </a:p>
          <a:p>
            <a:pPr marL="400050" indent="-457200">
              <a:lnSpc>
                <a:spcPct val="150000"/>
              </a:lnSpc>
              <a:spcBef>
                <a:spcPts val="0"/>
              </a:spcBef>
              <a:buClr>
                <a:srgbClr val="0000CC"/>
              </a:buClr>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使用分离与附加数据库的方法，可以实现数据库的复制</a:t>
            </a:r>
            <a:endParaRPr lang="en-US" altLang="zh-CN" dirty="0">
              <a:solidFill>
                <a:srgbClr val="0000CC"/>
              </a:solidFill>
              <a:latin typeface="黑体" pitchFamily="49" charset="-122"/>
              <a:ea typeface="黑体" pitchFamily="49" charset="-122"/>
            </a:endParaRPr>
          </a:p>
        </p:txBody>
      </p:sp>
    </p:spTree>
    <p:extLst>
      <p:ext uri="{BB962C8B-B14F-4D97-AF65-F5344CB8AC3E}">
        <p14:creationId xmlns:p14="http://schemas.microsoft.com/office/powerpoint/2010/main" val="410812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20000" y="540000"/>
            <a:ext cx="10525760" cy="1709705"/>
          </a:xfrm>
        </p:spPr>
        <p:txBody>
          <a:bodyPr>
            <a:normAutofit/>
          </a:bodyPr>
          <a:lstStyle/>
          <a:p>
            <a:pPr marL="400050" lvl="1" indent="-457200">
              <a:lnSpc>
                <a:spcPct val="150000"/>
              </a:lnSpc>
              <a:spcBef>
                <a:spcPts val="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分离数据库的操作步骤  </a:t>
            </a:r>
          </a:p>
          <a:p>
            <a:pPr marL="914400" lvl="1" indent="-457200">
              <a:lnSpc>
                <a:spcPct val="120000"/>
              </a:lnSpc>
              <a:spcBef>
                <a:spcPts val="0"/>
              </a:spcBef>
              <a:buFont typeface="+mj-ea"/>
              <a:buAutoNum type="circleNumDbPlain"/>
              <a:defRPr/>
            </a:pPr>
            <a:r>
              <a:rPr lang="zh-CN" altLang="en-US" dirty="0">
                <a:latin typeface="黑体" pitchFamily="49" charset="-122"/>
                <a:ea typeface="黑体" pitchFamily="49" charset="-122"/>
              </a:rPr>
              <a:t>在对象资源管理器中展开“</a:t>
            </a:r>
            <a:r>
              <a:rPr lang="zh-CN" altLang="en-US" dirty="0">
                <a:solidFill>
                  <a:srgbClr val="0000CC"/>
                </a:solidFill>
                <a:latin typeface="黑体" pitchFamily="49" charset="-122"/>
                <a:ea typeface="黑体" pitchFamily="49" charset="-122"/>
              </a:rPr>
              <a:t>数据库</a:t>
            </a:r>
            <a:r>
              <a:rPr lang="zh-CN" altLang="en-US" dirty="0">
                <a:latin typeface="黑体" pitchFamily="49" charset="-122"/>
                <a:ea typeface="黑体" pitchFamily="49" charset="-122"/>
              </a:rPr>
              <a:t>”节点，右击要分离的数据库，在快捷菜单中选择“</a:t>
            </a:r>
            <a:r>
              <a:rPr lang="zh-CN" altLang="en-US" dirty="0">
                <a:solidFill>
                  <a:srgbClr val="0000CC"/>
                </a:solidFill>
                <a:latin typeface="黑体" pitchFamily="49" charset="-122"/>
                <a:ea typeface="黑体" pitchFamily="49" charset="-122"/>
              </a:rPr>
              <a:t>任务</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a:t>
            </a:r>
            <a:r>
              <a:rPr lang="zh-CN" altLang="en-US" dirty="0">
                <a:solidFill>
                  <a:srgbClr val="0000CC"/>
                </a:solidFill>
                <a:latin typeface="黑体" pitchFamily="49" charset="-122"/>
                <a:ea typeface="黑体" pitchFamily="49" charset="-122"/>
              </a:rPr>
              <a:t>分离</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marL="457200" lvl="1" indent="0">
              <a:lnSpc>
                <a:spcPct val="100000"/>
              </a:lnSpc>
              <a:spcBef>
                <a:spcPts val="600"/>
              </a:spcBef>
              <a:buNone/>
              <a:defRPr/>
            </a:pPr>
            <a:endParaRPr lang="en-US" altLang="zh-CN" dirty="0">
              <a:solidFill>
                <a:srgbClr val="7030A0"/>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5" name="图片 4">
            <a:extLst>
              <a:ext uri="{FF2B5EF4-FFF2-40B4-BE49-F238E27FC236}">
                <a16:creationId xmlns:a16="http://schemas.microsoft.com/office/drawing/2014/main" id="{4D6D147B-52B4-98E8-4384-DEB85C0F69C1}"/>
              </a:ext>
            </a:extLst>
          </p:cNvPr>
          <p:cNvPicPr>
            <a:picLocks noChangeAspect="1"/>
          </p:cNvPicPr>
          <p:nvPr/>
        </p:nvPicPr>
        <p:blipFill>
          <a:blip r:embed="rId3"/>
          <a:stretch>
            <a:fillRect/>
          </a:stretch>
        </p:blipFill>
        <p:spPr>
          <a:xfrm>
            <a:off x="2041034" y="2247467"/>
            <a:ext cx="7877175" cy="3609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3031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9C32AF90-AD82-C0B6-B5D8-04855C577C90}"/>
              </a:ext>
            </a:extLst>
          </p:cNvPr>
          <p:cNvPicPr>
            <a:picLocks noChangeAspect="1"/>
          </p:cNvPicPr>
          <p:nvPr/>
        </p:nvPicPr>
        <p:blipFill>
          <a:blip r:embed="rId3"/>
          <a:stretch>
            <a:fillRect/>
          </a:stretch>
        </p:blipFill>
        <p:spPr>
          <a:xfrm>
            <a:off x="2398049" y="1744035"/>
            <a:ext cx="6621260" cy="4497933"/>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32634" y="820527"/>
            <a:ext cx="10447762" cy="1117235"/>
          </a:xfrm>
        </p:spPr>
        <p:txBody>
          <a:bodyPr>
            <a:normAutofit/>
          </a:bodyPr>
          <a:lstStyle/>
          <a:p>
            <a:pPr marL="457200" lvl="1" indent="0">
              <a:lnSpc>
                <a:spcPct val="100000"/>
              </a:lnSpc>
              <a:spcBef>
                <a:spcPts val="600"/>
              </a:spcBef>
              <a:buNone/>
              <a:defRPr/>
            </a:pPr>
            <a:r>
              <a:rPr lang="zh-CN" altLang="en-US" dirty="0">
                <a:latin typeface="黑体" pitchFamily="49" charset="-122"/>
                <a:ea typeface="黑体" pitchFamily="49" charset="-122"/>
              </a:rPr>
              <a:t>② 在打开的“</a:t>
            </a:r>
            <a:r>
              <a:rPr lang="zh-CN" altLang="en-US" dirty="0">
                <a:solidFill>
                  <a:srgbClr val="0000CC"/>
                </a:solidFill>
                <a:latin typeface="黑体" pitchFamily="49" charset="-122"/>
                <a:ea typeface="黑体" pitchFamily="49" charset="-122"/>
              </a:rPr>
              <a:t>分离数据库</a:t>
            </a:r>
            <a:r>
              <a:rPr lang="zh-CN" altLang="en-US" dirty="0">
                <a:latin typeface="黑体" pitchFamily="49" charset="-122"/>
                <a:ea typeface="黑体" pitchFamily="49" charset="-122"/>
              </a:rPr>
              <a:t>”对话框中勾选“</a:t>
            </a:r>
            <a:r>
              <a:rPr lang="zh-CN" altLang="en-US" dirty="0">
                <a:solidFill>
                  <a:srgbClr val="0000CC"/>
                </a:solidFill>
                <a:latin typeface="黑体" pitchFamily="49" charset="-122"/>
                <a:ea typeface="黑体" pitchFamily="49" charset="-122"/>
              </a:rPr>
              <a:t>删除连接</a:t>
            </a:r>
            <a:r>
              <a:rPr lang="zh-CN" altLang="en-US" dirty="0">
                <a:latin typeface="黑体" pitchFamily="49" charset="-122"/>
                <a:ea typeface="黑体" pitchFamily="49" charset="-122"/>
              </a:rPr>
              <a:t>”和</a:t>
            </a:r>
            <a:r>
              <a:rPr lang="zh-CN" altLang="en-US" dirty="0">
                <a:solidFill>
                  <a:srgbClr val="0000CC"/>
                </a:solidFill>
                <a:latin typeface="黑体" pitchFamily="49" charset="-122"/>
                <a:ea typeface="黑体" pitchFamily="49" charset="-122"/>
              </a:rPr>
              <a:t>“更新统计信息”</a:t>
            </a:r>
            <a:r>
              <a:rPr lang="zh-CN" altLang="en-US" dirty="0">
                <a:latin typeface="黑体" pitchFamily="49" charset="-122"/>
                <a:ea typeface="黑体" pitchFamily="49" charset="-122"/>
              </a:rPr>
              <a:t>，单击“</a:t>
            </a:r>
            <a:r>
              <a:rPr lang="zh-CN" altLang="en-US" dirty="0">
                <a:solidFill>
                  <a:srgbClr val="0000CC"/>
                </a:solidFill>
                <a:latin typeface="黑体" pitchFamily="49" charset="-122"/>
                <a:ea typeface="黑体" pitchFamily="49" charset="-122"/>
              </a:rPr>
              <a:t>确定</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sp>
        <p:nvSpPr>
          <p:cNvPr id="2" name="对话气泡: 圆角矩形 1">
            <a:extLst>
              <a:ext uri="{FF2B5EF4-FFF2-40B4-BE49-F238E27FC236}">
                <a16:creationId xmlns:a16="http://schemas.microsoft.com/office/drawing/2014/main" id="{9A8F8CBE-A73E-4AF3-9F69-6863E9489F94}"/>
              </a:ext>
            </a:extLst>
          </p:cNvPr>
          <p:cNvSpPr/>
          <p:nvPr/>
        </p:nvSpPr>
        <p:spPr>
          <a:xfrm>
            <a:off x="3955478" y="3076153"/>
            <a:ext cx="2299159" cy="1085989"/>
          </a:xfrm>
          <a:prstGeom prst="wedgeRoundRectCallout">
            <a:avLst>
              <a:gd name="adj1" fmla="val -3109"/>
              <a:gd name="adj2" fmla="val -8661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itchFamily="49" charset="-122"/>
                <a:ea typeface="黑体" pitchFamily="49" charset="-122"/>
              </a:rPr>
              <a:t>“</a:t>
            </a:r>
            <a:r>
              <a:rPr lang="zh-CN" altLang="en-US" sz="2200" dirty="0">
                <a:solidFill>
                  <a:srgbClr val="0000CC"/>
                </a:solidFill>
                <a:latin typeface="黑体" pitchFamily="49" charset="-122"/>
                <a:ea typeface="黑体" pitchFamily="49" charset="-122"/>
              </a:rPr>
              <a:t>删除连接</a:t>
            </a:r>
            <a:r>
              <a:rPr lang="zh-CN" altLang="en-US" sz="2200" dirty="0">
                <a:solidFill>
                  <a:schemeClr val="tx1"/>
                </a:solidFill>
                <a:latin typeface="黑体" pitchFamily="49" charset="-122"/>
                <a:ea typeface="黑体" pitchFamily="49" charset="-122"/>
              </a:rPr>
              <a:t>”表示是否断开与该数据库的连接。</a:t>
            </a:r>
            <a:endParaRPr lang="zh-CN" altLang="en-US" sz="2200" dirty="0"/>
          </a:p>
        </p:txBody>
      </p:sp>
      <p:sp>
        <p:nvSpPr>
          <p:cNvPr id="10" name="对话气泡: 圆角矩形 9">
            <a:extLst>
              <a:ext uri="{FF2B5EF4-FFF2-40B4-BE49-F238E27FC236}">
                <a16:creationId xmlns:a16="http://schemas.microsoft.com/office/drawing/2014/main" id="{E2F7706A-026C-4D87-A81C-C36CD8E990E4}"/>
              </a:ext>
            </a:extLst>
          </p:cNvPr>
          <p:cNvSpPr/>
          <p:nvPr/>
        </p:nvSpPr>
        <p:spPr>
          <a:xfrm>
            <a:off x="7582940" y="3387156"/>
            <a:ext cx="2656606" cy="1413958"/>
          </a:xfrm>
          <a:prstGeom prst="wedgeRoundRectCallout">
            <a:avLst>
              <a:gd name="adj1" fmla="val -107046"/>
              <a:gd name="adj2" fmla="val -1005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itchFamily="49" charset="-122"/>
                <a:ea typeface="黑体" pitchFamily="49" charset="-122"/>
              </a:rPr>
              <a:t>“</a:t>
            </a:r>
            <a:r>
              <a:rPr lang="zh-CN" altLang="en-US" sz="2200" dirty="0">
                <a:solidFill>
                  <a:srgbClr val="0000CC"/>
                </a:solidFill>
                <a:latin typeface="黑体" pitchFamily="49" charset="-122"/>
                <a:ea typeface="黑体" pitchFamily="49" charset="-122"/>
              </a:rPr>
              <a:t>更新统计信息</a:t>
            </a:r>
            <a:r>
              <a:rPr lang="zh-CN" altLang="en-US" sz="2200" dirty="0">
                <a:solidFill>
                  <a:schemeClr val="tx1"/>
                </a:solidFill>
                <a:latin typeface="黑体" pitchFamily="49" charset="-122"/>
                <a:ea typeface="黑体" pitchFamily="49" charset="-122"/>
              </a:rPr>
              <a:t>”表示在分离数据库之前是否更新过时的优化统计信息。</a:t>
            </a:r>
            <a:endParaRPr lang="zh-CN" altLang="en-US" sz="2200" dirty="0"/>
          </a:p>
        </p:txBody>
      </p:sp>
    </p:spTree>
    <p:extLst>
      <p:ext uri="{BB962C8B-B14F-4D97-AF65-F5344CB8AC3E}">
        <p14:creationId xmlns:p14="http://schemas.microsoft.com/office/powerpoint/2010/main" val="225292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20000" y="540000"/>
            <a:ext cx="4511361" cy="2505417"/>
          </a:xfrm>
        </p:spPr>
        <p:txBody>
          <a:bodyPr>
            <a:normAutofit/>
          </a:bodyPr>
          <a:lstStyle/>
          <a:p>
            <a:pPr marL="400050" lvl="1" indent="-457200">
              <a:lnSpc>
                <a:spcPct val="150000"/>
              </a:lnSpc>
              <a:spcBef>
                <a:spcPts val="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附加数据库的操作步骤  </a:t>
            </a:r>
          </a:p>
          <a:p>
            <a:pPr marL="914400" lvl="1" indent="-457200">
              <a:lnSpc>
                <a:spcPct val="120000"/>
              </a:lnSpc>
              <a:spcBef>
                <a:spcPts val="600"/>
              </a:spcBef>
              <a:buFont typeface="+mj-ea"/>
              <a:buAutoNum type="circleNumDbPlain"/>
              <a:defRPr/>
            </a:pPr>
            <a:r>
              <a:rPr lang="zh-CN" altLang="en-US" dirty="0">
                <a:latin typeface="黑体" pitchFamily="49" charset="-122"/>
                <a:ea typeface="黑体" pitchFamily="49" charset="-122"/>
              </a:rPr>
              <a:t>在对象资源管理器右击“</a:t>
            </a:r>
            <a:r>
              <a:rPr lang="zh-CN" altLang="en-US" dirty="0">
                <a:solidFill>
                  <a:srgbClr val="0000CC"/>
                </a:solidFill>
                <a:latin typeface="黑体" pitchFamily="49" charset="-122"/>
                <a:ea typeface="黑体" pitchFamily="49" charset="-122"/>
              </a:rPr>
              <a:t>数据库</a:t>
            </a:r>
            <a:r>
              <a:rPr lang="zh-CN" altLang="en-US" dirty="0">
                <a:latin typeface="黑体" pitchFamily="49" charset="-122"/>
                <a:ea typeface="黑体" pitchFamily="49" charset="-122"/>
              </a:rPr>
              <a:t>”节点，在快捷菜单中选择“</a:t>
            </a:r>
            <a:r>
              <a:rPr lang="zh-CN" altLang="en-US" dirty="0">
                <a:solidFill>
                  <a:srgbClr val="0000CC"/>
                </a:solidFill>
                <a:latin typeface="黑体" pitchFamily="49" charset="-122"/>
                <a:ea typeface="黑体" pitchFamily="49" charset="-122"/>
              </a:rPr>
              <a:t>附加</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8076E332-9E2E-2581-E638-2E5FD6CA6D87}"/>
              </a:ext>
            </a:extLst>
          </p:cNvPr>
          <p:cNvPicPr>
            <a:picLocks noChangeAspect="1"/>
          </p:cNvPicPr>
          <p:nvPr/>
        </p:nvPicPr>
        <p:blipFill>
          <a:blip r:embed="rId3"/>
          <a:stretch>
            <a:fillRect/>
          </a:stretch>
        </p:blipFill>
        <p:spPr>
          <a:xfrm>
            <a:off x="6135320" y="720887"/>
            <a:ext cx="3953741" cy="1635729"/>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4076C559-4627-35AC-AA91-89375719FA9F}"/>
              </a:ext>
            </a:extLst>
          </p:cNvPr>
          <p:cNvSpPr txBox="1">
            <a:spLocks/>
          </p:cNvSpPr>
          <p:nvPr/>
        </p:nvSpPr>
        <p:spPr>
          <a:xfrm>
            <a:off x="808784" y="3345555"/>
            <a:ext cx="4444860" cy="132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Font typeface="Arial" panose="020B0604020202020204" pitchFamily="34" charset="0"/>
              <a:buNone/>
              <a:defRPr/>
            </a:pPr>
            <a:r>
              <a:rPr lang="zh-CN" altLang="en-US" dirty="0">
                <a:latin typeface="黑体" pitchFamily="49" charset="-122"/>
                <a:ea typeface="黑体" pitchFamily="49" charset="-122"/>
              </a:rPr>
              <a:t>② 在</a:t>
            </a:r>
            <a:r>
              <a:rPr lang="zh-CN" altLang="en-US" dirty="0">
                <a:solidFill>
                  <a:srgbClr val="0000CC"/>
                </a:solidFill>
                <a:latin typeface="黑体" pitchFamily="49" charset="-122"/>
                <a:ea typeface="黑体" pitchFamily="49" charset="-122"/>
              </a:rPr>
              <a:t>附加数据库</a:t>
            </a:r>
            <a:r>
              <a:rPr lang="zh-CN" altLang="en-US" dirty="0">
                <a:latin typeface="黑体" pitchFamily="49" charset="-122"/>
                <a:ea typeface="黑体" pitchFamily="49" charset="-122"/>
              </a:rPr>
              <a:t>窗口中单击“</a:t>
            </a:r>
            <a:r>
              <a:rPr lang="zh-CN" altLang="en-US" dirty="0">
                <a:solidFill>
                  <a:srgbClr val="0000CC"/>
                </a:solidFill>
                <a:latin typeface="黑体" pitchFamily="49" charset="-122"/>
                <a:ea typeface="黑体" pitchFamily="49" charset="-122"/>
              </a:rPr>
              <a:t>添加</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pic>
        <p:nvPicPr>
          <p:cNvPr id="8" name="图片 7">
            <a:extLst>
              <a:ext uri="{FF2B5EF4-FFF2-40B4-BE49-F238E27FC236}">
                <a16:creationId xmlns:a16="http://schemas.microsoft.com/office/drawing/2014/main" id="{D60D5F29-E4B7-B97E-372F-99E54B55E84B}"/>
              </a:ext>
            </a:extLst>
          </p:cNvPr>
          <p:cNvPicPr>
            <a:picLocks noChangeAspect="1"/>
          </p:cNvPicPr>
          <p:nvPr/>
        </p:nvPicPr>
        <p:blipFill>
          <a:blip r:embed="rId4"/>
          <a:stretch>
            <a:fillRect/>
          </a:stretch>
        </p:blipFill>
        <p:spPr>
          <a:xfrm>
            <a:off x="6135320" y="2538189"/>
            <a:ext cx="4197400" cy="3816934"/>
          </a:xfrm>
          <a:prstGeom prst="rect">
            <a:avLst/>
          </a:prstGeom>
          <a:effectLst>
            <a:outerShdw blurRad="50800" dist="38100" dir="2700000" algn="tl" rotWithShape="0">
              <a:prstClr val="black">
                <a:alpha val="40000"/>
              </a:prstClr>
            </a:outerShdw>
          </a:effectLst>
        </p:spPr>
      </p:pic>
      <p:sp>
        <p:nvSpPr>
          <p:cNvPr id="13" name="对话气泡: 圆角矩形 12">
            <a:extLst>
              <a:ext uri="{FF2B5EF4-FFF2-40B4-BE49-F238E27FC236}">
                <a16:creationId xmlns:a16="http://schemas.microsoft.com/office/drawing/2014/main" id="{C09DC6B9-0D1F-D347-5164-5724E3FD0374}"/>
              </a:ext>
            </a:extLst>
          </p:cNvPr>
          <p:cNvSpPr/>
          <p:nvPr/>
        </p:nvSpPr>
        <p:spPr>
          <a:xfrm>
            <a:off x="7488388" y="3740726"/>
            <a:ext cx="1971496" cy="415637"/>
          </a:xfrm>
          <a:prstGeom prst="wedgeRoundRectCallout">
            <a:avLst>
              <a:gd name="adj1" fmla="val 35626"/>
              <a:gd name="adj2" fmla="val 9863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itchFamily="49" charset="-122"/>
                <a:ea typeface="黑体" pitchFamily="49" charset="-122"/>
              </a:rPr>
              <a:t>“</a:t>
            </a:r>
            <a:r>
              <a:rPr lang="zh-CN" altLang="en-US" sz="2200" dirty="0">
                <a:solidFill>
                  <a:srgbClr val="0000CC"/>
                </a:solidFill>
                <a:latin typeface="黑体" pitchFamily="49" charset="-122"/>
                <a:ea typeface="黑体" pitchFamily="49" charset="-122"/>
              </a:rPr>
              <a:t>添加</a:t>
            </a:r>
            <a:r>
              <a:rPr lang="zh-CN" altLang="en-US" sz="2200" dirty="0">
                <a:solidFill>
                  <a:schemeClr val="tx1"/>
                </a:solidFill>
                <a:latin typeface="黑体" pitchFamily="49" charset="-122"/>
                <a:ea typeface="黑体" pitchFamily="49" charset="-122"/>
              </a:rPr>
              <a:t>”按钮</a:t>
            </a:r>
            <a:endParaRPr lang="zh-CN" altLang="en-US" sz="2200" dirty="0"/>
          </a:p>
        </p:txBody>
      </p:sp>
    </p:spTree>
    <p:extLst>
      <p:ext uri="{BB962C8B-B14F-4D97-AF65-F5344CB8AC3E}">
        <p14:creationId xmlns:p14="http://schemas.microsoft.com/office/powerpoint/2010/main" val="971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650197" y="510592"/>
            <a:ext cx="10539580" cy="1159988"/>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③ 在打开的</a:t>
            </a:r>
            <a:r>
              <a:rPr lang="zh-CN" altLang="en-US" dirty="0">
                <a:solidFill>
                  <a:srgbClr val="0000CC"/>
                </a:solidFill>
                <a:latin typeface="黑体" pitchFamily="49" charset="-122"/>
                <a:ea typeface="黑体" pitchFamily="49" charset="-122"/>
              </a:rPr>
              <a:t>定位数据库文件</a:t>
            </a:r>
            <a:r>
              <a:rPr lang="zh-CN" altLang="en-US" dirty="0">
                <a:latin typeface="黑体" pitchFamily="49" charset="-122"/>
                <a:ea typeface="黑体" pitchFamily="49" charset="-122"/>
              </a:rPr>
              <a:t>窗口中找到要附件的数据库所在位置并选中主数据文件，单击“</a:t>
            </a:r>
            <a:r>
              <a:rPr lang="zh-CN" altLang="en-US" dirty="0">
                <a:solidFill>
                  <a:srgbClr val="0000CC"/>
                </a:solidFill>
                <a:latin typeface="黑体" pitchFamily="49" charset="-122"/>
                <a:ea typeface="黑体" pitchFamily="49" charset="-122"/>
              </a:rPr>
              <a:t>确定</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pic>
        <p:nvPicPr>
          <p:cNvPr id="4" name="图片 3">
            <a:extLst>
              <a:ext uri="{FF2B5EF4-FFF2-40B4-BE49-F238E27FC236}">
                <a16:creationId xmlns:a16="http://schemas.microsoft.com/office/drawing/2014/main" id="{4F6DA593-6C48-CBD1-FB2A-63CF5100F93C}"/>
              </a:ext>
            </a:extLst>
          </p:cNvPr>
          <p:cNvPicPr>
            <a:picLocks noChangeAspect="1"/>
          </p:cNvPicPr>
          <p:nvPr/>
        </p:nvPicPr>
        <p:blipFill>
          <a:blip r:embed="rId3"/>
          <a:stretch>
            <a:fillRect/>
          </a:stretch>
        </p:blipFill>
        <p:spPr>
          <a:xfrm>
            <a:off x="1906731" y="1670580"/>
            <a:ext cx="8270049" cy="4284005"/>
          </a:xfrm>
          <a:prstGeom prst="rect">
            <a:avLst/>
          </a:prstGeom>
        </p:spPr>
      </p:pic>
      <p:sp>
        <p:nvSpPr>
          <p:cNvPr id="5" name="对话气泡: 圆角矩形 4">
            <a:extLst>
              <a:ext uri="{FF2B5EF4-FFF2-40B4-BE49-F238E27FC236}">
                <a16:creationId xmlns:a16="http://schemas.microsoft.com/office/drawing/2014/main" id="{233A086E-D642-12BF-EE4D-856AA2B1AFCF}"/>
              </a:ext>
            </a:extLst>
          </p:cNvPr>
          <p:cNvSpPr/>
          <p:nvPr/>
        </p:nvSpPr>
        <p:spPr>
          <a:xfrm>
            <a:off x="5981495" y="3749040"/>
            <a:ext cx="1971496" cy="668061"/>
          </a:xfrm>
          <a:prstGeom prst="wedgeRoundRectCallout">
            <a:avLst>
              <a:gd name="adj1" fmla="val -98959"/>
              <a:gd name="adj2" fmla="val -6549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itchFamily="49" charset="-122"/>
                <a:ea typeface="黑体" pitchFamily="49" charset="-122"/>
              </a:rPr>
              <a:t>选中要附加的主数据文件。</a:t>
            </a:r>
            <a:endParaRPr lang="zh-CN" altLang="en-US" sz="2200" dirty="0"/>
          </a:p>
        </p:txBody>
      </p:sp>
      <p:sp>
        <p:nvSpPr>
          <p:cNvPr id="6" name="对话气泡: 圆角矩形 5">
            <a:extLst>
              <a:ext uri="{FF2B5EF4-FFF2-40B4-BE49-F238E27FC236}">
                <a16:creationId xmlns:a16="http://schemas.microsoft.com/office/drawing/2014/main" id="{075522B2-B11B-67E9-0453-85D35E41C112}"/>
              </a:ext>
            </a:extLst>
          </p:cNvPr>
          <p:cNvSpPr/>
          <p:nvPr/>
        </p:nvSpPr>
        <p:spPr>
          <a:xfrm>
            <a:off x="2562592" y="4144941"/>
            <a:ext cx="1971496" cy="530901"/>
          </a:xfrm>
          <a:prstGeom prst="wedgeRoundRectCallout">
            <a:avLst>
              <a:gd name="adj1" fmla="val -26990"/>
              <a:gd name="adj2" fmla="val -12734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itchFamily="49" charset="-122"/>
                <a:ea typeface="黑体" pitchFamily="49" charset="-122"/>
              </a:rPr>
              <a:t>选中文件位置。</a:t>
            </a:r>
            <a:endParaRPr lang="zh-CN" altLang="en-US" sz="2200" dirty="0"/>
          </a:p>
        </p:txBody>
      </p:sp>
      <p:sp>
        <p:nvSpPr>
          <p:cNvPr id="7" name="矩形 6">
            <a:extLst>
              <a:ext uri="{FF2B5EF4-FFF2-40B4-BE49-F238E27FC236}">
                <a16:creationId xmlns:a16="http://schemas.microsoft.com/office/drawing/2014/main" id="{4A9B3F92-C723-D18B-9209-DD73340BA502}"/>
              </a:ext>
            </a:extLst>
          </p:cNvPr>
          <p:cNvSpPr/>
          <p:nvPr/>
        </p:nvSpPr>
        <p:spPr>
          <a:xfrm>
            <a:off x="2626964" y="3463875"/>
            <a:ext cx="573437" cy="17823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49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434188" y="547000"/>
            <a:ext cx="10188350" cy="815818"/>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④ 返回</a:t>
            </a:r>
            <a:r>
              <a:rPr lang="zh-CN" altLang="en-US" dirty="0">
                <a:solidFill>
                  <a:srgbClr val="0000CC"/>
                </a:solidFill>
                <a:latin typeface="黑体" pitchFamily="49" charset="-122"/>
                <a:ea typeface="黑体" pitchFamily="49" charset="-122"/>
              </a:rPr>
              <a:t>附加数据库</a:t>
            </a:r>
            <a:r>
              <a:rPr lang="zh-CN" altLang="en-US" dirty="0">
                <a:latin typeface="黑体" pitchFamily="49" charset="-122"/>
                <a:ea typeface="黑体" pitchFamily="49" charset="-122"/>
              </a:rPr>
              <a:t>窗口，可以查看到要添加的数据库及其文件。</a:t>
            </a:r>
            <a:endParaRPr lang="en-US" altLang="zh-CN" dirty="0">
              <a:latin typeface="黑体" pitchFamily="49" charset="-122"/>
              <a:ea typeface="黑体" pitchFamily="49" charset="-122"/>
            </a:endParaRPr>
          </a:p>
        </p:txBody>
      </p:sp>
      <p:pic>
        <p:nvPicPr>
          <p:cNvPr id="6" name="图片 5">
            <a:extLst>
              <a:ext uri="{FF2B5EF4-FFF2-40B4-BE49-F238E27FC236}">
                <a16:creationId xmlns:a16="http://schemas.microsoft.com/office/drawing/2014/main" id="{D9B9AC28-5E1E-FB94-0FC2-38C1186DD924}"/>
              </a:ext>
            </a:extLst>
          </p:cNvPr>
          <p:cNvPicPr>
            <a:picLocks noChangeAspect="1"/>
          </p:cNvPicPr>
          <p:nvPr/>
        </p:nvPicPr>
        <p:blipFill>
          <a:blip r:embed="rId3"/>
          <a:stretch>
            <a:fillRect/>
          </a:stretch>
        </p:blipFill>
        <p:spPr>
          <a:xfrm>
            <a:off x="2360666" y="1063395"/>
            <a:ext cx="7470667" cy="4600747"/>
          </a:xfrm>
          <a:prstGeom prst="rect">
            <a:avLst/>
          </a:prstGeom>
          <a:effectLst>
            <a:outerShdw blurRad="50800" dist="38100" dir="2700000" algn="tl" rotWithShape="0">
              <a:prstClr val="black">
                <a:alpha val="40000"/>
              </a:prstClr>
            </a:outerShdw>
          </a:effectLst>
        </p:spPr>
      </p:pic>
      <p:sp>
        <p:nvSpPr>
          <p:cNvPr id="7" name="内容占位符 2">
            <a:extLst>
              <a:ext uri="{FF2B5EF4-FFF2-40B4-BE49-F238E27FC236}">
                <a16:creationId xmlns:a16="http://schemas.microsoft.com/office/drawing/2014/main" id="{B11FE528-1BA4-D21F-3139-2731BEAD5032}"/>
              </a:ext>
            </a:extLst>
          </p:cNvPr>
          <p:cNvSpPr txBox="1">
            <a:spLocks/>
          </p:cNvSpPr>
          <p:nvPr/>
        </p:nvSpPr>
        <p:spPr>
          <a:xfrm>
            <a:off x="434188" y="5795892"/>
            <a:ext cx="10188350" cy="46261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600"/>
              </a:spcBef>
              <a:buFont typeface="Arial" panose="020B0604020202020204" pitchFamily="34" charset="0"/>
              <a:buNone/>
              <a:defRPr/>
            </a:pPr>
            <a:r>
              <a:rPr lang="zh-CN" altLang="en-US" sz="2600" dirty="0">
                <a:latin typeface="黑体" pitchFamily="49" charset="-122"/>
                <a:ea typeface="黑体" pitchFamily="49" charset="-122"/>
              </a:rPr>
              <a:t>⑤ 单击“</a:t>
            </a:r>
            <a:r>
              <a:rPr lang="zh-CN" altLang="en-US" dirty="0">
                <a:solidFill>
                  <a:srgbClr val="0000CC"/>
                </a:solidFill>
                <a:latin typeface="黑体" pitchFamily="49" charset="-122"/>
                <a:ea typeface="黑体" pitchFamily="49" charset="-122"/>
              </a:rPr>
              <a:t>确定</a:t>
            </a:r>
            <a:r>
              <a:rPr lang="zh-CN" altLang="en-US" sz="2600" dirty="0">
                <a:latin typeface="黑体" pitchFamily="49" charset="-122"/>
                <a:ea typeface="黑体" pitchFamily="49" charset="-122"/>
              </a:rPr>
              <a:t>”按钮完成数据库的附加。</a:t>
            </a:r>
            <a:endParaRPr lang="en-US" altLang="zh-CN" sz="2600" dirty="0">
              <a:latin typeface="黑体" pitchFamily="49" charset="-122"/>
              <a:ea typeface="黑体" pitchFamily="49" charset="-122"/>
            </a:endParaRPr>
          </a:p>
        </p:txBody>
      </p:sp>
    </p:spTree>
    <p:extLst>
      <p:ext uri="{BB962C8B-B14F-4D97-AF65-F5344CB8AC3E}">
        <p14:creationId xmlns:p14="http://schemas.microsoft.com/office/powerpoint/2010/main" val="29955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6.4.2 </a:t>
            </a:r>
            <a:r>
              <a:rPr lang="zh-CN" altLang="en-US" sz="3200" dirty="0">
                <a:solidFill>
                  <a:srgbClr val="C00000"/>
                </a:solidFill>
                <a:latin typeface="黑体" panose="02010609060101010101" pitchFamily="49" charset="-122"/>
                <a:ea typeface="黑体" panose="02010609060101010101" pitchFamily="49" charset="-122"/>
              </a:rPr>
              <a:t>脱机与联机数据库</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21685" y="1185862"/>
            <a:ext cx="10515600" cy="4486275"/>
          </a:xfrm>
        </p:spPr>
        <p:txBody>
          <a:bodyPr>
            <a:normAutofit/>
          </a:bodyPr>
          <a:lstStyle/>
          <a:p>
            <a:pPr marL="400050" lvl="1" indent="-457200">
              <a:lnSpc>
                <a:spcPct val="150000"/>
              </a:lnSpc>
              <a:spcBef>
                <a:spcPts val="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脱机数据库</a:t>
            </a:r>
            <a:endParaRPr lang="en-US" altLang="zh-CN" sz="2800" dirty="0">
              <a:solidFill>
                <a:srgbClr val="0000CC"/>
              </a:solidFill>
              <a:latin typeface="黑体" pitchFamily="49" charset="-122"/>
              <a:ea typeface="黑体" pitchFamily="49" charset="-122"/>
            </a:endParaRPr>
          </a:p>
          <a:p>
            <a:pPr marL="457200" lvl="1" indent="0">
              <a:lnSpc>
                <a:spcPct val="120000"/>
              </a:lnSpc>
              <a:spcBef>
                <a:spcPts val="1200"/>
              </a:spcBef>
              <a:buSzPct val="60000"/>
              <a:buNone/>
              <a:defRPr/>
            </a:pPr>
            <a:r>
              <a:rPr lang="zh-CN" altLang="en-US" dirty="0">
                <a:latin typeface="黑体" pitchFamily="49" charset="-122"/>
                <a:ea typeface="黑体" pitchFamily="49" charset="-122"/>
              </a:rPr>
              <a:t>脱机数据库是指暂时关闭数据库的服务，使数据库不可用，但在数据库节点中仍可以看到数据库。</a:t>
            </a:r>
            <a:endParaRPr lang="en-US" altLang="zh-CN" dirty="0">
              <a:latin typeface="黑体" pitchFamily="49" charset="-122"/>
              <a:ea typeface="黑体" pitchFamily="49" charset="-122"/>
            </a:endParaRPr>
          </a:p>
          <a:p>
            <a:pPr marL="400050" lvl="1" indent="-457200">
              <a:lnSpc>
                <a:spcPct val="150000"/>
              </a:lnSpc>
              <a:spcBef>
                <a:spcPts val="240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联机数据库</a:t>
            </a:r>
          </a:p>
          <a:p>
            <a:pPr marL="457200" lvl="1" indent="0">
              <a:lnSpc>
                <a:spcPct val="120000"/>
              </a:lnSpc>
              <a:spcBef>
                <a:spcPts val="1200"/>
              </a:spcBef>
              <a:buClr>
                <a:srgbClr val="C00000"/>
              </a:buClr>
              <a:buSzPct val="60000"/>
              <a:buNone/>
              <a:defRPr/>
            </a:pPr>
            <a:r>
              <a:rPr lang="zh-CN" altLang="en-US" dirty="0">
                <a:latin typeface="黑体" pitchFamily="49" charset="-122"/>
                <a:ea typeface="黑体" pitchFamily="49" charset="-122"/>
              </a:rPr>
              <a:t>联机数据库是对脱机的数据库重新启动服务。</a:t>
            </a: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35333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720000" y="540000"/>
            <a:ext cx="5664109" cy="743264"/>
          </a:xfrm>
        </p:spPr>
        <p:txBody>
          <a:bodyPr>
            <a:normAutofit/>
          </a:bodyPr>
          <a:lstStyle/>
          <a:p>
            <a:pPr marL="400050" lvl="1" indent="-457200">
              <a:lnSpc>
                <a:spcPct val="130000"/>
              </a:lnSpc>
              <a:spcBef>
                <a:spcPts val="60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脱机数据库的操作步骤</a:t>
            </a:r>
            <a:endParaRPr lang="en-US" altLang="zh-CN" sz="2800"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50C94B0D-4758-E7EB-FB3B-8B431B1AFFEE}"/>
              </a:ext>
            </a:extLst>
          </p:cNvPr>
          <p:cNvPicPr>
            <a:picLocks noChangeAspect="1"/>
          </p:cNvPicPr>
          <p:nvPr/>
        </p:nvPicPr>
        <p:blipFill>
          <a:blip r:embed="rId3"/>
          <a:stretch>
            <a:fillRect/>
          </a:stretch>
        </p:blipFill>
        <p:spPr>
          <a:xfrm>
            <a:off x="6106571" y="950471"/>
            <a:ext cx="5005711" cy="2288675"/>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2715BB4F-7855-147B-17B3-CCE819CF60B4}"/>
              </a:ext>
            </a:extLst>
          </p:cNvPr>
          <p:cNvSpPr txBox="1">
            <a:spLocks/>
          </p:cNvSpPr>
          <p:nvPr/>
        </p:nvSpPr>
        <p:spPr>
          <a:xfrm>
            <a:off x="1079717" y="4192282"/>
            <a:ext cx="4840636" cy="1356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242888">
              <a:lnSpc>
                <a:spcPct val="120000"/>
              </a:lnSpc>
              <a:spcBef>
                <a:spcPts val="1200"/>
              </a:spcBef>
              <a:buFont typeface="Arial" panose="020B0604020202020204" pitchFamily="34" charset="0"/>
              <a:buNone/>
              <a:defRPr/>
            </a:pPr>
            <a:r>
              <a:rPr lang="zh-CN" altLang="en-US" sz="2400" dirty="0">
                <a:latin typeface="黑体" pitchFamily="49" charset="-122"/>
                <a:ea typeface="黑体" pitchFamily="49" charset="-122"/>
              </a:rPr>
              <a:t>② 当</a:t>
            </a:r>
            <a:r>
              <a:rPr lang="zh-CN" altLang="en-US" sz="2400" dirty="0">
                <a:solidFill>
                  <a:srgbClr val="0000CC"/>
                </a:solidFill>
                <a:latin typeface="黑体" pitchFamily="49" charset="-122"/>
                <a:ea typeface="黑体" pitchFamily="49" charset="-122"/>
              </a:rPr>
              <a:t>使数据库脱机</a:t>
            </a:r>
            <a:r>
              <a:rPr lang="zh-CN" altLang="en-US" sz="2400" dirty="0">
                <a:latin typeface="黑体" pitchFamily="49" charset="-122"/>
                <a:ea typeface="黑体" pitchFamily="49" charset="-122"/>
              </a:rPr>
              <a:t>窗口中出现“</a:t>
            </a:r>
            <a:r>
              <a:rPr lang="zh-CN" altLang="en-US" sz="2400" dirty="0">
                <a:solidFill>
                  <a:srgbClr val="0000CC"/>
                </a:solidFill>
                <a:latin typeface="黑体" pitchFamily="49" charset="-122"/>
                <a:ea typeface="黑体" pitchFamily="49" charset="-122"/>
              </a:rPr>
              <a:t>成功</a:t>
            </a:r>
            <a:r>
              <a:rPr lang="zh-CN" altLang="en-US" sz="2400" dirty="0">
                <a:latin typeface="黑体" pitchFamily="49" charset="-122"/>
                <a:ea typeface="黑体" pitchFamily="49" charset="-122"/>
              </a:rPr>
              <a:t>”时，单击“</a:t>
            </a:r>
            <a:r>
              <a:rPr lang="zh-CN" altLang="en-US" sz="2400" dirty="0">
                <a:solidFill>
                  <a:srgbClr val="0000CC"/>
                </a:solidFill>
                <a:latin typeface="黑体" pitchFamily="49" charset="-122"/>
                <a:ea typeface="黑体" pitchFamily="49" charset="-122"/>
              </a:rPr>
              <a:t>关闭</a:t>
            </a:r>
            <a:r>
              <a:rPr lang="zh-CN" altLang="en-US" sz="2400" dirty="0">
                <a:latin typeface="黑体" pitchFamily="49" charset="-122"/>
                <a:ea typeface="黑体" pitchFamily="49" charset="-122"/>
              </a:rPr>
              <a:t>”按钮。</a:t>
            </a:r>
            <a:endParaRPr lang="en-US" altLang="zh-CN" sz="2400" dirty="0">
              <a:latin typeface="黑体" pitchFamily="49" charset="-122"/>
              <a:ea typeface="黑体" pitchFamily="49" charset="-122"/>
            </a:endParaRPr>
          </a:p>
        </p:txBody>
      </p:sp>
      <p:pic>
        <p:nvPicPr>
          <p:cNvPr id="7" name="图片 6">
            <a:extLst>
              <a:ext uri="{FF2B5EF4-FFF2-40B4-BE49-F238E27FC236}">
                <a16:creationId xmlns:a16="http://schemas.microsoft.com/office/drawing/2014/main" id="{D104ECE7-2042-BDF6-7B16-A17D7227FAB9}"/>
              </a:ext>
            </a:extLst>
          </p:cNvPr>
          <p:cNvPicPr>
            <a:picLocks noChangeAspect="1"/>
          </p:cNvPicPr>
          <p:nvPr/>
        </p:nvPicPr>
        <p:blipFill>
          <a:blip r:embed="rId4"/>
          <a:stretch>
            <a:fillRect/>
          </a:stretch>
        </p:blipFill>
        <p:spPr>
          <a:xfrm>
            <a:off x="6106572" y="3618855"/>
            <a:ext cx="5015612" cy="2557220"/>
          </a:xfrm>
          <a:prstGeom prst="rect">
            <a:avLst/>
          </a:prstGeom>
          <a:effectLst>
            <a:outerShdw blurRad="50800" dist="38100" dir="2700000" algn="tl" rotWithShape="0">
              <a:prstClr val="black">
                <a:alpha val="40000"/>
              </a:prstClr>
            </a:outerShdw>
          </a:effectLst>
        </p:spPr>
      </p:pic>
      <p:sp>
        <p:nvSpPr>
          <p:cNvPr id="8" name="内容占位符 2">
            <a:extLst>
              <a:ext uri="{FF2B5EF4-FFF2-40B4-BE49-F238E27FC236}">
                <a16:creationId xmlns:a16="http://schemas.microsoft.com/office/drawing/2014/main" id="{90BB0CE1-6C65-2664-9D8D-215CF98AC0CB}"/>
              </a:ext>
            </a:extLst>
          </p:cNvPr>
          <p:cNvSpPr txBox="1">
            <a:spLocks/>
          </p:cNvSpPr>
          <p:nvPr/>
        </p:nvSpPr>
        <p:spPr>
          <a:xfrm>
            <a:off x="1079717" y="1494778"/>
            <a:ext cx="4840636" cy="173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30000"/>
              </a:lnSpc>
              <a:spcBef>
                <a:spcPts val="600"/>
              </a:spcBef>
              <a:buClr>
                <a:srgbClr val="C00000"/>
              </a:buClr>
              <a:buSzPct val="100000"/>
              <a:buNone/>
              <a:defRPr/>
            </a:pPr>
            <a:r>
              <a:rPr lang="zh-CN" altLang="en-US" dirty="0">
                <a:latin typeface="黑体" pitchFamily="49" charset="-122"/>
                <a:ea typeface="黑体" pitchFamily="49" charset="-122"/>
              </a:rPr>
              <a:t>① </a:t>
            </a:r>
            <a:r>
              <a:rPr lang="zh-CN" altLang="en-US" sz="2400" dirty="0">
                <a:latin typeface="黑体" pitchFamily="49" charset="-122"/>
                <a:ea typeface="黑体" pitchFamily="49" charset="-122"/>
              </a:rPr>
              <a:t>在对象资源管理器中右击要脱机的数据库，在快捷菜单中选择“</a:t>
            </a:r>
            <a:r>
              <a:rPr lang="zh-CN" altLang="en-US" sz="2400" dirty="0">
                <a:solidFill>
                  <a:srgbClr val="0000CC"/>
                </a:solidFill>
                <a:latin typeface="黑体" pitchFamily="49" charset="-122"/>
                <a:ea typeface="黑体" pitchFamily="49" charset="-122"/>
              </a:rPr>
              <a:t>任务</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a:t>
            </a:r>
            <a:r>
              <a:rPr lang="zh-CN" altLang="en-US" sz="2400" dirty="0">
                <a:solidFill>
                  <a:srgbClr val="0000CC"/>
                </a:solidFill>
                <a:latin typeface="黑体" pitchFamily="49" charset="-122"/>
                <a:ea typeface="黑体" pitchFamily="49" charset="-122"/>
              </a:rPr>
              <a:t>脱机</a:t>
            </a:r>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p:txBody>
      </p:sp>
    </p:spTree>
    <p:extLst>
      <p:ext uri="{BB962C8B-B14F-4D97-AF65-F5344CB8AC3E}">
        <p14:creationId xmlns:p14="http://schemas.microsoft.com/office/powerpoint/2010/main" val="32696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799</Words>
  <Application>Microsoft Office PowerPoint</Application>
  <PresentationFormat>宽屏</PresentationFormat>
  <Paragraphs>66</Paragraphs>
  <Slides>18</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黑体</vt:lpstr>
      <vt:lpstr>Arial</vt:lpstr>
      <vt:lpstr>Wingdings</vt:lpstr>
      <vt:lpstr>Office 主题​​</vt:lpstr>
      <vt:lpstr>6.4 数据库的其他操作</vt:lpstr>
      <vt:lpstr>6.4.1 分离与附加数据库</vt:lpstr>
      <vt:lpstr>PowerPoint 演示文稿</vt:lpstr>
      <vt:lpstr>PowerPoint 演示文稿</vt:lpstr>
      <vt:lpstr>PowerPoint 演示文稿</vt:lpstr>
      <vt:lpstr>PowerPoint 演示文稿</vt:lpstr>
      <vt:lpstr>PowerPoint 演示文稿</vt:lpstr>
      <vt:lpstr>6.4.2 脱机与联机数据库</vt:lpstr>
      <vt:lpstr>PowerPoint 演示文稿</vt:lpstr>
      <vt:lpstr>PowerPoint 演示文稿</vt:lpstr>
      <vt:lpstr>6.4.3 导入导出数据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216</cp:revision>
  <dcterms:created xsi:type="dcterms:W3CDTF">2019-10-10T08:16:17Z</dcterms:created>
  <dcterms:modified xsi:type="dcterms:W3CDTF">2024-05-29T01:05:46Z</dcterms:modified>
</cp:coreProperties>
</file>