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8" r:id="rId2"/>
    <p:sldId id="256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470" r:id="rId15"/>
    <p:sldId id="471" r:id="rId16"/>
    <p:sldId id="47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15" autoAdjust="0"/>
    <p:restoredTop sz="80242" autoAdjust="0"/>
  </p:normalViewPr>
  <p:slideViewPr>
    <p:cSldViewPr snapToGrid="0">
      <p:cViewPr varScale="1">
        <p:scale>
          <a:sx n="100" d="100"/>
          <a:sy n="100" d="100"/>
        </p:scale>
        <p:origin x="190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638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例如把性别字段的类型改为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bit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逻辑型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改完后保存表即可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保存</a:t>
            </a:r>
            <a:r>
              <a:rPr lang="zh-CN" altLang="en-US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修改后的表时</a:t>
            </a: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弹出不允许保存更改表的提示，</a:t>
            </a:r>
            <a:r>
              <a:rPr lang="zh-CN" altLang="en-US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则进行如下操作解决：</a:t>
            </a:r>
            <a:endParaRPr lang="en-US" altLang="zh-CN" sz="1800" b="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点击“工具”菜单</a:t>
            </a:r>
            <a:r>
              <a:rPr lang="en-US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“选项”菜单</a:t>
            </a:r>
            <a:r>
              <a:rPr lang="zh-CN" altLang="en-US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sz="1800" b="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②在打开的“选项”对话框中，展开左侧的“设计器”，选择下方的“表设计器和数据库设计器”</a:t>
            </a:r>
            <a:r>
              <a:rPr lang="zh-CN" altLang="en-US" sz="1800" b="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800" b="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③取消右侧“阻止保存要求重新创建表的更改”复选框的勾选，点击确定之后，就可以重新保存表了。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332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保存表。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733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黑体" pitchFamily="49" charset="-122"/>
                <a:ea typeface="黑体" pitchFamily="49" charset="-122"/>
              </a:rPr>
              <a:t>保存表。</a:t>
            </a:r>
            <a:endParaRPr lang="en-US" altLang="zh-CN" sz="1200" dirty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51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可以通过单击“显示依赖关系”查看该表所依赖的表和依赖该表的表，如果有依赖该表的表应先取消依赖再删除该表。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15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可以通过单击“显示依赖关系”查看该表所依赖的表和依赖该表的表，如果有依赖该表的表应先取消依赖再删除该表。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28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  <a:p>
            <a:r>
              <a:rPr lang="en-US" altLang="zh-CN" b="1" dirty="0"/>
              <a:t>Score</a:t>
            </a:r>
            <a:r>
              <a:rPr lang="zh-CN" altLang="en-US" b="1" dirty="0"/>
              <a:t>表本别与</a:t>
            </a:r>
            <a:r>
              <a:rPr lang="en-US" altLang="zh-CN" b="1" dirty="0"/>
              <a:t>student</a:t>
            </a:r>
            <a:r>
              <a:rPr lang="zh-CN" altLang="en-US" b="1" dirty="0"/>
              <a:t>表、</a:t>
            </a:r>
            <a:r>
              <a:rPr lang="en-US" altLang="zh-CN" b="1" dirty="0"/>
              <a:t>course</a:t>
            </a:r>
            <a:r>
              <a:rPr lang="zh-CN" altLang="en-US" b="1" dirty="0"/>
              <a:t>表有联系，</a:t>
            </a:r>
            <a:r>
              <a:rPr lang="en-US" altLang="zh-CN" b="1" dirty="0"/>
              <a:t>course</a:t>
            </a:r>
            <a:r>
              <a:rPr lang="zh-CN" altLang="en-US" b="1" dirty="0"/>
              <a:t>表与</a:t>
            </a:r>
            <a:r>
              <a:rPr lang="en-US" altLang="zh-CN" b="1" dirty="0"/>
              <a:t>teacher</a:t>
            </a:r>
            <a:r>
              <a:rPr lang="zh-CN" altLang="en-US" b="1" dirty="0"/>
              <a:t>表有联系</a:t>
            </a:r>
            <a:endParaRPr lang="en-US" altLang="zh-CN" b="1" dirty="0"/>
          </a:p>
          <a:p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我们以</a:t>
            </a:r>
            <a:r>
              <a:rPr lang="en-US" altLang="zh-CN" b="1" dirty="0"/>
              <a:t>school</a:t>
            </a:r>
            <a:r>
              <a:rPr lang="zh-CN" altLang="en-US" b="1" dirty="0"/>
              <a:t>数据库的这四个表为例学习如何</a:t>
            </a:r>
            <a:r>
              <a:rPr lang="zh-CN" altLang="en-US" sz="1200" b="1" kern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使用</a:t>
            </a:r>
            <a:r>
              <a:rPr lang="zh-CN" altLang="en-US" sz="2400" b="1" kern="12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  <a:cs typeface="+mn-cs"/>
              </a:rPr>
              <a:t>图形</a:t>
            </a:r>
            <a:r>
              <a:rPr lang="zh-CN" altLang="en-US" sz="1200" b="1" kern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界面创建表。</a:t>
            </a:r>
            <a:endParaRPr lang="en-US" altLang="zh-CN" sz="12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Score </a:t>
            </a:r>
            <a:r>
              <a:rPr lang="zh-CN" altLang="en-US" dirty="0"/>
              <a:t>表参照</a:t>
            </a:r>
            <a:r>
              <a:rPr lang="en-US" altLang="zh-CN" dirty="0"/>
              <a:t>student</a:t>
            </a:r>
            <a:r>
              <a:rPr lang="zh-CN" altLang="en-US" dirty="0"/>
              <a:t>表和</a:t>
            </a:r>
            <a:r>
              <a:rPr lang="en-US" altLang="zh-CN" dirty="0"/>
              <a:t>course</a:t>
            </a:r>
            <a:r>
              <a:rPr lang="zh-CN" altLang="en-US" dirty="0"/>
              <a:t>表，</a:t>
            </a:r>
            <a:r>
              <a:rPr lang="en-US" altLang="zh-CN" dirty="0"/>
              <a:t>course</a:t>
            </a:r>
            <a:r>
              <a:rPr lang="zh-CN" altLang="en-US" dirty="0"/>
              <a:t>表参照了</a:t>
            </a:r>
            <a:r>
              <a:rPr lang="en-US" altLang="zh-CN" dirty="0"/>
              <a:t>teacher</a:t>
            </a:r>
            <a:r>
              <a:rPr lang="zh-CN" altLang="en-US" dirty="0"/>
              <a:t>表。</a:t>
            </a:r>
            <a:endParaRPr lang="en-US" altLang="zh-CN" dirty="0"/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Score</a:t>
            </a:r>
            <a:r>
              <a:rPr lang="zh-CN" altLang="en-US" dirty="0"/>
              <a:t>表通过</a:t>
            </a:r>
            <a:r>
              <a:rPr lang="en-US" altLang="zh-CN" dirty="0" err="1"/>
              <a:t>sno</a:t>
            </a:r>
            <a:r>
              <a:rPr lang="zh-CN" altLang="en-US" dirty="0"/>
              <a:t>和</a:t>
            </a:r>
            <a:r>
              <a:rPr lang="en-US" altLang="zh-CN" dirty="0" err="1"/>
              <a:t>cno</a:t>
            </a:r>
            <a:r>
              <a:rPr lang="zh-CN" altLang="en-US" dirty="0"/>
              <a:t>同</a:t>
            </a:r>
            <a:r>
              <a:rPr lang="en-US" altLang="zh-CN" dirty="0"/>
              <a:t>student</a:t>
            </a:r>
            <a:r>
              <a:rPr lang="zh-CN" altLang="en-US" dirty="0"/>
              <a:t>表和</a:t>
            </a:r>
            <a:r>
              <a:rPr lang="en-US" altLang="zh-CN" dirty="0"/>
              <a:t>course</a:t>
            </a:r>
            <a:r>
              <a:rPr lang="zh-CN" altLang="en-US" dirty="0"/>
              <a:t>联系，</a:t>
            </a:r>
            <a:r>
              <a:rPr lang="en-US" altLang="zh-CN" dirty="0"/>
              <a:t>course</a:t>
            </a:r>
            <a:r>
              <a:rPr lang="zh-CN" altLang="en-US" dirty="0"/>
              <a:t>表通过</a:t>
            </a:r>
            <a:r>
              <a:rPr lang="en-US" altLang="zh-CN" dirty="0" err="1"/>
              <a:t>tno</a:t>
            </a:r>
            <a:r>
              <a:rPr lang="zh-CN" altLang="en-US" dirty="0"/>
              <a:t>同</a:t>
            </a:r>
            <a:r>
              <a:rPr lang="en-US" altLang="zh-CN" dirty="0"/>
              <a:t>teacher</a:t>
            </a:r>
            <a:r>
              <a:rPr lang="zh-CN" altLang="en-US" dirty="0"/>
              <a:t>表联系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基本结构包括字段名、数据类型和是否允许取空值，其中个字段含义分别为 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750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162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852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Teacher</a:t>
            </a:r>
            <a:r>
              <a:rPr lang="zh-CN" altLang="en-US" dirty="0"/>
              <a:t>表基本结构包括教师号</a:t>
            </a:r>
            <a:r>
              <a:rPr lang="en-US" altLang="zh-CN" dirty="0"/>
              <a:t>…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出生日期的类型是日期型，其他列都是字符型，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出生日期和职称可以取空值，其他都不能取空值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创建完后同样可以在设计窗口和对象资源管理器中查看创建结果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754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Tinyin</a:t>
            </a:r>
            <a:r>
              <a:rPr lang="zh-CN" altLang="en-US" dirty="0"/>
              <a:t>是微整型，是表示范围最小的一种整型数据，范围在</a:t>
            </a:r>
            <a:r>
              <a:rPr lang="en-US" altLang="zh-CN" dirty="0"/>
              <a:t>0-255</a:t>
            </a:r>
            <a:r>
              <a:rPr lang="zh-CN" altLang="en-US" dirty="0"/>
              <a:t>之间。存储大小为 </a:t>
            </a:r>
            <a:r>
              <a:rPr lang="en-US" altLang="zh-CN" dirty="0"/>
              <a:t>1 </a:t>
            </a:r>
            <a:r>
              <a:rPr lang="zh-CN" altLang="en-US" dirty="0"/>
              <a:t>字节。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42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89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D5DF7282-5C07-4EB9-8ADA-919CC09F1C89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EE6521B-C39A-4981-B441-7C3F02F5E037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085B57DD-4EE0-4077-B87A-6AFDFC236143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2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A506C071-7BA1-43B1-B764-9FC905246C0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DD75196-3FCF-4AA1-8804-53D59DAB124D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222C1920-84E7-49E7-A719-744C99B73A20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4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D960DE8B-51B6-4E2F-A1D0-675DD05AA96E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64778D8-7E0C-19ED-AAE9-D000F0E0FC9F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BB617A3A-474B-8408-55B2-CBEF442E653E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7" name="图片 16">
                <a:extLst>
                  <a:ext uri="{FF2B5EF4-FFF2-40B4-BE49-F238E27FC236}">
                    <a16:creationId xmlns:a16="http://schemas.microsoft.com/office/drawing/2014/main" id="{21706952-94C6-2649-49E0-1126C3E5F947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8" name="图片 17">
                <a:extLst>
                  <a:ext uri="{FF2B5EF4-FFF2-40B4-BE49-F238E27FC236}">
                    <a16:creationId xmlns:a16="http://schemas.microsoft.com/office/drawing/2014/main" id="{20A94A6B-B2FC-614C-702D-0008E14F157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3228895-30AD-A4B8-7DB4-44208F9BB5A6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5D802D22-9AD4-9523-AF9C-25E9069C55FA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6" name="图片 15">
                <a:extLst>
                  <a:ext uri="{FF2B5EF4-FFF2-40B4-BE49-F238E27FC236}">
                    <a16:creationId xmlns:a16="http://schemas.microsoft.com/office/drawing/2014/main" id="{1F229EFD-A615-A60E-26FC-3A1B84715D4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38072" y="2280110"/>
            <a:ext cx="8663852" cy="3453719"/>
            <a:chOff x="4680000" y="2025779"/>
            <a:chExt cx="8663852" cy="3453719"/>
          </a:xfrm>
        </p:grpSpPr>
        <p:sp>
          <p:nvSpPr>
            <p:cNvPr id="7" name="TextBox 603"/>
            <p:cNvSpPr txBox="1"/>
            <p:nvPr/>
          </p:nvSpPr>
          <p:spPr bwMode="auto">
            <a:xfrm>
              <a:off x="4680000" y="2025779"/>
              <a:ext cx="8572480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7.1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使用图形界面创建、修改和删除表</a:t>
              </a:r>
            </a:p>
          </p:txBody>
        </p:sp>
        <p:sp>
          <p:nvSpPr>
            <p:cNvPr id="8" name="TextBox 603"/>
            <p:cNvSpPr txBox="1"/>
            <p:nvPr/>
          </p:nvSpPr>
          <p:spPr bwMode="auto">
            <a:xfrm>
              <a:off x="4680000" y="4887218"/>
              <a:ext cx="3571111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7.4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表数据操作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TextBox 603"/>
            <p:cNvSpPr txBox="1"/>
            <p:nvPr/>
          </p:nvSpPr>
          <p:spPr bwMode="auto">
            <a:xfrm>
              <a:off x="4680000" y="3933405"/>
              <a:ext cx="8663852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7.3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用</a:t>
              </a:r>
              <a:r>
                <a:rPr lang="en-US" altLang="zh-CN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T-SQL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语句创建、修改和删除表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TextBox 603"/>
            <p:cNvSpPr txBox="1"/>
            <p:nvPr/>
          </p:nvSpPr>
          <p:spPr bwMode="auto">
            <a:xfrm>
              <a:off x="4680000" y="2979592"/>
              <a:ext cx="7572206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7.2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使用图形界面设置完整性约束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3" name="TextBox 603">
            <a:extLst>
              <a:ext uri="{FF2B5EF4-FFF2-40B4-BE49-F238E27FC236}">
                <a16:creationId xmlns:a16="http://schemas.microsoft.com/office/drawing/2014/main" id="{A8BBD560-EF88-EA17-0313-691890190E29}"/>
              </a:ext>
            </a:extLst>
          </p:cNvPr>
          <p:cNvSpPr txBox="1"/>
          <p:nvPr/>
        </p:nvSpPr>
        <p:spPr bwMode="auto">
          <a:xfrm>
            <a:off x="4025911" y="828536"/>
            <a:ext cx="4140177" cy="869279"/>
          </a:xfrm>
          <a:prstGeom prst="rect">
            <a:avLst/>
          </a:prstGeom>
          <a:noFill/>
        </p:spPr>
        <p:txBody>
          <a:bodyPr wrap="none" lIns="37912" tIns="18956" rIns="37912" bIns="18956">
            <a:spAutoFit/>
          </a:bodyPr>
          <a:lstStyle>
            <a:defPPr>
              <a:defRPr lang="zh-CN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900" spc="300">
                <a:solidFill>
                  <a:srgbClr val="F8300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 algn="l"/>
            <a:r>
              <a:rPr lang="zh-CN" altLang="en-US" sz="4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第</a:t>
            </a:r>
            <a:r>
              <a:rPr lang="en-US" altLang="zh-CN" sz="4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7</a:t>
            </a:r>
            <a:r>
              <a:rPr lang="zh-CN" altLang="en-US" sz="4800" b="1" dirty="0" smtClean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章 </a:t>
            </a:r>
            <a:r>
              <a:rPr lang="zh-CN" altLang="en-US" sz="48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表</a:t>
            </a:r>
            <a:r>
              <a:rPr lang="zh-CN" altLang="en-US" sz="5400" b="1" dirty="0">
                <a:solidFill>
                  <a:srgbClr val="C00000"/>
                </a:solidFill>
                <a:latin typeface="Microsoft YaHei" charset="-122"/>
                <a:ea typeface="Microsoft YaHei" charset="-122"/>
                <a:cs typeface="Microsoft YaHei" charset="-122"/>
              </a:rPr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3602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61CFA31-436C-4EBB-53A5-67161AD2D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869" y="3937569"/>
            <a:ext cx="3521908" cy="1735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D1A754E-6278-E91E-5315-A89EDF43AB81}"/>
              </a:ext>
            </a:extLst>
          </p:cNvPr>
          <p:cNvGraphicFramePr>
            <a:graphicFrameLocks noGrp="1"/>
          </p:cNvGraphicFramePr>
          <p:nvPr/>
        </p:nvGraphicFramePr>
        <p:xfrm>
          <a:off x="944429" y="1211131"/>
          <a:ext cx="5151571" cy="185217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6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666663839"/>
                    </a:ext>
                  </a:extLst>
                </a:gridCol>
                <a:gridCol w="153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77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sno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学号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cno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char(6)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课程号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49809"/>
                  </a:ext>
                </a:extLst>
              </a:tr>
              <a:tr h="45392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degee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成绩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421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0E1C5E3-1503-CDBD-7194-2D126E59BDAD}"/>
              </a:ext>
            </a:extLst>
          </p:cNvPr>
          <p:cNvSpPr txBox="1"/>
          <p:nvPr/>
        </p:nvSpPr>
        <p:spPr>
          <a:xfrm>
            <a:off x="892034" y="720000"/>
            <a:ext cx="4147899" cy="46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（成绩表）的基本结构：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4395B67-8F6D-B142-DEB6-6CE9C6AA5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930" y="1365812"/>
            <a:ext cx="4737351" cy="1599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826C8F9-F615-8912-6926-8194B44690E7}"/>
              </a:ext>
            </a:extLst>
          </p:cNvPr>
          <p:cNvSpPr txBox="1"/>
          <p:nvPr/>
        </p:nvSpPr>
        <p:spPr>
          <a:xfrm>
            <a:off x="7100207" y="924619"/>
            <a:ext cx="35361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设计器窗口中的创建结果：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446C64-A9DA-E9E2-A2AC-FD0CB9607B3A}"/>
              </a:ext>
            </a:extLst>
          </p:cNvPr>
          <p:cNvSpPr txBox="1"/>
          <p:nvPr/>
        </p:nvSpPr>
        <p:spPr>
          <a:xfrm>
            <a:off x="1598652" y="3413346"/>
            <a:ext cx="4024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对象资源管理器中的创建结果：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0078F32-68C9-23EE-E783-412F605788A2}"/>
              </a:ext>
            </a:extLst>
          </p:cNvPr>
          <p:cNvSpPr txBox="1"/>
          <p:nvPr/>
        </p:nvSpPr>
        <p:spPr>
          <a:xfrm>
            <a:off x="6855877" y="3375625"/>
            <a:ext cx="40248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数据库中的表：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2760B2-F5D5-F1D1-FCF9-D09E2112C55E}"/>
              </a:ext>
            </a:extLst>
          </p:cNvPr>
          <p:cNvGrpSpPr/>
          <p:nvPr/>
        </p:nvGrpSpPr>
        <p:grpSpPr>
          <a:xfrm>
            <a:off x="7368099" y="3844233"/>
            <a:ext cx="3000375" cy="2247900"/>
            <a:chOff x="7368099" y="3844233"/>
            <a:chExt cx="3000375" cy="2247900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9EA9B36F-39FB-7EA6-94E8-F41B586BE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68099" y="3844233"/>
              <a:ext cx="3000375" cy="22479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1892C64-D6BA-C0BC-E6FC-19753647F60A}"/>
                </a:ext>
              </a:extLst>
            </p:cNvPr>
            <p:cNvSpPr/>
            <p:nvPr/>
          </p:nvSpPr>
          <p:spPr>
            <a:xfrm>
              <a:off x="7643004" y="5055079"/>
              <a:ext cx="2053087" cy="1037054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879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7.1.2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使用图形界面修改表的结构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415" y="1387062"/>
            <a:ext cx="5266319" cy="4560286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以</a:t>
            </a:r>
            <a:r>
              <a:rPr lang="en-US" altLang="zh-CN" sz="2600" dirty="0" err="1">
                <a:latin typeface="黑体" pitchFamily="49" charset="-122"/>
                <a:ea typeface="黑体" pitchFamily="49" charset="-122"/>
              </a:rPr>
              <a:t>studen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表为例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400050" lvl="1" indent="-4572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修改字段</a:t>
            </a:r>
            <a:endParaRPr lang="en-US" altLang="zh-CN" sz="28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400050" lvl="2" indent="0">
              <a:lnSpc>
                <a:spcPct val="140000"/>
              </a:lnSpc>
              <a:spcBef>
                <a:spcPts val="600"/>
              </a:spcBef>
              <a:buSzPct val="100000"/>
              <a:buNone/>
              <a:defRPr/>
            </a:pPr>
            <a:r>
              <a:rPr lang="zh-CN" altLang="en-US" sz="26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操作步骤：</a:t>
            </a:r>
          </a:p>
          <a:p>
            <a:pPr marL="457200" lvl="1" indent="0">
              <a:lnSpc>
                <a:spcPct val="14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① 如右图所示，在对象资源管理器中右击要修改的表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设计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40000"/>
              </a:lnSpc>
              <a:spcBef>
                <a:spcPts val="0"/>
              </a:spcBef>
              <a:buNone/>
              <a:defRPr/>
            </a:pP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914400" lvl="3" indent="0">
              <a:lnSpc>
                <a:spcPct val="14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11664-BECB-5AAF-9CF9-41A65DA3F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262" y="3030538"/>
            <a:ext cx="4333875" cy="2828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04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795" y="508545"/>
            <a:ext cx="10744205" cy="1413389"/>
          </a:xfrm>
        </p:spPr>
        <p:txBody>
          <a:bodyPr>
            <a:normAutofit lnSpcReduction="10000"/>
          </a:bodyPr>
          <a:lstStyle/>
          <a:p>
            <a:pPr marL="457200" lvl="1" indent="0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表的设计器窗口中，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双击要修改的列名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可以修改字段名；在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数据类型列表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中可以选择其他数据类型（如图所示）；在“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允许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Null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”栏勾选或取消勾选可以重新设置该列是否允许取空值。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CBDCBE-C46E-CEBD-94A7-7282D542270A}"/>
              </a:ext>
            </a:extLst>
          </p:cNvPr>
          <p:cNvSpPr txBox="1"/>
          <p:nvPr/>
        </p:nvSpPr>
        <p:spPr>
          <a:xfrm>
            <a:off x="719662" y="5311686"/>
            <a:ext cx="6129866" cy="5043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lvl="1" indent="0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latin typeface="黑体" pitchFamily="49" charset="-122"/>
                <a:ea typeface="黑体" pitchFamily="49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1"/>
            <a:r>
              <a:rPr lang="zh-CN" altLang="en-US" dirty="0"/>
              <a:t>③ 改完后</a:t>
            </a:r>
            <a:r>
              <a:rPr lang="zh-CN" altLang="en-US" dirty="0">
                <a:solidFill>
                  <a:srgbClr val="0000CC"/>
                </a:solidFill>
              </a:rPr>
              <a:t>保存表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97DC87-DE86-7F7F-604F-65D4DF10CC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496"/>
          <a:stretch/>
        </p:blipFill>
        <p:spPr>
          <a:xfrm>
            <a:off x="3139282" y="2091789"/>
            <a:ext cx="5913436" cy="2674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043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34" y="1151466"/>
            <a:ext cx="5149533" cy="2121806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① 在表设计器中，如果要在某一列（如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sbirthday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）的前面添加列，右击列名前面的按钮选中该列，在快捷菜单中选择“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插入列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F836D5-E930-2A75-E612-89A6B0EE8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992" y="829442"/>
            <a:ext cx="4923253" cy="21218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C1CA1BE-E5B4-6CE8-4643-E86005C8FA71}"/>
              </a:ext>
            </a:extLst>
          </p:cNvPr>
          <p:cNvSpPr txBox="1">
            <a:spLocks/>
          </p:cNvSpPr>
          <p:nvPr/>
        </p:nvSpPr>
        <p:spPr>
          <a:xfrm>
            <a:off x="648000" y="540000"/>
            <a:ext cx="5266318" cy="5400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572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添加字段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91D2D8C6-E056-0B47-F9F3-076B28AC1DF9}"/>
              </a:ext>
            </a:extLst>
          </p:cNvPr>
          <p:cNvSpPr txBox="1">
            <a:spLocks/>
          </p:cNvSpPr>
          <p:nvPr/>
        </p:nvSpPr>
        <p:spPr>
          <a:xfrm>
            <a:off x="726334" y="3408739"/>
            <a:ext cx="5149533" cy="1500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在插入的空白列处设置新列的列名、数据类型和是否允许取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NULL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值。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11C60DC-9123-2C43-DBDF-AF7D1CFA2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7992" y="3273273"/>
            <a:ext cx="4923253" cy="209197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28E0C67-962C-08A2-8CB6-30F8CD8F5C03}"/>
              </a:ext>
            </a:extLst>
          </p:cNvPr>
          <p:cNvSpPr txBox="1">
            <a:spLocks/>
          </p:cNvSpPr>
          <p:nvPr/>
        </p:nvSpPr>
        <p:spPr>
          <a:xfrm>
            <a:off x="726334" y="5334000"/>
            <a:ext cx="7252240" cy="5757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③ 添加完成后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6440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072" y="1176866"/>
            <a:ext cx="10336327" cy="101600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① 在表设计器中，右击要删除列前面的按钮选中该列（如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sph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列），在快捷菜单中选择“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marL="914400" lvl="3" indent="0">
              <a:lnSpc>
                <a:spcPct val="140000"/>
              </a:lnSpc>
              <a:spcBef>
                <a:spcPts val="0"/>
              </a:spcBef>
              <a:buSzPct val="60000"/>
              <a:buNone/>
              <a:defRPr/>
            </a:pP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CA26480-7CAB-2015-FF80-ACBA81D01746}"/>
              </a:ext>
            </a:extLst>
          </p:cNvPr>
          <p:cNvSpPr txBox="1">
            <a:spLocks/>
          </p:cNvSpPr>
          <p:nvPr/>
        </p:nvSpPr>
        <p:spPr>
          <a:xfrm>
            <a:off x="711995" y="369681"/>
            <a:ext cx="2361406" cy="611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-4572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删除字段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BBE4C4F-AC0B-12BD-19C4-CF25E5749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429" y="2345266"/>
            <a:ext cx="5155142" cy="24910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2E292DA-9268-53FE-6C9E-1E655CC46681}"/>
              </a:ext>
            </a:extLst>
          </p:cNvPr>
          <p:cNvSpPr txBox="1"/>
          <p:nvPr/>
        </p:nvSpPr>
        <p:spPr>
          <a:xfrm>
            <a:off x="992072" y="5266265"/>
            <a:ext cx="6129866" cy="476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lnSpc>
                <a:spcPct val="120000"/>
              </a:lnSpc>
              <a:spcBef>
                <a:spcPts val="1200"/>
              </a:spcBef>
              <a:buNone/>
              <a:defRPr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② 删除完成后</a:t>
            </a:r>
            <a:r>
              <a:rPr lang="zh-CN" altLang="en-US" sz="24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保存表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5473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7.1.3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使用图形界面删除表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11" y="1330126"/>
            <a:ext cx="5169289" cy="3507217"/>
          </a:xfrm>
        </p:spPr>
        <p:txBody>
          <a:bodyPr>
            <a:normAutofit/>
          </a:bodyPr>
          <a:lstStyle/>
          <a:p>
            <a:pPr marL="400050" lvl="1" indent="-457200">
              <a:lnSpc>
                <a:spcPct val="150000"/>
              </a:lnSpc>
              <a:spcBef>
                <a:spcPts val="12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删除表的操作步骤  </a:t>
            </a:r>
          </a:p>
          <a:p>
            <a:pPr marL="457200" lvl="1" indent="0">
              <a:lnSpc>
                <a:spcPct val="15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① 如右图所示，在对象资源管理器中右击要删除的表，如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11234D-4982-25A7-9443-A7F7E54FB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004" y="1027906"/>
            <a:ext cx="3323413" cy="46455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615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51" y="820023"/>
            <a:ext cx="4584408" cy="508933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删除对象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窗口中单击“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显示依赖关系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”按钮，可以查看该表与其他表的依赖关系，如果该表被其他表依赖，应先取消依赖（即删除引用该表的外键约束）后再删除，否则不允许删除。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24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③ 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”按钮删除表。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33F498-8415-448E-BBCE-A8B80065D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114" y="1082112"/>
            <a:ext cx="6143205" cy="50893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DDC499E1-B451-4789-942D-627388CB295B}"/>
              </a:ext>
            </a:extLst>
          </p:cNvPr>
          <p:cNvGrpSpPr/>
          <p:nvPr/>
        </p:nvGrpSpPr>
        <p:grpSpPr>
          <a:xfrm>
            <a:off x="5219114" y="641512"/>
            <a:ext cx="6525536" cy="4739564"/>
            <a:chOff x="5219114" y="686554"/>
            <a:chExt cx="6525536" cy="4739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86BB47F-64C9-4A1A-B65D-CE509AC5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9114" y="686554"/>
              <a:ext cx="6525536" cy="4344006"/>
            </a:xfrm>
            <a:prstGeom prst="rect">
              <a:avLst/>
            </a:prstGeom>
          </p:spPr>
        </p:pic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DBC6FABB-B579-484F-86B4-09CD582AC314}"/>
                </a:ext>
              </a:extLst>
            </p:cNvPr>
            <p:cNvSpPr/>
            <p:nvPr/>
          </p:nvSpPr>
          <p:spPr>
            <a:xfrm>
              <a:off x="10081260" y="5030560"/>
              <a:ext cx="112607" cy="395558"/>
            </a:xfrm>
            <a:prstGeom prst="up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8979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563" y="2160000"/>
            <a:ext cx="10394874" cy="18023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7.1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使用图形界面</a:t>
            </a:r>
            <a:endParaRPr lang="en-US" altLang="zh-CN" sz="5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</a:rPr>
              <a:t>创建、修改和删除表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DF0E0EC-0E8B-863A-2F15-8AC20CA44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375" y="1077760"/>
            <a:ext cx="9950236" cy="4908973"/>
          </a:xfrm>
        </p:spPr>
        <p:txBody>
          <a:bodyPr>
            <a:noAutofit/>
          </a:bodyPr>
          <a:lstStyle/>
          <a:p>
            <a:pPr marL="572400" lvl="1" indent="-540000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数据库中创建如下四个表：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0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（学生表）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0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（教师表）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0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course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（课程表）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00000"/>
              </a:lnSpc>
              <a:spcBef>
                <a:spcPts val="600"/>
              </a:spcBef>
              <a:buSzPct val="100000"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（成绩表）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572400" lvl="1" indent="-540000">
              <a:lnSpc>
                <a:spcPct val="11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表的基本结构包括：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1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字段名</a:t>
            </a:r>
            <a:endParaRPr lang="en-US" altLang="zh-CN" sz="2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1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字段数据类型</a:t>
            </a:r>
            <a:endParaRPr lang="en-US" altLang="zh-CN" sz="2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1080000" lvl="2" indent="-360000">
              <a:lnSpc>
                <a:spcPct val="110000"/>
              </a:lnSpc>
              <a:spcBef>
                <a:spcPts val="600"/>
              </a:spcBef>
              <a:buSzPct val="100000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字段能否取空值</a:t>
            </a:r>
            <a:endParaRPr lang="en-US" altLang="zh-CN" sz="2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AD540C6-525B-4FD6-C0B6-0E21E14F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rmAutofit/>
          </a:bodyPr>
          <a:lstStyle/>
          <a:p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7.1.1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使用图形界面创建表的基本结构</a:t>
            </a:r>
          </a:p>
        </p:txBody>
      </p:sp>
    </p:spTree>
    <p:extLst>
      <p:ext uri="{BB962C8B-B14F-4D97-AF65-F5344CB8AC3E}">
        <p14:creationId xmlns:p14="http://schemas.microsoft.com/office/powerpoint/2010/main" val="2411545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bldLvl="3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199" y="451427"/>
            <a:ext cx="10515600" cy="754035"/>
          </a:xfrm>
        </p:spPr>
        <p:txBody>
          <a:bodyPr>
            <a:normAutofit/>
          </a:bodyPr>
          <a:lstStyle/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数据库中创建表</a:t>
            </a:r>
            <a:r>
              <a:rPr lang="en-US" altLang="zh-CN" sz="2600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（学生表），其基本结构如下：</a:t>
            </a:r>
            <a:endParaRPr lang="en-US" altLang="zh-CN" sz="2600" dirty="0"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43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0C61747-7B8E-A5A9-12B2-676C140EBCAF}"/>
              </a:ext>
            </a:extLst>
          </p:cNvPr>
          <p:cNvGraphicFramePr>
            <a:graphicFrameLocks noGrp="1"/>
          </p:cNvGraphicFramePr>
          <p:nvPr/>
        </p:nvGraphicFramePr>
        <p:xfrm>
          <a:off x="2934750" y="1052830"/>
          <a:ext cx="6322500" cy="2377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341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0240">
                  <a:extLst>
                    <a:ext uri="{9D8B030D-6E8A-4147-A177-3AD203B41FA5}">
                      <a16:colId xmlns:a16="http://schemas.microsoft.com/office/drawing/2014/main" val="3666663839"/>
                    </a:ext>
                  </a:extLst>
                </a:gridCol>
                <a:gridCol w="16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90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40"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sno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学号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sname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姓名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49809"/>
                  </a:ext>
                </a:extLst>
              </a:tr>
              <a:tr h="307286">
                <a:tc>
                  <a:txBody>
                    <a:bodyPr/>
                    <a:lstStyle/>
                    <a:p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ssex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char(2)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性别 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4218"/>
                  </a:ext>
                </a:extLst>
              </a:tr>
              <a:tr h="275876">
                <a:tc>
                  <a:txBody>
                    <a:bodyPr/>
                    <a:lstStyle/>
                    <a:p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sbirthday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date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zh-CN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出生日期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2522"/>
                  </a:ext>
                </a:extLst>
              </a:tr>
              <a:tr h="252501">
                <a:tc>
                  <a:txBody>
                    <a:bodyPr/>
                    <a:lstStyle/>
                    <a:p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sclass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宋体" panose="02010600030101010101" pitchFamily="2" charset="-122"/>
                        </a:rPr>
                        <a:t>班级</a:t>
                      </a:r>
                      <a:endParaRPr kumimoji="0" lang="zh-CN" altLang="en-US" sz="20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6895EC45-6271-81CD-7C73-325DD346B0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3"/>
          <a:stretch/>
        </p:blipFill>
        <p:spPr>
          <a:xfrm>
            <a:off x="6885489" y="4255537"/>
            <a:ext cx="3987801" cy="13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ACBCF074-46BA-F841-D08C-FB1D1281AFAC}"/>
              </a:ext>
            </a:extLst>
          </p:cNvPr>
          <p:cNvSpPr txBox="1">
            <a:spLocks/>
          </p:cNvSpPr>
          <p:nvPr/>
        </p:nvSpPr>
        <p:spPr>
          <a:xfrm>
            <a:off x="903736" y="3633260"/>
            <a:ext cx="5894997" cy="2377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2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操作步骤  </a:t>
            </a:r>
          </a:p>
          <a:p>
            <a:pPr marL="457200" lvl="1" indent="0">
              <a:lnSpc>
                <a:spcPct val="12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① 如右图所示，在对象资源管理器中展开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数据库，右击“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”节点，在快捷菜单中选择“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新建表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444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622" y="659143"/>
            <a:ext cx="10733637" cy="168400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② 在打开的表设计器中，首先在“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列名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”文本框中输入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sno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，然后在“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数据类型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”列表中选择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char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类型并将宽度改为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，然后在“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允许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Null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”栏中取消勾选；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55F1466-A0D7-D5C5-88A8-11BED7F43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26030"/>
            <a:ext cx="4450080" cy="10342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3304A69-8DE4-522C-8E13-0E8157FC8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4130580"/>
            <a:ext cx="4450080" cy="2068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91A88BB5-24C4-2679-B5CE-6A8B0E17EF68}"/>
              </a:ext>
            </a:extLst>
          </p:cNvPr>
          <p:cNvSpPr txBox="1">
            <a:spLocks/>
          </p:cNvSpPr>
          <p:nvPr/>
        </p:nvSpPr>
        <p:spPr>
          <a:xfrm>
            <a:off x="490623" y="3026568"/>
            <a:ext cx="10733637" cy="1149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4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③ 按照②中的方法，依次设计其他字段，如下图所示。其中</a:t>
            </a:r>
            <a:r>
              <a:rPr lang="en-US" altLang="zh-CN" dirty="0" err="1">
                <a:latin typeface="黑体" pitchFamily="49" charset="-122"/>
                <a:ea typeface="黑体" pitchFamily="49" charset="-122"/>
              </a:rPr>
              <a:t>sbirthday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字段的“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允许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Null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值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”栏需要勾选；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766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051" y="499280"/>
            <a:ext cx="10783216" cy="1314651"/>
          </a:xfrm>
        </p:spPr>
        <p:txBody>
          <a:bodyPr>
            <a:normAutofit fontScale="92500"/>
          </a:bodyPr>
          <a:lstStyle/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④ 选择“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文件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”菜单，或单击工具栏中的保存按钮，或右击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表的标签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并在快捷菜单中选“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保存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”，打开“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选择名称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”对话框，在“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输入表名称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”文本框中输入表名</a:t>
            </a: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，然后单击“</a:t>
            </a:r>
            <a:r>
              <a:rPr lang="zh-CN" altLang="en-US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确定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”按钮完成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表的创建。 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096E6E5-753B-28E5-1AB4-0F8DEEC6B919}"/>
              </a:ext>
            </a:extLst>
          </p:cNvPr>
          <p:cNvGrpSpPr/>
          <p:nvPr/>
        </p:nvGrpSpPr>
        <p:grpSpPr>
          <a:xfrm>
            <a:off x="1439332" y="2074437"/>
            <a:ext cx="8966201" cy="3801430"/>
            <a:chOff x="1439332" y="2074437"/>
            <a:chExt cx="8966201" cy="3801430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244A95F2-C057-EA11-AF50-E37C97A3B550}"/>
                </a:ext>
              </a:extLst>
            </p:cNvPr>
            <p:cNvGrpSpPr/>
            <p:nvPr/>
          </p:nvGrpSpPr>
          <p:grpSpPr>
            <a:xfrm>
              <a:off x="1439332" y="2074437"/>
              <a:ext cx="8966201" cy="3801430"/>
              <a:chOff x="1439332" y="2074437"/>
              <a:chExt cx="9318561" cy="4174216"/>
            </a:xfrm>
          </p:grpSpPr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2B264029-C220-4B5F-1879-03FC9D9C80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-1454" t="909" r="1454" b="35087"/>
              <a:stretch/>
            </p:blipFill>
            <p:spPr>
              <a:xfrm>
                <a:off x="1439332" y="2074437"/>
                <a:ext cx="9318561" cy="417421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" name="图片 3">
                <a:extLst>
                  <a:ext uri="{FF2B5EF4-FFF2-40B4-BE49-F238E27FC236}">
                    <a16:creationId xmlns:a16="http://schemas.microsoft.com/office/drawing/2014/main" id="{94E741BA-8D51-A0B1-6A8E-6724002873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6516" y="4093030"/>
                <a:ext cx="5712883" cy="200518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" name="对话气泡: 圆角矩形 4">
              <a:extLst>
                <a:ext uri="{FF2B5EF4-FFF2-40B4-BE49-F238E27FC236}">
                  <a16:creationId xmlns:a16="http://schemas.microsoft.com/office/drawing/2014/main" id="{D31F235B-8EF4-E90E-E9FC-33FEE0D22EE0}"/>
                </a:ext>
              </a:extLst>
            </p:cNvPr>
            <p:cNvSpPr/>
            <p:nvPr/>
          </p:nvSpPr>
          <p:spPr>
            <a:xfrm>
              <a:off x="6747670" y="2266266"/>
              <a:ext cx="1456052" cy="406399"/>
            </a:xfrm>
            <a:prstGeom prst="wedgeRoundRectCallout">
              <a:avLst>
                <a:gd name="adj1" fmla="val -57735"/>
                <a:gd name="adj2" fmla="val 119904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表的标签</a:t>
              </a:r>
            </a:p>
          </p:txBody>
        </p:sp>
        <p:sp>
          <p:nvSpPr>
            <p:cNvPr id="9" name="对话气泡: 圆角矩形 8">
              <a:extLst>
                <a:ext uri="{FF2B5EF4-FFF2-40B4-BE49-F238E27FC236}">
                  <a16:creationId xmlns:a16="http://schemas.microsoft.com/office/drawing/2014/main" id="{9548BB76-0F8C-190E-E484-B1DDA8A364A4}"/>
                </a:ext>
              </a:extLst>
            </p:cNvPr>
            <p:cNvSpPr/>
            <p:nvPr/>
          </p:nvSpPr>
          <p:spPr>
            <a:xfrm>
              <a:off x="2493034" y="2790397"/>
              <a:ext cx="1966823" cy="406399"/>
            </a:xfrm>
            <a:prstGeom prst="wedgeRoundRectCallout">
              <a:avLst>
                <a:gd name="adj1" fmla="val -44038"/>
                <a:gd name="adj2" fmla="val -9023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“保存”按钮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69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20AEC19-121C-FF24-BC15-7CC0F9C842B6}"/>
              </a:ext>
            </a:extLst>
          </p:cNvPr>
          <p:cNvSpPr txBox="1"/>
          <p:nvPr/>
        </p:nvSpPr>
        <p:spPr>
          <a:xfrm>
            <a:off x="974585" y="1475874"/>
            <a:ext cx="34873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设计器窗口中的创建结果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4FA645-0971-C459-95E1-74F6ADE0D1F5}"/>
              </a:ext>
            </a:extLst>
          </p:cNvPr>
          <p:cNvSpPr txBox="1"/>
          <p:nvPr/>
        </p:nvSpPr>
        <p:spPr>
          <a:xfrm>
            <a:off x="974585" y="4238379"/>
            <a:ext cx="42411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对象资源管理器中的创建结果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53BF87F-CCF5-9D1B-AD0D-A894E5D9B729}"/>
              </a:ext>
            </a:extLst>
          </p:cNvPr>
          <p:cNvSpPr txBox="1">
            <a:spLocks/>
          </p:cNvSpPr>
          <p:nvPr/>
        </p:nvSpPr>
        <p:spPr>
          <a:xfrm>
            <a:off x="711199" y="497542"/>
            <a:ext cx="10515600" cy="75403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4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查看</a:t>
            </a:r>
            <a:r>
              <a:rPr lang="en-US" altLang="zh-CN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sz="260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表的创建结果：</a:t>
            </a:r>
            <a:endParaRPr lang="en-US" altLang="zh-CN" sz="26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 marL="0" lvl="1" indent="0">
              <a:lnSpc>
                <a:spcPct val="140000"/>
              </a:lnSpc>
              <a:spcBef>
                <a:spcPts val="1200"/>
              </a:spcBef>
              <a:buSzPct val="60000"/>
              <a:buFont typeface="Arial" panose="020B0604020202020204" pitchFamily="34" charset="0"/>
              <a:buNone/>
              <a:defRPr/>
            </a:pPr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E4C6B089-5814-5E73-0C23-FFEB4E69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931" y="1251578"/>
            <a:ext cx="6079069" cy="22472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B6C1776-F376-1F1F-E526-98E8628EB276}"/>
              </a:ext>
            </a:extLst>
          </p:cNvPr>
          <p:cNvGrpSpPr/>
          <p:nvPr/>
        </p:nvGrpSpPr>
        <p:grpSpPr>
          <a:xfrm>
            <a:off x="5000095" y="3958165"/>
            <a:ext cx="6429905" cy="2171701"/>
            <a:chOff x="5000095" y="3958165"/>
            <a:chExt cx="6429905" cy="217170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131E2D4B-3E30-D5B7-DCC0-354738C5C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095" y="3958165"/>
              <a:ext cx="3765069" cy="21717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" name="对话气泡: 圆角矩形 1">
              <a:extLst>
                <a:ext uri="{FF2B5EF4-FFF2-40B4-BE49-F238E27FC236}">
                  <a16:creationId xmlns:a16="http://schemas.microsoft.com/office/drawing/2014/main" id="{51FAAC30-0667-5630-DFEF-81F62E47814D}"/>
                </a:ext>
              </a:extLst>
            </p:cNvPr>
            <p:cNvSpPr/>
            <p:nvPr/>
          </p:nvSpPr>
          <p:spPr>
            <a:xfrm>
              <a:off x="7256628" y="4035179"/>
              <a:ext cx="4173372" cy="406399"/>
            </a:xfrm>
            <a:prstGeom prst="wedgeRoundRectCallout">
              <a:avLst>
                <a:gd name="adj1" fmla="val -75757"/>
                <a:gd name="adj2" fmla="val 4561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展开</a:t>
              </a:r>
              <a:r>
                <a:rPr lang="en-US" altLang="zh-CN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表下的“列”节点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14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5D0BD2B-BCCF-A895-B5F4-F29CD18F9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415" y="4403794"/>
            <a:ext cx="3067050" cy="2057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298"/>
            <a:ext cx="10515600" cy="63288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按照例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的方法依次创建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school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数据库中其他三个表的基本结构。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52A686A-AFE4-9444-8011-D2B8E18CA644}"/>
              </a:ext>
            </a:extLst>
          </p:cNvPr>
          <p:cNvGraphicFramePr>
            <a:graphicFrameLocks noGrp="1"/>
          </p:cNvGraphicFramePr>
          <p:nvPr/>
        </p:nvGraphicFramePr>
        <p:xfrm>
          <a:off x="1014945" y="1889026"/>
          <a:ext cx="5698067" cy="292428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0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985">
                  <a:extLst>
                    <a:ext uri="{9D8B030D-6E8A-4147-A177-3AD203B41FA5}">
                      <a16:colId xmlns:a16="http://schemas.microsoft.com/office/drawing/2014/main" val="3666663839"/>
                    </a:ext>
                  </a:extLst>
                </a:gridCol>
                <a:gridCol w="1405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60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887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tno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教师号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tname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教师姓名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49809"/>
                  </a:ext>
                </a:extLst>
              </a:tr>
              <a:tr h="420838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tsex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char(2)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性别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4218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tbirthday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date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出生日期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2522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prof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char(10)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职称</a:t>
                      </a:r>
                      <a:endParaRPr kumimoji="0" lang="zh-CN" altLang="en-US" sz="20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8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depart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char(16)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所在部门</a:t>
                      </a:r>
                      <a:endParaRPr kumimoji="0" lang="zh-CN" altLang="en-US" sz="20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723065"/>
                  </a:ext>
                </a:extLst>
              </a:tr>
            </a:tbl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C0865880-F26A-A178-E708-73D769118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1386" y="1909496"/>
            <a:ext cx="4243211" cy="210449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内容占位符 2">
            <a:extLst>
              <a:ext uri="{FF2B5EF4-FFF2-40B4-BE49-F238E27FC236}">
                <a16:creationId xmlns:a16="http://schemas.microsoft.com/office/drawing/2014/main" id="{EAC4C678-0BE8-DE38-E7BF-8D5A1BDC97E2}"/>
              </a:ext>
            </a:extLst>
          </p:cNvPr>
          <p:cNvSpPr txBox="1">
            <a:spLocks/>
          </p:cNvSpPr>
          <p:nvPr/>
        </p:nvSpPr>
        <p:spPr>
          <a:xfrm>
            <a:off x="519003" y="1286691"/>
            <a:ext cx="5035427" cy="4660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黑体" pitchFamily="49" charset="-122"/>
                <a:ea typeface="黑体" pitchFamily="49" charset="-122"/>
              </a:rPr>
              <a:t>teacher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（教师表）的基本结构：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530578-A483-47AA-4378-0212DA0B0348}"/>
              </a:ext>
            </a:extLst>
          </p:cNvPr>
          <p:cNvSpPr txBox="1"/>
          <p:nvPr/>
        </p:nvSpPr>
        <p:spPr>
          <a:xfrm>
            <a:off x="7697118" y="1519694"/>
            <a:ext cx="34873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设计器窗口中的创建结果：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8973729-BFAB-7687-1FE4-D3B6AA73C09E}"/>
              </a:ext>
            </a:extLst>
          </p:cNvPr>
          <p:cNvSpPr txBox="1"/>
          <p:nvPr/>
        </p:nvSpPr>
        <p:spPr>
          <a:xfrm>
            <a:off x="4382219" y="5252220"/>
            <a:ext cx="39394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对象资源管理器中的创建结果：</a:t>
            </a:r>
          </a:p>
        </p:txBody>
      </p:sp>
    </p:spTree>
    <p:extLst>
      <p:ext uri="{BB962C8B-B14F-4D97-AF65-F5344CB8AC3E}">
        <p14:creationId xmlns:p14="http://schemas.microsoft.com/office/powerpoint/2010/main" val="13033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6CFD1F87-A4C5-F4B0-9F55-3E323D0B1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34" y="4019434"/>
            <a:ext cx="3725653" cy="210193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DA9A90D-6BE2-4B69-B6DF-2E82065F9CC1}"/>
              </a:ext>
            </a:extLst>
          </p:cNvPr>
          <p:cNvSpPr txBox="1"/>
          <p:nvPr/>
        </p:nvSpPr>
        <p:spPr>
          <a:xfrm>
            <a:off x="2494948" y="4928835"/>
            <a:ext cx="2942063" cy="461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24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1297062-0DD1-B3CA-9EC1-2A014462798F}"/>
              </a:ext>
            </a:extLst>
          </p:cNvPr>
          <p:cNvGraphicFramePr>
            <a:graphicFrameLocks noGrp="1"/>
          </p:cNvGraphicFramePr>
          <p:nvPr/>
        </p:nvGraphicFramePr>
        <p:xfrm>
          <a:off x="1096826" y="1278081"/>
          <a:ext cx="5151571" cy="265593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064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3067">
                  <a:extLst>
                    <a:ext uri="{9D8B030D-6E8A-4147-A177-3AD203B41FA5}">
                      <a16:colId xmlns:a16="http://schemas.microsoft.com/office/drawing/2014/main" val="3666663839"/>
                    </a:ext>
                  </a:extLst>
                </a:gridCol>
                <a:gridCol w="15384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603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字段名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数据类型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dirty="0">
                          <a:solidFill>
                            <a:srgbClr val="0000CC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允许空值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000" b="0" kern="1200" dirty="0">
                          <a:solidFill>
                            <a:srgbClr val="7030A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含义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77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cno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char(6)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课程号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cname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char(16)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课程名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8949809"/>
                  </a:ext>
                </a:extLst>
              </a:tr>
              <a:tr h="45392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ch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 err="1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学时数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44218"/>
                  </a:ext>
                </a:extLst>
              </a:tr>
              <a:tr h="40752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黑体" pitchFamily="49" charset="-122"/>
                          <a:ea typeface="黑体" pitchFamily="49" charset="-122"/>
                        </a:rPr>
                        <a:t>credit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 err="1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tinyint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学分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92522"/>
                  </a:ext>
                </a:extLst>
              </a:tr>
              <a:tr h="372999">
                <a:tc>
                  <a:txBody>
                    <a:bodyPr/>
                    <a:lstStyle/>
                    <a:p>
                      <a:r>
                        <a:rPr lang="en-US" altLang="zh-CN" sz="2000" dirty="0" err="1">
                          <a:latin typeface="黑体" pitchFamily="49" charset="-122"/>
                          <a:ea typeface="黑体" pitchFamily="49" charset="-122"/>
                        </a:rPr>
                        <a:t>tno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char(5)</a:t>
                      </a:r>
                      <a:endParaRPr lang="zh-CN" altLang="en-US" sz="2000" b="0" dirty="0">
                        <a:solidFill>
                          <a:sysClr val="windowText" lastClr="000000"/>
                        </a:solidFill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0" dirty="0">
                          <a:solidFill>
                            <a:sysClr val="windowText" lastClr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是</a:t>
                      </a:r>
                      <a:endParaRPr lang="zh-CN" altLang="en-US" sz="2000" b="0" dirty="0"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黑体" pitchFamily="49" charset="-122"/>
                          <a:ea typeface="黑体" pitchFamily="49" charset="-122"/>
                        </a:rPr>
                        <a:t>任课教师号</a:t>
                      </a:r>
                      <a:endParaRPr kumimoji="0" lang="zh-CN" altLang="en-US" sz="200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0B40BBCC-112F-AD40-F278-5C1668797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622" y="1352510"/>
            <a:ext cx="4657899" cy="20764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488FC0B-576E-7E4B-F564-4435E7CAB1F1}"/>
              </a:ext>
            </a:extLst>
          </p:cNvPr>
          <p:cNvSpPr txBox="1">
            <a:spLocks/>
          </p:cNvSpPr>
          <p:nvPr/>
        </p:nvSpPr>
        <p:spPr>
          <a:xfrm>
            <a:off x="550296" y="726661"/>
            <a:ext cx="4925836" cy="46600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40000"/>
              </a:lnSpc>
              <a:spcBef>
                <a:spcPts val="0"/>
              </a:spcBef>
              <a:defRPr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course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（课程表）的基本结构：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A18DD25-FD8C-8FD0-9139-8851C3A8AC1A}"/>
              </a:ext>
            </a:extLst>
          </p:cNvPr>
          <p:cNvSpPr txBox="1"/>
          <p:nvPr/>
        </p:nvSpPr>
        <p:spPr>
          <a:xfrm>
            <a:off x="7416288" y="883583"/>
            <a:ext cx="34873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设计器窗口中的创建结果：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D1AD9E-EB2E-ABD9-2DF5-6CE450F6BA20}"/>
              </a:ext>
            </a:extLst>
          </p:cNvPr>
          <p:cNvSpPr txBox="1"/>
          <p:nvPr/>
        </p:nvSpPr>
        <p:spPr>
          <a:xfrm>
            <a:off x="3260785" y="4874200"/>
            <a:ext cx="44306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对象资源管理器中的创建结果：</a:t>
            </a:r>
          </a:p>
        </p:txBody>
      </p:sp>
    </p:spTree>
    <p:extLst>
      <p:ext uri="{BB962C8B-B14F-4D97-AF65-F5344CB8AC3E}">
        <p14:creationId xmlns:p14="http://schemas.microsoft.com/office/powerpoint/2010/main" val="429300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1202</Words>
  <Application>Microsoft Office PowerPoint</Application>
  <PresentationFormat>宽屏</PresentationFormat>
  <Paragraphs>192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7.1.1 使用图形界面创建表的基本结构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7.1.2 使用图形界面修改表的结构</vt:lpstr>
      <vt:lpstr>PowerPoint 演示文稿</vt:lpstr>
      <vt:lpstr>PowerPoint 演示文稿</vt:lpstr>
      <vt:lpstr>PowerPoint 演示文稿</vt:lpstr>
      <vt:lpstr>7.1.3 使用图形界面删除表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249</cp:revision>
  <dcterms:created xsi:type="dcterms:W3CDTF">2019-10-10T08:16:17Z</dcterms:created>
  <dcterms:modified xsi:type="dcterms:W3CDTF">2024-05-30T13:35:17Z</dcterms:modified>
</cp:coreProperties>
</file>