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00" r:id="rId3"/>
    <p:sldId id="356" r:id="rId4"/>
    <p:sldId id="357" r:id="rId5"/>
    <p:sldId id="358" r:id="rId6"/>
    <p:sldId id="359" r:id="rId7"/>
    <p:sldId id="360" r:id="rId8"/>
    <p:sldId id="361" r:id="rId9"/>
    <p:sldId id="362" r:id="rId10"/>
    <p:sldId id="363" r:id="rId11"/>
    <p:sldId id="364" r:id="rId12"/>
    <p:sldId id="365" r:id="rId13"/>
    <p:sldId id="366" r:id="rId14"/>
    <p:sldId id="367" r:id="rId15"/>
    <p:sldId id="368" r:id="rId16"/>
    <p:sldId id="369" r:id="rId17"/>
    <p:sldId id="370" r:id="rId18"/>
    <p:sldId id="371" r:id="rId19"/>
    <p:sldId id="372" r:id="rId20"/>
    <p:sldId id="373" r:id="rId21"/>
    <p:sldId id="374"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027079-0131-444B-A11A-4A849C71642A}" v="114" dt="2019-11-17T11:07:21.17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93" autoAdjust="0"/>
    <p:restoredTop sz="81174" autoAdjust="0"/>
  </p:normalViewPr>
  <p:slideViewPr>
    <p:cSldViewPr snapToGrid="0">
      <p:cViewPr varScale="1">
        <p:scale>
          <a:sx n="102" d="100"/>
          <a:sy n="102" d="100"/>
        </p:scale>
        <p:origin x="153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A2FCA-F2F4-4312-9363-FDB760A14D66}" type="datetimeFigureOut">
              <a:rPr lang="zh-CN" altLang="en-US" smtClean="0"/>
              <a:t>2024/5/30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4169E-6AA6-4928-A217-CD13C0A6783D}" type="slidenum">
              <a:rPr lang="zh-CN" altLang="en-US" smtClean="0"/>
              <a:t>‹#›</a:t>
            </a:fld>
            <a:endParaRPr lang="zh-CN" altLang="en-US"/>
          </a:p>
        </p:txBody>
      </p:sp>
    </p:spTree>
    <p:extLst>
      <p:ext uri="{BB962C8B-B14F-4D97-AF65-F5344CB8AC3E}">
        <p14:creationId xmlns:p14="http://schemas.microsoft.com/office/powerpoint/2010/main" val="3453068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本节通过例题学习</a:t>
            </a:r>
            <a:r>
              <a:rPr lang="zh-CN" altLang="en-US" sz="1200" b="0" kern="1200" dirty="0">
                <a:solidFill>
                  <a:srgbClr val="C00000"/>
                </a:solidFill>
                <a:latin typeface="黑体" panose="02010609060101010101" pitchFamily="49" charset="-122"/>
                <a:ea typeface="黑体" panose="02010609060101010101" pitchFamily="49" charset="-122"/>
                <a:cs typeface="+mn-cs"/>
              </a:rPr>
              <a:t>使用管理器图形界面设置表中的约束</a:t>
            </a:r>
            <a:endParaRPr lang="zh-CN" altLang="en-US" b="0"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a:t>
            </a:fld>
            <a:endParaRPr lang="zh-CN" altLang="en-US"/>
          </a:p>
        </p:txBody>
      </p:sp>
    </p:spTree>
    <p:extLst>
      <p:ext uri="{BB962C8B-B14F-4D97-AF65-F5344CB8AC3E}">
        <p14:creationId xmlns:p14="http://schemas.microsoft.com/office/powerpoint/2010/main" val="3855686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10</a:t>
            </a:fld>
            <a:endParaRPr lang="zh-CN" altLang="en-US"/>
          </a:p>
        </p:txBody>
      </p:sp>
    </p:spTree>
    <p:extLst>
      <p:ext uri="{BB962C8B-B14F-4D97-AF65-F5344CB8AC3E}">
        <p14:creationId xmlns:p14="http://schemas.microsoft.com/office/powerpoint/2010/main" val="3967920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0000CC"/>
                </a:solidFill>
                <a:latin typeface="黑体" pitchFamily="49" charset="-122"/>
                <a:ea typeface="黑体" pitchFamily="49" charset="-122"/>
              </a:rPr>
              <a:t>外键关系</a:t>
            </a:r>
            <a:r>
              <a:rPr lang="zh-CN" altLang="en-US" dirty="0">
                <a:latin typeface="黑体" pitchFamily="49" charset="-122"/>
                <a:ea typeface="黑体" pitchFamily="49" charset="-122"/>
              </a:rPr>
              <a:t>对话框的打开方法同例</a:t>
            </a:r>
            <a:r>
              <a:rPr lang="en-US" altLang="zh-CN" dirty="0">
                <a:latin typeface="黑体" pitchFamily="49" charset="-122"/>
                <a:ea typeface="黑体" pitchFamily="49" charset="-122"/>
              </a:rPr>
              <a:t>4</a:t>
            </a:r>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11</a:t>
            </a:fld>
            <a:endParaRPr lang="zh-CN" altLang="en-US"/>
          </a:p>
        </p:txBody>
      </p:sp>
    </p:spTree>
    <p:extLst>
      <p:ext uri="{BB962C8B-B14F-4D97-AF65-F5344CB8AC3E}">
        <p14:creationId xmlns:p14="http://schemas.microsoft.com/office/powerpoint/2010/main" val="2690194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这种约束在表的基本结构就可以设置的</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12</a:t>
            </a:fld>
            <a:endParaRPr lang="zh-CN" altLang="en-US"/>
          </a:p>
        </p:txBody>
      </p:sp>
    </p:spTree>
    <p:extLst>
      <p:ext uri="{BB962C8B-B14F-4D97-AF65-F5344CB8AC3E}">
        <p14:creationId xmlns:p14="http://schemas.microsoft.com/office/powerpoint/2010/main" val="1098971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可执行反操作删除非空约束</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13</a:t>
            </a:fld>
            <a:endParaRPr lang="zh-CN" altLang="en-US"/>
          </a:p>
        </p:txBody>
      </p:sp>
    </p:spTree>
    <p:extLst>
      <p:ext uri="{BB962C8B-B14F-4D97-AF65-F5344CB8AC3E}">
        <p14:creationId xmlns:p14="http://schemas.microsoft.com/office/powerpoint/2010/main" val="2840683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14</a:t>
            </a:fld>
            <a:endParaRPr lang="zh-CN" altLang="en-US"/>
          </a:p>
        </p:txBody>
      </p:sp>
    </p:spTree>
    <p:extLst>
      <p:ext uri="{BB962C8B-B14F-4D97-AF65-F5344CB8AC3E}">
        <p14:creationId xmlns:p14="http://schemas.microsoft.com/office/powerpoint/2010/main" val="897603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删除默认值约束：在设计器窗口删除默认值，或在对象资源管理器中删除约束名</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15</a:t>
            </a:fld>
            <a:endParaRPr lang="zh-CN" altLang="en-US"/>
          </a:p>
        </p:txBody>
      </p:sp>
    </p:spTree>
    <p:extLst>
      <p:ext uri="{BB962C8B-B14F-4D97-AF65-F5344CB8AC3E}">
        <p14:creationId xmlns:p14="http://schemas.microsoft.com/office/powerpoint/2010/main" val="3259687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唯一约束（</a:t>
            </a:r>
            <a:r>
              <a:rPr lang="en-US" altLang="zh-CN" dirty="0"/>
              <a:t>UNIQUE)</a:t>
            </a:r>
            <a:r>
              <a:rPr lang="zh-CN" altLang="en-US" dirty="0"/>
              <a:t>是指不允许有重复的值</a:t>
            </a:r>
            <a:r>
              <a:rPr lang="zh-CN" altLang="en-US" dirty="0">
                <a:latin typeface="黑体" pitchFamily="49" charset="-122"/>
                <a:ea typeface="黑体" pitchFamily="49" charset="-122"/>
              </a:rPr>
              <a:t>，</a:t>
            </a:r>
            <a:r>
              <a:rPr lang="zh-CN" altLang="en-US" dirty="0"/>
              <a:t>保证了数据的唯一性。唯一约束允许取空值。在一个表中，可以有多个唯一约束。 </a:t>
            </a:r>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16</a:t>
            </a:fld>
            <a:endParaRPr lang="zh-CN" altLang="en-US"/>
          </a:p>
        </p:txBody>
      </p:sp>
    </p:spTree>
    <p:extLst>
      <p:ext uri="{BB962C8B-B14F-4D97-AF65-F5344CB8AC3E}">
        <p14:creationId xmlns:p14="http://schemas.microsoft.com/office/powerpoint/2010/main" val="4249673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17</a:t>
            </a:fld>
            <a:endParaRPr lang="zh-CN" altLang="en-US"/>
          </a:p>
        </p:txBody>
      </p:sp>
    </p:spTree>
    <p:extLst>
      <p:ext uri="{BB962C8B-B14F-4D97-AF65-F5344CB8AC3E}">
        <p14:creationId xmlns:p14="http://schemas.microsoft.com/office/powerpoint/2010/main" val="572445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dirty="0"/>
              <a:t>要删除唯一约束可以在这个对话框中选中约束名后用“删除”按钮删除，也可以在对象资源管理器中删除，方法同前面类似不再赘述</a:t>
            </a:r>
            <a:endParaRPr lang="en-US" altLang="zh-CN" sz="1200" b="0" dirty="0"/>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18</a:t>
            </a:fld>
            <a:endParaRPr lang="zh-CN" altLang="en-US"/>
          </a:p>
        </p:txBody>
      </p:sp>
    </p:spTree>
    <p:extLst>
      <p:ext uri="{BB962C8B-B14F-4D97-AF65-F5344CB8AC3E}">
        <p14:creationId xmlns:p14="http://schemas.microsoft.com/office/powerpoint/2010/main" val="188506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19</a:t>
            </a:fld>
            <a:endParaRPr lang="zh-CN" altLang="en-US"/>
          </a:p>
        </p:txBody>
      </p:sp>
    </p:spTree>
    <p:extLst>
      <p:ext uri="{BB962C8B-B14F-4D97-AF65-F5344CB8AC3E}">
        <p14:creationId xmlns:p14="http://schemas.microsoft.com/office/powerpoint/2010/main" val="2984626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2</a:t>
            </a:fld>
            <a:endParaRPr lang="zh-CN" altLang="en-US"/>
          </a:p>
        </p:txBody>
      </p:sp>
    </p:spTree>
    <p:extLst>
      <p:ext uri="{BB962C8B-B14F-4D97-AF65-F5344CB8AC3E}">
        <p14:creationId xmlns:p14="http://schemas.microsoft.com/office/powerpoint/2010/main" val="20767506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输入的条件必须是一个符合语法的逻辑表达式，否则点确定按钮时会出现错误提示。</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20</a:t>
            </a:fld>
            <a:endParaRPr lang="zh-CN" altLang="en-US"/>
          </a:p>
        </p:txBody>
      </p:sp>
    </p:spTree>
    <p:extLst>
      <p:ext uri="{BB962C8B-B14F-4D97-AF65-F5344CB8AC3E}">
        <p14:creationId xmlns:p14="http://schemas.microsoft.com/office/powerpoint/2010/main" val="3161350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dirty="0"/>
              <a:t>check</a:t>
            </a:r>
            <a:r>
              <a:rPr lang="zh-CN" altLang="en-US" sz="1200" b="0" dirty="0"/>
              <a:t>约束的名称默认</a:t>
            </a:r>
            <a:r>
              <a:rPr lang="en-US" altLang="zh-CN" sz="1200" b="0" dirty="0"/>
              <a:t>CK_</a:t>
            </a:r>
            <a:r>
              <a:rPr lang="zh-CN" altLang="en-US" sz="1200" b="0" dirty="0"/>
              <a:t>开头</a:t>
            </a:r>
            <a:endParaRPr lang="en-US" altLang="zh-CN" sz="1200" b="0" dirty="0"/>
          </a:p>
          <a:p>
            <a:r>
              <a:rPr lang="zh-CN" altLang="en-US" sz="1200" b="0" dirty="0"/>
              <a:t>同样要删除</a:t>
            </a:r>
            <a:r>
              <a:rPr lang="en-US" altLang="zh-CN" sz="1200" b="0" dirty="0"/>
              <a:t>check</a:t>
            </a:r>
            <a:r>
              <a:rPr lang="zh-CN" altLang="en-US" sz="1200" b="0" dirty="0"/>
              <a:t>约束可以在这个对话框中选中约束名后用“删除”按钮删除，也可以在对象资源管理器中删除，方法同前面类似不再赘述</a:t>
            </a:r>
            <a:endParaRPr lang="zh-CN" altLang="en-US" b="0"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21</a:t>
            </a:fld>
            <a:endParaRPr lang="zh-CN" altLang="en-US"/>
          </a:p>
        </p:txBody>
      </p:sp>
    </p:spTree>
    <p:extLst>
      <p:ext uri="{BB962C8B-B14F-4D97-AF65-F5344CB8AC3E}">
        <p14:creationId xmlns:p14="http://schemas.microsoft.com/office/powerpoint/2010/main" val="2240849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主键是指唯一标记录的字段或字段组合，根据实体完整性约束要求主键取值唯一且不能为空。</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3</a:t>
            </a:fld>
            <a:endParaRPr lang="zh-CN" altLang="en-US"/>
          </a:p>
        </p:txBody>
      </p:sp>
    </p:spTree>
    <p:extLst>
      <p:ext uri="{BB962C8B-B14F-4D97-AF65-F5344CB8AC3E}">
        <p14:creationId xmlns:p14="http://schemas.microsoft.com/office/powerpoint/2010/main" val="2389917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4</a:t>
            </a:fld>
            <a:endParaRPr lang="zh-CN" altLang="en-US"/>
          </a:p>
        </p:txBody>
      </p:sp>
    </p:spTree>
    <p:extLst>
      <p:ext uri="{BB962C8B-B14F-4D97-AF65-F5344CB8AC3E}">
        <p14:creationId xmlns:p14="http://schemas.microsoft.com/office/powerpoint/2010/main" val="2317655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5</a:t>
            </a:fld>
            <a:endParaRPr lang="zh-CN" altLang="en-US"/>
          </a:p>
        </p:txBody>
      </p:sp>
    </p:spTree>
    <p:extLst>
      <p:ext uri="{BB962C8B-B14F-4D97-AF65-F5344CB8AC3E}">
        <p14:creationId xmlns:p14="http://schemas.microsoft.com/office/powerpoint/2010/main" val="2625469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7</a:t>
            </a:fld>
            <a:endParaRPr lang="zh-CN" altLang="en-US"/>
          </a:p>
        </p:txBody>
      </p:sp>
    </p:spTree>
    <p:extLst>
      <p:ext uri="{BB962C8B-B14F-4D97-AF65-F5344CB8AC3E}">
        <p14:creationId xmlns:p14="http://schemas.microsoft.com/office/powerpoint/2010/main" val="3479816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黑体" pitchFamily="49" charset="-122"/>
                <a:ea typeface="黑体" pitchFamily="49" charset="-122"/>
              </a:rPr>
              <a:t>在</a:t>
            </a:r>
            <a:r>
              <a:rPr lang="zh-CN" altLang="en-US" dirty="0">
                <a:solidFill>
                  <a:srgbClr val="0000CC"/>
                </a:solidFill>
                <a:latin typeface="黑体" pitchFamily="49" charset="-122"/>
                <a:ea typeface="黑体" pitchFamily="49" charset="-122"/>
              </a:rPr>
              <a:t>外键关系</a:t>
            </a:r>
            <a:r>
              <a:rPr lang="zh-CN" altLang="en-US" dirty="0">
                <a:latin typeface="黑体" pitchFamily="49" charset="-122"/>
                <a:ea typeface="黑体" pitchFamily="49" charset="-122"/>
              </a:rPr>
              <a:t>对话框的左侧单击“</a:t>
            </a:r>
            <a:r>
              <a:rPr lang="zh-CN" altLang="en-US" dirty="0">
                <a:solidFill>
                  <a:srgbClr val="0000CC"/>
                </a:solidFill>
                <a:latin typeface="黑体" pitchFamily="49" charset="-122"/>
                <a:ea typeface="黑体" pitchFamily="49" charset="-122"/>
              </a:rPr>
              <a:t>添加</a:t>
            </a:r>
            <a:r>
              <a:rPr lang="zh-CN" altLang="en-US" dirty="0">
                <a:latin typeface="黑体" pitchFamily="49" charset="-122"/>
                <a:ea typeface="黑体" pitchFamily="49" charset="-122"/>
              </a:rPr>
              <a:t>”按钮添加一个外键约束，这个外键约束会有一个默认的名字</a:t>
            </a:r>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8</a:t>
            </a:fld>
            <a:endParaRPr lang="zh-CN" altLang="en-US"/>
          </a:p>
        </p:txBody>
      </p:sp>
    </p:spTree>
    <p:extLst>
      <p:ext uri="{BB962C8B-B14F-4D97-AF65-F5344CB8AC3E}">
        <p14:creationId xmlns:p14="http://schemas.microsoft.com/office/powerpoint/2010/main" val="3968159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CEBEBFBF-0545-3F1D-8A1C-A13D93101099}"/>
              </a:ext>
            </a:extLst>
          </p:cNvPr>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BB40E-5C73-4E15-99D8-7C30662E16C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77AC0CF-FC7C-4194-A8EA-4D23C02A51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C71344F-771A-453D-AEEE-3A2559CA9228}"/>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5" name="页脚占位符 4">
            <a:extLst>
              <a:ext uri="{FF2B5EF4-FFF2-40B4-BE49-F238E27FC236}">
                <a16:creationId xmlns:a16="http://schemas.microsoft.com/office/drawing/2014/main" id="{4DBC0BE9-757A-4D4F-A278-67374108E9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422E0E-F7A2-4F03-A4C7-82110B277587}"/>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426878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7513FB-D4B6-4388-904C-62E50D3D082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07AC23B-FAFB-4C08-8A83-521AF97C65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DCA4A89-C3D2-4771-B131-340EC58BF622}"/>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5" name="页脚占位符 4">
            <a:extLst>
              <a:ext uri="{FF2B5EF4-FFF2-40B4-BE49-F238E27FC236}">
                <a16:creationId xmlns:a16="http://schemas.microsoft.com/office/drawing/2014/main" id="{D62D130E-229B-4DCA-B2A0-4CCDC706D4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AB0BA4-5F9E-4EFA-B72A-0E1E4B7B15A7}"/>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2802335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2CC236B-00CD-42BF-B51F-AD65C77D179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F1B8BED-6B2F-49EF-9787-BF68C3977D2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63B725-761F-44A6-ABD0-CBF845C89C95}"/>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5" name="页脚占位符 4">
            <a:extLst>
              <a:ext uri="{FF2B5EF4-FFF2-40B4-BE49-F238E27FC236}">
                <a16:creationId xmlns:a16="http://schemas.microsoft.com/office/drawing/2014/main" id="{C8786098-C044-458B-A578-87DCF0A41F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774412-BB52-46FC-92E6-76D1256B1D2A}"/>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3106252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D41C7-7CF6-4DC2-8663-8A4902A493E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582E0E-0A96-4611-94F8-9E893CB9DD0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D0CA45-5F50-4A95-A3A0-AED23FBC6A68}"/>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5" name="页脚占位符 4">
            <a:extLst>
              <a:ext uri="{FF2B5EF4-FFF2-40B4-BE49-F238E27FC236}">
                <a16:creationId xmlns:a16="http://schemas.microsoft.com/office/drawing/2014/main" id="{E4398ED9-013E-4EC9-8309-2AC6619A79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83E43A-D663-40C8-9081-D482D0082288}"/>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1625916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5C0D32-149D-4F31-8C94-EACC0052879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982ECA3-7555-42C2-882E-16F8CF5034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046CAC0-3CDE-4704-BF95-2EB28B99AC99}"/>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5" name="页脚占位符 4">
            <a:extLst>
              <a:ext uri="{FF2B5EF4-FFF2-40B4-BE49-F238E27FC236}">
                <a16:creationId xmlns:a16="http://schemas.microsoft.com/office/drawing/2014/main" id="{557FE72D-02F8-4096-9037-78DC199E92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3F06A6-FFAA-4695-BF6D-30E0DFB6968B}"/>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1155277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F9267-9F3B-4B4C-9777-2F76466F8E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F03B0E-2ED5-4076-9141-2E6AB14B1B5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294115D-2BB7-4C0C-9609-B2FB7E2B98B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9CE2535-E166-4702-825D-4D8663E86E30}"/>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6" name="页脚占位符 5">
            <a:extLst>
              <a:ext uri="{FF2B5EF4-FFF2-40B4-BE49-F238E27FC236}">
                <a16:creationId xmlns:a16="http://schemas.microsoft.com/office/drawing/2014/main" id="{8A0C0405-C2E5-474F-B105-448140618E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957737-B4A4-4B2E-8D1A-AB5A6ED6E482}"/>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4221303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37C1A-F3C1-45AE-8477-E53692C4846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066112A-5678-4E7A-9090-A58B0DD1D1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BE523F7-9965-428B-9826-D88732BCD8E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05870A7-47B6-4217-8B2C-DFFA610978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8DD03C-ABB0-4B9C-9ADC-1D51320F0D8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724221B-74AD-465C-B2CF-918D48DDDC18}"/>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8" name="页脚占位符 7">
            <a:extLst>
              <a:ext uri="{FF2B5EF4-FFF2-40B4-BE49-F238E27FC236}">
                <a16:creationId xmlns:a16="http://schemas.microsoft.com/office/drawing/2014/main" id="{F36B96D6-D8C4-4EE0-B79B-BC45BBEA54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70E3A0F-58EA-4D60-892F-CD20666D5EFC}"/>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3911549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62325-7E14-45D2-90A3-BCC50E03EA3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93B1D87-6F8E-419B-9C32-758FCD9A340F}"/>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4" name="页脚占位符 3">
            <a:extLst>
              <a:ext uri="{FF2B5EF4-FFF2-40B4-BE49-F238E27FC236}">
                <a16:creationId xmlns:a16="http://schemas.microsoft.com/office/drawing/2014/main" id="{B6E50355-988B-42F4-87C6-2E76458BA92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07C9615-0A83-4220-BFA6-69556567A81B}"/>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3098109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812BB20-8DF0-403C-8DF8-0D5D6C69C560}"/>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3" name="页脚占位符 2">
            <a:extLst>
              <a:ext uri="{FF2B5EF4-FFF2-40B4-BE49-F238E27FC236}">
                <a16:creationId xmlns:a16="http://schemas.microsoft.com/office/drawing/2014/main" id="{7024363C-AE65-4B73-B147-58559C1123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AFC4682-2AB2-43C2-A169-FECF3710A836}"/>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201691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4D921A-9AB9-413F-958A-B6A9E2F80F0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69B93E2-873F-43C7-99A7-2BF3AB80E6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C0D325D-86E9-4689-B4CF-FA42880D2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686E41-14D2-42A3-B659-AD1355CA12DA}"/>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6" name="页脚占位符 5">
            <a:extLst>
              <a:ext uri="{FF2B5EF4-FFF2-40B4-BE49-F238E27FC236}">
                <a16:creationId xmlns:a16="http://schemas.microsoft.com/office/drawing/2014/main" id="{E1B8B60C-F9F8-484A-9DB0-6150767D30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A71654-30AA-470E-8EB5-360F294D9367}"/>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223455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F00C3-3AA7-4469-9BAD-F996127A56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32FBACC-2843-4D0D-8F0E-9E39FFB4E8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C78199-5F42-4E87-96A3-34CCBEB09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2CC6C31-802B-4A40-ACE5-DC4C697B3226}"/>
              </a:ext>
            </a:extLst>
          </p:cNvPr>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6" name="页脚占位符 5">
            <a:extLst>
              <a:ext uri="{FF2B5EF4-FFF2-40B4-BE49-F238E27FC236}">
                <a16:creationId xmlns:a16="http://schemas.microsoft.com/office/drawing/2014/main" id="{FE70B668-5BCC-474C-8FA9-13E92C5A2C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17CEB4-B65D-4DD4-BDC8-70432A576F31}"/>
              </a:ext>
            </a:extLst>
          </p:cNvPr>
          <p:cNvSpPr>
            <a:spLocks noGrp="1"/>
          </p:cNvSpPr>
          <p:nvPr>
            <p:ph type="sldNum" sz="quarter" idx="12"/>
          </p:nvPr>
        </p:nvSpPr>
        <p:spPr/>
        <p:txBody>
          <a:bodyPr/>
          <a:lstStyle/>
          <a:p>
            <a:fld id="{955F9185-F76B-437C-8CD0-34369C71AF65}" type="slidenum">
              <a:rPr lang="zh-CN" altLang="en-US" smtClean="0"/>
              <a:t>‹#›</a:t>
            </a:fld>
            <a:endParaRPr lang="zh-CN" altLang="en-US"/>
          </a:p>
        </p:txBody>
      </p:sp>
    </p:spTree>
    <p:extLst>
      <p:ext uri="{BB962C8B-B14F-4D97-AF65-F5344CB8AC3E}">
        <p14:creationId xmlns:p14="http://schemas.microsoft.com/office/powerpoint/2010/main" val="2596547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CC952BB-B32E-4042-A287-39CD997CED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4B1EE1F-0E54-425F-8FB6-05296C159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85351C-857A-4A4F-9B40-BCDBDAE39D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55AE1-CBAC-44AA-91FF-DF4E74582DCA}" type="datetimeFigureOut">
              <a:rPr lang="zh-CN" altLang="en-US" smtClean="0"/>
              <a:t>2024/5/30</a:t>
            </a:fld>
            <a:endParaRPr lang="zh-CN" altLang="en-US"/>
          </a:p>
        </p:txBody>
      </p:sp>
      <p:sp>
        <p:nvSpPr>
          <p:cNvPr id="5" name="页脚占位符 4">
            <a:extLst>
              <a:ext uri="{FF2B5EF4-FFF2-40B4-BE49-F238E27FC236}">
                <a16:creationId xmlns:a16="http://schemas.microsoft.com/office/drawing/2014/main" id="{62D533F6-F6BB-4B6E-88F5-F971C5783C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66C1D70-F44E-4660-9592-A44F89253F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5F9185-F76B-437C-8CD0-34369C71AF65}" type="slidenum">
              <a:rPr lang="zh-CN" altLang="en-US" smtClean="0"/>
              <a:t>‹#›</a:t>
            </a:fld>
            <a:endParaRPr lang="zh-CN" altLang="en-US"/>
          </a:p>
        </p:txBody>
      </p:sp>
      <p:grpSp>
        <p:nvGrpSpPr>
          <p:cNvPr id="7" name="组合 6">
            <a:extLst>
              <a:ext uri="{FF2B5EF4-FFF2-40B4-BE49-F238E27FC236}">
                <a16:creationId xmlns:a16="http://schemas.microsoft.com/office/drawing/2014/main" id="{255A260F-B3E6-F4A6-5F08-E214B7A134E2}"/>
              </a:ext>
            </a:extLst>
          </p:cNvPr>
          <p:cNvGrpSpPr/>
          <p:nvPr userDrawn="1"/>
        </p:nvGrpSpPr>
        <p:grpSpPr>
          <a:xfrm>
            <a:off x="-19606" y="-15875"/>
            <a:ext cx="12259019" cy="6879906"/>
            <a:chOff x="-19606" y="-15875"/>
            <a:chExt cx="12259019" cy="6879906"/>
          </a:xfrm>
        </p:grpSpPr>
        <p:grpSp>
          <p:nvGrpSpPr>
            <p:cNvPr id="8" name="组合 7">
              <a:extLst>
                <a:ext uri="{FF2B5EF4-FFF2-40B4-BE49-F238E27FC236}">
                  <a16:creationId xmlns:a16="http://schemas.microsoft.com/office/drawing/2014/main" id="{2103A65B-B8D7-EF07-0D42-6AE2210050B8}"/>
                </a:ext>
              </a:extLst>
            </p:cNvPr>
            <p:cNvGrpSpPr/>
            <p:nvPr userDrawn="1"/>
          </p:nvGrpSpPr>
          <p:grpSpPr>
            <a:xfrm>
              <a:off x="-19606" y="-15875"/>
              <a:ext cx="12259019" cy="1043781"/>
              <a:chOff x="-19606" y="-15875"/>
              <a:chExt cx="12259019" cy="1043781"/>
            </a:xfrm>
          </p:grpSpPr>
          <p:pic>
            <p:nvPicPr>
              <p:cNvPr id="12" name="图片 11">
                <a:extLst>
                  <a:ext uri="{FF2B5EF4-FFF2-40B4-BE49-F238E27FC236}">
                    <a16:creationId xmlns:a16="http://schemas.microsoft.com/office/drawing/2014/main" id="{5B4996A2-06DA-252F-B3C7-92AAE35ADBF6}"/>
                  </a:ext>
                </a:extLst>
              </p:cNvPr>
              <p:cNvPicPr>
                <a:picLocks noChangeAspect="1"/>
              </p:cNvPicPr>
              <p:nvPr userDrawn="1"/>
            </p:nvPicPr>
            <p:blipFill rotWithShape="1">
              <a:blip r:embed="rId13"/>
              <a:srcRect b="7917"/>
              <a:stretch/>
            </p:blipFill>
            <p:spPr>
              <a:xfrm>
                <a:off x="-19606" y="-15875"/>
                <a:ext cx="12259019" cy="350837"/>
              </a:xfrm>
              <a:prstGeom prst="rect">
                <a:avLst/>
              </a:prstGeom>
            </p:spPr>
          </p:pic>
          <p:pic>
            <p:nvPicPr>
              <p:cNvPr id="13" name="图片 12">
                <a:extLst>
                  <a:ext uri="{FF2B5EF4-FFF2-40B4-BE49-F238E27FC236}">
                    <a16:creationId xmlns:a16="http://schemas.microsoft.com/office/drawing/2014/main" id="{5A660B52-08DC-D0A6-8EF1-EB6EDBF1D50A}"/>
                  </a:ext>
                </a:extLst>
              </p:cNvPr>
              <p:cNvPicPr>
                <a:picLocks noChangeAspect="1"/>
              </p:cNvPicPr>
              <p:nvPr userDrawn="1"/>
            </p:nvPicPr>
            <p:blipFill>
              <a:blip r:embed="rId14"/>
              <a:stretch>
                <a:fillRect/>
              </a:stretch>
            </p:blipFill>
            <p:spPr>
              <a:xfrm>
                <a:off x="11593039" y="378549"/>
                <a:ext cx="576458" cy="649357"/>
              </a:xfrm>
              <a:prstGeom prst="rect">
                <a:avLst/>
              </a:prstGeom>
            </p:spPr>
          </p:pic>
        </p:grpSp>
        <p:grpSp>
          <p:nvGrpSpPr>
            <p:cNvPr id="9" name="组合 8">
              <a:extLst>
                <a:ext uri="{FF2B5EF4-FFF2-40B4-BE49-F238E27FC236}">
                  <a16:creationId xmlns:a16="http://schemas.microsoft.com/office/drawing/2014/main" id="{91BC91A8-6652-66EE-D0A2-0956D63280C0}"/>
                </a:ext>
              </a:extLst>
            </p:cNvPr>
            <p:cNvGrpSpPr/>
            <p:nvPr userDrawn="1"/>
          </p:nvGrpSpPr>
          <p:grpSpPr>
            <a:xfrm>
              <a:off x="-19605" y="6031120"/>
              <a:ext cx="12198206" cy="832911"/>
              <a:chOff x="-19605" y="6031120"/>
              <a:chExt cx="12198206" cy="832911"/>
            </a:xfrm>
          </p:grpSpPr>
          <p:pic>
            <p:nvPicPr>
              <p:cNvPr id="10" name="图片 9">
                <a:extLst>
                  <a:ext uri="{FF2B5EF4-FFF2-40B4-BE49-F238E27FC236}">
                    <a16:creationId xmlns:a16="http://schemas.microsoft.com/office/drawing/2014/main" id="{2FD400F3-E7A6-0D16-4B64-9A8E4B7601F3}"/>
                  </a:ext>
                </a:extLst>
              </p:cNvPr>
              <p:cNvPicPr>
                <a:picLocks noChangeAspect="1"/>
              </p:cNvPicPr>
              <p:nvPr userDrawn="1"/>
            </p:nvPicPr>
            <p:blipFill rotWithShape="1">
              <a:blip r:embed="rId15"/>
              <a:srcRect l="10351"/>
              <a:stretch/>
            </p:blipFill>
            <p:spPr>
              <a:xfrm>
                <a:off x="-19605" y="6031120"/>
                <a:ext cx="1359214" cy="491596"/>
              </a:xfrm>
              <a:prstGeom prst="rect">
                <a:avLst/>
              </a:prstGeom>
            </p:spPr>
          </p:pic>
          <p:pic>
            <p:nvPicPr>
              <p:cNvPr id="11" name="图片 10">
                <a:extLst>
                  <a:ext uri="{FF2B5EF4-FFF2-40B4-BE49-F238E27FC236}">
                    <a16:creationId xmlns:a16="http://schemas.microsoft.com/office/drawing/2014/main" id="{6D5E6CBB-E6BC-F102-547E-E3DA199C7F6A}"/>
                  </a:ext>
                </a:extLst>
              </p:cNvPr>
              <p:cNvPicPr>
                <a:picLocks noChangeAspect="1"/>
              </p:cNvPicPr>
              <p:nvPr userDrawn="1"/>
            </p:nvPicPr>
            <p:blipFill>
              <a:blip r:embed="rId16"/>
              <a:stretch>
                <a:fillRect/>
              </a:stretch>
            </p:blipFill>
            <p:spPr>
              <a:xfrm>
                <a:off x="-6773" y="6513194"/>
                <a:ext cx="12185374" cy="350837"/>
              </a:xfrm>
              <a:prstGeom prst="rect">
                <a:avLst/>
              </a:prstGeom>
            </p:spPr>
          </p:pic>
        </p:grpSp>
      </p:grpSp>
    </p:spTree>
    <p:extLst>
      <p:ext uri="{BB962C8B-B14F-4D97-AF65-F5344CB8AC3E}">
        <p14:creationId xmlns:p14="http://schemas.microsoft.com/office/powerpoint/2010/main" val="2941409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368E1EAE-A904-4550-B9DA-8D47A1BF707C}"/>
              </a:ext>
            </a:extLst>
          </p:cNvPr>
          <p:cNvSpPr>
            <a:spLocks noGrp="1"/>
          </p:cNvSpPr>
          <p:nvPr>
            <p:ph type="subTitle" idx="1"/>
          </p:nvPr>
        </p:nvSpPr>
        <p:spPr>
          <a:xfrm>
            <a:off x="1271876" y="2283041"/>
            <a:ext cx="9893147" cy="1800000"/>
          </a:xfrm>
        </p:spPr>
        <p:txBody>
          <a:bodyPr>
            <a:noAutofit/>
          </a:bodyPr>
          <a:lstStyle/>
          <a:p>
            <a:pPr>
              <a:lnSpc>
                <a:spcPct val="100000"/>
              </a:lnSpc>
              <a:spcBef>
                <a:spcPct val="0"/>
              </a:spcBef>
            </a:pPr>
            <a:r>
              <a:rPr lang="en-US" altLang="zh-CN" sz="5400" b="1" dirty="0" smtClean="0">
                <a:latin typeface="黑体" panose="02010609060101010101" pitchFamily="49" charset="-122"/>
                <a:ea typeface="黑体" panose="02010609060101010101" pitchFamily="49" charset="-122"/>
                <a:cs typeface="+mj-cs"/>
              </a:rPr>
              <a:t>7.2 </a:t>
            </a:r>
            <a:r>
              <a:rPr lang="zh-CN" altLang="en-US" sz="5400" b="1" dirty="0">
                <a:latin typeface="黑体" panose="02010609060101010101" pitchFamily="49" charset="-122"/>
                <a:ea typeface="黑体" panose="02010609060101010101" pitchFamily="49" charset="-122"/>
                <a:cs typeface="+mj-cs"/>
              </a:rPr>
              <a:t>使用图形界面设置约束</a:t>
            </a:r>
          </a:p>
        </p:txBody>
      </p:sp>
      <p:grpSp>
        <p:nvGrpSpPr>
          <p:cNvPr id="4" name="组合 3">
            <a:extLst>
              <a:ext uri="{FF2B5EF4-FFF2-40B4-BE49-F238E27FC236}">
                <a16:creationId xmlns:a16="http://schemas.microsoft.com/office/drawing/2014/main" id="{47D064AE-686B-409B-BD2B-C2D91ECA3525}"/>
              </a:ext>
            </a:extLst>
          </p:cNvPr>
          <p:cNvGrpSpPr/>
          <p:nvPr/>
        </p:nvGrpSpPr>
        <p:grpSpPr>
          <a:xfrm>
            <a:off x="-19606" y="-15875"/>
            <a:ext cx="12259019" cy="6879906"/>
            <a:chOff x="-19606" y="-15875"/>
            <a:chExt cx="12259019" cy="6879906"/>
          </a:xfrm>
        </p:grpSpPr>
        <p:grpSp>
          <p:nvGrpSpPr>
            <p:cNvPr id="5" name="组合 4">
              <a:extLst>
                <a:ext uri="{FF2B5EF4-FFF2-40B4-BE49-F238E27FC236}">
                  <a16:creationId xmlns:a16="http://schemas.microsoft.com/office/drawing/2014/main" id="{ADC345C6-697A-4F51-9955-BC0A87E9086E}"/>
                </a:ext>
              </a:extLst>
            </p:cNvPr>
            <p:cNvGrpSpPr/>
            <p:nvPr userDrawn="1"/>
          </p:nvGrpSpPr>
          <p:grpSpPr>
            <a:xfrm>
              <a:off x="-19606" y="-15875"/>
              <a:ext cx="12259019" cy="1043781"/>
              <a:chOff x="-19606" y="-15875"/>
              <a:chExt cx="12259019" cy="1043781"/>
            </a:xfrm>
          </p:grpSpPr>
          <p:pic>
            <p:nvPicPr>
              <p:cNvPr id="9" name="图片 8">
                <a:extLst>
                  <a:ext uri="{FF2B5EF4-FFF2-40B4-BE49-F238E27FC236}">
                    <a16:creationId xmlns:a16="http://schemas.microsoft.com/office/drawing/2014/main" id="{BC2E0A9A-A389-4E65-924B-2164019F3C17}"/>
                  </a:ext>
                </a:extLst>
              </p:cNvPr>
              <p:cNvPicPr>
                <a:picLocks noChangeAspect="1"/>
              </p:cNvPicPr>
              <p:nvPr userDrawn="1"/>
            </p:nvPicPr>
            <p:blipFill rotWithShape="1">
              <a:blip r:embed="rId3"/>
              <a:srcRect b="7917"/>
              <a:stretch/>
            </p:blipFill>
            <p:spPr>
              <a:xfrm>
                <a:off x="-19606" y="-15875"/>
                <a:ext cx="12259019" cy="350837"/>
              </a:xfrm>
              <a:prstGeom prst="rect">
                <a:avLst/>
              </a:prstGeom>
            </p:spPr>
          </p:pic>
          <p:pic>
            <p:nvPicPr>
              <p:cNvPr id="10" name="图片 9">
                <a:extLst>
                  <a:ext uri="{FF2B5EF4-FFF2-40B4-BE49-F238E27FC236}">
                    <a16:creationId xmlns:a16="http://schemas.microsoft.com/office/drawing/2014/main" id="{54D08A86-5362-4705-B78E-5DDE6D002F6A}"/>
                  </a:ext>
                </a:extLst>
              </p:cNvPr>
              <p:cNvPicPr>
                <a:picLocks noChangeAspect="1"/>
              </p:cNvPicPr>
              <p:nvPr userDrawn="1"/>
            </p:nvPicPr>
            <p:blipFill>
              <a:blip r:embed="rId4"/>
              <a:stretch>
                <a:fillRect/>
              </a:stretch>
            </p:blipFill>
            <p:spPr>
              <a:xfrm>
                <a:off x="11593039" y="378549"/>
                <a:ext cx="576458" cy="649357"/>
              </a:xfrm>
              <a:prstGeom prst="rect">
                <a:avLst/>
              </a:prstGeom>
            </p:spPr>
          </p:pic>
        </p:grpSp>
        <p:grpSp>
          <p:nvGrpSpPr>
            <p:cNvPr id="6" name="组合 5">
              <a:extLst>
                <a:ext uri="{FF2B5EF4-FFF2-40B4-BE49-F238E27FC236}">
                  <a16:creationId xmlns:a16="http://schemas.microsoft.com/office/drawing/2014/main" id="{38D8DE3A-4DED-4D43-AAC8-A62A664649ED}"/>
                </a:ext>
              </a:extLst>
            </p:cNvPr>
            <p:cNvGrpSpPr/>
            <p:nvPr userDrawn="1"/>
          </p:nvGrpSpPr>
          <p:grpSpPr>
            <a:xfrm>
              <a:off x="-19605" y="6031120"/>
              <a:ext cx="12198206" cy="832911"/>
              <a:chOff x="-19605" y="6031120"/>
              <a:chExt cx="12198206" cy="832911"/>
            </a:xfrm>
          </p:grpSpPr>
          <p:pic>
            <p:nvPicPr>
              <p:cNvPr id="7" name="图片 6">
                <a:extLst>
                  <a:ext uri="{FF2B5EF4-FFF2-40B4-BE49-F238E27FC236}">
                    <a16:creationId xmlns:a16="http://schemas.microsoft.com/office/drawing/2014/main" id="{CAF37167-DA46-42C9-92B2-85F17AEB9067}"/>
                  </a:ext>
                </a:extLst>
              </p:cNvPr>
              <p:cNvPicPr>
                <a:picLocks noChangeAspect="1"/>
              </p:cNvPicPr>
              <p:nvPr userDrawn="1"/>
            </p:nvPicPr>
            <p:blipFill rotWithShape="1">
              <a:blip r:embed="rId5"/>
              <a:srcRect l="10351"/>
              <a:stretch/>
            </p:blipFill>
            <p:spPr>
              <a:xfrm>
                <a:off x="-19605" y="6031120"/>
                <a:ext cx="1359214" cy="491596"/>
              </a:xfrm>
              <a:prstGeom prst="rect">
                <a:avLst/>
              </a:prstGeom>
            </p:spPr>
          </p:pic>
          <p:pic>
            <p:nvPicPr>
              <p:cNvPr id="8" name="图片 7">
                <a:extLst>
                  <a:ext uri="{FF2B5EF4-FFF2-40B4-BE49-F238E27FC236}">
                    <a16:creationId xmlns:a16="http://schemas.microsoft.com/office/drawing/2014/main" id="{CCEF19C6-5974-4309-8A70-9B224DAED91A}"/>
                  </a:ext>
                </a:extLst>
              </p:cNvPr>
              <p:cNvPicPr>
                <a:picLocks noChangeAspect="1"/>
              </p:cNvPicPr>
              <p:nvPr userDrawn="1"/>
            </p:nvPicPr>
            <p:blipFill>
              <a:blip r:embed="rId6"/>
              <a:stretch>
                <a:fillRect/>
              </a:stretch>
            </p:blipFill>
            <p:spPr>
              <a:xfrm>
                <a:off x="-6773" y="6513194"/>
                <a:ext cx="12185374" cy="350837"/>
              </a:xfrm>
              <a:prstGeom prst="rect">
                <a:avLst/>
              </a:prstGeom>
            </p:spPr>
          </p:pic>
        </p:grpSp>
      </p:grpSp>
    </p:spTree>
    <p:extLst>
      <p:ext uri="{BB962C8B-B14F-4D97-AF65-F5344CB8AC3E}">
        <p14:creationId xmlns:p14="http://schemas.microsoft.com/office/powerpoint/2010/main" val="279162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48FA797-5062-4FF2-ACCE-53D6BADE8C91}"/>
              </a:ext>
            </a:extLst>
          </p:cNvPr>
          <p:cNvSpPr txBox="1">
            <a:spLocks/>
          </p:cNvSpPr>
          <p:nvPr/>
        </p:nvSpPr>
        <p:spPr>
          <a:xfrm>
            <a:off x="485805" y="625469"/>
            <a:ext cx="9724995" cy="7027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20000"/>
              </a:lnSpc>
              <a:spcBef>
                <a:spcPts val="1800"/>
              </a:spcBef>
              <a:buNone/>
              <a:defRPr/>
            </a:pPr>
            <a:r>
              <a:rPr lang="en-US" altLang="zh-CN" dirty="0">
                <a:latin typeface="黑体" pitchFamily="49" charset="-122"/>
                <a:ea typeface="黑体" pitchFamily="49" charset="-122"/>
              </a:rPr>
              <a:t>④ </a:t>
            </a:r>
            <a:r>
              <a:rPr lang="zh-CN" altLang="en-US" dirty="0">
                <a:latin typeface="黑体" pitchFamily="49" charset="-122"/>
                <a:ea typeface="黑体" pitchFamily="49" charset="-122"/>
              </a:rPr>
              <a:t>返回到</a:t>
            </a:r>
            <a:r>
              <a:rPr lang="zh-CN" altLang="en-US" dirty="0">
                <a:solidFill>
                  <a:srgbClr val="0000CC"/>
                </a:solidFill>
                <a:latin typeface="黑体" pitchFamily="49" charset="-122"/>
                <a:ea typeface="黑体" pitchFamily="49" charset="-122"/>
              </a:rPr>
              <a:t>外键关系</a:t>
            </a:r>
            <a:r>
              <a:rPr lang="zh-CN" altLang="en-US" dirty="0">
                <a:latin typeface="黑体" pitchFamily="49" charset="-122"/>
                <a:ea typeface="黑体" pitchFamily="49" charset="-122"/>
              </a:rPr>
              <a:t>对话框，单击“</a:t>
            </a:r>
            <a:r>
              <a:rPr lang="zh-CN" altLang="en-US" dirty="0">
                <a:solidFill>
                  <a:srgbClr val="0000CC"/>
                </a:solidFill>
                <a:latin typeface="黑体" pitchFamily="49" charset="-122"/>
                <a:ea typeface="黑体" pitchFamily="49" charset="-122"/>
              </a:rPr>
              <a:t>关闭</a:t>
            </a:r>
            <a:r>
              <a:rPr lang="zh-CN" altLang="en-US" dirty="0">
                <a:latin typeface="黑体" pitchFamily="49" charset="-122"/>
                <a:ea typeface="黑体" pitchFamily="49" charset="-122"/>
              </a:rPr>
              <a:t>”按钮完成设置。</a:t>
            </a:r>
          </a:p>
          <a:p>
            <a:pPr marL="457200" lvl="1" indent="0">
              <a:lnSpc>
                <a:spcPct val="120000"/>
              </a:lnSpc>
              <a:spcBef>
                <a:spcPts val="1200"/>
              </a:spcBef>
              <a:buFont typeface="Arial" panose="020B0604020202020204" pitchFamily="34" charset="0"/>
              <a:buNone/>
              <a:defRPr/>
            </a:pPr>
            <a:endParaRPr lang="en-US" altLang="zh-CN" dirty="0">
              <a:latin typeface="黑体" pitchFamily="49" charset="-122"/>
              <a:ea typeface="黑体" pitchFamily="49" charset="-122"/>
            </a:endParaRPr>
          </a:p>
          <a:p>
            <a:pPr marL="457200" lvl="1" indent="0">
              <a:lnSpc>
                <a:spcPct val="120000"/>
              </a:lnSpc>
              <a:spcBef>
                <a:spcPts val="1200"/>
              </a:spcBef>
              <a:buFont typeface="Arial" panose="020B0604020202020204" pitchFamily="34" charset="0"/>
              <a:buNone/>
              <a:defRPr/>
            </a:pPr>
            <a:endParaRPr lang="zh-CN" altLang="zh-CN" sz="2200" dirty="0">
              <a:latin typeface="黑体" pitchFamily="49" charset="-122"/>
              <a:ea typeface="黑体" pitchFamily="49" charset="-122"/>
            </a:endParaRPr>
          </a:p>
        </p:txBody>
      </p:sp>
      <p:grpSp>
        <p:nvGrpSpPr>
          <p:cNvPr id="2" name="组合 1">
            <a:extLst>
              <a:ext uri="{FF2B5EF4-FFF2-40B4-BE49-F238E27FC236}">
                <a16:creationId xmlns:a16="http://schemas.microsoft.com/office/drawing/2014/main" id="{EAB66B12-1BBF-B1E2-FD48-6AEC5F191694}"/>
              </a:ext>
            </a:extLst>
          </p:cNvPr>
          <p:cNvGrpSpPr/>
          <p:nvPr/>
        </p:nvGrpSpPr>
        <p:grpSpPr>
          <a:xfrm>
            <a:off x="1167617" y="1701800"/>
            <a:ext cx="5740585" cy="3651057"/>
            <a:chOff x="1379279" y="1540933"/>
            <a:chExt cx="5740585" cy="3651057"/>
          </a:xfrm>
        </p:grpSpPr>
        <p:pic>
          <p:nvPicPr>
            <p:cNvPr id="7" name="图片 6">
              <a:extLst>
                <a:ext uri="{FF2B5EF4-FFF2-40B4-BE49-F238E27FC236}">
                  <a16:creationId xmlns:a16="http://schemas.microsoft.com/office/drawing/2014/main" id="{410E58A0-BC3D-F2C9-063C-F0FDB2611514}"/>
                </a:ext>
              </a:extLst>
            </p:cNvPr>
            <p:cNvPicPr>
              <a:picLocks noChangeAspect="1"/>
            </p:cNvPicPr>
            <p:nvPr/>
          </p:nvPicPr>
          <p:blipFill>
            <a:blip r:embed="rId3"/>
            <a:stretch>
              <a:fillRect/>
            </a:stretch>
          </p:blipFill>
          <p:spPr>
            <a:xfrm>
              <a:off x="1379279" y="1540933"/>
              <a:ext cx="5740585" cy="3651057"/>
            </a:xfrm>
            <a:prstGeom prst="rect">
              <a:avLst/>
            </a:prstGeom>
            <a:effectLst>
              <a:outerShdw blurRad="50800" dist="38100" dir="2700000" algn="tl" rotWithShape="0">
                <a:prstClr val="black">
                  <a:alpha val="40000"/>
                </a:prstClr>
              </a:outerShdw>
            </a:effectLst>
          </p:spPr>
        </p:pic>
        <p:sp>
          <p:nvSpPr>
            <p:cNvPr id="8" name="对话气泡: 圆角矩形 7">
              <a:extLst>
                <a:ext uri="{FF2B5EF4-FFF2-40B4-BE49-F238E27FC236}">
                  <a16:creationId xmlns:a16="http://schemas.microsoft.com/office/drawing/2014/main" id="{7B1BBB6E-709C-286F-B9DA-5778C43D7FE2}"/>
                </a:ext>
              </a:extLst>
            </p:cNvPr>
            <p:cNvSpPr/>
            <p:nvPr/>
          </p:nvSpPr>
          <p:spPr>
            <a:xfrm>
              <a:off x="1609528" y="2669129"/>
              <a:ext cx="1430005" cy="819138"/>
            </a:xfrm>
            <a:prstGeom prst="wedgeRoundRectCallout">
              <a:avLst>
                <a:gd name="adj1" fmla="val -32582"/>
                <a:gd name="adj2" fmla="val -88143"/>
                <a:gd name="adj3" fmla="val 16667"/>
              </a:avLst>
            </a:prstGeom>
            <a:solidFill>
              <a:schemeClr val="bg1"/>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l"/>
              <a:r>
                <a:rPr lang="zh-CN" altLang="en-US" sz="2200" dirty="0">
                  <a:solidFill>
                    <a:srgbClr val="0000CC"/>
                  </a:solidFill>
                  <a:latin typeface="黑体" panose="02010609060101010101" pitchFamily="49" charset="-122"/>
                  <a:ea typeface="黑体" panose="02010609060101010101" pitchFamily="49" charset="-122"/>
                </a:rPr>
                <a:t>创建的外键约束</a:t>
              </a:r>
            </a:p>
          </p:txBody>
        </p:sp>
      </p:grpSp>
      <p:grpSp>
        <p:nvGrpSpPr>
          <p:cNvPr id="5" name="组合 4">
            <a:extLst>
              <a:ext uri="{FF2B5EF4-FFF2-40B4-BE49-F238E27FC236}">
                <a16:creationId xmlns:a16="http://schemas.microsoft.com/office/drawing/2014/main" id="{AD36E89D-28FD-8CAF-E58F-FBC60CC349F5}"/>
              </a:ext>
            </a:extLst>
          </p:cNvPr>
          <p:cNvGrpSpPr/>
          <p:nvPr/>
        </p:nvGrpSpPr>
        <p:grpSpPr>
          <a:xfrm>
            <a:off x="7395627" y="1777989"/>
            <a:ext cx="3666066" cy="4454542"/>
            <a:chOff x="7395627" y="1540933"/>
            <a:chExt cx="3666066" cy="4454542"/>
          </a:xfrm>
        </p:grpSpPr>
        <p:sp>
          <p:nvSpPr>
            <p:cNvPr id="11" name="对话气泡: 圆角矩形 10">
              <a:extLst>
                <a:ext uri="{FF2B5EF4-FFF2-40B4-BE49-F238E27FC236}">
                  <a16:creationId xmlns:a16="http://schemas.microsoft.com/office/drawing/2014/main" id="{5041B791-B812-81D6-1F18-ED565CA4E937}"/>
                </a:ext>
              </a:extLst>
            </p:cNvPr>
            <p:cNvSpPr/>
            <p:nvPr/>
          </p:nvSpPr>
          <p:spPr>
            <a:xfrm>
              <a:off x="7395627" y="4340701"/>
              <a:ext cx="3666066" cy="1654774"/>
            </a:xfrm>
            <a:prstGeom prst="wedgeRoundRectCallout">
              <a:avLst>
                <a:gd name="adj1" fmla="val 7030"/>
                <a:gd name="adj2" fmla="val -73739"/>
                <a:gd name="adj3" fmla="val 16667"/>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pPr>
              <a:r>
                <a:rPr lang="zh-CN" altLang="en-US" sz="2200" dirty="0">
                  <a:solidFill>
                    <a:schemeClr val="tx1"/>
                  </a:solidFill>
                  <a:latin typeface="黑体" pitchFamily="49" charset="-122"/>
                  <a:ea typeface="黑体" pitchFamily="49" charset="-122"/>
                </a:rPr>
                <a:t>在对象资源管理器中，</a:t>
              </a:r>
              <a:r>
                <a:rPr lang="en-US" altLang="zh-CN" sz="2200" dirty="0">
                  <a:solidFill>
                    <a:schemeClr val="tx1"/>
                  </a:solidFill>
                  <a:latin typeface="黑体" pitchFamily="49" charset="-122"/>
                  <a:ea typeface="黑体" pitchFamily="49" charset="-122"/>
                </a:rPr>
                <a:t>course</a:t>
              </a:r>
              <a:r>
                <a:rPr lang="zh-CN" altLang="en-US" sz="2200" dirty="0">
                  <a:solidFill>
                    <a:schemeClr val="tx1"/>
                  </a:solidFill>
                  <a:latin typeface="黑体" pitchFamily="49" charset="-122"/>
                  <a:ea typeface="黑体" pitchFamily="49" charset="-122"/>
                </a:rPr>
                <a:t>表的“</a:t>
              </a:r>
              <a:r>
                <a:rPr lang="zh-CN" altLang="en-US" sz="2200" dirty="0">
                  <a:solidFill>
                    <a:srgbClr val="0000CC"/>
                  </a:solidFill>
                  <a:latin typeface="黑体" pitchFamily="49" charset="-122"/>
                  <a:ea typeface="黑体" pitchFamily="49" charset="-122"/>
                </a:rPr>
                <a:t>键</a:t>
              </a:r>
              <a:r>
                <a:rPr lang="zh-CN" altLang="en-US" sz="2200" dirty="0">
                  <a:solidFill>
                    <a:schemeClr val="tx1"/>
                  </a:solidFill>
                  <a:latin typeface="黑体" pitchFamily="49" charset="-122"/>
                  <a:ea typeface="黑体" pitchFamily="49" charset="-122"/>
                </a:rPr>
                <a:t>”节点下可以查看该外键约束，约束名默认</a:t>
              </a:r>
              <a:r>
                <a:rPr lang="en-US" altLang="zh-CN" sz="2200" dirty="0">
                  <a:solidFill>
                    <a:schemeClr val="tx1"/>
                  </a:solidFill>
                  <a:latin typeface="黑体" pitchFamily="49" charset="-122"/>
                  <a:ea typeface="黑体" pitchFamily="49" charset="-122"/>
                </a:rPr>
                <a:t>FK_</a:t>
              </a:r>
              <a:r>
                <a:rPr lang="zh-CN" altLang="en-US" sz="2200" dirty="0">
                  <a:solidFill>
                    <a:schemeClr val="tx1"/>
                  </a:solidFill>
                  <a:latin typeface="黑体" pitchFamily="49" charset="-122"/>
                  <a:ea typeface="黑体" pitchFamily="49" charset="-122"/>
                </a:rPr>
                <a:t>开头。 。</a:t>
              </a:r>
            </a:p>
          </p:txBody>
        </p:sp>
        <p:pic>
          <p:nvPicPr>
            <p:cNvPr id="4" name="图片 3">
              <a:extLst>
                <a:ext uri="{FF2B5EF4-FFF2-40B4-BE49-F238E27FC236}">
                  <a16:creationId xmlns:a16="http://schemas.microsoft.com/office/drawing/2014/main" id="{E0B222AF-2C7B-ABB9-9492-B0BA5D876C39}"/>
                </a:ext>
              </a:extLst>
            </p:cNvPr>
            <p:cNvPicPr>
              <a:picLocks noChangeAspect="1"/>
            </p:cNvPicPr>
            <p:nvPr/>
          </p:nvPicPr>
          <p:blipFill rotWithShape="1">
            <a:blip r:embed="rId4"/>
            <a:srcRect b="2005"/>
            <a:stretch/>
          </p:blipFill>
          <p:spPr>
            <a:xfrm>
              <a:off x="7644599" y="1540933"/>
              <a:ext cx="3168122" cy="2471210"/>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155408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81FE5-DE6B-4063-A9FF-65F6D0686145}"/>
              </a:ext>
            </a:extLst>
          </p:cNvPr>
          <p:cNvSpPr>
            <a:spLocks noGrp="1"/>
          </p:cNvSpPr>
          <p:nvPr>
            <p:ph type="title"/>
          </p:nvPr>
        </p:nvSpPr>
        <p:spPr>
          <a:xfrm>
            <a:off x="643415" y="575956"/>
            <a:ext cx="4995333" cy="540000"/>
          </a:xfrm>
        </p:spPr>
        <p:txBody>
          <a:bodyPr vert="horz" lIns="91440" tIns="45720" rIns="91440" bIns="45720" rtlCol="0" anchor="ctr">
            <a:normAutofit/>
          </a:bodyPr>
          <a:lstStyle/>
          <a:p>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删除外键约束</a:t>
            </a:r>
          </a:p>
        </p:txBody>
      </p:sp>
      <p:sp>
        <p:nvSpPr>
          <p:cNvPr id="7" name="内容占位符 2">
            <a:extLst>
              <a:ext uri="{FF2B5EF4-FFF2-40B4-BE49-F238E27FC236}">
                <a16:creationId xmlns:a16="http://schemas.microsoft.com/office/drawing/2014/main" id="{D9152916-B7D6-4711-B3BF-663ACE785D48}"/>
              </a:ext>
            </a:extLst>
          </p:cNvPr>
          <p:cNvSpPr>
            <a:spLocks noGrp="1"/>
          </p:cNvSpPr>
          <p:nvPr>
            <p:ph idx="1"/>
          </p:nvPr>
        </p:nvSpPr>
        <p:spPr>
          <a:xfrm>
            <a:off x="846615" y="1185862"/>
            <a:ext cx="5669089" cy="2336272"/>
          </a:xfrm>
        </p:spPr>
        <p:txBody>
          <a:bodyPr>
            <a:normAutofit lnSpcReduction="10000"/>
          </a:bodyPr>
          <a:lstStyle/>
          <a:p>
            <a:pPr marL="0" lvl="1" indent="0">
              <a:lnSpc>
                <a:spcPct val="110000"/>
              </a:lnSpc>
              <a:spcBef>
                <a:spcPts val="600"/>
              </a:spcBef>
              <a:buSzPct val="100000"/>
              <a:buNone/>
              <a:defRPr/>
            </a:pPr>
            <a:r>
              <a:rPr lang="en-US" altLang="zh-CN" dirty="0">
                <a:solidFill>
                  <a:srgbClr val="006666"/>
                </a:solidFill>
                <a:latin typeface="黑体" panose="02010609060101010101" pitchFamily="49" charset="-122"/>
                <a:ea typeface="黑体" panose="02010609060101010101" pitchFamily="49" charset="-122"/>
              </a:rPr>
              <a:t>【</a:t>
            </a:r>
            <a:r>
              <a:rPr lang="zh-CN" altLang="en-US" dirty="0">
                <a:solidFill>
                  <a:srgbClr val="006666"/>
                </a:solidFill>
                <a:latin typeface="黑体" panose="02010609060101010101" pitchFamily="49" charset="-122"/>
                <a:ea typeface="黑体" panose="02010609060101010101" pitchFamily="49" charset="-122"/>
              </a:rPr>
              <a:t>例</a:t>
            </a:r>
            <a:r>
              <a:rPr lang="en-US" altLang="zh-CN" dirty="0">
                <a:solidFill>
                  <a:srgbClr val="006666"/>
                </a:solidFill>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删除例</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设置的外键约束。</a:t>
            </a:r>
            <a:endParaRPr lang="en-US" altLang="zh-CN" dirty="0">
              <a:latin typeface="黑体" pitchFamily="49" charset="-122"/>
              <a:ea typeface="黑体" pitchFamily="49" charset="-122"/>
            </a:endParaRPr>
          </a:p>
          <a:p>
            <a:pPr marL="177800" lvl="2" indent="128588">
              <a:lnSpc>
                <a:spcPct val="110000"/>
              </a:lnSpc>
              <a:spcBef>
                <a:spcPts val="1800"/>
              </a:spcBef>
              <a:buSzPct val="100000"/>
              <a:buNone/>
              <a:defRPr/>
            </a:pPr>
            <a:r>
              <a:rPr lang="zh-CN" altLang="en-US" sz="2400" dirty="0">
                <a:solidFill>
                  <a:srgbClr val="C00000"/>
                </a:solidFill>
                <a:latin typeface="黑体" pitchFamily="49" charset="-122"/>
                <a:ea typeface="黑体" pitchFamily="49" charset="-122"/>
              </a:rPr>
              <a:t>方法一：  </a:t>
            </a:r>
          </a:p>
          <a:p>
            <a:pPr marL="457200" lvl="1" indent="0">
              <a:lnSpc>
                <a:spcPct val="110000"/>
              </a:lnSpc>
              <a:spcBef>
                <a:spcPts val="1200"/>
              </a:spcBef>
              <a:buNone/>
              <a:defRPr/>
            </a:pPr>
            <a:r>
              <a:rPr lang="zh-CN" altLang="en-US" dirty="0">
                <a:latin typeface="黑体" pitchFamily="49" charset="-122"/>
                <a:ea typeface="黑体" pitchFamily="49" charset="-122"/>
              </a:rPr>
              <a:t>在对象资源管理器中右击要删除的外键约束的名字，在快捷菜单中选择“</a:t>
            </a:r>
            <a:r>
              <a:rPr lang="zh-CN" altLang="en-US" dirty="0">
                <a:solidFill>
                  <a:srgbClr val="0000CC"/>
                </a:solidFill>
                <a:latin typeface="黑体" pitchFamily="49" charset="-122"/>
                <a:ea typeface="黑体" pitchFamily="49" charset="-122"/>
              </a:rPr>
              <a:t>删除</a:t>
            </a:r>
            <a:r>
              <a:rPr lang="zh-CN" altLang="en-US" dirty="0">
                <a:latin typeface="黑体" pitchFamily="49" charset="-122"/>
                <a:ea typeface="黑体" pitchFamily="49" charset="-122"/>
              </a:rPr>
              <a:t>”。 </a:t>
            </a:r>
            <a:endParaRPr lang="en-US" altLang="zh-CN" dirty="0">
              <a:latin typeface="黑体" pitchFamily="49" charset="-122"/>
              <a:ea typeface="黑体" pitchFamily="49" charset="-122"/>
            </a:endParaRPr>
          </a:p>
        </p:txBody>
      </p:sp>
      <p:pic>
        <p:nvPicPr>
          <p:cNvPr id="5" name="图片 4">
            <a:extLst>
              <a:ext uri="{FF2B5EF4-FFF2-40B4-BE49-F238E27FC236}">
                <a16:creationId xmlns:a16="http://schemas.microsoft.com/office/drawing/2014/main" id="{A4F48DC7-DF6A-1A87-35B5-16695059E892}"/>
              </a:ext>
            </a:extLst>
          </p:cNvPr>
          <p:cNvPicPr>
            <a:picLocks noChangeAspect="1"/>
          </p:cNvPicPr>
          <p:nvPr/>
        </p:nvPicPr>
        <p:blipFill rotWithShape="1">
          <a:blip r:embed="rId3"/>
          <a:srcRect l="1954" t="27338" r="-1954" b="7227"/>
          <a:stretch/>
        </p:blipFill>
        <p:spPr>
          <a:xfrm>
            <a:off x="6620987" y="952987"/>
            <a:ext cx="3676606" cy="2150534"/>
          </a:xfrm>
          <a:prstGeom prst="rect">
            <a:avLst/>
          </a:prstGeom>
          <a:effectLst>
            <a:outerShdw blurRad="50800" dist="38100" dir="2700000" algn="tl" rotWithShape="0">
              <a:prstClr val="black">
                <a:alpha val="40000"/>
              </a:prstClr>
            </a:outerShdw>
          </a:effectLst>
        </p:spPr>
      </p:pic>
      <p:sp>
        <p:nvSpPr>
          <p:cNvPr id="3" name="内容占位符 2">
            <a:extLst>
              <a:ext uri="{FF2B5EF4-FFF2-40B4-BE49-F238E27FC236}">
                <a16:creationId xmlns:a16="http://schemas.microsoft.com/office/drawing/2014/main" id="{D0FBB8DE-109B-0B2A-62BA-905D5CE7BBB9}"/>
              </a:ext>
            </a:extLst>
          </p:cNvPr>
          <p:cNvSpPr txBox="1">
            <a:spLocks/>
          </p:cNvSpPr>
          <p:nvPr/>
        </p:nvSpPr>
        <p:spPr>
          <a:xfrm>
            <a:off x="643415" y="3748613"/>
            <a:ext cx="5872289" cy="19388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10000"/>
              </a:lnSpc>
              <a:spcBef>
                <a:spcPts val="600"/>
              </a:spcBef>
              <a:buFont typeface="Arial" panose="020B0604020202020204" pitchFamily="34" charset="0"/>
              <a:buNone/>
              <a:defRPr/>
            </a:pPr>
            <a:r>
              <a:rPr lang="zh-CN" altLang="en-US" dirty="0">
                <a:solidFill>
                  <a:srgbClr val="C00000"/>
                </a:solidFill>
                <a:latin typeface="黑体" pitchFamily="49" charset="-122"/>
                <a:ea typeface="黑体" pitchFamily="49" charset="-122"/>
              </a:rPr>
              <a:t>方法二：</a:t>
            </a:r>
            <a:endParaRPr lang="en-US" altLang="zh-CN" dirty="0">
              <a:solidFill>
                <a:srgbClr val="C00000"/>
              </a:solidFill>
              <a:latin typeface="黑体" pitchFamily="49" charset="-122"/>
              <a:ea typeface="黑体" pitchFamily="49" charset="-122"/>
            </a:endParaRPr>
          </a:p>
          <a:p>
            <a:pPr marL="627063" lvl="1" indent="0">
              <a:lnSpc>
                <a:spcPct val="110000"/>
              </a:lnSpc>
              <a:spcBef>
                <a:spcPts val="1200"/>
              </a:spcBef>
              <a:buFont typeface="Arial" panose="020B0604020202020204" pitchFamily="34" charset="0"/>
              <a:buNone/>
              <a:defRPr/>
            </a:pPr>
            <a:r>
              <a:rPr lang="zh-CN" altLang="en-US" dirty="0">
                <a:latin typeface="黑体" pitchFamily="49" charset="-122"/>
                <a:ea typeface="黑体" pitchFamily="49" charset="-122"/>
              </a:rPr>
              <a:t>打开</a:t>
            </a:r>
            <a:r>
              <a:rPr lang="zh-CN" altLang="en-US" dirty="0">
                <a:solidFill>
                  <a:srgbClr val="0000CC"/>
                </a:solidFill>
                <a:latin typeface="黑体" pitchFamily="49" charset="-122"/>
                <a:ea typeface="黑体" pitchFamily="49" charset="-122"/>
              </a:rPr>
              <a:t>外键关系</a:t>
            </a:r>
            <a:r>
              <a:rPr lang="zh-CN" altLang="en-US" dirty="0">
                <a:latin typeface="黑体" pitchFamily="49" charset="-122"/>
                <a:ea typeface="黑体" pitchFamily="49" charset="-122"/>
              </a:rPr>
              <a:t>对话框，在左侧选中外键约束的名字，单击“</a:t>
            </a:r>
            <a:r>
              <a:rPr lang="zh-CN" altLang="en-US" dirty="0">
                <a:solidFill>
                  <a:srgbClr val="0000CC"/>
                </a:solidFill>
                <a:latin typeface="黑体" pitchFamily="49" charset="-122"/>
                <a:ea typeface="黑体" pitchFamily="49" charset="-122"/>
              </a:rPr>
              <a:t>删除</a:t>
            </a:r>
            <a:r>
              <a:rPr lang="zh-CN" altLang="en-US" dirty="0">
                <a:latin typeface="黑体" pitchFamily="49" charset="-122"/>
                <a:ea typeface="黑体" pitchFamily="49" charset="-122"/>
              </a:rPr>
              <a:t>”按钮，再单击“</a:t>
            </a:r>
            <a:r>
              <a:rPr lang="zh-CN" altLang="en-US" dirty="0">
                <a:solidFill>
                  <a:srgbClr val="0000CC"/>
                </a:solidFill>
                <a:latin typeface="黑体" pitchFamily="49" charset="-122"/>
                <a:ea typeface="黑体" pitchFamily="49" charset="-122"/>
              </a:rPr>
              <a:t>关闭</a:t>
            </a:r>
            <a:r>
              <a:rPr lang="zh-CN" altLang="en-US" dirty="0">
                <a:latin typeface="黑体" pitchFamily="49" charset="-122"/>
                <a:ea typeface="黑体" pitchFamily="49" charset="-122"/>
              </a:rPr>
              <a:t>”按钮。</a:t>
            </a:r>
          </a:p>
          <a:p>
            <a:pPr marL="457200" lvl="1" indent="0">
              <a:lnSpc>
                <a:spcPct val="110000"/>
              </a:lnSpc>
              <a:spcBef>
                <a:spcPts val="600"/>
              </a:spcBef>
              <a:buFont typeface="Arial" panose="020B0604020202020204" pitchFamily="34" charset="0"/>
              <a:buNone/>
              <a:defRPr/>
            </a:pPr>
            <a:endParaRPr lang="en-US" altLang="zh-CN" dirty="0">
              <a:latin typeface="黑体" pitchFamily="49" charset="-122"/>
              <a:ea typeface="黑体" pitchFamily="49" charset="-122"/>
            </a:endParaRPr>
          </a:p>
        </p:txBody>
      </p:sp>
      <p:grpSp>
        <p:nvGrpSpPr>
          <p:cNvPr id="11" name="组合 10">
            <a:extLst>
              <a:ext uri="{FF2B5EF4-FFF2-40B4-BE49-F238E27FC236}">
                <a16:creationId xmlns:a16="http://schemas.microsoft.com/office/drawing/2014/main" id="{FE863559-2E73-CE92-B676-DC0E9F154FCD}"/>
              </a:ext>
            </a:extLst>
          </p:cNvPr>
          <p:cNvGrpSpPr/>
          <p:nvPr/>
        </p:nvGrpSpPr>
        <p:grpSpPr>
          <a:xfrm>
            <a:off x="6620987" y="3259667"/>
            <a:ext cx="4436480" cy="3031067"/>
            <a:chOff x="6620987" y="3259667"/>
            <a:chExt cx="4436480" cy="3031067"/>
          </a:xfrm>
        </p:grpSpPr>
        <p:grpSp>
          <p:nvGrpSpPr>
            <p:cNvPr id="4" name="组合 3">
              <a:extLst>
                <a:ext uri="{FF2B5EF4-FFF2-40B4-BE49-F238E27FC236}">
                  <a16:creationId xmlns:a16="http://schemas.microsoft.com/office/drawing/2014/main" id="{56991CC2-E0A7-F2D7-85BA-B40E8E13BE80}"/>
                </a:ext>
              </a:extLst>
            </p:cNvPr>
            <p:cNvGrpSpPr/>
            <p:nvPr/>
          </p:nvGrpSpPr>
          <p:grpSpPr>
            <a:xfrm>
              <a:off x="6620987" y="3259667"/>
              <a:ext cx="4436480" cy="3031067"/>
              <a:chOff x="3970771" y="1215380"/>
              <a:chExt cx="7367653" cy="4685885"/>
            </a:xfrm>
          </p:grpSpPr>
          <p:pic>
            <p:nvPicPr>
              <p:cNvPr id="6" name="图片 5">
                <a:extLst>
                  <a:ext uri="{FF2B5EF4-FFF2-40B4-BE49-F238E27FC236}">
                    <a16:creationId xmlns:a16="http://schemas.microsoft.com/office/drawing/2014/main" id="{2AB9643C-EE76-CB1F-A5E4-784A5A590C13}"/>
                  </a:ext>
                </a:extLst>
              </p:cNvPr>
              <p:cNvPicPr>
                <a:picLocks noChangeAspect="1"/>
              </p:cNvPicPr>
              <p:nvPr/>
            </p:nvPicPr>
            <p:blipFill>
              <a:blip r:embed="rId4"/>
              <a:stretch>
                <a:fillRect/>
              </a:stretch>
            </p:blipFill>
            <p:spPr>
              <a:xfrm>
                <a:off x="3970771" y="1215380"/>
                <a:ext cx="7367653" cy="4685885"/>
              </a:xfrm>
              <a:prstGeom prst="rect">
                <a:avLst/>
              </a:prstGeom>
            </p:spPr>
          </p:pic>
          <p:sp>
            <p:nvSpPr>
              <p:cNvPr id="8" name="矩形 7">
                <a:extLst>
                  <a:ext uri="{FF2B5EF4-FFF2-40B4-BE49-F238E27FC236}">
                    <a16:creationId xmlns:a16="http://schemas.microsoft.com/office/drawing/2014/main" id="{047D2687-65E7-7FA1-5D3D-3D34A8618820}"/>
                  </a:ext>
                </a:extLst>
              </p:cNvPr>
              <p:cNvSpPr/>
              <p:nvPr/>
            </p:nvSpPr>
            <p:spPr>
              <a:xfrm>
                <a:off x="5116672" y="5311366"/>
                <a:ext cx="1123261" cy="41210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l"/>
                <a:endParaRPr lang="zh-CN" altLang="en-US" dirty="0"/>
              </a:p>
            </p:txBody>
          </p:sp>
          <p:sp>
            <p:nvSpPr>
              <p:cNvPr id="9" name="矩形 8">
                <a:extLst>
                  <a:ext uri="{FF2B5EF4-FFF2-40B4-BE49-F238E27FC236}">
                    <a16:creationId xmlns:a16="http://schemas.microsoft.com/office/drawing/2014/main" id="{B2077C9D-E7BF-6A55-DF38-A5091ACFD260}"/>
                  </a:ext>
                </a:extLst>
              </p:cNvPr>
              <p:cNvSpPr/>
              <p:nvPr/>
            </p:nvSpPr>
            <p:spPr>
              <a:xfrm>
                <a:off x="4100672" y="1797700"/>
                <a:ext cx="1351861" cy="34436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l"/>
                <a:endParaRPr lang="zh-CN" altLang="en-US" dirty="0"/>
              </a:p>
            </p:txBody>
          </p:sp>
        </p:grpSp>
        <p:sp>
          <p:nvSpPr>
            <p:cNvPr id="10" name="对话气泡: 圆角矩形 9">
              <a:extLst>
                <a:ext uri="{FF2B5EF4-FFF2-40B4-BE49-F238E27FC236}">
                  <a16:creationId xmlns:a16="http://schemas.microsoft.com/office/drawing/2014/main" id="{3BD372E7-16EF-21BA-FB8A-9912190BFBFA}"/>
                </a:ext>
              </a:extLst>
            </p:cNvPr>
            <p:cNvSpPr/>
            <p:nvPr/>
          </p:nvSpPr>
          <p:spPr>
            <a:xfrm>
              <a:off x="6984555" y="4133075"/>
              <a:ext cx="1270445" cy="354258"/>
            </a:xfrm>
            <a:prstGeom prst="wedgeRoundRectCallout">
              <a:avLst>
                <a:gd name="adj1" fmla="val -37523"/>
                <a:gd name="adj2" fmla="val -109100"/>
                <a:gd name="adj3" fmla="val 16667"/>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pPr>
              <a:r>
                <a:rPr lang="zh-CN" altLang="en-US" sz="2000" dirty="0">
                  <a:solidFill>
                    <a:srgbClr val="0000CC"/>
                  </a:solidFill>
                  <a:latin typeface="黑体" pitchFamily="49" charset="-122"/>
                  <a:ea typeface="黑体" pitchFamily="49" charset="-122"/>
                </a:rPr>
                <a:t>外键约束</a:t>
              </a:r>
              <a:endParaRPr lang="zh-CN" altLang="en-US" sz="2000" dirty="0">
                <a:solidFill>
                  <a:srgbClr val="0000CC"/>
                </a:solidFill>
              </a:endParaRPr>
            </a:p>
          </p:txBody>
        </p:sp>
      </p:grpSp>
    </p:spTree>
    <p:extLst>
      <p:ext uri="{BB962C8B-B14F-4D97-AF65-F5344CB8AC3E}">
        <p14:creationId xmlns:p14="http://schemas.microsoft.com/office/powerpoint/2010/main" val="95168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3"/>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81FE5-DE6B-4063-A9FF-65F6D0686145}"/>
              </a:ext>
            </a:extLst>
          </p:cNvPr>
          <p:cNvSpPr>
            <a:spLocks noGrp="1"/>
          </p:cNvSpPr>
          <p:nvPr>
            <p:ph type="title"/>
          </p:nvPr>
        </p:nvSpPr>
        <p:spPr>
          <a:xfrm>
            <a:off x="360000" y="360000"/>
            <a:ext cx="10515600" cy="540000"/>
          </a:xfrm>
        </p:spPr>
        <p:txBody>
          <a:bodyPr vert="horz" lIns="91440" tIns="45720" rIns="91440" bIns="45720" rtlCol="0" anchor="ctr">
            <a:normAutofit/>
          </a:bodyPr>
          <a:lstStyle/>
          <a:p>
            <a:r>
              <a:rPr lang="en-US" altLang="zh-CN" sz="3200" dirty="0" smtClean="0">
                <a:solidFill>
                  <a:srgbClr val="C00000"/>
                </a:solidFill>
                <a:latin typeface="黑体" panose="02010609060101010101" pitchFamily="49" charset="-122"/>
                <a:ea typeface="黑体" panose="02010609060101010101" pitchFamily="49" charset="-122"/>
              </a:rPr>
              <a:t>7.2.3 </a:t>
            </a:r>
            <a:r>
              <a:rPr lang="zh-CN" altLang="en-US" sz="3200" dirty="0">
                <a:solidFill>
                  <a:srgbClr val="C00000"/>
                </a:solidFill>
                <a:latin typeface="黑体" panose="02010609060101010101" pitchFamily="49" charset="-122"/>
                <a:ea typeface="黑体" panose="02010609060101010101" pitchFamily="49" charset="-122"/>
              </a:rPr>
              <a:t>非空约束</a:t>
            </a:r>
          </a:p>
        </p:txBody>
      </p:sp>
      <p:sp>
        <p:nvSpPr>
          <p:cNvPr id="7" name="内容占位符 2">
            <a:extLst>
              <a:ext uri="{FF2B5EF4-FFF2-40B4-BE49-F238E27FC236}">
                <a16:creationId xmlns:a16="http://schemas.microsoft.com/office/drawing/2014/main" id="{D9152916-B7D6-4711-B3BF-663ACE785D48}"/>
              </a:ext>
            </a:extLst>
          </p:cNvPr>
          <p:cNvSpPr>
            <a:spLocks noGrp="1"/>
          </p:cNvSpPr>
          <p:nvPr>
            <p:ph idx="1"/>
          </p:nvPr>
        </p:nvSpPr>
        <p:spPr>
          <a:xfrm>
            <a:off x="846612" y="1691743"/>
            <a:ext cx="10439455" cy="1330858"/>
          </a:xfrm>
        </p:spPr>
        <p:txBody>
          <a:bodyPr>
            <a:normAutofit/>
          </a:bodyPr>
          <a:lstStyle/>
          <a:p>
            <a:pPr marL="271463" lvl="1" indent="-271463">
              <a:lnSpc>
                <a:spcPct val="120000"/>
              </a:lnSpc>
              <a:spcBef>
                <a:spcPts val="600"/>
              </a:spcBef>
              <a:buSzPct val="100000"/>
              <a:buNone/>
              <a:defRPr/>
            </a:pPr>
            <a:r>
              <a:rPr lang="en-US" altLang="zh-CN" dirty="0">
                <a:solidFill>
                  <a:srgbClr val="006666"/>
                </a:solidFill>
                <a:latin typeface="黑体" panose="02010609060101010101" pitchFamily="49" charset="-122"/>
                <a:ea typeface="黑体" panose="02010609060101010101" pitchFamily="49" charset="-122"/>
              </a:rPr>
              <a:t>【</a:t>
            </a:r>
            <a:r>
              <a:rPr lang="zh-CN" altLang="en-US" dirty="0">
                <a:solidFill>
                  <a:srgbClr val="006666"/>
                </a:solidFill>
                <a:latin typeface="黑体" panose="02010609060101010101" pitchFamily="49" charset="-122"/>
                <a:ea typeface="黑体" panose="02010609060101010101" pitchFamily="49" charset="-122"/>
              </a:rPr>
              <a:t>例</a:t>
            </a:r>
            <a:r>
              <a:rPr lang="en-US" altLang="zh-CN" dirty="0">
                <a:solidFill>
                  <a:srgbClr val="006666"/>
                </a:solidFill>
                <a:latin typeface="黑体" panose="02010609060101010101" pitchFamily="49" charset="-122"/>
                <a:ea typeface="黑体" panose="02010609060101010101" pitchFamily="49" charset="-122"/>
              </a:rPr>
              <a:t>6】</a:t>
            </a:r>
            <a:r>
              <a:rPr lang="zh-CN" altLang="en-US" dirty="0">
                <a:latin typeface="黑体" pitchFamily="49" charset="-122"/>
                <a:ea typeface="黑体" pitchFamily="49" charset="-122"/>
              </a:rPr>
              <a:t>将</a:t>
            </a:r>
            <a:r>
              <a:rPr lang="en-US" altLang="zh-CN" dirty="0">
                <a:latin typeface="黑体" pitchFamily="49" charset="-122"/>
                <a:ea typeface="黑体" pitchFamily="49" charset="-122"/>
              </a:rPr>
              <a:t>course</a:t>
            </a:r>
            <a:r>
              <a:rPr lang="zh-CN" altLang="en-US" dirty="0">
                <a:latin typeface="黑体" pitchFamily="49" charset="-122"/>
                <a:ea typeface="黑体" pitchFamily="49" charset="-122"/>
              </a:rPr>
              <a:t>表的</a:t>
            </a:r>
            <a:r>
              <a:rPr lang="en-US" altLang="zh-CN" dirty="0">
                <a:latin typeface="黑体" pitchFamily="49" charset="-122"/>
                <a:ea typeface="黑体" pitchFamily="49" charset="-122"/>
              </a:rPr>
              <a:t>credit</a:t>
            </a:r>
            <a:r>
              <a:rPr lang="zh-CN" altLang="en-US" dirty="0">
                <a:latin typeface="黑体" pitchFamily="49" charset="-122"/>
                <a:ea typeface="黑体" pitchFamily="49" charset="-122"/>
              </a:rPr>
              <a:t>（学分）字段设为非空约束，即该列不能取空值。</a:t>
            </a:r>
            <a:endParaRPr lang="en-US" altLang="zh-CN" dirty="0">
              <a:latin typeface="黑体" pitchFamily="49" charset="-122"/>
              <a:ea typeface="黑体" pitchFamily="49" charset="-122"/>
            </a:endParaRPr>
          </a:p>
        </p:txBody>
      </p:sp>
      <p:sp>
        <p:nvSpPr>
          <p:cNvPr id="5" name="文本框 4">
            <a:extLst>
              <a:ext uri="{FF2B5EF4-FFF2-40B4-BE49-F238E27FC236}">
                <a16:creationId xmlns:a16="http://schemas.microsoft.com/office/drawing/2014/main" id="{54838C41-284E-35CD-E9BA-8C4875A39E90}"/>
              </a:ext>
            </a:extLst>
          </p:cNvPr>
          <p:cNvSpPr txBox="1"/>
          <p:nvPr/>
        </p:nvSpPr>
        <p:spPr>
          <a:xfrm>
            <a:off x="1100667" y="1053167"/>
            <a:ext cx="6129866" cy="461665"/>
          </a:xfrm>
          <a:prstGeom prst="rect">
            <a:avLst/>
          </a:prstGeom>
          <a:noFill/>
        </p:spPr>
        <p:txBody>
          <a:bodyPr wrap="square">
            <a:spAutoFit/>
          </a:bodyPr>
          <a:lstStyle/>
          <a:p>
            <a:r>
              <a:rPr lang="zh-CN" altLang="en-US" sz="2400" dirty="0">
                <a:solidFill>
                  <a:srgbClr val="0000CC"/>
                </a:solidFill>
                <a:latin typeface="黑体" pitchFamily="49" charset="-122"/>
                <a:ea typeface="黑体" pitchFamily="49" charset="-122"/>
              </a:rPr>
              <a:t>非空约束</a:t>
            </a:r>
            <a:r>
              <a:rPr lang="en-US" altLang="zh-CN" sz="2400" dirty="0">
                <a:solidFill>
                  <a:srgbClr val="0000CC"/>
                </a:solidFill>
                <a:latin typeface="黑体" pitchFamily="49" charset="-122"/>
                <a:ea typeface="黑体" pitchFamily="49" charset="-122"/>
              </a:rPr>
              <a:t>(NOT NULL)</a:t>
            </a:r>
            <a:r>
              <a:rPr lang="zh-CN" altLang="en-US" sz="2400" dirty="0">
                <a:solidFill>
                  <a:srgbClr val="0000CC"/>
                </a:solidFill>
                <a:latin typeface="黑体" pitchFamily="49" charset="-122"/>
                <a:ea typeface="黑体" pitchFamily="49" charset="-122"/>
              </a:rPr>
              <a:t>是指字段的值不能为空。</a:t>
            </a:r>
          </a:p>
        </p:txBody>
      </p:sp>
      <p:pic>
        <p:nvPicPr>
          <p:cNvPr id="8" name="图片 7">
            <a:extLst>
              <a:ext uri="{FF2B5EF4-FFF2-40B4-BE49-F238E27FC236}">
                <a16:creationId xmlns:a16="http://schemas.microsoft.com/office/drawing/2014/main" id="{1BDF34C3-12F7-DEA0-5A14-901A1D869317}"/>
              </a:ext>
            </a:extLst>
          </p:cNvPr>
          <p:cNvPicPr>
            <a:picLocks noChangeAspect="1"/>
          </p:cNvPicPr>
          <p:nvPr/>
        </p:nvPicPr>
        <p:blipFill>
          <a:blip r:embed="rId3"/>
          <a:stretch>
            <a:fillRect/>
          </a:stretch>
        </p:blipFill>
        <p:spPr>
          <a:xfrm>
            <a:off x="6797521" y="3022601"/>
            <a:ext cx="4191000" cy="2085975"/>
          </a:xfrm>
          <a:prstGeom prst="rect">
            <a:avLst/>
          </a:prstGeom>
          <a:effectLst>
            <a:outerShdw blurRad="50800" dist="38100" dir="2700000" algn="tl" rotWithShape="0">
              <a:prstClr val="black">
                <a:alpha val="40000"/>
              </a:prstClr>
            </a:outerShdw>
          </a:effectLst>
        </p:spPr>
      </p:pic>
      <p:sp>
        <p:nvSpPr>
          <p:cNvPr id="9" name="内容占位符 2">
            <a:extLst>
              <a:ext uri="{FF2B5EF4-FFF2-40B4-BE49-F238E27FC236}">
                <a16:creationId xmlns:a16="http://schemas.microsoft.com/office/drawing/2014/main" id="{4AB8971B-3F4D-3200-F4FC-1F396C2F94A5}"/>
              </a:ext>
            </a:extLst>
          </p:cNvPr>
          <p:cNvSpPr txBox="1">
            <a:spLocks/>
          </p:cNvSpPr>
          <p:nvPr/>
        </p:nvSpPr>
        <p:spPr>
          <a:xfrm>
            <a:off x="905934" y="2673846"/>
            <a:ext cx="5342466" cy="24738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2" indent="0">
              <a:lnSpc>
                <a:spcPct val="120000"/>
              </a:lnSpc>
              <a:spcBef>
                <a:spcPts val="1800"/>
              </a:spcBef>
              <a:buSzPct val="100000"/>
              <a:buFont typeface="Arial" panose="020B0604020202020204" pitchFamily="34" charset="0"/>
              <a:buNone/>
              <a:defRPr/>
            </a:pPr>
            <a:r>
              <a:rPr lang="zh-CN" altLang="en-US" sz="2200" dirty="0">
                <a:solidFill>
                  <a:srgbClr val="C00000"/>
                </a:solidFill>
                <a:latin typeface="黑体" pitchFamily="49" charset="-122"/>
                <a:ea typeface="黑体" pitchFamily="49" charset="-122"/>
              </a:rPr>
              <a:t>操作步骤</a:t>
            </a:r>
            <a:r>
              <a:rPr lang="en-US" altLang="zh-CN" sz="2200" dirty="0">
                <a:solidFill>
                  <a:srgbClr val="C00000"/>
                </a:solidFill>
                <a:latin typeface="黑体" pitchFamily="49" charset="-122"/>
                <a:ea typeface="黑体" pitchFamily="49" charset="-122"/>
              </a:rPr>
              <a:t>:</a:t>
            </a:r>
            <a:r>
              <a:rPr lang="zh-CN" altLang="en-US" sz="2200" dirty="0">
                <a:solidFill>
                  <a:srgbClr val="C00000"/>
                </a:solidFill>
                <a:latin typeface="黑体" pitchFamily="49" charset="-122"/>
                <a:ea typeface="黑体" pitchFamily="49" charset="-122"/>
              </a:rPr>
              <a:t>  </a:t>
            </a:r>
          </a:p>
          <a:p>
            <a:pPr marL="457200" lvl="1" indent="0">
              <a:lnSpc>
                <a:spcPct val="120000"/>
              </a:lnSpc>
              <a:spcBef>
                <a:spcPts val="600"/>
              </a:spcBef>
              <a:buFont typeface="Arial" panose="020B0604020202020204" pitchFamily="34" charset="0"/>
              <a:buNone/>
              <a:defRPr/>
            </a:pPr>
            <a:r>
              <a:rPr lang="zh-CN" altLang="en-US" dirty="0">
                <a:latin typeface="黑体" pitchFamily="49" charset="-122"/>
                <a:ea typeface="黑体" pitchFamily="49" charset="-122"/>
              </a:rPr>
              <a:t>① 如右图所示，在对象资源管理器中右击</a:t>
            </a:r>
            <a:r>
              <a:rPr lang="en-US" altLang="zh-CN" dirty="0">
                <a:latin typeface="黑体" pitchFamily="49" charset="-122"/>
                <a:ea typeface="黑体" pitchFamily="49" charset="-122"/>
              </a:rPr>
              <a:t>course</a:t>
            </a:r>
            <a:r>
              <a:rPr lang="zh-CN" altLang="en-US" dirty="0">
                <a:latin typeface="黑体" pitchFamily="49" charset="-122"/>
                <a:ea typeface="黑体" pitchFamily="49" charset="-122"/>
              </a:rPr>
              <a:t>表，在快捷菜单中选择“</a:t>
            </a:r>
            <a:r>
              <a:rPr lang="zh-CN" altLang="en-US" dirty="0">
                <a:solidFill>
                  <a:srgbClr val="0000CC"/>
                </a:solidFill>
                <a:latin typeface="黑体" pitchFamily="49" charset="-122"/>
                <a:ea typeface="黑体" pitchFamily="49" charset="-122"/>
              </a:rPr>
              <a:t>设计</a:t>
            </a:r>
            <a:r>
              <a:rPr lang="zh-CN" altLang="en-US" dirty="0">
                <a:latin typeface="黑体" pitchFamily="49" charset="-122"/>
                <a:ea typeface="黑体" pitchFamily="49" charset="-122"/>
              </a:rPr>
              <a:t>”。</a:t>
            </a:r>
            <a:endParaRPr lang="en-US" altLang="zh-CN" dirty="0">
              <a:latin typeface="黑体" pitchFamily="49" charset="-122"/>
              <a:ea typeface="黑体" pitchFamily="49" charset="-122"/>
            </a:endParaRPr>
          </a:p>
        </p:txBody>
      </p:sp>
    </p:spTree>
    <p:extLst>
      <p:ext uri="{BB962C8B-B14F-4D97-AF65-F5344CB8AC3E}">
        <p14:creationId xmlns:p14="http://schemas.microsoft.com/office/powerpoint/2010/main" val="328780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98F3BEA3-05D1-67E2-218A-F6B1463DD15E}"/>
              </a:ext>
            </a:extLst>
          </p:cNvPr>
          <p:cNvPicPr>
            <a:picLocks noChangeAspect="1"/>
          </p:cNvPicPr>
          <p:nvPr/>
        </p:nvPicPr>
        <p:blipFill>
          <a:blip r:embed="rId3"/>
          <a:stretch>
            <a:fillRect/>
          </a:stretch>
        </p:blipFill>
        <p:spPr>
          <a:xfrm>
            <a:off x="7835370" y="1972386"/>
            <a:ext cx="3362325" cy="2990850"/>
          </a:xfrm>
          <a:prstGeom prst="rect">
            <a:avLst/>
          </a:prstGeom>
          <a:effectLst>
            <a:outerShdw blurRad="50800" dist="38100" dir="2700000" algn="tl" rotWithShape="0">
              <a:prstClr val="black">
                <a:alpha val="40000"/>
              </a:prstClr>
            </a:outerShdw>
          </a:effectLst>
        </p:spPr>
      </p:pic>
      <p:sp>
        <p:nvSpPr>
          <p:cNvPr id="7" name="内容占位符 2">
            <a:extLst>
              <a:ext uri="{FF2B5EF4-FFF2-40B4-BE49-F238E27FC236}">
                <a16:creationId xmlns:a16="http://schemas.microsoft.com/office/drawing/2014/main" id="{D9152916-B7D6-4711-B3BF-663ACE785D48}"/>
              </a:ext>
            </a:extLst>
          </p:cNvPr>
          <p:cNvSpPr>
            <a:spLocks noGrp="1"/>
          </p:cNvSpPr>
          <p:nvPr>
            <p:ph idx="1"/>
          </p:nvPr>
        </p:nvSpPr>
        <p:spPr>
          <a:xfrm>
            <a:off x="469545" y="740639"/>
            <a:ext cx="10728150" cy="1561589"/>
          </a:xfrm>
        </p:spPr>
        <p:txBody>
          <a:bodyPr>
            <a:normAutofit/>
          </a:bodyPr>
          <a:lstStyle/>
          <a:p>
            <a:pPr marL="457200" lvl="1" indent="0">
              <a:lnSpc>
                <a:spcPct val="120000"/>
              </a:lnSpc>
              <a:spcBef>
                <a:spcPts val="600"/>
              </a:spcBef>
              <a:buNone/>
              <a:defRPr/>
            </a:pPr>
            <a:r>
              <a:rPr lang="zh-CN" altLang="en-US" dirty="0">
                <a:latin typeface="黑体" pitchFamily="49" charset="-122"/>
                <a:ea typeface="黑体" pitchFamily="49" charset="-122"/>
              </a:rPr>
              <a:t>② 在</a:t>
            </a:r>
            <a:r>
              <a:rPr lang="en-US" altLang="zh-CN" dirty="0">
                <a:latin typeface="黑体" pitchFamily="49" charset="-122"/>
                <a:ea typeface="黑体" pitchFamily="49" charset="-122"/>
              </a:rPr>
              <a:t>course</a:t>
            </a:r>
            <a:r>
              <a:rPr lang="zh-CN" altLang="en-US" dirty="0">
                <a:latin typeface="黑体" pitchFamily="49" charset="-122"/>
                <a:ea typeface="黑体" pitchFamily="49" charset="-122"/>
              </a:rPr>
              <a:t>表的设计窗口，将</a:t>
            </a:r>
            <a:r>
              <a:rPr lang="en-US" altLang="zh-CN" dirty="0">
                <a:latin typeface="黑体" pitchFamily="49" charset="-122"/>
                <a:ea typeface="黑体" pitchFamily="49" charset="-122"/>
              </a:rPr>
              <a:t>credit</a:t>
            </a:r>
            <a:r>
              <a:rPr lang="zh-CN" altLang="en-US" dirty="0">
                <a:latin typeface="黑体" pitchFamily="49" charset="-122"/>
                <a:ea typeface="黑体" pitchFamily="49" charset="-122"/>
              </a:rPr>
              <a:t>（学分）列的“</a:t>
            </a:r>
            <a:r>
              <a:rPr lang="zh-CN" altLang="en-US" dirty="0">
                <a:solidFill>
                  <a:srgbClr val="0000CC"/>
                </a:solidFill>
                <a:latin typeface="黑体" pitchFamily="49" charset="-122"/>
                <a:ea typeface="黑体" pitchFamily="49" charset="-122"/>
              </a:rPr>
              <a:t>允许</a:t>
            </a:r>
            <a:r>
              <a:rPr lang="en-US" altLang="zh-CN" dirty="0">
                <a:solidFill>
                  <a:srgbClr val="0000CC"/>
                </a:solidFill>
                <a:latin typeface="黑体" pitchFamily="49" charset="-122"/>
                <a:ea typeface="黑体" pitchFamily="49" charset="-122"/>
              </a:rPr>
              <a:t>Null</a:t>
            </a:r>
            <a:r>
              <a:rPr lang="zh-CN" altLang="en-US" dirty="0">
                <a:solidFill>
                  <a:srgbClr val="0000CC"/>
                </a:solidFill>
                <a:latin typeface="黑体" pitchFamily="49" charset="-122"/>
                <a:ea typeface="黑体" pitchFamily="49" charset="-122"/>
              </a:rPr>
              <a:t>值</a:t>
            </a:r>
            <a:r>
              <a:rPr lang="zh-CN" altLang="en-US" dirty="0">
                <a:latin typeface="黑体" pitchFamily="49" charset="-122"/>
                <a:ea typeface="黑体" pitchFamily="49" charset="-122"/>
              </a:rPr>
              <a:t>”栏</a:t>
            </a:r>
            <a:r>
              <a:rPr lang="zh-CN" altLang="en-US" dirty="0">
                <a:solidFill>
                  <a:srgbClr val="0000CC"/>
                </a:solidFill>
                <a:latin typeface="黑体" pitchFamily="49" charset="-122"/>
                <a:ea typeface="黑体" pitchFamily="49" charset="-122"/>
              </a:rPr>
              <a:t>取消勾选</a:t>
            </a:r>
            <a:r>
              <a:rPr lang="zh-CN" altLang="en-US" dirty="0">
                <a:latin typeface="黑体" pitchFamily="49" charset="-122"/>
                <a:ea typeface="黑体" pitchFamily="49" charset="-122"/>
              </a:rPr>
              <a:t>就相当于设置了非空约束，然后保存</a:t>
            </a:r>
            <a:r>
              <a:rPr lang="en-US" altLang="zh-CN" dirty="0">
                <a:latin typeface="黑体" pitchFamily="49" charset="-122"/>
                <a:ea typeface="黑体" pitchFamily="49" charset="-122"/>
              </a:rPr>
              <a:t>course</a:t>
            </a:r>
            <a:r>
              <a:rPr lang="zh-CN" altLang="en-US" dirty="0">
                <a:latin typeface="黑体" pitchFamily="49" charset="-122"/>
                <a:ea typeface="黑体" pitchFamily="49" charset="-122"/>
              </a:rPr>
              <a:t>表完成设置。</a:t>
            </a:r>
            <a:endParaRPr lang="en-US" altLang="zh-CN" dirty="0">
              <a:latin typeface="黑体" pitchFamily="49" charset="-122"/>
              <a:ea typeface="黑体" pitchFamily="49" charset="-122"/>
            </a:endParaRPr>
          </a:p>
        </p:txBody>
      </p:sp>
      <p:sp>
        <p:nvSpPr>
          <p:cNvPr id="2" name="对话气泡: 圆角矩形 1">
            <a:extLst>
              <a:ext uri="{FF2B5EF4-FFF2-40B4-BE49-F238E27FC236}">
                <a16:creationId xmlns:a16="http://schemas.microsoft.com/office/drawing/2014/main" id="{EC41E391-E38D-440C-8392-E22C033D30D1}"/>
              </a:ext>
            </a:extLst>
          </p:cNvPr>
          <p:cNvSpPr/>
          <p:nvPr/>
        </p:nvSpPr>
        <p:spPr>
          <a:xfrm>
            <a:off x="6212239" y="5032025"/>
            <a:ext cx="5107694" cy="822040"/>
          </a:xfrm>
          <a:prstGeom prst="wedgeRoundRectCallout">
            <a:avLst>
              <a:gd name="adj1" fmla="val 27127"/>
              <a:gd name="adj2" fmla="val -87319"/>
              <a:gd name="adj3" fmla="val 16667"/>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pPr>
            <a:r>
              <a:rPr lang="zh-CN" altLang="en-US" sz="2200" dirty="0">
                <a:solidFill>
                  <a:schemeClr val="tx1"/>
                </a:solidFill>
                <a:latin typeface="黑体" pitchFamily="49" charset="-122"/>
                <a:ea typeface="黑体" pitchFamily="49" charset="-122"/>
              </a:rPr>
              <a:t>在对象资源管理器中，展开</a:t>
            </a:r>
            <a:r>
              <a:rPr lang="en-US" altLang="zh-CN" sz="2200" dirty="0">
                <a:solidFill>
                  <a:schemeClr val="tx1"/>
                </a:solidFill>
                <a:latin typeface="黑体" pitchFamily="49" charset="-122"/>
                <a:ea typeface="黑体" pitchFamily="49" charset="-122"/>
              </a:rPr>
              <a:t>course</a:t>
            </a:r>
            <a:r>
              <a:rPr lang="zh-CN" altLang="en-US" sz="2200" dirty="0">
                <a:solidFill>
                  <a:schemeClr val="tx1"/>
                </a:solidFill>
                <a:latin typeface="黑体" pitchFamily="49" charset="-122"/>
                <a:ea typeface="黑体" pitchFamily="49" charset="-122"/>
              </a:rPr>
              <a:t>表的“</a:t>
            </a:r>
            <a:r>
              <a:rPr lang="zh-CN" altLang="en-US" sz="2200" dirty="0">
                <a:solidFill>
                  <a:srgbClr val="0000CC"/>
                </a:solidFill>
                <a:latin typeface="黑体" pitchFamily="49" charset="-122"/>
                <a:ea typeface="黑体" pitchFamily="49" charset="-122"/>
              </a:rPr>
              <a:t>列</a:t>
            </a:r>
            <a:r>
              <a:rPr lang="zh-CN" altLang="en-US" sz="2200" dirty="0">
                <a:solidFill>
                  <a:schemeClr val="tx1"/>
                </a:solidFill>
                <a:latin typeface="黑体" pitchFamily="49" charset="-122"/>
                <a:ea typeface="黑体" pitchFamily="49" charset="-122"/>
              </a:rPr>
              <a:t>”节点可以查看非空约束</a:t>
            </a:r>
            <a:r>
              <a:rPr lang="en-US" altLang="zh-CN" sz="2200" dirty="0">
                <a:solidFill>
                  <a:srgbClr val="0000CC"/>
                </a:solidFill>
                <a:latin typeface="黑体" pitchFamily="49" charset="-122"/>
                <a:ea typeface="黑体" pitchFamily="49" charset="-122"/>
              </a:rPr>
              <a:t>not null</a:t>
            </a:r>
            <a:r>
              <a:rPr lang="zh-CN" altLang="en-US" sz="2200" dirty="0">
                <a:solidFill>
                  <a:srgbClr val="0000CC"/>
                </a:solidFill>
                <a:latin typeface="黑体" pitchFamily="49" charset="-122"/>
                <a:ea typeface="黑体" pitchFamily="49" charset="-122"/>
              </a:rPr>
              <a:t>。</a:t>
            </a:r>
          </a:p>
        </p:txBody>
      </p:sp>
      <p:grpSp>
        <p:nvGrpSpPr>
          <p:cNvPr id="5" name="组合 4">
            <a:extLst>
              <a:ext uri="{FF2B5EF4-FFF2-40B4-BE49-F238E27FC236}">
                <a16:creationId xmlns:a16="http://schemas.microsoft.com/office/drawing/2014/main" id="{5BE4630C-1788-C69A-F36A-14FA684B601A}"/>
              </a:ext>
            </a:extLst>
          </p:cNvPr>
          <p:cNvGrpSpPr/>
          <p:nvPr/>
        </p:nvGrpSpPr>
        <p:grpSpPr>
          <a:xfrm>
            <a:off x="1408243" y="2399868"/>
            <a:ext cx="6587994" cy="2607979"/>
            <a:chOff x="1408243" y="2399868"/>
            <a:chExt cx="6587994" cy="2607979"/>
          </a:xfrm>
        </p:grpSpPr>
        <p:sp>
          <p:nvSpPr>
            <p:cNvPr id="16" name="文本框 15">
              <a:extLst>
                <a:ext uri="{FF2B5EF4-FFF2-40B4-BE49-F238E27FC236}">
                  <a16:creationId xmlns:a16="http://schemas.microsoft.com/office/drawing/2014/main" id="{1CB2A85E-4329-FC1B-AF33-D97D48391736}"/>
                </a:ext>
              </a:extLst>
            </p:cNvPr>
            <p:cNvSpPr txBox="1"/>
            <p:nvPr/>
          </p:nvSpPr>
          <p:spPr>
            <a:xfrm>
              <a:off x="2768600" y="4638515"/>
              <a:ext cx="2971799" cy="369332"/>
            </a:xfrm>
            <a:prstGeom prst="rect">
              <a:avLst/>
            </a:prstGeom>
            <a:noFill/>
          </p:spPr>
          <p:txBody>
            <a:bodyPr wrap="square">
              <a:spAutoFit/>
            </a:bodyPr>
            <a:lstStyle/>
            <a:p>
              <a:r>
                <a:rPr lang="en-US" altLang="zh-CN" dirty="0">
                  <a:solidFill>
                    <a:srgbClr val="0000CC"/>
                  </a:solidFill>
                  <a:latin typeface="黑体" pitchFamily="49" charset="-122"/>
                  <a:ea typeface="黑体" pitchFamily="49" charset="-122"/>
                </a:rPr>
                <a:t>course</a:t>
              </a:r>
              <a:r>
                <a:rPr lang="zh-CN" altLang="en-US" dirty="0">
                  <a:solidFill>
                    <a:srgbClr val="0000CC"/>
                  </a:solidFill>
                  <a:latin typeface="黑体" pitchFamily="49" charset="-122"/>
                  <a:ea typeface="黑体" pitchFamily="49" charset="-122"/>
                </a:rPr>
                <a:t>表的设计窗口</a:t>
              </a:r>
              <a:endParaRPr lang="zh-CN" altLang="en-US" dirty="0">
                <a:solidFill>
                  <a:srgbClr val="0000CC"/>
                </a:solidFill>
              </a:endParaRPr>
            </a:p>
          </p:txBody>
        </p:sp>
        <p:pic>
          <p:nvPicPr>
            <p:cNvPr id="14" name="图片 13">
              <a:extLst>
                <a:ext uri="{FF2B5EF4-FFF2-40B4-BE49-F238E27FC236}">
                  <a16:creationId xmlns:a16="http://schemas.microsoft.com/office/drawing/2014/main" id="{14ABD10B-9E96-73EE-338E-3E29CF8A62E0}"/>
                </a:ext>
              </a:extLst>
            </p:cNvPr>
            <p:cNvPicPr>
              <a:picLocks noChangeAspect="1"/>
            </p:cNvPicPr>
            <p:nvPr/>
          </p:nvPicPr>
          <p:blipFill>
            <a:blip r:embed="rId4"/>
            <a:stretch>
              <a:fillRect/>
            </a:stretch>
          </p:blipFill>
          <p:spPr>
            <a:xfrm>
              <a:off x="1408243" y="2399868"/>
              <a:ext cx="5435852" cy="2141008"/>
            </a:xfrm>
            <a:prstGeom prst="rect">
              <a:avLst/>
            </a:prstGeom>
            <a:effectLst>
              <a:outerShdw blurRad="50800" dist="38100" dir="2700000" algn="tl" rotWithShape="0">
                <a:prstClr val="black">
                  <a:alpha val="40000"/>
                </a:prstClr>
              </a:outerShdw>
            </a:effectLst>
          </p:spPr>
        </p:pic>
        <p:sp>
          <p:nvSpPr>
            <p:cNvPr id="3" name="对话气泡: 圆角矩形 2">
              <a:extLst>
                <a:ext uri="{FF2B5EF4-FFF2-40B4-BE49-F238E27FC236}">
                  <a16:creationId xmlns:a16="http://schemas.microsoft.com/office/drawing/2014/main" id="{CCDDEF14-3174-E2EF-CF92-86098A23CD6D}"/>
                </a:ext>
              </a:extLst>
            </p:cNvPr>
            <p:cNvSpPr/>
            <p:nvPr/>
          </p:nvSpPr>
          <p:spPr>
            <a:xfrm>
              <a:off x="6525506" y="3429000"/>
              <a:ext cx="1470731" cy="437442"/>
            </a:xfrm>
            <a:prstGeom prst="wedgeRoundRectCallout">
              <a:avLst>
                <a:gd name="adj1" fmla="val -73493"/>
                <a:gd name="adj2" fmla="val 89785"/>
                <a:gd name="adj3" fmla="val 16667"/>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pPr>
              <a:r>
                <a:rPr lang="zh-CN" altLang="en-US" sz="2000" dirty="0">
                  <a:solidFill>
                    <a:schemeClr val="tx1"/>
                  </a:solidFill>
                  <a:latin typeface="黑体" pitchFamily="49" charset="-122"/>
                  <a:ea typeface="黑体" pitchFamily="49" charset="-122"/>
                </a:rPr>
                <a:t>取消勾选</a:t>
              </a:r>
              <a:r>
                <a:rPr lang="zh-CN" altLang="en-US" sz="2000" dirty="0">
                  <a:solidFill>
                    <a:srgbClr val="0000CC"/>
                  </a:solidFill>
                  <a:latin typeface="黑体" pitchFamily="49" charset="-122"/>
                  <a:ea typeface="黑体" pitchFamily="49" charset="-122"/>
                </a:rPr>
                <a:t>。</a:t>
              </a:r>
            </a:p>
          </p:txBody>
        </p:sp>
      </p:grpSp>
      <p:sp>
        <p:nvSpPr>
          <p:cNvPr id="9" name="文本框 8">
            <a:extLst>
              <a:ext uri="{FF2B5EF4-FFF2-40B4-BE49-F238E27FC236}">
                <a16:creationId xmlns:a16="http://schemas.microsoft.com/office/drawing/2014/main" id="{2C89A37E-F153-F8CD-2052-D6E32AEB28F3}"/>
              </a:ext>
            </a:extLst>
          </p:cNvPr>
          <p:cNvSpPr txBox="1"/>
          <p:nvPr/>
        </p:nvSpPr>
        <p:spPr>
          <a:xfrm>
            <a:off x="1261534" y="5669399"/>
            <a:ext cx="3437466" cy="461665"/>
          </a:xfrm>
          <a:prstGeom prst="rect">
            <a:avLst/>
          </a:prstGeom>
          <a:noFill/>
        </p:spPr>
        <p:txBody>
          <a:bodyPr wrap="square">
            <a:spAutoFit/>
          </a:bodyPr>
          <a:lstStyle/>
          <a:p>
            <a:r>
              <a:rPr lang="zh-CN" altLang="en-US" sz="2400" dirty="0">
                <a:solidFill>
                  <a:srgbClr val="0000CC"/>
                </a:solidFill>
                <a:latin typeface="黑体" pitchFamily="49" charset="-122"/>
                <a:ea typeface="黑体" pitchFamily="49" charset="-122"/>
              </a:rPr>
              <a:t>如何删除非空约束？</a:t>
            </a:r>
          </a:p>
        </p:txBody>
      </p:sp>
    </p:spTree>
    <p:extLst>
      <p:ext uri="{BB962C8B-B14F-4D97-AF65-F5344CB8AC3E}">
        <p14:creationId xmlns:p14="http://schemas.microsoft.com/office/powerpoint/2010/main" val="411462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81FE5-DE6B-4063-A9FF-65F6D0686145}"/>
              </a:ext>
            </a:extLst>
          </p:cNvPr>
          <p:cNvSpPr>
            <a:spLocks noGrp="1"/>
          </p:cNvSpPr>
          <p:nvPr>
            <p:ph type="title"/>
          </p:nvPr>
        </p:nvSpPr>
        <p:spPr>
          <a:xfrm>
            <a:off x="360000" y="360000"/>
            <a:ext cx="10515600" cy="540000"/>
          </a:xfrm>
        </p:spPr>
        <p:txBody>
          <a:bodyPr vert="horz" lIns="91440" tIns="45720" rIns="91440" bIns="45720" rtlCol="0" anchor="ctr">
            <a:normAutofit/>
          </a:bodyPr>
          <a:lstStyle/>
          <a:p>
            <a:r>
              <a:rPr lang="en-US" altLang="zh-CN" sz="3200" dirty="0" smtClean="0">
                <a:solidFill>
                  <a:srgbClr val="C00000"/>
                </a:solidFill>
                <a:latin typeface="黑体" panose="02010609060101010101" pitchFamily="49" charset="-122"/>
                <a:ea typeface="黑体" panose="02010609060101010101" pitchFamily="49" charset="-122"/>
              </a:rPr>
              <a:t>7.2.4 </a:t>
            </a:r>
            <a:r>
              <a:rPr lang="zh-CN" altLang="en-US" sz="3200" dirty="0">
                <a:solidFill>
                  <a:srgbClr val="C00000"/>
                </a:solidFill>
                <a:latin typeface="黑体" panose="02010609060101010101" pitchFamily="49" charset="-122"/>
                <a:ea typeface="黑体" panose="02010609060101010101" pitchFamily="49" charset="-122"/>
              </a:rPr>
              <a:t>默认值约束</a:t>
            </a:r>
          </a:p>
        </p:txBody>
      </p:sp>
      <p:sp>
        <p:nvSpPr>
          <p:cNvPr id="7" name="内容占位符 2">
            <a:extLst>
              <a:ext uri="{FF2B5EF4-FFF2-40B4-BE49-F238E27FC236}">
                <a16:creationId xmlns:a16="http://schemas.microsoft.com/office/drawing/2014/main" id="{D9152916-B7D6-4711-B3BF-663ACE785D48}"/>
              </a:ext>
            </a:extLst>
          </p:cNvPr>
          <p:cNvSpPr>
            <a:spLocks noGrp="1"/>
          </p:cNvSpPr>
          <p:nvPr>
            <p:ph idx="1"/>
          </p:nvPr>
        </p:nvSpPr>
        <p:spPr>
          <a:xfrm>
            <a:off x="810329" y="2248121"/>
            <a:ext cx="10154004" cy="495079"/>
          </a:xfrm>
        </p:spPr>
        <p:txBody>
          <a:bodyPr>
            <a:normAutofit fontScale="92500" lnSpcReduction="10000"/>
          </a:bodyPr>
          <a:lstStyle/>
          <a:p>
            <a:pPr marL="0" lvl="1" indent="0">
              <a:lnSpc>
                <a:spcPct val="130000"/>
              </a:lnSpc>
              <a:spcBef>
                <a:spcPts val="1200"/>
              </a:spcBef>
              <a:buSzPct val="100000"/>
              <a:buNone/>
              <a:defRPr/>
            </a:pPr>
            <a:r>
              <a:rPr lang="en-US" altLang="zh-CN" dirty="0">
                <a:solidFill>
                  <a:srgbClr val="006666"/>
                </a:solidFill>
                <a:latin typeface="黑体" panose="02010609060101010101" pitchFamily="49" charset="-122"/>
                <a:ea typeface="黑体" panose="02010609060101010101" pitchFamily="49" charset="-122"/>
              </a:rPr>
              <a:t>【</a:t>
            </a:r>
            <a:r>
              <a:rPr lang="zh-CN" altLang="en-US" dirty="0">
                <a:solidFill>
                  <a:srgbClr val="006666"/>
                </a:solidFill>
                <a:latin typeface="黑体" panose="02010609060101010101" pitchFamily="49" charset="-122"/>
                <a:ea typeface="黑体" panose="02010609060101010101" pitchFamily="49" charset="-122"/>
              </a:rPr>
              <a:t>例</a:t>
            </a:r>
            <a:r>
              <a:rPr lang="en-US" altLang="zh-CN" dirty="0">
                <a:solidFill>
                  <a:srgbClr val="006666"/>
                </a:solidFill>
                <a:latin typeface="黑体" panose="02010609060101010101" pitchFamily="49" charset="-122"/>
                <a:ea typeface="黑体" panose="02010609060101010101" pitchFamily="49" charset="-122"/>
              </a:rPr>
              <a:t>7】</a:t>
            </a:r>
            <a:r>
              <a:rPr lang="zh-CN" altLang="en-US" dirty="0">
                <a:latin typeface="黑体" pitchFamily="49" charset="-122"/>
                <a:ea typeface="黑体" pitchFamily="49" charset="-122"/>
              </a:rPr>
              <a:t>将</a:t>
            </a:r>
            <a:r>
              <a:rPr lang="en-US" altLang="zh-CN" dirty="0">
                <a:latin typeface="黑体" pitchFamily="49" charset="-122"/>
                <a:ea typeface="黑体" pitchFamily="49" charset="-122"/>
              </a:rPr>
              <a:t>student</a:t>
            </a:r>
            <a:r>
              <a:rPr lang="zh-CN" altLang="en-US" dirty="0">
                <a:latin typeface="黑体" pitchFamily="49" charset="-122"/>
                <a:ea typeface="黑体" pitchFamily="49" charset="-122"/>
              </a:rPr>
              <a:t>表的</a:t>
            </a:r>
            <a:r>
              <a:rPr lang="en-US" altLang="zh-CN" dirty="0" err="1">
                <a:latin typeface="黑体" pitchFamily="49" charset="-122"/>
                <a:ea typeface="黑体" pitchFamily="49" charset="-122"/>
              </a:rPr>
              <a:t>ssex</a:t>
            </a:r>
            <a:r>
              <a:rPr lang="zh-CN" altLang="en-US" dirty="0">
                <a:latin typeface="黑体" pitchFamily="49" charset="-122"/>
                <a:ea typeface="黑体" pitchFamily="49" charset="-122"/>
              </a:rPr>
              <a:t>（性别）字段设为默认值“男”。</a:t>
            </a:r>
            <a:endParaRPr lang="en-US" altLang="zh-CN" dirty="0">
              <a:latin typeface="黑体" pitchFamily="49" charset="-122"/>
              <a:ea typeface="黑体" pitchFamily="49" charset="-122"/>
            </a:endParaRPr>
          </a:p>
        </p:txBody>
      </p:sp>
      <p:sp>
        <p:nvSpPr>
          <p:cNvPr id="4" name="文本框 3">
            <a:extLst>
              <a:ext uri="{FF2B5EF4-FFF2-40B4-BE49-F238E27FC236}">
                <a16:creationId xmlns:a16="http://schemas.microsoft.com/office/drawing/2014/main" id="{5834E51C-B8B2-D16C-8E3D-29A04472F5E4}"/>
              </a:ext>
            </a:extLst>
          </p:cNvPr>
          <p:cNvSpPr txBox="1"/>
          <p:nvPr/>
        </p:nvSpPr>
        <p:spPr>
          <a:xfrm>
            <a:off x="872067" y="1049402"/>
            <a:ext cx="10659533" cy="919867"/>
          </a:xfrm>
          <a:prstGeom prst="rect">
            <a:avLst/>
          </a:prstGeom>
          <a:noFill/>
        </p:spPr>
        <p:txBody>
          <a:bodyPr wrap="square">
            <a:spAutoFit/>
          </a:bodyPr>
          <a:lstStyle/>
          <a:p>
            <a:pPr>
              <a:lnSpc>
                <a:spcPct val="120000"/>
              </a:lnSpc>
            </a:pPr>
            <a:r>
              <a:rPr lang="zh-CN" altLang="en-US" sz="2300" dirty="0">
                <a:solidFill>
                  <a:srgbClr val="0000CC"/>
                </a:solidFill>
                <a:latin typeface="黑体" pitchFamily="49" charset="-122"/>
                <a:ea typeface="黑体" pitchFamily="49" charset="-122"/>
              </a:rPr>
              <a:t>默认值约束（</a:t>
            </a:r>
            <a:r>
              <a:rPr lang="en-US" altLang="zh-CN" sz="2300" dirty="0">
                <a:solidFill>
                  <a:srgbClr val="0000CC"/>
                </a:solidFill>
                <a:latin typeface="黑体" pitchFamily="49" charset="-122"/>
                <a:ea typeface="黑体" pitchFamily="49" charset="-122"/>
              </a:rPr>
              <a:t>DEFAULT</a:t>
            </a:r>
            <a:r>
              <a:rPr lang="zh-CN" altLang="en-US" sz="2300" dirty="0">
                <a:solidFill>
                  <a:srgbClr val="0000CC"/>
                </a:solidFill>
                <a:latin typeface="黑体" pitchFamily="49" charset="-122"/>
                <a:ea typeface="黑体" pitchFamily="49" charset="-122"/>
              </a:rPr>
              <a:t>）用于给数据表中的字段指定默认值，即当在表中插入一条新记录时若未给定该字段的值，则该字段插人默认值。</a:t>
            </a:r>
          </a:p>
        </p:txBody>
      </p:sp>
      <p:sp>
        <p:nvSpPr>
          <p:cNvPr id="6" name="内容占位符 2">
            <a:extLst>
              <a:ext uri="{FF2B5EF4-FFF2-40B4-BE49-F238E27FC236}">
                <a16:creationId xmlns:a16="http://schemas.microsoft.com/office/drawing/2014/main" id="{CABE0897-92FB-CC85-DDDA-E09A2D8A7B0A}"/>
              </a:ext>
            </a:extLst>
          </p:cNvPr>
          <p:cNvSpPr txBox="1">
            <a:spLocks/>
          </p:cNvSpPr>
          <p:nvPr/>
        </p:nvSpPr>
        <p:spPr>
          <a:xfrm>
            <a:off x="872066" y="3051453"/>
            <a:ext cx="5785204" cy="25270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2" indent="0">
              <a:lnSpc>
                <a:spcPct val="130000"/>
              </a:lnSpc>
              <a:spcBef>
                <a:spcPts val="1800"/>
              </a:spcBef>
              <a:buSzPct val="100000"/>
              <a:buFont typeface="Arial" panose="020B0604020202020204" pitchFamily="34" charset="0"/>
              <a:buNone/>
              <a:defRPr/>
            </a:pPr>
            <a:r>
              <a:rPr lang="zh-CN" altLang="en-US" sz="2200" dirty="0">
                <a:solidFill>
                  <a:srgbClr val="C00000"/>
                </a:solidFill>
                <a:latin typeface="黑体" pitchFamily="49" charset="-122"/>
                <a:ea typeface="黑体" pitchFamily="49" charset="-122"/>
              </a:rPr>
              <a:t>操作步骤：  </a:t>
            </a:r>
          </a:p>
          <a:p>
            <a:pPr marL="457200" lvl="1" indent="0">
              <a:lnSpc>
                <a:spcPct val="130000"/>
              </a:lnSpc>
              <a:spcBef>
                <a:spcPts val="1200"/>
              </a:spcBef>
              <a:buFont typeface="Arial" panose="020B0604020202020204" pitchFamily="34" charset="0"/>
              <a:buNone/>
              <a:defRPr/>
            </a:pPr>
            <a:r>
              <a:rPr lang="zh-CN" altLang="en-US" dirty="0">
                <a:latin typeface="黑体" pitchFamily="49" charset="-122"/>
                <a:ea typeface="黑体" pitchFamily="49" charset="-122"/>
              </a:rPr>
              <a:t>① 如右图所示，在对象资源管理器中右击</a:t>
            </a:r>
            <a:r>
              <a:rPr lang="en-US" altLang="zh-CN" dirty="0">
                <a:latin typeface="黑体" pitchFamily="49" charset="-122"/>
                <a:ea typeface="黑体" pitchFamily="49" charset="-122"/>
              </a:rPr>
              <a:t>student</a:t>
            </a:r>
            <a:r>
              <a:rPr lang="zh-CN" altLang="en-US" dirty="0">
                <a:latin typeface="黑体" pitchFamily="49" charset="-122"/>
                <a:ea typeface="黑体" pitchFamily="49" charset="-122"/>
              </a:rPr>
              <a:t>表，在快捷菜单中选择“</a:t>
            </a:r>
            <a:r>
              <a:rPr lang="zh-CN" altLang="en-US" dirty="0">
                <a:solidFill>
                  <a:srgbClr val="0000CC"/>
                </a:solidFill>
                <a:latin typeface="黑体" pitchFamily="49" charset="-122"/>
                <a:ea typeface="黑体" pitchFamily="49" charset="-122"/>
              </a:rPr>
              <a:t>设计</a:t>
            </a:r>
            <a:r>
              <a:rPr lang="zh-CN" altLang="en-US" dirty="0">
                <a:latin typeface="黑体" pitchFamily="49" charset="-122"/>
                <a:ea typeface="黑体" pitchFamily="49" charset="-122"/>
              </a:rPr>
              <a:t>”。</a:t>
            </a:r>
            <a:endParaRPr lang="en-US" altLang="zh-CN" dirty="0">
              <a:latin typeface="黑体" pitchFamily="49" charset="-122"/>
              <a:ea typeface="黑体" pitchFamily="49" charset="-122"/>
            </a:endParaRPr>
          </a:p>
        </p:txBody>
      </p:sp>
      <p:pic>
        <p:nvPicPr>
          <p:cNvPr id="9" name="图片 8">
            <a:extLst>
              <a:ext uri="{FF2B5EF4-FFF2-40B4-BE49-F238E27FC236}">
                <a16:creationId xmlns:a16="http://schemas.microsoft.com/office/drawing/2014/main" id="{44A806AE-E813-E0DD-F98F-5B867FC60DBF}"/>
              </a:ext>
            </a:extLst>
          </p:cNvPr>
          <p:cNvPicPr>
            <a:picLocks noChangeAspect="1"/>
          </p:cNvPicPr>
          <p:nvPr/>
        </p:nvPicPr>
        <p:blipFill>
          <a:blip r:embed="rId3"/>
          <a:stretch>
            <a:fillRect/>
          </a:stretch>
        </p:blipFill>
        <p:spPr>
          <a:xfrm>
            <a:off x="6811433" y="3342449"/>
            <a:ext cx="4152900" cy="249555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331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bldLvl="3"/>
      <p:bldP spid="4" grpId="0"/>
      <p:bldP spid="6" grpId="0" build="p" bldLvl="3"/>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a:extLst>
              <a:ext uri="{FF2B5EF4-FFF2-40B4-BE49-F238E27FC236}">
                <a16:creationId xmlns:a16="http://schemas.microsoft.com/office/drawing/2014/main" id="{D9152916-B7D6-4711-B3BF-663ACE785D48}"/>
              </a:ext>
            </a:extLst>
          </p:cNvPr>
          <p:cNvSpPr>
            <a:spLocks noGrp="1"/>
          </p:cNvSpPr>
          <p:nvPr>
            <p:ph idx="1"/>
          </p:nvPr>
        </p:nvSpPr>
        <p:spPr>
          <a:xfrm>
            <a:off x="622924" y="435764"/>
            <a:ext cx="10669491" cy="1354920"/>
          </a:xfrm>
        </p:spPr>
        <p:txBody>
          <a:bodyPr>
            <a:normAutofit/>
          </a:bodyPr>
          <a:lstStyle/>
          <a:p>
            <a:pPr marL="457200" lvl="1" indent="0">
              <a:lnSpc>
                <a:spcPct val="110000"/>
              </a:lnSpc>
              <a:spcBef>
                <a:spcPts val="600"/>
              </a:spcBef>
              <a:buNone/>
              <a:defRPr/>
            </a:pPr>
            <a:r>
              <a:rPr lang="zh-CN" altLang="en-US" dirty="0">
                <a:latin typeface="黑体" pitchFamily="49" charset="-122"/>
                <a:ea typeface="黑体" pitchFamily="49" charset="-122"/>
              </a:rPr>
              <a:t>② 在</a:t>
            </a:r>
            <a:r>
              <a:rPr lang="en-US" altLang="zh-CN" dirty="0">
                <a:latin typeface="黑体" pitchFamily="49" charset="-122"/>
                <a:ea typeface="黑体" pitchFamily="49" charset="-122"/>
              </a:rPr>
              <a:t>student</a:t>
            </a:r>
            <a:r>
              <a:rPr lang="zh-CN" altLang="en-US" dirty="0">
                <a:latin typeface="黑体" pitchFamily="49" charset="-122"/>
                <a:ea typeface="黑体" pitchFamily="49" charset="-122"/>
              </a:rPr>
              <a:t>表的设计器窗口，单击</a:t>
            </a:r>
            <a:r>
              <a:rPr lang="en-US" altLang="zh-CN" dirty="0" err="1">
                <a:latin typeface="黑体" pitchFamily="49" charset="-122"/>
                <a:ea typeface="黑体" pitchFamily="49" charset="-122"/>
              </a:rPr>
              <a:t>ssex</a:t>
            </a:r>
            <a:r>
              <a:rPr lang="zh-CN" altLang="en-US" dirty="0">
                <a:latin typeface="黑体" pitchFamily="49" charset="-122"/>
                <a:ea typeface="黑体" pitchFamily="49" charset="-122"/>
              </a:rPr>
              <a:t>（性别）左侧的按钮选中该列，在下面的“</a:t>
            </a:r>
            <a:r>
              <a:rPr lang="zh-CN" altLang="en-US" dirty="0">
                <a:solidFill>
                  <a:srgbClr val="0000CC"/>
                </a:solidFill>
                <a:latin typeface="黑体" pitchFamily="49" charset="-122"/>
                <a:ea typeface="黑体" pitchFamily="49" charset="-122"/>
              </a:rPr>
              <a:t>列属性</a:t>
            </a:r>
            <a:r>
              <a:rPr lang="zh-CN" altLang="en-US" dirty="0">
                <a:latin typeface="黑体" pitchFamily="49" charset="-122"/>
                <a:ea typeface="黑体" pitchFamily="49" charset="-122"/>
              </a:rPr>
              <a:t>”窗格中选择</a:t>
            </a:r>
            <a:r>
              <a:rPr lang="zh-CN" altLang="zh-CN" dirty="0">
                <a:latin typeface="黑体" pitchFamily="49" charset="-122"/>
                <a:ea typeface="黑体" pitchFamily="49" charset="-122"/>
              </a:rPr>
              <a:t>“</a:t>
            </a:r>
            <a:r>
              <a:rPr lang="zh-CN" altLang="zh-CN" dirty="0">
                <a:solidFill>
                  <a:srgbClr val="0000CC"/>
                </a:solidFill>
                <a:latin typeface="黑体" pitchFamily="49" charset="-122"/>
                <a:ea typeface="黑体" pitchFamily="49" charset="-122"/>
              </a:rPr>
              <a:t>默认值或绑定</a:t>
            </a:r>
            <a:r>
              <a:rPr lang="zh-CN" altLang="zh-CN" dirty="0">
                <a:latin typeface="黑体" pitchFamily="49" charset="-122"/>
                <a:ea typeface="黑体" pitchFamily="49" charset="-122"/>
              </a:rPr>
              <a:t>”，在右边栏中输入字符常量</a:t>
            </a:r>
            <a:r>
              <a:rPr lang="zh-CN" altLang="en-US" dirty="0">
                <a:latin typeface="黑体" pitchFamily="49" charset="-122"/>
                <a:ea typeface="黑体" pitchFamily="49" charset="-122"/>
              </a:rPr>
              <a:t>‘</a:t>
            </a:r>
            <a:r>
              <a:rPr lang="zh-CN" altLang="zh-CN" dirty="0">
                <a:solidFill>
                  <a:srgbClr val="0000CC"/>
                </a:solidFill>
                <a:latin typeface="黑体" pitchFamily="49" charset="-122"/>
                <a:ea typeface="黑体" pitchFamily="49" charset="-122"/>
              </a:rPr>
              <a:t>男</a:t>
            </a:r>
            <a:r>
              <a:rPr lang="zh-CN" altLang="en-US" dirty="0">
                <a:latin typeface="黑体" pitchFamily="49" charset="-122"/>
                <a:ea typeface="黑体" pitchFamily="49" charset="-122"/>
              </a:rPr>
              <a:t>’，然后保存表完成设置</a:t>
            </a:r>
            <a:r>
              <a:rPr lang="zh-CN" altLang="zh-CN" dirty="0">
                <a:latin typeface="黑体" pitchFamily="49" charset="-122"/>
                <a:ea typeface="黑体" pitchFamily="49" charset="-122"/>
              </a:rPr>
              <a:t>。</a:t>
            </a:r>
            <a:endParaRPr lang="en-US" altLang="zh-CN" dirty="0">
              <a:latin typeface="黑体" pitchFamily="49" charset="-122"/>
              <a:ea typeface="黑体" pitchFamily="49" charset="-122"/>
            </a:endParaRPr>
          </a:p>
        </p:txBody>
      </p:sp>
      <p:sp>
        <p:nvSpPr>
          <p:cNvPr id="4" name="对话气泡: 圆角矩形 3">
            <a:extLst>
              <a:ext uri="{FF2B5EF4-FFF2-40B4-BE49-F238E27FC236}">
                <a16:creationId xmlns:a16="http://schemas.microsoft.com/office/drawing/2014/main" id="{20B1B78D-600F-FD9F-98B1-689D4EA1E45F}"/>
              </a:ext>
            </a:extLst>
          </p:cNvPr>
          <p:cNvSpPr/>
          <p:nvPr/>
        </p:nvSpPr>
        <p:spPr>
          <a:xfrm>
            <a:off x="6654801" y="5204629"/>
            <a:ext cx="4817362" cy="822040"/>
          </a:xfrm>
          <a:prstGeom prst="wedgeRoundRectCallout">
            <a:avLst>
              <a:gd name="adj1" fmla="val -4828"/>
              <a:gd name="adj2" fmla="val -89379"/>
              <a:gd name="adj3" fmla="val 16667"/>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pPr>
            <a:r>
              <a:rPr lang="zh-CN" altLang="en-US" sz="2200" dirty="0">
                <a:solidFill>
                  <a:schemeClr val="tx1"/>
                </a:solidFill>
                <a:latin typeface="黑体" pitchFamily="49" charset="-122"/>
                <a:ea typeface="黑体" pitchFamily="49" charset="-122"/>
              </a:rPr>
              <a:t>在对象资源管理器中</a:t>
            </a:r>
            <a:r>
              <a:rPr lang="en-US" altLang="zh-CN" sz="2200" dirty="0">
                <a:solidFill>
                  <a:schemeClr val="tx1"/>
                </a:solidFill>
                <a:latin typeface="黑体" pitchFamily="49" charset="-122"/>
                <a:ea typeface="黑体" pitchFamily="49" charset="-122"/>
              </a:rPr>
              <a:t>,</a:t>
            </a:r>
            <a:r>
              <a:rPr lang="zh-CN" altLang="en-US" sz="2200" dirty="0">
                <a:solidFill>
                  <a:schemeClr val="tx1"/>
                </a:solidFill>
                <a:latin typeface="黑体" pitchFamily="49" charset="-122"/>
                <a:ea typeface="黑体" pitchFamily="49" charset="-122"/>
              </a:rPr>
              <a:t>展开</a:t>
            </a:r>
            <a:r>
              <a:rPr lang="en-US" altLang="zh-CN" sz="2200" dirty="0">
                <a:solidFill>
                  <a:schemeClr val="tx1"/>
                </a:solidFill>
                <a:latin typeface="黑体" pitchFamily="49" charset="-122"/>
                <a:ea typeface="黑体" pitchFamily="49" charset="-122"/>
              </a:rPr>
              <a:t>student</a:t>
            </a:r>
            <a:r>
              <a:rPr lang="zh-CN" altLang="en-US" sz="2200" dirty="0">
                <a:solidFill>
                  <a:schemeClr val="tx1"/>
                </a:solidFill>
                <a:latin typeface="黑体" pitchFamily="49" charset="-122"/>
                <a:ea typeface="黑体" pitchFamily="49" charset="-122"/>
              </a:rPr>
              <a:t>表的“</a:t>
            </a:r>
            <a:r>
              <a:rPr lang="zh-CN" altLang="en-US" sz="2200" dirty="0">
                <a:solidFill>
                  <a:srgbClr val="0000CC"/>
                </a:solidFill>
                <a:latin typeface="黑体" pitchFamily="49" charset="-122"/>
                <a:ea typeface="黑体" pitchFamily="49" charset="-122"/>
              </a:rPr>
              <a:t>约束</a:t>
            </a:r>
            <a:r>
              <a:rPr lang="zh-CN" altLang="en-US" sz="2200" dirty="0">
                <a:solidFill>
                  <a:schemeClr val="tx1"/>
                </a:solidFill>
                <a:latin typeface="黑体" pitchFamily="49" charset="-122"/>
                <a:ea typeface="黑体" pitchFamily="49" charset="-122"/>
              </a:rPr>
              <a:t>”节点可以查看默认值约束。</a:t>
            </a:r>
            <a:endParaRPr lang="zh-CN" altLang="en-US" sz="2200" dirty="0">
              <a:solidFill>
                <a:schemeClr val="tx1"/>
              </a:solidFill>
            </a:endParaRPr>
          </a:p>
        </p:txBody>
      </p:sp>
      <p:pic>
        <p:nvPicPr>
          <p:cNvPr id="12" name="图片 11">
            <a:extLst>
              <a:ext uri="{FF2B5EF4-FFF2-40B4-BE49-F238E27FC236}">
                <a16:creationId xmlns:a16="http://schemas.microsoft.com/office/drawing/2014/main" id="{972CE7C8-DCA6-4472-037E-61D9F5D69C49}"/>
              </a:ext>
            </a:extLst>
          </p:cNvPr>
          <p:cNvPicPr>
            <a:picLocks noChangeAspect="1"/>
          </p:cNvPicPr>
          <p:nvPr/>
        </p:nvPicPr>
        <p:blipFill>
          <a:blip r:embed="rId3"/>
          <a:stretch>
            <a:fillRect/>
          </a:stretch>
        </p:blipFill>
        <p:spPr>
          <a:xfrm>
            <a:off x="7577665" y="1928812"/>
            <a:ext cx="2990850" cy="3000375"/>
          </a:xfrm>
          <a:prstGeom prst="rect">
            <a:avLst/>
          </a:prstGeom>
          <a:effectLst>
            <a:outerShdw blurRad="50800" dist="38100" dir="2700000" algn="tl" rotWithShape="0">
              <a:prstClr val="black">
                <a:alpha val="40000"/>
              </a:prstClr>
            </a:outerShdw>
          </a:effectLst>
        </p:spPr>
      </p:pic>
      <p:grpSp>
        <p:nvGrpSpPr>
          <p:cNvPr id="3" name="组合 2">
            <a:extLst>
              <a:ext uri="{FF2B5EF4-FFF2-40B4-BE49-F238E27FC236}">
                <a16:creationId xmlns:a16="http://schemas.microsoft.com/office/drawing/2014/main" id="{72432A4A-C8D0-4B44-050B-61980F6983F6}"/>
              </a:ext>
            </a:extLst>
          </p:cNvPr>
          <p:cNvGrpSpPr/>
          <p:nvPr/>
        </p:nvGrpSpPr>
        <p:grpSpPr>
          <a:xfrm>
            <a:off x="1776811" y="1776406"/>
            <a:ext cx="4251627" cy="3934327"/>
            <a:chOff x="1776811" y="1954213"/>
            <a:chExt cx="4251627" cy="3934327"/>
          </a:xfrm>
        </p:grpSpPr>
        <p:pic>
          <p:nvPicPr>
            <p:cNvPr id="23" name="图片 22">
              <a:extLst>
                <a:ext uri="{FF2B5EF4-FFF2-40B4-BE49-F238E27FC236}">
                  <a16:creationId xmlns:a16="http://schemas.microsoft.com/office/drawing/2014/main" id="{47C90E4A-9D53-5A68-B999-E99ECB82A574}"/>
                </a:ext>
              </a:extLst>
            </p:cNvPr>
            <p:cNvPicPr>
              <a:picLocks noChangeAspect="1"/>
            </p:cNvPicPr>
            <p:nvPr/>
          </p:nvPicPr>
          <p:blipFill>
            <a:blip r:embed="rId4"/>
            <a:stretch>
              <a:fillRect/>
            </a:stretch>
          </p:blipFill>
          <p:spPr>
            <a:xfrm>
              <a:off x="1776811" y="1954213"/>
              <a:ext cx="4251627" cy="3564995"/>
            </a:xfrm>
            <a:prstGeom prst="rect">
              <a:avLst/>
            </a:prstGeom>
            <a:effectLst>
              <a:outerShdw blurRad="50800" dist="38100" dir="2700000" algn="tl" rotWithShape="0">
                <a:prstClr val="black">
                  <a:alpha val="40000"/>
                </a:prstClr>
              </a:outerShdw>
            </a:effectLst>
          </p:spPr>
        </p:pic>
        <p:sp>
          <p:nvSpPr>
            <p:cNvPr id="2" name="矩形 1">
              <a:extLst>
                <a:ext uri="{FF2B5EF4-FFF2-40B4-BE49-F238E27FC236}">
                  <a16:creationId xmlns:a16="http://schemas.microsoft.com/office/drawing/2014/main" id="{89B48FA9-01F4-4941-979E-E23B7E5B2F59}"/>
                </a:ext>
              </a:extLst>
            </p:cNvPr>
            <p:cNvSpPr/>
            <p:nvPr/>
          </p:nvSpPr>
          <p:spPr>
            <a:xfrm>
              <a:off x="4351862" y="4786592"/>
              <a:ext cx="406400" cy="25556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DD208B56-A863-4EAA-FC82-C9CEBCAFBBE1}"/>
                </a:ext>
              </a:extLst>
            </p:cNvPr>
            <p:cNvSpPr txBox="1"/>
            <p:nvPr/>
          </p:nvSpPr>
          <p:spPr>
            <a:xfrm>
              <a:off x="2548466" y="5519208"/>
              <a:ext cx="2971799" cy="369332"/>
            </a:xfrm>
            <a:prstGeom prst="rect">
              <a:avLst/>
            </a:prstGeom>
            <a:noFill/>
          </p:spPr>
          <p:txBody>
            <a:bodyPr wrap="square">
              <a:spAutoFit/>
            </a:bodyPr>
            <a:lstStyle/>
            <a:p>
              <a:r>
                <a:rPr lang="en-US" altLang="zh-CN" dirty="0">
                  <a:latin typeface="黑体" pitchFamily="49" charset="-122"/>
                  <a:ea typeface="黑体" pitchFamily="49" charset="-122"/>
                </a:rPr>
                <a:t>student</a:t>
              </a:r>
              <a:r>
                <a:rPr lang="zh-CN" altLang="en-US" dirty="0">
                  <a:latin typeface="黑体" pitchFamily="49" charset="-122"/>
                  <a:ea typeface="黑体" pitchFamily="49" charset="-122"/>
                </a:rPr>
                <a:t>表的设计器窗口</a:t>
              </a:r>
              <a:endParaRPr lang="zh-CN" altLang="en-US" dirty="0"/>
            </a:p>
          </p:txBody>
        </p:sp>
      </p:grpSp>
      <p:sp>
        <p:nvSpPr>
          <p:cNvPr id="5" name="对话气泡: 圆角矩形 4">
            <a:extLst>
              <a:ext uri="{FF2B5EF4-FFF2-40B4-BE49-F238E27FC236}">
                <a16:creationId xmlns:a16="http://schemas.microsoft.com/office/drawing/2014/main" id="{1BD19E6B-2B40-3C6D-FBFE-4D292355B0AE}"/>
              </a:ext>
            </a:extLst>
          </p:cNvPr>
          <p:cNvSpPr/>
          <p:nvPr/>
        </p:nvSpPr>
        <p:spPr>
          <a:xfrm>
            <a:off x="5102484" y="2312066"/>
            <a:ext cx="1700567" cy="437442"/>
          </a:xfrm>
          <a:prstGeom prst="wedgeRoundRectCallout">
            <a:avLst>
              <a:gd name="adj1" fmla="val -73493"/>
              <a:gd name="adj2" fmla="val 89785"/>
              <a:gd name="adj3" fmla="val 16667"/>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pPr>
            <a:r>
              <a:rPr lang="zh-CN" altLang="en-US" sz="2000" dirty="0">
                <a:solidFill>
                  <a:srgbClr val="0000CC"/>
                </a:solidFill>
                <a:latin typeface="黑体" pitchFamily="49" charset="-122"/>
                <a:ea typeface="黑体" pitchFamily="49" charset="-122"/>
              </a:rPr>
              <a:t>选中</a:t>
            </a:r>
            <a:r>
              <a:rPr lang="en-US" altLang="zh-CN" sz="2000" dirty="0" err="1">
                <a:solidFill>
                  <a:srgbClr val="0000CC"/>
                </a:solidFill>
                <a:latin typeface="黑体" pitchFamily="49" charset="-122"/>
                <a:ea typeface="黑体" pitchFamily="49" charset="-122"/>
              </a:rPr>
              <a:t>ssex</a:t>
            </a:r>
            <a:r>
              <a:rPr lang="zh-CN" altLang="en-US" sz="2000" dirty="0">
                <a:solidFill>
                  <a:srgbClr val="0000CC"/>
                </a:solidFill>
                <a:latin typeface="黑体" pitchFamily="49" charset="-122"/>
                <a:ea typeface="黑体" pitchFamily="49" charset="-122"/>
              </a:rPr>
              <a:t>列。</a:t>
            </a:r>
          </a:p>
        </p:txBody>
      </p:sp>
      <p:sp>
        <p:nvSpPr>
          <p:cNvPr id="6" name="对话气泡: 圆角矩形 5">
            <a:extLst>
              <a:ext uri="{FF2B5EF4-FFF2-40B4-BE49-F238E27FC236}">
                <a16:creationId xmlns:a16="http://schemas.microsoft.com/office/drawing/2014/main" id="{FFA5E97B-85AB-6C17-67CD-D363F7F1B5A9}"/>
              </a:ext>
            </a:extLst>
          </p:cNvPr>
          <p:cNvSpPr/>
          <p:nvPr/>
        </p:nvSpPr>
        <p:spPr>
          <a:xfrm>
            <a:off x="5178154" y="4151584"/>
            <a:ext cx="1700567" cy="437442"/>
          </a:xfrm>
          <a:prstGeom prst="wedgeRoundRectCallout">
            <a:avLst>
              <a:gd name="adj1" fmla="val -73493"/>
              <a:gd name="adj2" fmla="val 89785"/>
              <a:gd name="adj3" fmla="val 16667"/>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pPr>
            <a:r>
              <a:rPr lang="zh-CN" altLang="en-US" sz="2000" dirty="0">
                <a:solidFill>
                  <a:srgbClr val="0000CC"/>
                </a:solidFill>
                <a:latin typeface="黑体" pitchFamily="49" charset="-122"/>
                <a:ea typeface="黑体" pitchFamily="49" charset="-122"/>
              </a:rPr>
              <a:t>输入默认值。</a:t>
            </a:r>
          </a:p>
        </p:txBody>
      </p:sp>
      <p:sp>
        <p:nvSpPr>
          <p:cNvPr id="10" name="文本框 9">
            <a:extLst>
              <a:ext uri="{FF2B5EF4-FFF2-40B4-BE49-F238E27FC236}">
                <a16:creationId xmlns:a16="http://schemas.microsoft.com/office/drawing/2014/main" id="{4A28CA25-51C8-A8CD-6DD4-DF99DDE33150}"/>
              </a:ext>
            </a:extLst>
          </p:cNvPr>
          <p:cNvSpPr txBox="1"/>
          <p:nvPr/>
        </p:nvSpPr>
        <p:spPr>
          <a:xfrm>
            <a:off x="1481662" y="5848862"/>
            <a:ext cx="3437466" cy="461665"/>
          </a:xfrm>
          <a:prstGeom prst="rect">
            <a:avLst/>
          </a:prstGeom>
          <a:noFill/>
        </p:spPr>
        <p:txBody>
          <a:bodyPr wrap="square">
            <a:spAutoFit/>
          </a:bodyPr>
          <a:lstStyle/>
          <a:p>
            <a:r>
              <a:rPr lang="zh-CN" altLang="en-US" sz="2400" dirty="0">
                <a:solidFill>
                  <a:srgbClr val="0000CC"/>
                </a:solidFill>
                <a:latin typeface="黑体" pitchFamily="49" charset="-122"/>
                <a:ea typeface="黑体" pitchFamily="49" charset="-122"/>
              </a:rPr>
              <a:t>如何删除默认值约束？</a:t>
            </a:r>
          </a:p>
        </p:txBody>
      </p:sp>
    </p:spTree>
    <p:extLst>
      <p:ext uri="{BB962C8B-B14F-4D97-AF65-F5344CB8AC3E}">
        <p14:creationId xmlns:p14="http://schemas.microsoft.com/office/powerpoint/2010/main" val="67328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animBg="1"/>
      <p:bldP spid="5" grpId="0" animBg="1"/>
      <p:bldP spid="6" grpId="0" animBg="1"/>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81FE5-DE6B-4063-A9FF-65F6D0686145}"/>
              </a:ext>
            </a:extLst>
          </p:cNvPr>
          <p:cNvSpPr>
            <a:spLocks noGrp="1"/>
          </p:cNvSpPr>
          <p:nvPr>
            <p:ph type="title"/>
          </p:nvPr>
        </p:nvSpPr>
        <p:spPr>
          <a:xfrm>
            <a:off x="360000" y="360000"/>
            <a:ext cx="10515600" cy="540000"/>
          </a:xfrm>
        </p:spPr>
        <p:txBody>
          <a:bodyPr vert="horz" lIns="91440" tIns="45720" rIns="91440" bIns="45720" rtlCol="0" anchor="ctr">
            <a:normAutofit/>
          </a:bodyPr>
          <a:lstStyle/>
          <a:p>
            <a:r>
              <a:rPr lang="en-US" altLang="zh-CN" sz="3200" dirty="0" smtClean="0">
                <a:solidFill>
                  <a:srgbClr val="C00000"/>
                </a:solidFill>
                <a:latin typeface="黑体" panose="02010609060101010101" pitchFamily="49" charset="-122"/>
                <a:ea typeface="黑体" panose="02010609060101010101" pitchFamily="49" charset="-122"/>
              </a:rPr>
              <a:t>7.2.5 </a:t>
            </a:r>
            <a:r>
              <a:rPr lang="zh-CN" altLang="en-US" sz="3200" dirty="0">
                <a:solidFill>
                  <a:srgbClr val="C00000"/>
                </a:solidFill>
                <a:latin typeface="黑体" panose="02010609060101010101" pitchFamily="49" charset="-122"/>
                <a:ea typeface="黑体" panose="02010609060101010101" pitchFamily="49" charset="-122"/>
              </a:rPr>
              <a:t>唯一约束</a:t>
            </a:r>
          </a:p>
        </p:txBody>
      </p:sp>
      <p:sp>
        <p:nvSpPr>
          <p:cNvPr id="7" name="内容占位符 2">
            <a:extLst>
              <a:ext uri="{FF2B5EF4-FFF2-40B4-BE49-F238E27FC236}">
                <a16:creationId xmlns:a16="http://schemas.microsoft.com/office/drawing/2014/main" id="{D9152916-B7D6-4711-B3BF-663ACE785D48}"/>
              </a:ext>
            </a:extLst>
          </p:cNvPr>
          <p:cNvSpPr>
            <a:spLocks noGrp="1"/>
          </p:cNvSpPr>
          <p:nvPr>
            <p:ph idx="1"/>
          </p:nvPr>
        </p:nvSpPr>
        <p:spPr>
          <a:xfrm>
            <a:off x="795813" y="2033058"/>
            <a:ext cx="5685419" cy="4486275"/>
          </a:xfrm>
        </p:spPr>
        <p:txBody>
          <a:bodyPr>
            <a:normAutofit/>
          </a:bodyPr>
          <a:lstStyle/>
          <a:p>
            <a:pPr marL="271463" lvl="1" indent="-271463">
              <a:lnSpc>
                <a:spcPct val="130000"/>
              </a:lnSpc>
              <a:spcBef>
                <a:spcPts val="1200"/>
              </a:spcBef>
              <a:buSzPct val="100000"/>
              <a:buNone/>
              <a:defRPr/>
            </a:pPr>
            <a:r>
              <a:rPr lang="en-US" altLang="zh-CN" dirty="0">
                <a:solidFill>
                  <a:srgbClr val="006666"/>
                </a:solidFill>
                <a:latin typeface="黑体" panose="02010609060101010101" pitchFamily="49" charset="-122"/>
                <a:ea typeface="黑体" panose="02010609060101010101" pitchFamily="49" charset="-122"/>
              </a:rPr>
              <a:t>【</a:t>
            </a:r>
            <a:r>
              <a:rPr lang="zh-CN" altLang="en-US" dirty="0">
                <a:solidFill>
                  <a:srgbClr val="006666"/>
                </a:solidFill>
                <a:latin typeface="黑体" panose="02010609060101010101" pitchFamily="49" charset="-122"/>
                <a:ea typeface="黑体" panose="02010609060101010101" pitchFamily="49" charset="-122"/>
              </a:rPr>
              <a:t>例</a:t>
            </a:r>
            <a:r>
              <a:rPr lang="en-US" altLang="zh-CN" dirty="0">
                <a:solidFill>
                  <a:srgbClr val="006666"/>
                </a:solidFill>
                <a:latin typeface="黑体" panose="02010609060101010101" pitchFamily="49" charset="-122"/>
                <a:ea typeface="黑体" panose="02010609060101010101" pitchFamily="49" charset="-122"/>
              </a:rPr>
              <a:t>8】</a:t>
            </a:r>
            <a:r>
              <a:rPr lang="zh-CN" altLang="zh-CN" dirty="0">
                <a:latin typeface="黑体" pitchFamily="49" charset="-122"/>
                <a:ea typeface="黑体" pitchFamily="49" charset="-122"/>
              </a:rPr>
              <a:t>在</a:t>
            </a:r>
            <a:r>
              <a:rPr lang="en-US" altLang="zh-CN" dirty="0">
                <a:latin typeface="黑体" pitchFamily="49" charset="-122"/>
                <a:ea typeface="黑体" pitchFamily="49" charset="-122"/>
              </a:rPr>
              <a:t>course</a:t>
            </a:r>
            <a:r>
              <a:rPr lang="zh-CN" altLang="en-US" dirty="0">
                <a:latin typeface="黑体" pitchFamily="49" charset="-122"/>
                <a:ea typeface="黑体" pitchFamily="49" charset="-122"/>
              </a:rPr>
              <a:t>表的</a:t>
            </a:r>
            <a:r>
              <a:rPr lang="en-US" altLang="zh-CN" dirty="0" err="1">
                <a:latin typeface="黑体" pitchFamily="49" charset="-122"/>
                <a:ea typeface="黑体" pitchFamily="49" charset="-122"/>
              </a:rPr>
              <a:t>cname</a:t>
            </a:r>
            <a:r>
              <a:rPr lang="zh-CN" altLang="zh-CN" dirty="0">
                <a:latin typeface="黑体" pitchFamily="49" charset="-122"/>
                <a:ea typeface="黑体" pitchFamily="49" charset="-122"/>
              </a:rPr>
              <a:t>（课程名）字段上</a:t>
            </a:r>
            <a:r>
              <a:rPr lang="zh-CN" altLang="en-US" dirty="0">
                <a:latin typeface="黑体" pitchFamily="49" charset="-122"/>
                <a:ea typeface="黑体" pitchFamily="49" charset="-122"/>
              </a:rPr>
              <a:t>设置</a:t>
            </a:r>
            <a:r>
              <a:rPr lang="zh-CN" altLang="zh-CN" dirty="0">
                <a:latin typeface="黑体" pitchFamily="49" charset="-122"/>
                <a:ea typeface="黑体" pitchFamily="49" charset="-122"/>
              </a:rPr>
              <a:t>唯一约束。</a:t>
            </a:r>
          </a:p>
          <a:p>
            <a:pPr marL="400050" lvl="2" indent="0">
              <a:lnSpc>
                <a:spcPct val="130000"/>
              </a:lnSpc>
              <a:spcBef>
                <a:spcPts val="1800"/>
              </a:spcBef>
              <a:buSzPct val="100000"/>
              <a:buNone/>
              <a:defRPr/>
            </a:pPr>
            <a:r>
              <a:rPr lang="zh-CN" altLang="en-US" sz="2600" dirty="0">
                <a:solidFill>
                  <a:srgbClr val="C00000"/>
                </a:solidFill>
                <a:latin typeface="黑体" pitchFamily="49" charset="-122"/>
                <a:ea typeface="黑体" pitchFamily="49" charset="-122"/>
              </a:rPr>
              <a:t>操作步骤：  </a:t>
            </a:r>
          </a:p>
          <a:p>
            <a:pPr marL="457200" lvl="1" indent="0">
              <a:lnSpc>
                <a:spcPct val="130000"/>
              </a:lnSpc>
              <a:spcBef>
                <a:spcPts val="1200"/>
              </a:spcBef>
              <a:buNone/>
              <a:defRPr/>
            </a:pPr>
            <a:r>
              <a:rPr lang="zh-CN" altLang="en-US" dirty="0">
                <a:latin typeface="黑体" pitchFamily="49" charset="-122"/>
                <a:ea typeface="黑体" pitchFamily="49" charset="-122"/>
              </a:rPr>
              <a:t>① 在</a:t>
            </a:r>
            <a:r>
              <a:rPr lang="en-US" altLang="zh-CN" dirty="0">
                <a:latin typeface="黑体" pitchFamily="49" charset="-122"/>
                <a:ea typeface="黑体" pitchFamily="49" charset="-122"/>
              </a:rPr>
              <a:t>course</a:t>
            </a:r>
            <a:r>
              <a:rPr lang="zh-CN" altLang="en-US" dirty="0">
                <a:latin typeface="黑体" pitchFamily="49" charset="-122"/>
                <a:ea typeface="黑体" pitchFamily="49" charset="-122"/>
              </a:rPr>
              <a:t>表的设计器窗口，右击</a:t>
            </a:r>
            <a:r>
              <a:rPr lang="en-US" altLang="zh-CN" dirty="0" err="1">
                <a:latin typeface="黑体" pitchFamily="49" charset="-122"/>
                <a:ea typeface="黑体" pitchFamily="49" charset="-122"/>
              </a:rPr>
              <a:t>cname</a:t>
            </a:r>
            <a:r>
              <a:rPr lang="zh-CN" altLang="en-US" dirty="0">
                <a:latin typeface="黑体" pitchFamily="49" charset="-122"/>
                <a:ea typeface="黑体" pitchFamily="49" charset="-122"/>
              </a:rPr>
              <a:t>（课程名）左侧的按钮，在快捷菜单中选择</a:t>
            </a:r>
            <a:r>
              <a:rPr lang="zh-CN" altLang="zh-CN" dirty="0">
                <a:latin typeface="黑体" pitchFamily="49" charset="-122"/>
                <a:ea typeface="黑体" pitchFamily="49" charset="-122"/>
              </a:rPr>
              <a:t>“</a:t>
            </a:r>
            <a:r>
              <a:rPr lang="zh-CN" altLang="zh-CN" dirty="0">
                <a:solidFill>
                  <a:srgbClr val="0000CC"/>
                </a:solidFill>
                <a:latin typeface="黑体" pitchFamily="49" charset="-122"/>
                <a:ea typeface="黑体" pitchFamily="49" charset="-122"/>
              </a:rPr>
              <a:t>索引</a:t>
            </a:r>
            <a:r>
              <a:rPr lang="en-US" altLang="zh-CN" dirty="0">
                <a:solidFill>
                  <a:srgbClr val="0000CC"/>
                </a:solidFill>
                <a:latin typeface="黑体" pitchFamily="49" charset="-122"/>
                <a:ea typeface="黑体" pitchFamily="49" charset="-122"/>
              </a:rPr>
              <a:t>/</a:t>
            </a:r>
            <a:r>
              <a:rPr lang="zh-CN" altLang="zh-CN" dirty="0">
                <a:solidFill>
                  <a:srgbClr val="0000CC"/>
                </a:solidFill>
                <a:latin typeface="黑体" pitchFamily="49" charset="-122"/>
                <a:ea typeface="黑体" pitchFamily="49" charset="-122"/>
              </a:rPr>
              <a:t>键</a:t>
            </a:r>
            <a:r>
              <a:rPr lang="zh-CN" altLang="zh-CN" dirty="0">
                <a:latin typeface="黑体" pitchFamily="49" charset="-122"/>
                <a:ea typeface="黑体" pitchFamily="49" charset="-122"/>
              </a:rPr>
              <a:t>”</a:t>
            </a:r>
            <a:r>
              <a:rPr lang="zh-CN" altLang="en-US" dirty="0">
                <a:latin typeface="黑体" pitchFamily="49" charset="-122"/>
                <a:ea typeface="黑体" pitchFamily="49" charset="-122"/>
              </a:rPr>
              <a:t>。</a:t>
            </a:r>
            <a:r>
              <a:rPr lang="zh-CN" altLang="zh-CN" dirty="0">
                <a:latin typeface="黑体" pitchFamily="49" charset="-122"/>
                <a:ea typeface="黑体" pitchFamily="49" charset="-122"/>
              </a:rPr>
              <a:t> </a:t>
            </a:r>
            <a:endParaRPr lang="en-US" altLang="zh-CN" dirty="0">
              <a:latin typeface="黑体" pitchFamily="49" charset="-122"/>
              <a:ea typeface="黑体" pitchFamily="49" charset="-122"/>
            </a:endParaRPr>
          </a:p>
        </p:txBody>
      </p:sp>
      <p:sp>
        <p:nvSpPr>
          <p:cNvPr id="4" name="文本框 3">
            <a:extLst>
              <a:ext uri="{FF2B5EF4-FFF2-40B4-BE49-F238E27FC236}">
                <a16:creationId xmlns:a16="http://schemas.microsoft.com/office/drawing/2014/main" id="{23B36420-34CD-4DCC-2239-DB151C90AEFA}"/>
              </a:ext>
            </a:extLst>
          </p:cNvPr>
          <p:cNvSpPr txBox="1"/>
          <p:nvPr/>
        </p:nvSpPr>
        <p:spPr>
          <a:xfrm>
            <a:off x="1058333" y="1194719"/>
            <a:ext cx="10007599" cy="460639"/>
          </a:xfrm>
          <a:prstGeom prst="rect">
            <a:avLst/>
          </a:prstGeom>
          <a:noFill/>
        </p:spPr>
        <p:txBody>
          <a:bodyPr wrap="square">
            <a:spAutoFit/>
          </a:bodyPr>
          <a:lstStyle>
            <a:defPPr>
              <a:defRPr lang="zh-CN"/>
            </a:defPPr>
            <a:lvl1pPr>
              <a:lnSpc>
                <a:spcPct val="120000"/>
              </a:lnSpc>
              <a:defRPr sz="2300">
                <a:solidFill>
                  <a:srgbClr val="0000CC"/>
                </a:solidFill>
                <a:latin typeface="黑体" pitchFamily="49" charset="-122"/>
                <a:ea typeface="黑体" pitchFamily="49" charset="-122"/>
              </a:defRPr>
            </a:lvl1pPr>
          </a:lstStyle>
          <a:p>
            <a:r>
              <a:rPr lang="zh-CN" altLang="en-US" dirty="0"/>
              <a:t>唯一约束（</a:t>
            </a:r>
            <a:r>
              <a:rPr lang="en-US" altLang="zh-CN" dirty="0"/>
              <a:t>UNIQUE)</a:t>
            </a:r>
            <a:r>
              <a:rPr lang="zh-CN" altLang="en-US" dirty="0"/>
              <a:t>是指不允许有重复的值</a:t>
            </a:r>
            <a:r>
              <a:rPr lang="zh-CN" altLang="en-US" dirty="0">
                <a:latin typeface="黑体" pitchFamily="49" charset="-122"/>
                <a:ea typeface="黑体" pitchFamily="49" charset="-122"/>
              </a:rPr>
              <a:t>，</a:t>
            </a:r>
            <a:r>
              <a:rPr lang="zh-CN" altLang="en-US" dirty="0"/>
              <a:t>保证了数据的唯一性。</a:t>
            </a:r>
          </a:p>
        </p:txBody>
      </p:sp>
      <p:sp>
        <p:nvSpPr>
          <p:cNvPr id="8" name="文本框 7">
            <a:extLst>
              <a:ext uri="{FF2B5EF4-FFF2-40B4-BE49-F238E27FC236}">
                <a16:creationId xmlns:a16="http://schemas.microsoft.com/office/drawing/2014/main" id="{D6420187-0A6A-E296-0436-8EE2AC0245AB}"/>
              </a:ext>
            </a:extLst>
          </p:cNvPr>
          <p:cNvSpPr txBox="1"/>
          <p:nvPr/>
        </p:nvSpPr>
        <p:spPr>
          <a:xfrm>
            <a:off x="7844366" y="5293949"/>
            <a:ext cx="2971799" cy="369332"/>
          </a:xfrm>
          <a:prstGeom prst="rect">
            <a:avLst/>
          </a:prstGeom>
          <a:noFill/>
        </p:spPr>
        <p:txBody>
          <a:bodyPr wrap="square">
            <a:spAutoFit/>
          </a:bodyPr>
          <a:lstStyle/>
          <a:p>
            <a:r>
              <a:rPr lang="en-US" altLang="zh-CN" dirty="0">
                <a:solidFill>
                  <a:srgbClr val="0000CC"/>
                </a:solidFill>
                <a:latin typeface="黑体" pitchFamily="49" charset="-122"/>
                <a:ea typeface="黑体" pitchFamily="49" charset="-122"/>
              </a:rPr>
              <a:t>course</a:t>
            </a:r>
            <a:r>
              <a:rPr lang="zh-CN" altLang="en-US" dirty="0">
                <a:solidFill>
                  <a:srgbClr val="0000CC"/>
                </a:solidFill>
                <a:latin typeface="黑体" pitchFamily="49" charset="-122"/>
                <a:ea typeface="黑体" pitchFamily="49" charset="-122"/>
              </a:rPr>
              <a:t>表的设计器窗口</a:t>
            </a:r>
            <a:endParaRPr lang="zh-CN" altLang="en-US" dirty="0">
              <a:solidFill>
                <a:srgbClr val="0000CC"/>
              </a:solidFill>
            </a:endParaRPr>
          </a:p>
        </p:txBody>
      </p:sp>
      <p:pic>
        <p:nvPicPr>
          <p:cNvPr id="9" name="图片 8">
            <a:extLst>
              <a:ext uri="{FF2B5EF4-FFF2-40B4-BE49-F238E27FC236}">
                <a16:creationId xmlns:a16="http://schemas.microsoft.com/office/drawing/2014/main" id="{DCA92A58-46B0-C3DE-80E7-11B83775F979}"/>
              </a:ext>
            </a:extLst>
          </p:cNvPr>
          <p:cNvPicPr>
            <a:picLocks noChangeAspect="1"/>
          </p:cNvPicPr>
          <p:nvPr/>
        </p:nvPicPr>
        <p:blipFill>
          <a:blip r:embed="rId3"/>
          <a:stretch>
            <a:fillRect/>
          </a:stretch>
        </p:blipFill>
        <p:spPr>
          <a:xfrm>
            <a:off x="6897157" y="3129668"/>
            <a:ext cx="4168775" cy="194991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242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uiExpand="1" build="p" bldLvl="3"/>
      <p:bldP spid="4"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a:extLst>
              <a:ext uri="{FF2B5EF4-FFF2-40B4-BE49-F238E27FC236}">
                <a16:creationId xmlns:a16="http://schemas.microsoft.com/office/drawing/2014/main" id="{D9152916-B7D6-4711-B3BF-663ACE785D48}"/>
              </a:ext>
            </a:extLst>
          </p:cNvPr>
          <p:cNvSpPr>
            <a:spLocks noGrp="1"/>
          </p:cNvSpPr>
          <p:nvPr>
            <p:ph idx="1"/>
          </p:nvPr>
        </p:nvSpPr>
        <p:spPr>
          <a:xfrm>
            <a:off x="368411" y="701030"/>
            <a:ext cx="5393267" cy="1528195"/>
          </a:xfrm>
        </p:spPr>
        <p:txBody>
          <a:bodyPr>
            <a:normAutofit/>
          </a:bodyPr>
          <a:lstStyle/>
          <a:p>
            <a:pPr marL="457200" lvl="1" indent="0">
              <a:lnSpc>
                <a:spcPct val="120000"/>
              </a:lnSpc>
              <a:spcBef>
                <a:spcPts val="600"/>
              </a:spcBef>
              <a:buNone/>
              <a:defRPr/>
            </a:pPr>
            <a:r>
              <a:rPr lang="zh-CN" altLang="en-US" dirty="0">
                <a:latin typeface="黑体" pitchFamily="49" charset="-122"/>
                <a:ea typeface="黑体" pitchFamily="49" charset="-122"/>
              </a:rPr>
              <a:t>②</a:t>
            </a:r>
            <a:r>
              <a:rPr lang="zh-CN" altLang="zh-CN" dirty="0">
                <a:latin typeface="黑体" pitchFamily="49" charset="-122"/>
                <a:ea typeface="黑体" pitchFamily="49" charset="-122"/>
              </a:rPr>
              <a:t>在</a:t>
            </a:r>
            <a:r>
              <a:rPr lang="zh-CN" altLang="zh-CN" dirty="0">
                <a:solidFill>
                  <a:srgbClr val="0000CC"/>
                </a:solidFill>
                <a:latin typeface="黑体" pitchFamily="49" charset="-122"/>
                <a:ea typeface="黑体" pitchFamily="49" charset="-122"/>
              </a:rPr>
              <a:t>索引</a:t>
            </a:r>
            <a:r>
              <a:rPr lang="en-US" altLang="zh-CN" dirty="0">
                <a:solidFill>
                  <a:srgbClr val="0000CC"/>
                </a:solidFill>
                <a:latin typeface="黑体" pitchFamily="49" charset="-122"/>
                <a:ea typeface="黑体" pitchFamily="49" charset="-122"/>
              </a:rPr>
              <a:t>/</a:t>
            </a:r>
            <a:r>
              <a:rPr lang="zh-CN" altLang="zh-CN" dirty="0">
                <a:solidFill>
                  <a:srgbClr val="0000CC"/>
                </a:solidFill>
                <a:latin typeface="黑体" pitchFamily="49" charset="-122"/>
                <a:ea typeface="黑体" pitchFamily="49" charset="-122"/>
              </a:rPr>
              <a:t>键</a:t>
            </a:r>
            <a:r>
              <a:rPr lang="zh-CN" altLang="zh-CN" dirty="0">
                <a:latin typeface="黑体" pitchFamily="49" charset="-122"/>
                <a:ea typeface="黑体" pitchFamily="49" charset="-122"/>
              </a:rPr>
              <a:t>对话框</a:t>
            </a:r>
            <a:r>
              <a:rPr lang="zh-CN" altLang="en-US" dirty="0">
                <a:latin typeface="黑体" pitchFamily="49" charset="-122"/>
                <a:ea typeface="黑体" pitchFamily="49" charset="-122"/>
              </a:rPr>
              <a:t>的左侧</a:t>
            </a:r>
            <a:r>
              <a:rPr lang="zh-CN" altLang="zh-CN" dirty="0">
                <a:latin typeface="黑体" pitchFamily="49" charset="-122"/>
                <a:ea typeface="黑体" pitchFamily="49" charset="-122"/>
              </a:rPr>
              <a:t>单击“</a:t>
            </a:r>
            <a:r>
              <a:rPr lang="zh-CN" altLang="zh-CN" dirty="0">
                <a:solidFill>
                  <a:srgbClr val="0000CC"/>
                </a:solidFill>
                <a:latin typeface="黑体" pitchFamily="49" charset="-122"/>
                <a:ea typeface="黑体" pitchFamily="49" charset="-122"/>
              </a:rPr>
              <a:t>添加</a:t>
            </a:r>
            <a:r>
              <a:rPr lang="zh-CN" altLang="zh-CN" dirty="0">
                <a:latin typeface="黑体" pitchFamily="49" charset="-122"/>
                <a:ea typeface="黑体" pitchFamily="49" charset="-122"/>
              </a:rPr>
              <a:t>”按钮</a:t>
            </a:r>
            <a:r>
              <a:rPr lang="zh-CN" altLang="en-US" dirty="0">
                <a:latin typeface="黑体" pitchFamily="49" charset="-122"/>
                <a:ea typeface="黑体" pitchFamily="49" charset="-122"/>
              </a:rPr>
              <a:t>添加约束</a:t>
            </a:r>
            <a:r>
              <a:rPr lang="en-US" altLang="zh-CN" dirty="0" err="1">
                <a:solidFill>
                  <a:srgbClr val="0000CC"/>
                </a:solidFill>
                <a:latin typeface="黑体" pitchFamily="49" charset="-122"/>
                <a:ea typeface="黑体" pitchFamily="49" charset="-122"/>
              </a:rPr>
              <a:t>IX_course</a:t>
            </a:r>
            <a:r>
              <a:rPr lang="zh-CN" altLang="zh-CN" dirty="0">
                <a:latin typeface="黑体" pitchFamily="49" charset="-122"/>
                <a:ea typeface="黑体" pitchFamily="49" charset="-122"/>
              </a:rPr>
              <a:t>，</a:t>
            </a:r>
            <a:r>
              <a:rPr lang="zh-CN" altLang="en-US" dirty="0">
                <a:latin typeface="黑体" pitchFamily="49" charset="-122"/>
                <a:ea typeface="黑体" pitchFamily="49" charset="-122"/>
              </a:rPr>
              <a:t>在右侧</a:t>
            </a:r>
            <a:r>
              <a:rPr lang="zh-CN" altLang="zh-CN" dirty="0">
                <a:latin typeface="黑体" pitchFamily="49" charset="-122"/>
                <a:ea typeface="黑体" pitchFamily="49" charset="-122"/>
              </a:rPr>
              <a:t>单击“</a:t>
            </a:r>
            <a:r>
              <a:rPr lang="zh-CN" altLang="zh-CN" dirty="0">
                <a:solidFill>
                  <a:srgbClr val="0000CC"/>
                </a:solidFill>
                <a:latin typeface="黑体" pitchFamily="49" charset="-122"/>
                <a:ea typeface="黑体" pitchFamily="49" charset="-122"/>
              </a:rPr>
              <a:t>列</a:t>
            </a:r>
            <a:r>
              <a:rPr lang="zh-CN" altLang="zh-CN" dirty="0">
                <a:latin typeface="黑体" pitchFamily="49" charset="-122"/>
                <a:ea typeface="黑体" pitchFamily="49" charset="-122"/>
              </a:rPr>
              <a:t>”后面的</a:t>
            </a:r>
            <a:r>
              <a:rPr lang="zh-CN" altLang="en-US" dirty="0">
                <a:latin typeface="黑体" pitchFamily="49" charset="-122"/>
                <a:ea typeface="黑体" pitchFamily="49" charset="-122"/>
              </a:rPr>
              <a:t>三个点的</a:t>
            </a:r>
            <a:r>
              <a:rPr lang="zh-CN" altLang="zh-CN" dirty="0">
                <a:latin typeface="黑体" pitchFamily="49" charset="-122"/>
                <a:ea typeface="黑体" pitchFamily="49" charset="-122"/>
              </a:rPr>
              <a:t>按钮</a:t>
            </a:r>
            <a:r>
              <a:rPr lang="zh-CN" altLang="en-US" dirty="0">
                <a:latin typeface="黑体" pitchFamily="49" charset="-122"/>
                <a:ea typeface="黑体" pitchFamily="49" charset="-122"/>
              </a:rPr>
              <a:t>。</a:t>
            </a:r>
            <a:endParaRPr lang="en-US" altLang="zh-CN" dirty="0">
              <a:latin typeface="黑体" pitchFamily="49" charset="-122"/>
              <a:ea typeface="黑体" pitchFamily="49" charset="-122"/>
            </a:endParaRPr>
          </a:p>
        </p:txBody>
      </p:sp>
      <p:grpSp>
        <p:nvGrpSpPr>
          <p:cNvPr id="11" name="组合 10">
            <a:extLst>
              <a:ext uri="{FF2B5EF4-FFF2-40B4-BE49-F238E27FC236}">
                <a16:creationId xmlns:a16="http://schemas.microsoft.com/office/drawing/2014/main" id="{BA2340CB-C190-4119-CBBA-740CBCCFBF19}"/>
              </a:ext>
            </a:extLst>
          </p:cNvPr>
          <p:cNvGrpSpPr/>
          <p:nvPr/>
        </p:nvGrpSpPr>
        <p:grpSpPr>
          <a:xfrm>
            <a:off x="836559" y="2298344"/>
            <a:ext cx="5259441" cy="3345046"/>
            <a:chOff x="1076324" y="2412288"/>
            <a:chExt cx="5259441" cy="3345046"/>
          </a:xfrm>
        </p:grpSpPr>
        <p:pic>
          <p:nvPicPr>
            <p:cNvPr id="5" name="图片 4">
              <a:extLst>
                <a:ext uri="{FF2B5EF4-FFF2-40B4-BE49-F238E27FC236}">
                  <a16:creationId xmlns:a16="http://schemas.microsoft.com/office/drawing/2014/main" id="{EC936D75-6271-6166-5A59-F029AF737204}"/>
                </a:ext>
              </a:extLst>
            </p:cNvPr>
            <p:cNvPicPr>
              <a:picLocks noChangeAspect="1"/>
            </p:cNvPicPr>
            <p:nvPr/>
          </p:nvPicPr>
          <p:blipFill>
            <a:blip r:embed="rId3"/>
            <a:stretch>
              <a:fillRect/>
            </a:stretch>
          </p:blipFill>
          <p:spPr>
            <a:xfrm>
              <a:off x="1076324" y="2412288"/>
              <a:ext cx="5259441" cy="3345046"/>
            </a:xfrm>
            <a:prstGeom prst="rect">
              <a:avLst/>
            </a:prstGeom>
          </p:spPr>
        </p:pic>
        <p:sp>
          <p:nvSpPr>
            <p:cNvPr id="10" name="矩形 9">
              <a:extLst>
                <a:ext uri="{FF2B5EF4-FFF2-40B4-BE49-F238E27FC236}">
                  <a16:creationId xmlns:a16="http://schemas.microsoft.com/office/drawing/2014/main" id="{24D208EF-3741-4624-89D9-0A4FADFF3522}"/>
                </a:ext>
              </a:extLst>
            </p:cNvPr>
            <p:cNvSpPr/>
            <p:nvPr/>
          </p:nvSpPr>
          <p:spPr>
            <a:xfrm>
              <a:off x="5757333" y="3704333"/>
              <a:ext cx="488221" cy="26653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C8465200-D789-ED96-725F-B202BC6875AB}"/>
                </a:ext>
              </a:extLst>
            </p:cNvPr>
            <p:cNvSpPr/>
            <p:nvPr/>
          </p:nvSpPr>
          <p:spPr>
            <a:xfrm>
              <a:off x="1151466" y="5355333"/>
              <a:ext cx="745067" cy="26653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AA347829-D15E-DF5F-E031-505559FA7BA7}"/>
                </a:ext>
              </a:extLst>
            </p:cNvPr>
            <p:cNvSpPr/>
            <p:nvPr/>
          </p:nvSpPr>
          <p:spPr>
            <a:xfrm>
              <a:off x="1151466" y="2832266"/>
              <a:ext cx="635001" cy="20726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内容占位符 2">
            <a:extLst>
              <a:ext uri="{FF2B5EF4-FFF2-40B4-BE49-F238E27FC236}">
                <a16:creationId xmlns:a16="http://schemas.microsoft.com/office/drawing/2014/main" id="{63AE18CC-4C01-7C7B-3538-4DFEE92A03F5}"/>
              </a:ext>
            </a:extLst>
          </p:cNvPr>
          <p:cNvSpPr txBox="1">
            <a:spLocks/>
          </p:cNvSpPr>
          <p:nvPr/>
        </p:nvSpPr>
        <p:spPr>
          <a:xfrm>
            <a:off x="5886467" y="704615"/>
            <a:ext cx="5602800" cy="138665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20000"/>
              </a:lnSpc>
              <a:spcBef>
                <a:spcPts val="0"/>
              </a:spcBef>
              <a:buNone/>
              <a:defRPr/>
            </a:pPr>
            <a:r>
              <a:rPr lang="zh-CN" altLang="en-US" dirty="0">
                <a:latin typeface="黑体" pitchFamily="49" charset="-122"/>
                <a:ea typeface="黑体" pitchFamily="49" charset="-122"/>
              </a:rPr>
              <a:t>③ </a:t>
            </a:r>
            <a:r>
              <a:rPr lang="zh-CN" altLang="zh-CN" dirty="0">
                <a:latin typeface="黑体" pitchFamily="49" charset="-122"/>
                <a:ea typeface="黑体" pitchFamily="49" charset="-122"/>
              </a:rPr>
              <a:t>在</a:t>
            </a:r>
            <a:r>
              <a:rPr lang="zh-CN" altLang="en-US" dirty="0">
                <a:solidFill>
                  <a:srgbClr val="0000CC"/>
                </a:solidFill>
                <a:latin typeface="黑体" pitchFamily="49" charset="-122"/>
                <a:ea typeface="黑体" pitchFamily="49" charset="-122"/>
              </a:rPr>
              <a:t>索引列</a:t>
            </a:r>
            <a:r>
              <a:rPr lang="zh-CN" altLang="zh-CN" dirty="0">
                <a:latin typeface="黑体" pitchFamily="49" charset="-122"/>
                <a:ea typeface="黑体" pitchFamily="49" charset="-122"/>
              </a:rPr>
              <a:t>对话框</a:t>
            </a:r>
            <a:r>
              <a:rPr lang="zh-CN" altLang="en-US" dirty="0">
                <a:latin typeface="黑体" pitchFamily="49" charset="-122"/>
                <a:ea typeface="黑体" pitchFamily="49" charset="-122"/>
              </a:rPr>
              <a:t>的</a:t>
            </a:r>
            <a:r>
              <a:rPr lang="zh-CN" altLang="en-US" dirty="0">
                <a:solidFill>
                  <a:srgbClr val="0000CC"/>
                </a:solidFill>
                <a:latin typeface="黑体" pitchFamily="49" charset="-122"/>
                <a:ea typeface="黑体" pitchFamily="49" charset="-122"/>
              </a:rPr>
              <a:t>列名</a:t>
            </a:r>
            <a:r>
              <a:rPr lang="zh-CN" altLang="en-US" dirty="0">
                <a:latin typeface="黑体" pitchFamily="49" charset="-122"/>
                <a:ea typeface="黑体" pitchFamily="49" charset="-122"/>
              </a:rPr>
              <a:t>列表</a:t>
            </a:r>
            <a:r>
              <a:rPr lang="zh-CN" altLang="zh-CN" dirty="0">
                <a:latin typeface="黑体" pitchFamily="49" charset="-122"/>
                <a:ea typeface="黑体" pitchFamily="49" charset="-122"/>
              </a:rPr>
              <a:t>中选择</a:t>
            </a:r>
            <a:r>
              <a:rPr lang="en-US" altLang="zh-CN" dirty="0" err="1">
                <a:solidFill>
                  <a:srgbClr val="0000CC"/>
                </a:solidFill>
                <a:latin typeface="黑体" pitchFamily="49" charset="-122"/>
                <a:ea typeface="黑体" pitchFamily="49" charset="-122"/>
              </a:rPr>
              <a:t>cname</a:t>
            </a:r>
            <a:r>
              <a:rPr lang="zh-CN" altLang="en-US" dirty="0">
                <a:latin typeface="黑体" pitchFamily="49" charset="-122"/>
                <a:ea typeface="黑体" pitchFamily="49" charset="-122"/>
              </a:rPr>
              <a:t>（课程名）</a:t>
            </a:r>
            <a:r>
              <a:rPr lang="zh-CN" altLang="zh-CN" dirty="0">
                <a:latin typeface="黑体" pitchFamily="49" charset="-122"/>
                <a:ea typeface="黑体" pitchFamily="49" charset="-122"/>
              </a:rPr>
              <a:t>字段，单击“</a:t>
            </a:r>
            <a:r>
              <a:rPr lang="zh-CN" altLang="zh-CN" dirty="0">
                <a:solidFill>
                  <a:srgbClr val="0000CC"/>
                </a:solidFill>
                <a:latin typeface="黑体" pitchFamily="49" charset="-122"/>
                <a:ea typeface="黑体" pitchFamily="49" charset="-122"/>
              </a:rPr>
              <a:t>确定</a:t>
            </a:r>
            <a:r>
              <a:rPr lang="zh-CN" altLang="zh-CN" dirty="0">
                <a:latin typeface="黑体" pitchFamily="49" charset="-122"/>
                <a:ea typeface="黑体" pitchFamily="49" charset="-122"/>
              </a:rPr>
              <a:t>”</a:t>
            </a:r>
            <a:r>
              <a:rPr lang="zh-CN" altLang="en-US" dirty="0">
                <a:latin typeface="黑体" pitchFamily="49" charset="-122"/>
                <a:ea typeface="黑体" pitchFamily="49" charset="-122"/>
              </a:rPr>
              <a:t>按钮。</a:t>
            </a:r>
            <a:endParaRPr lang="en-US" altLang="zh-CN" dirty="0">
              <a:latin typeface="黑体" pitchFamily="49" charset="-122"/>
              <a:ea typeface="黑体" pitchFamily="49" charset="-122"/>
            </a:endParaRPr>
          </a:p>
        </p:txBody>
      </p:sp>
      <p:pic>
        <p:nvPicPr>
          <p:cNvPr id="15" name="图片 14">
            <a:extLst>
              <a:ext uri="{FF2B5EF4-FFF2-40B4-BE49-F238E27FC236}">
                <a16:creationId xmlns:a16="http://schemas.microsoft.com/office/drawing/2014/main" id="{C4032D64-507E-60E4-8E25-A5A61DA5CDBC}"/>
              </a:ext>
            </a:extLst>
          </p:cNvPr>
          <p:cNvPicPr>
            <a:picLocks noChangeAspect="1"/>
          </p:cNvPicPr>
          <p:nvPr/>
        </p:nvPicPr>
        <p:blipFill>
          <a:blip r:embed="rId4"/>
          <a:stretch>
            <a:fillRect/>
          </a:stretch>
        </p:blipFill>
        <p:spPr>
          <a:xfrm>
            <a:off x="6605223" y="2298344"/>
            <a:ext cx="4875622" cy="3345046"/>
          </a:xfrm>
          <a:prstGeom prst="rect">
            <a:avLst/>
          </a:prstGeom>
        </p:spPr>
      </p:pic>
      <p:sp>
        <p:nvSpPr>
          <p:cNvPr id="16" name="箭头: 右 15">
            <a:extLst>
              <a:ext uri="{FF2B5EF4-FFF2-40B4-BE49-F238E27FC236}">
                <a16:creationId xmlns:a16="http://schemas.microsoft.com/office/drawing/2014/main" id="{463A15A3-570E-07FC-712A-6C7B9E7E657D}"/>
              </a:ext>
            </a:extLst>
          </p:cNvPr>
          <p:cNvSpPr/>
          <p:nvPr/>
        </p:nvSpPr>
        <p:spPr>
          <a:xfrm>
            <a:off x="6225953" y="3698256"/>
            <a:ext cx="321480" cy="152400"/>
          </a:xfrm>
          <a:prstGeom prst="rightArrow">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l"/>
            <a:endParaRPr lang="zh-CN" altLang="en-US"/>
          </a:p>
        </p:txBody>
      </p:sp>
    </p:spTree>
    <p:extLst>
      <p:ext uri="{BB962C8B-B14F-4D97-AF65-F5344CB8AC3E}">
        <p14:creationId xmlns:p14="http://schemas.microsoft.com/office/powerpoint/2010/main" val="163578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2" grpId="0"/>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a:extLst>
              <a:ext uri="{FF2B5EF4-FFF2-40B4-BE49-F238E27FC236}">
                <a16:creationId xmlns:a16="http://schemas.microsoft.com/office/drawing/2014/main" id="{D9152916-B7D6-4711-B3BF-663ACE785D48}"/>
              </a:ext>
            </a:extLst>
          </p:cNvPr>
          <p:cNvSpPr>
            <a:spLocks noGrp="1"/>
          </p:cNvSpPr>
          <p:nvPr>
            <p:ph idx="1"/>
          </p:nvPr>
        </p:nvSpPr>
        <p:spPr>
          <a:xfrm>
            <a:off x="418734" y="419244"/>
            <a:ext cx="11095933" cy="1328985"/>
          </a:xfrm>
        </p:spPr>
        <p:txBody>
          <a:bodyPr>
            <a:normAutofit/>
          </a:bodyPr>
          <a:lstStyle/>
          <a:p>
            <a:pPr marL="457200" lvl="1" indent="0">
              <a:lnSpc>
                <a:spcPct val="110000"/>
              </a:lnSpc>
              <a:spcBef>
                <a:spcPts val="0"/>
              </a:spcBef>
              <a:buNone/>
              <a:defRPr/>
            </a:pPr>
            <a:r>
              <a:rPr lang="en-US" altLang="zh-CN" dirty="0">
                <a:latin typeface="黑体" pitchFamily="49" charset="-122"/>
                <a:ea typeface="黑体" pitchFamily="49" charset="-122"/>
              </a:rPr>
              <a:t>④ </a:t>
            </a:r>
            <a:r>
              <a:rPr lang="zh-CN" altLang="en-US" dirty="0">
                <a:latin typeface="黑体" pitchFamily="49" charset="-122"/>
                <a:ea typeface="黑体" pitchFamily="49" charset="-122"/>
              </a:rPr>
              <a:t>返回</a:t>
            </a:r>
            <a:r>
              <a:rPr lang="zh-CN" altLang="zh-CN" dirty="0">
                <a:solidFill>
                  <a:srgbClr val="0000CC"/>
                </a:solidFill>
                <a:latin typeface="黑体" pitchFamily="49" charset="-122"/>
                <a:ea typeface="黑体" pitchFamily="49" charset="-122"/>
              </a:rPr>
              <a:t>索引</a:t>
            </a:r>
            <a:r>
              <a:rPr lang="en-US" altLang="zh-CN" dirty="0">
                <a:solidFill>
                  <a:srgbClr val="0000CC"/>
                </a:solidFill>
                <a:latin typeface="黑体" pitchFamily="49" charset="-122"/>
                <a:ea typeface="黑体" pitchFamily="49" charset="-122"/>
              </a:rPr>
              <a:t>/</a:t>
            </a:r>
            <a:r>
              <a:rPr lang="zh-CN" altLang="zh-CN" dirty="0">
                <a:solidFill>
                  <a:srgbClr val="0000CC"/>
                </a:solidFill>
                <a:latin typeface="黑体" pitchFamily="49" charset="-122"/>
                <a:ea typeface="黑体" pitchFamily="49" charset="-122"/>
              </a:rPr>
              <a:t>键</a:t>
            </a:r>
            <a:r>
              <a:rPr lang="zh-CN" altLang="zh-CN" dirty="0">
                <a:latin typeface="黑体" pitchFamily="49" charset="-122"/>
                <a:ea typeface="黑体" pitchFamily="49" charset="-122"/>
              </a:rPr>
              <a:t>对话框</a:t>
            </a:r>
            <a:r>
              <a:rPr lang="zh-CN" altLang="en-US" dirty="0">
                <a:latin typeface="黑体" pitchFamily="49" charset="-122"/>
                <a:ea typeface="黑体" pitchFamily="49" charset="-122"/>
              </a:rPr>
              <a:t>，单击</a:t>
            </a:r>
            <a:r>
              <a:rPr lang="zh-CN" altLang="zh-CN" dirty="0">
                <a:latin typeface="黑体" pitchFamily="49" charset="-122"/>
                <a:ea typeface="黑体" pitchFamily="49" charset="-122"/>
              </a:rPr>
              <a:t>“</a:t>
            </a:r>
            <a:r>
              <a:rPr lang="zh-CN" altLang="zh-CN" dirty="0">
                <a:solidFill>
                  <a:srgbClr val="0000CC"/>
                </a:solidFill>
                <a:latin typeface="黑体" pitchFamily="49" charset="-122"/>
                <a:ea typeface="黑体" pitchFamily="49" charset="-122"/>
              </a:rPr>
              <a:t>是唯一的</a:t>
            </a:r>
            <a:r>
              <a:rPr lang="zh-CN" altLang="zh-CN" dirty="0">
                <a:latin typeface="黑体" pitchFamily="49" charset="-122"/>
                <a:ea typeface="黑体" pitchFamily="49" charset="-122"/>
              </a:rPr>
              <a:t>”后面</a:t>
            </a:r>
            <a:r>
              <a:rPr lang="zh-CN" altLang="en-US" dirty="0">
                <a:latin typeface="黑体" pitchFamily="49" charset="-122"/>
                <a:ea typeface="黑体" pitchFamily="49" charset="-122"/>
              </a:rPr>
              <a:t>的按钮，在列表中选择</a:t>
            </a:r>
            <a:r>
              <a:rPr lang="zh-CN" altLang="zh-CN" dirty="0">
                <a:latin typeface="黑体" pitchFamily="49" charset="-122"/>
                <a:ea typeface="黑体" pitchFamily="49" charset="-122"/>
              </a:rPr>
              <a:t>“</a:t>
            </a:r>
            <a:r>
              <a:rPr lang="zh-CN" altLang="zh-CN" dirty="0">
                <a:solidFill>
                  <a:srgbClr val="0000CC"/>
                </a:solidFill>
                <a:latin typeface="黑体" pitchFamily="49" charset="-122"/>
                <a:ea typeface="黑体" pitchFamily="49" charset="-122"/>
              </a:rPr>
              <a:t>是</a:t>
            </a:r>
            <a:r>
              <a:rPr lang="zh-CN" altLang="zh-CN" dirty="0">
                <a:latin typeface="黑体" pitchFamily="49" charset="-122"/>
                <a:ea typeface="黑体" pitchFamily="49" charset="-122"/>
              </a:rPr>
              <a:t>”</a:t>
            </a:r>
            <a:r>
              <a:rPr lang="zh-CN" altLang="en-US" dirty="0">
                <a:latin typeface="黑体" pitchFamily="49" charset="-122"/>
                <a:ea typeface="黑体" pitchFamily="49" charset="-122"/>
              </a:rPr>
              <a:t>，然后单击“</a:t>
            </a:r>
            <a:r>
              <a:rPr lang="zh-CN" altLang="en-US" dirty="0">
                <a:solidFill>
                  <a:srgbClr val="0000CC"/>
                </a:solidFill>
                <a:latin typeface="黑体" pitchFamily="49" charset="-122"/>
                <a:ea typeface="黑体" pitchFamily="49" charset="-122"/>
              </a:rPr>
              <a:t>关闭</a:t>
            </a:r>
            <a:r>
              <a:rPr lang="zh-CN" altLang="en-US" dirty="0">
                <a:latin typeface="黑体" pitchFamily="49" charset="-122"/>
                <a:ea typeface="黑体" pitchFamily="49" charset="-122"/>
              </a:rPr>
              <a:t>”按钮。</a:t>
            </a:r>
            <a:endParaRPr lang="en-US" altLang="zh-CN" dirty="0">
              <a:latin typeface="黑体" pitchFamily="49" charset="-122"/>
              <a:ea typeface="黑体" pitchFamily="49" charset="-122"/>
            </a:endParaRPr>
          </a:p>
        </p:txBody>
      </p:sp>
      <p:grpSp>
        <p:nvGrpSpPr>
          <p:cNvPr id="14" name="组合 13">
            <a:extLst>
              <a:ext uri="{FF2B5EF4-FFF2-40B4-BE49-F238E27FC236}">
                <a16:creationId xmlns:a16="http://schemas.microsoft.com/office/drawing/2014/main" id="{AD892515-1FA1-463A-C063-EBAF67EBE297}"/>
              </a:ext>
            </a:extLst>
          </p:cNvPr>
          <p:cNvGrpSpPr/>
          <p:nvPr/>
        </p:nvGrpSpPr>
        <p:grpSpPr>
          <a:xfrm>
            <a:off x="1162800" y="1385301"/>
            <a:ext cx="6116431" cy="3890098"/>
            <a:chOff x="1144772" y="1543218"/>
            <a:chExt cx="6116431" cy="3890098"/>
          </a:xfrm>
        </p:grpSpPr>
        <p:pic>
          <p:nvPicPr>
            <p:cNvPr id="9" name="图片 8">
              <a:extLst>
                <a:ext uri="{FF2B5EF4-FFF2-40B4-BE49-F238E27FC236}">
                  <a16:creationId xmlns:a16="http://schemas.microsoft.com/office/drawing/2014/main" id="{D691D3E1-D730-0CAA-95C6-824E38EFFFDF}"/>
                </a:ext>
              </a:extLst>
            </p:cNvPr>
            <p:cNvPicPr>
              <a:picLocks noChangeAspect="1"/>
            </p:cNvPicPr>
            <p:nvPr/>
          </p:nvPicPr>
          <p:blipFill>
            <a:blip r:embed="rId3"/>
            <a:stretch>
              <a:fillRect/>
            </a:stretch>
          </p:blipFill>
          <p:spPr>
            <a:xfrm>
              <a:off x="1144772" y="1543218"/>
              <a:ext cx="6116431" cy="3890098"/>
            </a:xfrm>
            <a:prstGeom prst="rect">
              <a:avLst/>
            </a:prstGeom>
            <a:effectLst>
              <a:outerShdw blurRad="50800" dist="38100" dir="2700000" algn="tl" rotWithShape="0">
                <a:prstClr val="black">
                  <a:alpha val="40000"/>
                </a:prstClr>
              </a:outerShdw>
            </a:effectLst>
          </p:spPr>
        </p:pic>
        <p:sp>
          <p:nvSpPr>
            <p:cNvPr id="10" name="矩形 9">
              <a:extLst>
                <a:ext uri="{FF2B5EF4-FFF2-40B4-BE49-F238E27FC236}">
                  <a16:creationId xmlns:a16="http://schemas.microsoft.com/office/drawing/2014/main" id="{773CE1A4-41E1-48C2-9115-17A54B6AE35A}"/>
                </a:ext>
              </a:extLst>
            </p:cNvPr>
            <p:cNvSpPr/>
            <p:nvPr/>
          </p:nvSpPr>
          <p:spPr>
            <a:xfrm>
              <a:off x="3158068" y="3123882"/>
              <a:ext cx="2641600" cy="37285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F078BCD2-F3DD-B44E-AAE3-798A2C8BC6C3}"/>
              </a:ext>
            </a:extLst>
          </p:cNvPr>
          <p:cNvGrpSpPr/>
          <p:nvPr/>
        </p:nvGrpSpPr>
        <p:grpSpPr>
          <a:xfrm>
            <a:off x="7346967" y="1529237"/>
            <a:ext cx="4116898" cy="4492754"/>
            <a:chOff x="7397769" y="1529237"/>
            <a:chExt cx="4116898" cy="4492754"/>
          </a:xfrm>
        </p:grpSpPr>
        <p:pic>
          <p:nvPicPr>
            <p:cNvPr id="13" name="图片 12">
              <a:extLst>
                <a:ext uri="{FF2B5EF4-FFF2-40B4-BE49-F238E27FC236}">
                  <a16:creationId xmlns:a16="http://schemas.microsoft.com/office/drawing/2014/main" id="{6595D202-0D47-ACE3-70C7-860CA80F2BE0}"/>
                </a:ext>
              </a:extLst>
            </p:cNvPr>
            <p:cNvPicPr>
              <a:picLocks noChangeAspect="1"/>
            </p:cNvPicPr>
            <p:nvPr/>
          </p:nvPicPr>
          <p:blipFill rotWithShape="1">
            <a:blip r:embed="rId4"/>
            <a:srcRect t="1" b="1753"/>
            <a:stretch/>
          </p:blipFill>
          <p:spPr>
            <a:xfrm>
              <a:off x="7987240" y="1529237"/>
              <a:ext cx="3305175" cy="3172355"/>
            </a:xfrm>
            <a:prstGeom prst="rect">
              <a:avLst/>
            </a:prstGeom>
            <a:effectLst>
              <a:outerShdw blurRad="50800" dist="38100" dir="2700000" algn="tl" rotWithShape="0">
                <a:prstClr val="black">
                  <a:alpha val="40000"/>
                </a:prstClr>
              </a:outerShdw>
            </a:effectLst>
          </p:spPr>
        </p:pic>
        <p:sp>
          <p:nvSpPr>
            <p:cNvPr id="3" name="对话气泡: 圆角矩形 2">
              <a:extLst>
                <a:ext uri="{FF2B5EF4-FFF2-40B4-BE49-F238E27FC236}">
                  <a16:creationId xmlns:a16="http://schemas.microsoft.com/office/drawing/2014/main" id="{B5464AFA-390F-25D0-6685-E53E42142E0F}"/>
                </a:ext>
              </a:extLst>
            </p:cNvPr>
            <p:cNvSpPr/>
            <p:nvPr/>
          </p:nvSpPr>
          <p:spPr>
            <a:xfrm>
              <a:off x="7397769" y="4810481"/>
              <a:ext cx="4116898" cy="1211510"/>
            </a:xfrm>
            <a:prstGeom prst="wedgeRoundRectCallout">
              <a:avLst>
                <a:gd name="adj1" fmla="val -7574"/>
                <a:gd name="adj2" fmla="val -76249"/>
                <a:gd name="adj3" fmla="val 16667"/>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pPr>
              <a:r>
                <a:rPr lang="zh-CN" altLang="en-US" sz="2200" dirty="0">
                  <a:solidFill>
                    <a:schemeClr val="tx1"/>
                  </a:solidFill>
                  <a:latin typeface="黑体" pitchFamily="49" charset="-122"/>
                  <a:ea typeface="黑体" pitchFamily="49" charset="-122"/>
                </a:rPr>
                <a:t>在对象资源管理器中，</a:t>
              </a:r>
              <a:r>
                <a:rPr lang="en-US" altLang="zh-CN" sz="2200" dirty="0">
                  <a:solidFill>
                    <a:schemeClr val="tx1"/>
                  </a:solidFill>
                  <a:latin typeface="黑体" pitchFamily="49" charset="-122"/>
                  <a:ea typeface="黑体" pitchFamily="49" charset="-122"/>
                </a:rPr>
                <a:t>course</a:t>
              </a:r>
              <a:r>
                <a:rPr lang="zh-CN" altLang="en-US" sz="2200" dirty="0">
                  <a:solidFill>
                    <a:schemeClr val="tx1"/>
                  </a:solidFill>
                  <a:latin typeface="黑体" pitchFamily="49" charset="-122"/>
                  <a:ea typeface="黑体" pitchFamily="49" charset="-122"/>
                </a:rPr>
                <a:t>表的“</a:t>
              </a:r>
              <a:r>
                <a:rPr lang="zh-CN" altLang="en-US" sz="2200" dirty="0">
                  <a:solidFill>
                    <a:srgbClr val="0000CC"/>
                  </a:solidFill>
                  <a:latin typeface="黑体" pitchFamily="49" charset="-122"/>
                  <a:ea typeface="黑体" pitchFamily="49" charset="-122"/>
                </a:rPr>
                <a:t>索引</a:t>
              </a:r>
              <a:r>
                <a:rPr lang="zh-CN" altLang="en-US" sz="2200" dirty="0">
                  <a:solidFill>
                    <a:srgbClr val="7030A0"/>
                  </a:solidFill>
                  <a:effectLst>
                    <a:outerShdw blurRad="38100" dist="38100" dir="2700000" algn="tl">
                      <a:srgbClr val="000000">
                        <a:alpha val="43137"/>
                      </a:srgbClr>
                    </a:outerShdw>
                  </a:effectLst>
                  <a:latin typeface="黑体" pitchFamily="49" charset="-122"/>
                  <a:ea typeface="黑体" pitchFamily="49" charset="-122"/>
                </a:rPr>
                <a:t>”</a:t>
              </a:r>
              <a:r>
                <a:rPr lang="zh-CN" altLang="en-US" sz="2200" dirty="0">
                  <a:solidFill>
                    <a:schemeClr val="tx1"/>
                  </a:solidFill>
                  <a:latin typeface="黑体" pitchFamily="49" charset="-122"/>
                  <a:ea typeface="黑体" pitchFamily="49" charset="-122"/>
                </a:rPr>
                <a:t>节点下可以查看唯一约束。</a:t>
              </a:r>
              <a:endParaRPr lang="zh-CN" altLang="en-US" sz="2200" dirty="0">
                <a:solidFill>
                  <a:schemeClr val="tx1"/>
                </a:solidFill>
              </a:endParaRPr>
            </a:p>
          </p:txBody>
        </p:sp>
      </p:grpSp>
      <p:sp>
        <p:nvSpPr>
          <p:cNvPr id="6" name="文本框 5">
            <a:extLst>
              <a:ext uri="{FF2B5EF4-FFF2-40B4-BE49-F238E27FC236}">
                <a16:creationId xmlns:a16="http://schemas.microsoft.com/office/drawing/2014/main" id="{242E8EEB-3C8B-626E-935C-471CF2DCF5E7}"/>
              </a:ext>
            </a:extLst>
          </p:cNvPr>
          <p:cNvSpPr txBox="1"/>
          <p:nvPr/>
        </p:nvSpPr>
        <p:spPr>
          <a:xfrm>
            <a:off x="515787" y="5374131"/>
            <a:ext cx="6129866" cy="495457"/>
          </a:xfrm>
          <a:prstGeom prst="rect">
            <a:avLst/>
          </a:prstGeom>
          <a:noFill/>
        </p:spPr>
        <p:txBody>
          <a:bodyPr wrap="square">
            <a:spAutoFit/>
          </a:bodyPr>
          <a:lstStyle/>
          <a:p>
            <a:pPr marL="457200" lvl="1" indent="0">
              <a:lnSpc>
                <a:spcPct val="140000"/>
              </a:lnSpc>
              <a:spcBef>
                <a:spcPts val="1800"/>
              </a:spcBef>
              <a:buNone/>
              <a:defRPr/>
            </a:pPr>
            <a:r>
              <a:rPr lang="zh-CN" altLang="en-US" sz="2200" dirty="0">
                <a:latin typeface="黑体" pitchFamily="49" charset="-122"/>
                <a:ea typeface="黑体" pitchFamily="49" charset="-122"/>
              </a:rPr>
              <a:t>⑤ 保存</a:t>
            </a:r>
            <a:r>
              <a:rPr lang="en-US" altLang="zh-CN" sz="2200" dirty="0">
                <a:latin typeface="黑体" pitchFamily="49" charset="-122"/>
                <a:ea typeface="黑体" pitchFamily="49" charset="-122"/>
              </a:rPr>
              <a:t>course</a:t>
            </a:r>
            <a:r>
              <a:rPr lang="zh-CN" altLang="en-US" sz="2200" dirty="0">
                <a:latin typeface="黑体" pitchFamily="49" charset="-122"/>
                <a:ea typeface="黑体" pitchFamily="49" charset="-122"/>
              </a:rPr>
              <a:t>表。</a:t>
            </a:r>
            <a:endParaRPr lang="en-US" altLang="zh-CN" sz="2200" dirty="0">
              <a:latin typeface="黑体" pitchFamily="49" charset="-122"/>
              <a:ea typeface="黑体" pitchFamily="49" charset="-122"/>
            </a:endParaRPr>
          </a:p>
        </p:txBody>
      </p:sp>
      <p:sp>
        <p:nvSpPr>
          <p:cNvPr id="11" name="文本框 10">
            <a:extLst>
              <a:ext uri="{FF2B5EF4-FFF2-40B4-BE49-F238E27FC236}">
                <a16:creationId xmlns:a16="http://schemas.microsoft.com/office/drawing/2014/main" id="{011B510B-6906-F60E-585A-CA37869C1C6C}"/>
              </a:ext>
            </a:extLst>
          </p:cNvPr>
          <p:cNvSpPr txBox="1"/>
          <p:nvPr/>
        </p:nvSpPr>
        <p:spPr>
          <a:xfrm>
            <a:off x="1840111" y="5968320"/>
            <a:ext cx="3437466" cy="461665"/>
          </a:xfrm>
          <a:prstGeom prst="rect">
            <a:avLst/>
          </a:prstGeom>
          <a:noFill/>
        </p:spPr>
        <p:txBody>
          <a:bodyPr wrap="square">
            <a:spAutoFit/>
          </a:bodyPr>
          <a:lstStyle/>
          <a:p>
            <a:r>
              <a:rPr lang="zh-CN" altLang="en-US" sz="2400" dirty="0">
                <a:solidFill>
                  <a:srgbClr val="0000CC"/>
                </a:solidFill>
                <a:latin typeface="黑体" pitchFamily="49" charset="-122"/>
                <a:ea typeface="黑体" pitchFamily="49" charset="-122"/>
              </a:rPr>
              <a:t>如何删除唯一约束？</a:t>
            </a:r>
          </a:p>
        </p:txBody>
      </p:sp>
    </p:spTree>
    <p:extLst>
      <p:ext uri="{BB962C8B-B14F-4D97-AF65-F5344CB8AC3E}">
        <p14:creationId xmlns:p14="http://schemas.microsoft.com/office/powerpoint/2010/main" val="309225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6"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81FE5-DE6B-4063-A9FF-65F6D0686145}"/>
              </a:ext>
            </a:extLst>
          </p:cNvPr>
          <p:cNvSpPr>
            <a:spLocks noGrp="1"/>
          </p:cNvSpPr>
          <p:nvPr>
            <p:ph type="title"/>
          </p:nvPr>
        </p:nvSpPr>
        <p:spPr>
          <a:xfrm>
            <a:off x="360000" y="360000"/>
            <a:ext cx="10515600" cy="540000"/>
          </a:xfrm>
        </p:spPr>
        <p:txBody>
          <a:bodyPr vert="horz" lIns="91440" tIns="45720" rIns="91440" bIns="45720" rtlCol="0" anchor="ctr">
            <a:normAutofit/>
          </a:bodyPr>
          <a:lstStyle/>
          <a:p>
            <a:r>
              <a:rPr lang="en-US" altLang="zh-CN" sz="3200" dirty="0" smtClean="0">
                <a:solidFill>
                  <a:srgbClr val="C00000"/>
                </a:solidFill>
                <a:latin typeface="黑体" panose="02010609060101010101" pitchFamily="49" charset="-122"/>
                <a:ea typeface="黑体" panose="02010609060101010101" pitchFamily="49" charset="-122"/>
              </a:rPr>
              <a:t>7.2.6 </a:t>
            </a:r>
            <a:r>
              <a:rPr lang="zh-CN" altLang="en-US" sz="3200" dirty="0">
                <a:solidFill>
                  <a:srgbClr val="C00000"/>
                </a:solidFill>
                <a:latin typeface="黑体" panose="02010609060101010101" pitchFamily="49" charset="-122"/>
                <a:ea typeface="黑体" panose="02010609060101010101" pitchFamily="49" charset="-122"/>
              </a:rPr>
              <a:t>检查约束</a:t>
            </a:r>
          </a:p>
        </p:txBody>
      </p:sp>
      <p:sp>
        <p:nvSpPr>
          <p:cNvPr id="7" name="内容占位符 2">
            <a:extLst>
              <a:ext uri="{FF2B5EF4-FFF2-40B4-BE49-F238E27FC236}">
                <a16:creationId xmlns:a16="http://schemas.microsoft.com/office/drawing/2014/main" id="{D9152916-B7D6-4711-B3BF-663ACE785D48}"/>
              </a:ext>
            </a:extLst>
          </p:cNvPr>
          <p:cNvSpPr>
            <a:spLocks noGrp="1"/>
          </p:cNvSpPr>
          <p:nvPr>
            <p:ph idx="1"/>
          </p:nvPr>
        </p:nvSpPr>
        <p:spPr>
          <a:xfrm>
            <a:off x="857628" y="2012235"/>
            <a:ext cx="9878106" cy="1120432"/>
          </a:xfrm>
        </p:spPr>
        <p:txBody>
          <a:bodyPr>
            <a:normAutofit/>
          </a:bodyPr>
          <a:lstStyle/>
          <a:p>
            <a:pPr marL="271463" lvl="1" indent="-271463">
              <a:lnSpc>
                <a:spcPct val="130000"/>
              </a:lnSpc>
              <a:spcBef>
                <a:spcPts val="1200"/>
              </a:spcBef>
              <a:buSzPct val="100000"/>
              <a:buNone/>
              <a:defRPr/>
            </a:pPr>
            <a:r>
              <a:rPr lang="en-US" altLang="zh-CN" dirty="0">
                <a:solidFill>
                  <a:srgbClr val="006666"/>
                </a:solidFill>
                <a:latin typeface="黑体" panose="02010609060101010101" pitchFamily="49" charset="-122"/>
                <a:ea typeface="黑体" panose="02010609060101010101" pitchFamily="49" charset="-122"/>
              </a:rPr>
              <a:t>【</a:t>
            </a:r>
            <a:r>
              <a:rPr lang="zh-CN" altLang="en-US" dirty="0">
                <a:solidFill>
                  <a:srgbClr val="006666"/>
                </a:solidFill>
                <a:latin typeface="黑体" panose="02010609060101010101" pitchFamily="49" charset="-122"/>
                <a:ea typeface="黑体" panose="02010609060101010101" pitchFamily="49" charset="-122"/>
              </a:rPr>
              <a:t>例</a:t>
            </a:r>
            <a:r>
              <a:rPr lang="en-US" altLang="zh-CN" dirty="0">
                <a:solidFill>
                  <a:srgbClr val="006666"/>
                </a:solidFill>
                <a:latin typeface="黑体" panose="02010609060101010101" pitchFamily="49" charset="-122"/>
                <a:ea typeface="黑体" panose="02010609060101010101" pitchFamily="49" charset="-122"/>
              </a:rPr>
              <a:t>9】</a:t>
            </a:r>
            <a:r>
              <a:rPr lang="zh-CN" altLang="zh-CN" dirty="0">
                <a:latin typeface="黑体" pitchFamily="49" charset="-122"/>
                <a:ea typeface="黑体" pitchFamily="49" charset="-122"/>
              </a:rPr>
              <a:t>在</a:t>
            </a:r>
            <a:r>
              <a:rPr lang="en-US" altLang="zh-CN" dirty="0">
                <a:latin typeface="黑体" pitchFamily="49" charset="-122"/>
                <a:ea typeface="黑体" pitchFamily="49" charset="-122"/>
              </a:rPr>
              <a:t>score</a:t>
            </a:r>
            <a:r>
              <a:rPr lang="zh-CN" altLang="en-US" dirty="0">
                <a:latin typeface="黑体" pitchFamily="49" charset="-122"/>
                <a:ea typeface="黑体" pitchFamily="49" charset="-122"/>
              </a:rPr>
              <a:t>表的</a:t>
            </a:r>
            <a:r>
              <a:rPr lang="en-US" altLang="zh-CN" dirty="0">
                <a:latin typeface="黑体" pitchFamily="49" charset="-122"/>
                <a:ea typeface="黑体" pitchFamily="49" charset="-122"/>
              </a:rPr>
              <a:t>degree</a:t>
            </a:r>
            <a:r>
              <a:rPr lang="zh-CN" altLang="zh-CN" dirty="0">
                <a:latin typeface="黑体" pitchFamily="49" charset="-122"/>
                <a:ea typeface="黑体" pitchFamily="49" charset="-122"/>
              </a:rPr>
              <a:t>（成绩）字段上</a:t>
            </a:r>
            <a:r>
              <a:rPr lang="zh-CN" altLang="en-US" dirty="0">
                <a:latin typeface="黑体" pitchFamily="49" charset="-122"/>
                <a:ea typeface="黑体" pitchFamily="49" charset="-122"/>
              </a:rPr>
              <a:t>设置</a:t>
            </a:r>
            <a:r>
              <a:rPr lang="en-US" altLang="zh-CN" dirty="0">
                <a:latin typeface="黑体" pitchFamily="49" charset="-122"/>
                <a:ea typeface="黑体" pitchFamily="49" charset="-122"/>
              </a:rPr>
              <a:t>check</a:t>
            </a:r>
            <a:r>
              <a:rPr lang="zh-CN" altLang="zh-CN" dirty="0">
                <a:latin typeface="黑体" pitchFamily="49" charset="-122"/>
                <a:ea typeface="黑体" pitchFamily="49" charset="-122"/>
              </a:rPr>
              <a:t>约束，要求</a:t>
            </a:r>
            <a:r>
              <a:rPr lang="zh-CN" altLang="en-US" dirty="0">
                <a:latin typeface="黑体" pitchFamily="49" charset="-122"/>
                <a:ea typeface="黑体" pitchFamily="49" charset="-122"/>
              </a:rPr>
              <a:t>取</a:t>
            </a:r>
            <a:r>
              <a:rPr lang="zh-CN" altLang="zh-CN" dirty="0">
                <a:latin typeface="黑体" pitchFamily="49" charset="-122"/>
                <a:ea typeface="黑体" pitchFamily="49" charset="-122"/>
              </a:rPr>
              <a:t>值在</a:t>
            </a:r>
            <a:r>
              <a:rPr lang="en-US" altLang="zh-CN" dirty="0">
                <a:latin typeface="黑体" pitchFamily="49" charset="-122"/>
                <a:ea typeface="黑体" pitchFamily="49" charset="-122"/>
              </a:rPr>
              <a:t>0-100</a:t>
            </a:r>
            <a:r>
              <a:rPr lang="zh-CN" altLang="zh-CN" dirty="0">
                <a:latin typeface="黑体" pitchFamily="49" charset="-122"/>
                <a:ea typeface="黑体" pitchFamily="49" charset="-122"/>
              </a:rPr>
              <a:t>之间。</a:t>
            </a:r>
            <a:endParaRPr lang="zh-CN" altLang="en-US" sz="2400" dirty="0">
              <a:solidFill>
                <a:srgbClr val="C00000"/>
              </a:solidFill>
              <a:latin typeface="黑体" pitchFamily="49" charset="-122"/>
              <a:ea typeface="黑体" pitchFamily="49" charset="-122"/>
            </a:endParaRPr>
          </a:p>
        </p:txBody>
      </p:sp>
      <p:sp>
        <p:nvSpPr>
          <p:cNvPr id="3" name="文本框 2">
            <a:extLst>
              <a:ext uri="{FF2B5EF4-FFF2-40B4-BE49-F238E27FC236}">
                <a16:creationId xmlns:a16="http://schemas.microsoft.com/office/drawing/2014/main" id="{1AC5D482-DB60-43FD-F83A-1284DA587B9A}"/>
              </a:ext>
            </a:extLst>
          </p:cNvPr>
          <p:cNvSpPr txBox="1"/>
          <p:nvPr/>
        </p:nvSpPr>
        <p:spPr>
          <a:xfrm>
            <a:off x="939801" y="1025727"/>
            <a:ext cx="10100732" cy="885371"/>
          </a:xfrm>
          <a:prstGeom prst="rect">
            <a:avLst/>
          </a:prstGeom>
          <a:noFill/>
        </p:spPr>
        <p:txBody>
          <a:bodyPr wrap="square">
            <a:spAutoFit/>
          </a:bodyPr>
          <a:lstStyle>
            <a:defPPr>
              <a:defRPr lang="zh-CN"/>
            </a:defPPr>
            <a:lvl1pPr>
              <a:lnSpc>
                <a:spcPct val="120000"/>
              </a:lnSpc>
              <a:defRPr sz="2300">
                <a:solidFill>
                  <a:srgbClr val="0000CC"/>
                </a:solidFill>
                <a:latin typeface="黑体" pitchFamily="49" charset="-122"/>
                <a:ea typeface="黑体" pitchFamily="49" charset="-122"/>
              </a:defRPr>
            </a:lvl1pPr>
          </a:lstStyle>
          <a:p>
            <a:r>
              <a:rPr lang="zh-CN" altLang="en-US" dirty="0"/>
              <a:t>检查约束（</a:t>
            </a:r>
            <a:r>
              <a:rPr lang="en-US" altLang="zh-CN" dirty="0"/>
              <a:t>CHECK)</a:t>
            </a:r>
            <a:r>
              <a:rPr lang="zh-CN" altLang="en-US" dirty="0"/>
              <a:t> 是指在字段上设置条件，当条件为真表示数据正确有效，才可以进行保存。</a:t>
            </a:r>
          </a:p>
        </p:txBody>
      </p:sp>
      <p:sp>
        <p:nvSpPr>
          <p:cNvPr id="4" name="内容占位符 2">
            <a:extLst>
              <a:ext uri="{FF2B5EF4-FFF2-40B4-BE49-F238E27FC236}">
                <a16:creationId xmlns:a16="http://schemas.microsoft.com/office/drawing/2014/main" id="{B7936178-EB3E-564B-7BE5-A9D9562B26C1}"/>
              </a:ext>
            </a:extLst>
          </p:cNvPr>
          <p:cNvSpPr txBox="1">
            <a:spLocks/>
          </p:cNvSpPr>
          <p:nvPr/>
        </p:nvSpPr>
        <p:spPr>
          <a:xfrm>
            <a:off x="734108" y="3059768"/>
            <a:ext cx="5361892" cy="24665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2" indent="0">
              <a:lnSpc>
                <a:spcPct val="130000"/>
              </a:lnSpc>
              <a:spcBef>
                <a:spcPts val="1800"/>
              </a:spcBef>
              <a:buSzPct val="100000"/>
              <a:buFont typeface="Arial" panose="020B0604020202020204" pitchFamily="34" charset="0"/>
              <a:buNone/>
              <a:defRPr/>
            </a:pPr>
            <a:r>
              <a:rPr lang="zh-CN" altLang="en-US" sz="2400" dirty="0">
                <a:solidFill>
                  <a:srgbClr val="C00000"/>
                </a:solidFill>
                <a:latin typeface="黑体" pitchFamily="49" charset="-122"/>
                <a:ea typeface="黑体" pitchFamily="49" charset="-122"/>
              </a:rPr>
              <a:t>操作步骤：  </a:t>
            </a:r>
            <a:endParaRPr lang="en-US" altLang="zh-CN" sz="2400" dirty="0">
              <a:solidFill>
                <a:srgbClr val="C00000"/>
              </a:solidFill>
              <a:latin typeface="黑体" pitchFamily="49" charset="-122"/>
              <a:ea typeface="黑体" pitchFamily="49" charset="-122"/>
            </a:endParaRPr>
          </a:p>
          <a:p>
            <a:pPr marL="400050" lvl="2" indent="0">
              <a:lnSpc>
                <a:spcPct val="130000"/>
              </a:lnSpc>
              <a:spcBef>
                <a:spcPts val="1200"/>
              </a:spcBef>
              <a:buSzPct val="100000"/>
              <a:buNone/>
              <a:defRPr/>
            </a:pPr>
            <a:r>
              <a:rPr lang="zh-CN" altLang="en-US" sz="2400" dirty="0">
                <a:latin typeface="黑体" pitchFamily="49" charset="-122"/>
                <a:ea typeface="黑体" pitchFamily="49" charset="-122"/>
              </a:rPr>
              <a:t>① 打开</a:t>
            </a:r>
            <a:r>
              <a:rPr lang="en-US" altLang="zh-CN" sz="2400" dirty="0">
                <a:latin typeface="黑体" pitchFamily="49" charset="-122"/>
                <a:ea typeface="黑体" pitchFamily="49" charset="-122"/>
              </a:rPr>
              <a:t>score</a:t>
            </a:r>
            <a:r>
              <a:rPr lang="zh-CN" altLang="en-US" sz="2400" dirty="0">
                <a:latin typeface="黑体" pitchFamily="49" charset="-122"/>
                <a:ea typeface="黑体" pitchFamily="49" charset="-122"/>
              </a:rPr>
              <a:t>表的设计器窗口，右击</a:t>
            </a:r>
            <a:r>
              <a:rPr lang="en-US" altLang="zh-CN" sz="2400" dirty="0">
                <a:latin typeface="黑体" pitchFamily="49" charset="-122"/>
                <a:ea typeface="黑体" pitchFamily="49" charset="-122"/>
              </a:rPr>
              <a:t>degree</a:t>
            </a:r>
            <a:r>
              <a:rPr lang="zh-CN" altLang="en-US" sz="2400" dirty="0">
                <a:latin typeface="黑体" pitchFamily="49" charset="-122"/>
                <a:ea typeface="黑体" pitchFamily="49" charset="-122"/>
              </a:rPr>
              <a:t>（成绩）左侧的按钮，在快捷菜单中选择</a:t>
            </a:r>
            <a:r>
              <a:rPr lang="zh-CN" altLang="zh-CN" sz="2400" dirty="0">
                <a:latin typeface="黑体" pitchFamily="49" charset="-122"/>
                <a:ea typeface="黑体" pitchFamily="49" charset="-122"/>
              </a:rPr>
              <a:t>“</a:t>
            </a:r>
            <a:r>
              <a:rPr lang="en-US" altLang="zh-CN" sz="2400" dirty="0">
                <a:solidFill>
                  <a:srgbClr val="0000CC"/>
                </a:solidFill>
                <a:latin typeface="黑体" pitchFamily="49" charset="-122"/>
                <a:ea typeface="黑体" pitchFamily="49" charset="-122"/>
              </a:rPr>
              <a:t>CHECK</a:t>
            </a:r>
            <a:r>
              <a:rPr lang="zh-CN" altLang="en-US" sz="2400" dirty="0">
                <a:solidFill>
                  <a:srgbClr val="0000CC"/>
                </a:solidFill>
                <a:latin typeface="黑体" pitchFamily="49" charset="-122"/>
                <a:ea typeface="黑体" pitchFamily="49" charset="-122"/>
              </a:rPr>
              <a:t>约束</a:t>
            </a:r>
            <a:r>
              <a:rPr lang="zh-CN" altLang="zh-CN" sz="2400" dirty="0">
                <a:latin typeface="黑体" pitchFamily="49" charset="-122"/>
                <a:ea typeface="黑体" pitchFamily="49" charset="-122"/>
              </a:rPr>
              <a:t>”</a:t>
            </a:r>
            <a:r>
              <a:rPr lang="zh-CN" altLang="en-US" sz="2400" dirty="0">
                <a:latin typeface="黑体" pitchFamily="49" charset="-122"/>
                <a:ea typeface="黑体" pitchFamily="49" charset="-122"/>
              </a:rPr>
              <a:t>。 </a:t>
            </a:r>
            <a:endParaRPr lang="en-US" altLang="zh-CN" sz="2400" dirty="0">
              <a:latin typeface="黑体" pitchFamily="49" charset="-122"/>
              <a:ea typeface="黑体" pitchFamily="49" charset="-122"/>
            </a:endParaRPr>
          </a:p>
          <a:p>
            <a:pPr marL="400050" lvl="2" indent="0">
              <a:lnSpc>
                <a:spcPct val="130000"/>
              </a:lnSpc>
              <a:spcBef>
                <a:spcPts val="1200"/>
              </a:spcBef>
              <a:buSzPct val="100000"/>
              <a:buFont typeface="Arial" panose="020B0604020202020204" pitchFamily="34" charset="0"/>
              <a:buNone/>
              <a:defRPr/>
            </a:pPr>
            <a:endParaRPr lang="zh-CN" altLang="en-US" sz="2400" dirty="0">
              <a:solidFill>
                <a:srgbClr val="C00000"/>
              </a:solidFill>
              <a:latin typeface="黑体" pitchFamily="49" charset="-122"/>
              <a:ea typeface="黑体" pitchFamily="49" charset="-122"/>
            </a:endParaRPr>
          </a:p>
        </p:txBody>
      </p:sp>
      <p:pic>
        <p:nvPicPr>
          <p:cNvPr id="9" name="图片 8">
            <a:extLst>
              <a:ext uri="{FF2B5EF4-FFF2-40B4-BE49-F238E27FC236}">
                <a16:creationId xmlns:a16="http://schemas.microsoft.com/office/drawing/2014/main" id="{30B78ABA-3B67-53FE-A25F-7B2D6F2397E4}"/>
              </a:ext>
            </a:extLst>
          </p:cNvPr>
          <p:cNvPicPr>
            <a:picLocks noChangeAspect="1"/>
          </p:cNvPicPr>
          <p:nvPr/>
        </p:nvPicPr>
        <p:blipFill>
          <a:blip r:embed="rId3"/>
          <a:stretch>
            <a:fillRect/>
          </a:stretch>
        </p:blipFill>
        <p:spPr>
          <a:xfrm>
            <a:off x="6371808" y="2843367"/>
            <a:ext cx="4548560" cy="295247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6304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bldLvl="3"/>
      <p:bldP spid="3" grpId="0"/>
      <p:bldP spid="4" grpId="0"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81FE5-DE6B-4063-A9FF-65F6D0686145}"/>
              </a:ext>
            </a:extLst>
          </p:cNvPr>
          <p:cNvSpPr>
            <a:spLocks noGrp="1"/>
          </p:cNvSpPr>
          <p:nvPr>
            <p:ph type="title"/>
          </p:nvPr>
        </p:nvSpPr>
        <p:spPr>
          <a:xfrm>
            <a:off x="846719" y="629182"/>
            <a:ext cx="10515600" cy="911751"/>
          </a:xfrm>
        </p:spPr>
        <p:txBody>
          <a:bodyPr>
            <a:normAutofit/>
          </a:bodyPr>
          <a:lstStyle/>
          <a:p>
            <a:r>
              <a:rPr lang="en-US" altLang="zh-CN" sz="2800" dirty="0">
                <a:solidFill>
                  <a:srgbClr val="0000CC"/>
                </a:solidFill>
                <a:latin typeface="黑体" panose="02010609060101010101" pitchFamily="49" charset="-122"/>
                <a:ea typeface="黑体" panose="02010609060101010101" pitchFamily="49" charset="-122"/>
              </a:rPr>
              <a:t>SQL Server</a:t>
            </a:r>
            <a:r>
              <a:rPr lang="zh-CN" altLang="en-US" sz="2800" dirty="0">
                <a:solidFill>
                  <a:srgbClr val="0000CC"/>
                </a:solidFill>
                <a:latin typeface="黑体" panose="02010609060101010101" pitchFamily="49" charset="-122"/>
                <a:ea typeface="黑体" panose="02010609060101010101" pitchFamily="49" charset="-122"/>
              </a:rPr>
              <a:t>提供的完整性约束：</a:t>
            </a:r>
          </a:p>
        </p:txBody>
      </p:sp>
      <p:sp>
        <p:nvSpPr>
          <p:cNvPr id="7" name="内容占位符 2">
            <a:extLst>
              <a:ext uri="{FF2B5EF4-FFF2-40B4-BE49-F238E27FC236}">
                <a16:creationId xmlns:a16="http://schemas.microsoft.com/office/drawing/2014/main" id="{D9152916-B7D6-4711-B3BF-663ACE785D48}"/>
              </a:ext>
            </a:extLst>
          </p:cNvPr>
          <p:cNvSpPr>
            <a:spLocks noGrp="1"/>
          </p:cNvSpPr>
          <p:nvPr>
            <p:ph idx="1"/>
          </p:nvPr>
        </p:nvSpPr>
        <p:spPr>
          <a:xfrm>
            <a:off x="1474922" y="1540933"/>
            <a:ext cx="9656140" cy="3379790"/>
          </a:xfrm>
        </p:spPr>
        <p:txBody>
          <a:bodyPr>
            <a:normAutofit/>
          </a:bodyPr>
          <a:lstStyle/>
          <a:p>
            <a:pPr lvl="1">
              <a:lnSpc>
                <a:spcPct val="110000"/>
              </a:lnSpc>
              <a:spcBef>
                <a:spcPts val="1200"/>
              </a:spcBef>
              <a:buClr>
                <a:srgbClr val="C00000"/>
              </a:buClr>
              <a:buSzPct val="100000"/>
              <a:buFont typeface="Wingdings" panose="05000000000000000000" pitchFamily="2" charset="2"/>
              <a:buChar char="Ø"/>
            </a:pPr>
            <a:r>
              <a:rPr lang="zh-CN" altLang="en-US" dirty="0">
                <a:latin typeface="黑体" panose="02010609060101010101" pitchFamily="49" charset="-122"/>
                <a:ea typeface="黑体" panose="02010609060101010101" pitchFamily="49" charset="-122"/>
              </a:rPr>
              <a:t> 主键约束（</a:t>
            </a:r>
            <a:r>
              <a:rPr lang="en-US" altLang="zh-CN" dirty="0">
                <a:latin typeface="黑体" panose="02010609060101010101" pitchFamily="49" charset="-122"/>
                <a:ea typeface="黑体" panose="02010609060101010101" pitchFamily="49" charset="-122"/>
              </a:rPr>
              <a:t>PRIMARY KEY</a:t>
            </a:r>
            <a:r>
              <a:rPr lang="zh-CN" altLang="en-US" dirty="0">
                <a:latin typeface="黑体" panose="02010609060101010101" pitchFamily="49" charset="-122"/>
                <a:ea typeface="黑体" panose="02010609060101010101" pitchFamily="49" charset="-122"/>
              </a:rPr>
              <a:t>）</a:t>
            </a:r>
          </a:p>
          <a:p>
            <a:pPr lvl="1">
              <a:lnSpc>
                <a:spcPct val="110000"/>
              </a:lnSpc>
              <a:spcBef>
                <a:spcPts val="1200"/>
              </a:spcBef>
              <a:buClr>
                <a:srgbClr val="C00000"/>
              </a:buClr>
              <a:buSzPct val="100000"/>
              <a:buFont typeface="Wingdings" panose="05000000000000000000" pitchFamily="2" charset="2"/>
              <a:buChar char="Ø"/>
            </a:pPr>
            <a:r>
              <a:rPr lang="zh-CN" altLang="en-US" dirty="0">
                <a:latin typeface="黑体" panose="02010609060101010101" pitchFamily="49" charset="-122"/>
                <a:ea typeface="黑体" panose="02010609060101010101" pitchFamily="49" charset="-122"/>
              </a:rPr>
              <a:t> 外键约束（</a:t>
            </a:r>
            <a:r>
              <a:rPr lang="en-US" altLang="zh-CN" dirty="0">
                <a:latin typeface="黑体" panose="02010609060101010101" pitchFamily="49" charset="-122"/>
                <a:ea typeface="黑体" panose="02010609060101010101" pitchFamily="49" charset="-122"/>
              </a:rPr>
              <a:t>FORENGN KEY</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lvl="1">
              <a:lnSpc>
                <a:spcPct val="110000"/>
              </a:lnSpc>
              <a:spcBef>
                <a:spcPts val="1200"/>
              </a:spcBef>
              <a:buClr>
                <a:srgbClr val="C00000"/>
              </a:buClr>
              <a:buSzPct val="100000"/>
              <a:buFont typeface="Wingdings" panose="05000000000000000000" pitchFamily="2" charset="2"/>
              <a:buChar char="Ø"/>
            </a:pPr>
            <a:r>
              <a:rPr lang="zh-CN" altLang="en-US" dirty="0">
                <a:latin typeface="黑体" panose="02010609060101010101" pitchFamily="49" charset="-122"/>
                <a:ea typeface="黑体" panose="02010609060101010101" pitchFamily="49" charset="-122"/>
              </a:rPr>
              <a:t> 非空约束（</a:t>
            </a:r>
            <a:r>
              <a:rPr lang="en-US" altLang="zh-CN" dirty="0">
                <a:latin typeface="黑体" panose="02010609060101010101" pitchFamily="49" charset="-122"/>
                <a:ea typeface="黑体" panose="02010609060101010101" pitchFamily="49" charset="-122"/>
              </a:rPr>
              <a:t>NOT NULL</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lvl="1">
              <a:lnSpc>
                <a:spcPct val="110000"/>
              </a:lnSpc>
              <a:spcBef>
                <a:spcPts val="1200"/>
              </a:spcBef>
              <a:buClr>
                <a:srgbClr val="C00000"/>
              </a:buClr>
              <a:buSzPct val="100000"/>
              <a:buFont typeface="Wingdings" panose="05000000000000000000" pitchFamily="2" charset="2"/>
              <a:buChar char="Ø"/>
            </a:pPr>
            <a:r>
              <a:rPr lang="zh-CN" altLang="en-US" dirty="0">
                <a:latin typeface="黑体" panose="02010609060101010101" pitchFamily="49" charset="-122"/>
                <a:ea typeface="黑体" panose="02010609060101010101" pitchFamily="49" charset="-122"/>
              </a:rPr>
              <a:t> 默认值约束（</a:t>
            </a:r>
            <a:r>
              <a:rPr lang="zh-CN" altLang="zh-CN" dirty="0">
                <a:latin typeface="黑体" panose="02010609060101010101" pitchFamily="49" charset="-122"/>
                <a:ea typeface="黑体" panose="02010609060101010101" pitchFamily="49" charset="-122"/>
              </a:rPr>
              <a:t>DEFAULT</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lvl="1">
              <a:lnSpc>
                <a:spcPct val="110000"/>
              </a:lnSpc>
              <a:spcBef>
                <a:spcPts val="1200"/>
              </a:spcBef>
              <a:buClr>
                <a:srgbClr val="C00000"/>
              </a:buClr>
              <a:buSzPct val="100000"/>
              <a:buFont typeface="Wingdings" panose="05000000000000000000" pitchFamily="2" charset="2"/>
              <a:buChar char="Ø"/>
            </a:pPr>
            <a:r>
              <a:rPr lang="zh-CN" altLang="en-US" dirty="0">
                <a:latin typeface="黑体" panose="02010609060101010101" pitchFamily="49" charset="-122"/>
                <a:ea typeface="黑体" panose="02010609060101010101" pitchFamily="49" charset="-122"/>
              </a:rPr>
              <a:t> 唯一约束（</a:t>
            </a:r>
            <a:r>
              <a:rPr lang="zh-CN" altLang="zh-CN" dirty="0">
                <a:latin typeface="黑体" panose="02010609060101010101" pitchFamily="49" charset="-122"/>
                <a:ea typeface="黑体" panose="02010609060101010101" pitchFamily="49" charset="-122"/>
              </a:rPr>
              <a:t>UNIQUE</a:t>
            </a:r>
            <a:r>
              <a:rPr lang="zh-CN" altLang="en-US" dirty="0">
                <a:latin typeface="黑体" panose="02010609060101010101" pitchFamily="49" charset="-122"/>
                <a:ea typeface="黑体" panose="02010609060101010101" pitchFamily="49" charset="-122"/>
              </a:rPr>
              <a:t>）</a:t>
            </a:r>
          </a:p>
          <a:p>
            <a:pPr lvl="1">
              <a:lnSpc>
                <a:spcPct val="110000"/>
              </a:lnSpc>
              <a:spcBef>
                <a:spcPts val="1200"/>
              </a:spcBef>
              <a:buClr>
                <a:srgbClr val="C00000"/>
              </a:buClr>
              <a:buSzPct val="100000"/>
              <a:buFont typeface="Wingdings" panose="05000000000000000000" pitchFamily="2" charset="2"/>
              <a:buChar char="Ø"/>
            </a:pPr>
            <a:r>
              <a:rPr lang="zh-CN" altLang="en-US" dirty="0">
                <a:latin typeface="黑体" panose="02010609060101010101" pitchFamily="49" charset="-122"/>
                <a:ea typeface="黑体" panose="02010609060101010101" pitchFamily="49" charset="-122"/>
              </a:rPr>
              <a:t> 检查约束（</a:t>
            </a:r>
            <a:r>
              <a:rPr lang="zh-CN" altLang="zh-CN" dirty="0">
                <a:latin typeface="黑体" panose="02010609060101010101" pitchFamily="49" charset="-122"/>
                <a:ea typeface="黑体" panose="02010609060101010101" pitchFamily="49" charset="-122"/>
              </a:rPr>
              <a:t>CHECK</a:t>
            </a:r>
            <a:r>
              <a:rPr lang="zh-CN" altLang="en-US" dirty="0">
                <a:latin typeface="黑体" panose="02010609060101010101" pitchFamily="49" charset="-122"/>
                <a:ea typeface="黑体" panose="02010609060101010101" pitchFamily="49" charset="-122"/>
              </a:rPr>
              <a:t>）</a:t>
            </a:r>
          </a:p>
        </p:txBody>
      </p:sp>
      <p:sp>
        <p:nvSpPr>
          <p:cNvPr id="4" name="Rectangle 3">
            <a:extLst>
              <a:ext uri="{FF2B5EF4-FFF2-40B4-BE49-F238E27FC236}">
                <a16:creationId xmlns:a16="http://schemas.microsoft.com/office/drawing/2014/main" id="{4A52DF85-171B-4CF9-B452-B411A4167A6F}"/>
              </a:ext>
            </a:extLst>
          </p:cNvPr>
          <p:cNvSpPr>
            <a:spLocks noChangeArrowheads="1"/>
          </p:cNvSpPr>
          <p:nvPr/>
        </p:nvSpPr>
        <p:spPr bwMode="auto">
          <a:xfrm>
            <a:off x="430078" y="297827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a:extLst>
              <a:ext uri="{FF2B5EF4-FFF2-40B4-BE49-F238E27FC236}">
                <a16:creationId xmlns:a16="http://schemas.microsoft.com/office/drawing/2014/main" id="{A1B82EB5-CEC2-9C93-C93B-86668E57B84C}"/>
              </a:ext>
            </a:extLst>
          </p:cNvPr>
          <p:cNvSpPr txBox="1"/>
          <p:nvPr/>
        </p:nvSpPr>
        <p:spPr>
          <a:xfrm>
            <a:off x="1474922" y="5070845"/>
            <a:ext cx="9003458" cy="492443"/>
          </a:xfrm>
          <a:prstGeom prst="rect">
            <a:avLst/>
          </a:prstGeom>
          <a:noFill/>
        </p:spPr>
        <p:txBody>
          <a:bodyPr wrap="square">
            <a:spAutoFit/>
          </a:bodyPr>
          <a:lstStyle/>
          <a:p>
            <a:r>
              <a:rPr lang="zh-CN" altLang="en-US" sz="2600" dirty="0">
                <a:solidFill>
                  <a:srgbClr val="0000CC"/>
                </a:solidFill>
                <a:latin typeface="黑体" panose="02010609060101010101" pitchFamily="49" charset="-122"/>
                <a:ea typeface="黑体" panose="02010609060101010101" pitchFamily="49" charset="-122"/>
              </a:rPr>
              <a:t>这些约束可以在创建表的时候设置也可以在修改表时添加。</a:t>
            </a:r>
          </a:p>
        </p:txBody>
      </p:sp>
    </p:spTree>
    <p:extLst>
      <p:ext uri="{BB962C8B-B14F-4D97-AF65-F5344CB8AC3E}">
        <p14:creationId xmlns:p14="http://schemas.microsoft.com/office/powerpoint/2010/main" val="119893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bldLvl="2"/>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a:extLst>
              <a:ext uri="{FF2B5EF4-FFF2-40B4-BE49-F238E27FC236}">
                <a16:creationId xmlns:a16="http://schemas.microsoft.com/office/drawing/2014/main" id="{D9152916-B7D6-4711-B3BF-663ACE785D48}"/>
              </a:ext>
            </a:extLst>
          </p:cNvPr>
          <p:cNvSpPr>
            <a:spLocks noGrp="1"/>
          </p:cNvSpPr>
          <p:nvPr>
            <p:ph idx="1"/>
          </p:nvPr>
        </p:nvSpPr>
        <p:spPr>
          <a:xfrm>
            <a:off x="466116" y="691520"/>
            <a:ext cx="5629884" cy="2153282"/>
          </a:xfrm>
        </p:spPr>
        <p:txBody>
          <a:bodyPr>
            <a:normAutofit/>
          </a:bodyPr>
          <a:lstStyle/>
          <a:p>
            <a:pPr marL="457200" lvl="1" indent="0">
              <a:lnSpc>
                <a:spcPct val="120000"/>
              </a:lnSpc>
              <a:spcBef>
                <a:spcPts val="600"/>
              </a:spcBef>
              <a:buNone/>
              <a:defRPr/>
            </a:pPr>
            <a:r>
              <a:rPr lang="zh-CN" altLang="en-US" dirty="0">
                <a:latin typeface="黑体" pitchFamily="49" charset="-122"/>
                <a:ea typeface="黑体" pitchFamily="49" charset="-122"/>
              </a:rPr>
              <a:t>② </a:t>
            </a:r>
            <a:r>
              <a:rPr lang="zh-CN" altLang="zh-CN" dirty="0">
                <a:latin typeface="黑体" pitchFamily="49" charset="-122"/>
                <a:ea typeface="黑体" pitchFamily="49" charset="-122"/>
              </a:rPr>
              <a:t>在</a:t>
            </a:r>
            <a:r>
              <a:rPr lang="en-US" altLang="zh-CN" dirty="0">
                <a:solidFill>
                  <a:srgbClr val="0000CC"/>
                </a:solidFill>
                <a:latin typeface="黑体" pitchFamily="49" charset="-122"/>
                <a:ea typeface="黑体" pitchFamily="49" charset="-122"/>
              </a:rPr>
              <a:t>CHECK</a:t>
            </a:r>
            <a:r>
              <a:rPr lang="zh-CN" altLang="zh-CN" dirty="0">
                <a:solidFill>
                  <a:srgbClr val="0000CC"/>
                </a:solidFill>
                <a:latin typeface="黑体" pitchFamily="49" charset="-122"/>
                <a:ea typeface="黑体" pitchFamily="49" charset="-122"/>
              </a:rPr>
              <a:t>约束</a:t>
            </a:r>
            <a:r>
              <a:rPr lang="zh-CN" altLang="zh-CN" dirty="0">
                <a:latin typeface="黑体" pitchFamily="49" charset="-122"/>
                <a:ea typeface="黑体" pitchFamily="49" charset="-122"/>
              </a:rPr>
              <a:t>对话框</a:t>
            </a:r>
            <a:r>
              <a:rPr lang="zh-CN" altLang="en-US" dirty="0">
                <a:latin typeface="黑体" pitchFamily="49" charset="-122"/>
                <a:ea typeface="黑体" pitchFamily="49" charset="-122"/>
              </a:rPr>
              <a:t>左侧</a:t>
            </a:r>
            <a:r>
              <a:rPr lang="zh-CN" altLang="zh-CN" dirty="0">
                <a:latin typeface="黑体" pitchFamily="49" charset="-122"/>
                <a:ea typeface="黑体" pitchFamily="49" charset="-122"/>
              </a:rPr>
              <a:t>单击“</a:t>
            </a:r>
            <a:r>
              <a:rPr lang="zh-CN" altLang="zh-CN" dirty="0">
                <a:solidFill>
                  <a:srgbClr val="0000CC"/>
                </a:solidFill>
                <a:latin typeface="黑体" pitchFamily="49" charset="-122"/>
                <a:ea typeface="黑体" pitchFamily="49" charset="-122"/>
              </a:rPr>
              <a:t>添加</a:t>
            </a:r>
            <a:r>
              <a:rPr lang="zh-CN" altLang="zh-CN" dirty="0">
                <a:latin typeface="黑体" pitchFamily="49" charset="-122"/>
                <a:ea typeface="黑体" pitchFamily="49" charset="-122"/>
              </a:rPr>
              <a:t>”按钮，在</a:t>
            </a:r>
            <a:r>
              <a:rPr lang="zh-CN" altLang="en-US" dirty="0">
                <a:latin typeface="黑体" pitchFamily="49" charset="-122"/>
                <a:ea typeface="黑体" pitchFamily="49" charset="-122"/>
              </a:rPr>
              <a:t>右侧</a:t>
            </a:r>
            <a:r>
              <a:rPr lang="zh-CN" altLang="zh-CN" dirty="0">
                <a:latin typeface="黑体" pitchFamily="49" charset="-122"/>
                <a:ea typeface="黑体" pitchFamily="49" charset="-122"/>
              </a:rPr>
              <a:t>单击“</a:t>
            </a:r>
            <a:r>
              <a:rPr lang="zh-CN" altLang="zh-CN" dirty="0">
                <a:solidFill>
                  <a:srgbClr val="0000CC"/>
                </a:solidFill>
                <a:latin typeface="黑体" pitchFamily="49" charset="-122"/>
                <a:ea typeface="黑体" pitchFamily="49" charset="-122"/>
              </a:rPr>
              <a:t>表达式</a:t>
            </a:r>
            <a:r>
              <a:rPr lang="zh-CN" altLang="zh-CN" dirty="0">
                <a:latin typeface="黑体" pitchFamily="49" charset="-122"/>
                <a:ea typeface="黑体" pitchFamily="49" charset="-122"/>
              </a:rPr>
              <a:t>”后面</a:t>
            </a:r>
            <a:r>
              <a:rPr lang="zh-CN" altLang="en-US" dirty="0">
                <a:latin typeface="黑体" pitchFamily="49" charset="-122"/>
                <a:ea typeface="黑体" pitchFamily="49" charset="-122"/>
              </a:rPr>
              <a:t>的三个点的</a:t>
            </a:r>
            <a:r>
              <a:rPr lang="zh-CN" altLang="zh-CN" dirty="0">
                <a:latin typeface="黑体" pitchFamily="49" charset="-122"/>
                <a:ea typeface="黑体" pitchFamily="49" charset="-122"/>
              </a:rPr>
              <a:t>按钮</a:t>
            </a:r>
            <a:r>
              <a:rPr lang="zh-CN" altLang="en-US" dirty="0">
                <a:latin typeface="黑体" pitchFamily="49" charset="-122"/>
                <a:ea typeface="黑体" pitchFamily="49" charset="-122"/>
              </a:rPr>
              <a:t>；</a:t>
            </a:r>
            <a:endParaRPr lang="en-US" altLang="zh-CN" dirty="0">
              <a:latin typeface="黑体" pitchFamily="49" charset="-122"/>
              <a:ea typeface="黑体" pitchFamily="49" charset="-122"/>
            </a:endParaRPr>
          </a:p>
        </p:txBody>
      </p:sp>
      <p:sp>
        <p:nvSpPr>
          <p:cNvPr id="13" name="内容占位符 2">
            <a:extLst>
              <a:ext uri="{FF2B5EF4-FFF2-40B4-BE49-F238E27FC236}">
                <a16:creationId xmlns:a16="http://schemas.microsoft.com/office/drawing/2014/main" id="{8C9B5EBC-89D8-C385-5317-EFF85AADDA3F}"/>
              </a:ext>
            </a:extLst>
          </p:cNvPr>
          <p:cNvSpPr txBox="1">
            <a:spLocks/>
          </p:cNvSpPr>
          <p:nvPr/>
        </p:nvSpPr>
        <p:spPr>
          <a:xfrm>
            <a:off x="6214084" y="691520"/>
            <a:ext cx="5300584" cy="15436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10000"/>
              </a:lnSpc>
              <a:spcBef>
                <a:spcPts val="0"/>
              </a:spcBef>
              <a:buNone/>
              <a:defRPr/>
            </a:pPr>
            <a:r>
              <a:rPr lang="zh-CN" altLang="en-US" dirty="0">
                <a:latin typeface="黑体" pitchFamily="49" charset="-122"/>
                <a:ea typeface="黑体" pitchFamily="49" charset="-122"/>
              </a:rPr>
              <a:t>③ </a:t>
            </a:r>
            <a:r>
              <a:rPr lang="zh-CN" altLang="zh-CN" dirty="0">
                <a:latin typeface="黑体" pitchFamily="49" charset="-122"/>
                <a:ea typeface="黑体" pitchFamily="49" charset="-122"/>
              </a:rPr>
              <a:t>在</a:t>
            </a:r>
            <a:r>
              <a:rPr lang="en-US" altLang="zh-CN" dirty="0">
                <a:solidFill>
                  <a:srgbClr val="0000CC"/>
                </a:solidFill>
                <a:latin typeface="黑体" pitchFamily="49" charset="-122"/>
                <a:ea typeface="黑体" pitchFamily="49" charset="-122"/>
              </a:rPr>
              <a:t>CHECK</a:t>
            </a:r>
            <a:r>
              <a:rPr lang="zh-CN" altLang="zh-CN" dirty="0">
                <a:solidFill>
                  <a:srgbClr val="0000CC"/>
                </a:solidFill>
                <a:latin typeface="黑体" pitchFamily="49" charset="-122"/>
                <a:ea typeface="黑体" pitchFamily="49" charset="-122"/>
              </a:rPr>
              <a:t>约束表达式</a:t>
            </a:r>
            <a:r>
              <a:rPr lang="zh-CN" altLang="zh-CN" dirty="0">
                <a:latin typeface="黑体" pitchFamily="49" charset="-122"/>
                <a:ea typeface="黑体" pitchFamily="49" charset="-122"/>
              </a:rPr>
              <a:t>对话框中输入约束</a:t>
            </a:r>
            <a:r>
              <a:rPr lang="zh-CN" altLang="en-US" dirty="0">
                <a:latin typeface="黑体" pitchFamily="49" charset="-122"/>
                <a:ea typeface="黑体" pitchFamily="49" charset="-122"/>
              </a:rPr>
              <a:t>的条件</a:t>
            </a:r>
            <a:r>
              <a:rPr lang="zh-CN" altLang="zh-CN" dirty="0">
                <a:latin typeface="黑体" pitchFamily="49" charset="-122"/>
                <a:ea typeface="黑体" pitchFamily="49" charset="-122"/>
              </a:rPr>
              <a:t>表达式：</a:t>
            </a:r>
            <a:r>
              <a:rPr lang="en-US" altLang="zh-CN" dirty="0">
                <a:solidFill>
                  <a:srgbClr val="0000CC"/>
                </a:solidFill>
                <a:latin typeface="黑体" pitchFamily="49" charset="-122"/>
                <a:ea typeface="黑体" pitchFamily="49" charset="-122"/>
              </a:rPr>
              <a:t>degree&gt;=0 and degree&lt;=100</a:t>
            </a:r>
            <a:r>
              <a:rPr lang="zh-CN" altLang="en-US" dirty="0">
                <a:latin typeface="黑体" pitchFamily="49" charset="-122"/>
                <a:ea typeface="黑体" pitchFamily="49" charset="-122"/>
              </a:rPr>
              <a:t>，单击“</a:t>
            </a:r>
            <a:r>
              <a:rPr lang="zh-CN" altLang="en-US" dirty="0">
                <a:solidFill>
                  <a:srgbClr val="0000CC"/>
                </a:solidFill>
                <a:latin typeface="黑体" pitchFamily="49" charset="-122"/>
                <a:ea typeface="黑体" pitchFamily="49" charset="-122"/>
              </a:rPr>
              <a:t>确定</a:t>
            </a:r>
            <a:r>
              <a:rPr lang="zh-CN" altLang="en-US" dirty="0">
                <a:latin typeface="黑体" pitchFamily="49" charset="-122"/>
                <a:ea typeface="黑体" pitchFamily="49" charset="-122"/>
              </a:rPr>
              <a:t>”按钮；</a:t>
            </a:r>
            <a:endParaRPr lang="en-US" altLang="zh-CN" dirty="0">
              <a:latin typeface="黑体" pitchFamily="49" charset="-122"/>
              <a:ea typeface="黑体" pitchFamily="49" charset="-122"/>
            </a:endParaRPr>
          </a:p>
          <a:p>
            <a:pPr marL="457200" lvl="1" indent="0">
              <a:lnSpc>
                <a:spcPct val="110000"/>
              </a:lnSpc>
              <a:spcBef>
                <a:spcPts val="0"/>
              </a:spcBef>
              <a:buFont typeface="Arial" panose="020B0604020202020204" pitchFamily="34" charset="0"/>
              <a:buNone/>
              <a:defRPr/>
            </a:pPr>
            <a:endParaRPr lang="en-US" altLang="zh-CN" dirty="0">
              <a:latin typeface="黑体" pitchFamily="49" charset="-122"/>
              <a:ea typeface="黑体" pitchFamily="49" charset="-122"/>
            </a:endParaRPr>
          </a:p>
          <a:p>
            <a:pPr marL="457200" lvl="1" indent="0">
              <a:lnSpc>
                <a:spcPct val="110000"/>
              </a:lnSpc>
              <a:spcBef>
                <a:spcPts val="0"/>
              </a:spcBef>
              <a:buFont typeface="Arial" panose="020B0604020202020204" pitchFamily="34" charset="0"/>
              <a:buNone/>
              <a:defRPr/>
            </a:pPr>
            <a:endParaRPr lang="en-US" altLang="zh-CN" dirty="0">
              <a:latin typeface="黑体" pitchFamily="49" charset="-122"/>
              <a:ea typeface="黑体" pitchFamily="49" charset="-122"/>
            </a:endParaRPr>
          </a:p>
          <a:p>
            <a:pPr marL="457200" lvl="1" indent="0">
              <a:lnSpc>
                <a:spcPct val="110000"/>
              </a:lnSpc>
              <a:spcBef>
                <a:spcPts val="0"/>
              </a:spcBef>
              <a:buFont typeface="Arial" panose="020B0604020202020204" pitchFamily="34" charset="0"/>
              <a:buNone/>
              <a:defRPr/>
            </a:pPr>
            <a:endParaRPr lang="en-US" altLang="zh-CN" dirty="0">
              <a:latin typeface="黑体" pitchFamily="49" charset="-122"/>
              <a:ea typeface="黑体" pitchFamily="49" charset="-122"/>
            </a:endParaRPr>
          </a:p>
          <a:p>
            <a:pPr marL="457200" lvl="1" indent="0">
              <a:lnSpc>
                <a:spcPct val="110000"/>
              </a:lnSpc>
              <a:spcBef>
                <a:spcPts val="0"/>
              </a:spcBef>
              <a:buFont typeface="Arial" panose="020B0604020202020204" pitchFamily="34" charset="0"/>
              <a:buNone/>
              <a:defRPr/>
            </a:pPr>
            <a:endParaRPr lang="en-US" altLang="zh-CN" dirty="0">
              <a:latin typeface="黑体" pitchFamily="49" charset="-122"/>
              <a:ea typeface="黑体" pitchFamily="49" charset="-122"/>
            </a:endParaRPr>
          </a:p>
          <a:p>
            <a:pPr marL="457200" lvl="1" indent="0">
              <a:lnSpc>
                <a:spcPct val="110000"/>
              </a:lnSpc>
              <a:spcBef>
                <a:spcPts val="0"/>
              </a:spcBef>
              <a:buFont typeface="Arial" panose="020B0604020202020204" pitchFamily="34" charset="0"/>
              <a:buNone/>
              <a:defRPr/>
            </a:pPr>
            <a:endParaRPr lang="en-US" altLang="zh-CN" dirty="0">
              <a:latin typeface="黑体" pitchFamily="49" charset="-122"/>
              <a:ea typeface="黑体" pitchFamily="49" charset="-122"/>
            </a:endParaRPr>
          </a:p>
          <a:p>
            <a:pPr marL="457200" lvl="1" indent="0">
              <a:lnSpc>
                <a:spcPct val="110000"/>
              </a:lnSpc>
              <a:spcBef>
                <a:spcPts val="0"/>
              </a:spcBef>
              <a:buFont typeface="Arial" panose="020B0604020202020204" pitchFamily="34" charset="0"/>
              <a:buNone/>
              <a:defRPr/>
            </a:pPr>
            <a:endParaRPr lang="en-US" altLang="zh-CN" dirty="0">
              <a:latin typeface="黑体" pitchFamily="49" charset="-122"/>
              <a:ea typeface="黑体" pitchFamily="49" charset="-122"/>
            </a:endParaRPr>
          </a:p>
          <a:p>
            <a:pPr marL="457200" lvl="1" indent="0">
              <a:lnSpc>
                <a:spcPct val="110000"/>
              </a:lnSpc>
              <a:spcBef>
                <a:spcPts val="0"/>
              </a:spcBef>
              <a:buFont typeface="Arial" panose="020B0604020202020204" pitchFamily="34" charset="0"/>
              <a:buNone/>
              <a:defRPr/>
            </a:pPr>
            <a:endParaRPr lang="en-US" altLang="zh-CN" dirty="0">
              <a:latin typeface="黑体" pitchFamily="49" charset="-122"/>
              <a:ea typeface="黑体" pitchFamily="49" charset="-122"/>
            </a:endParaRPr>
          </a:p>
          <a:p>
            <a:pPr marL="457200" lvl="1" indent="0">
              <a:lnSpc>
                <a:spcPct val="110000"/>
              </a:lnSpc>
              <a:spcBef>
                <a:spcPts val="0"/>
              </a:spcBef>
              <a:buFont typeface="Arial" panose="020B0604020202020204" pitchFamily="34" charset="0"/>
              <a:buNone/>
              <a:defRPr/>
            </a:pPr>
            <a:endParaRPr lang="en-US" altLang="zh-CN" dirty="0">
              <a:latin typeface="黑体" pitchFamily="49" charset="-122"/>
              <a:ea typeface="黑体" pitchFamily="49" charset="-122"/>
            </a:endParaRPr>
          </a:p>
          <a:p>
            <a:pPr marL="457200" lvl="1" indent="0">
              <a:lnSpc>
                <a:spcPct val="110000"/>
              </a:lnSpc>
              <a:spcBef>
                <a:spcPts val="0"/>
              </a:spcBef>
              <a:buFont typeface="Arial" panose="020B0604020202020204" pitchFamily="34" charset="0"/>
              <a:buNone/>
              <a:defRPr/>
            </a:pPr>
            <a:endParaRPr lang="en-US" altLang="zh-CN" dirty="0">
              <a:latin typeface="黑体" pitchFamily="49" charset="-122"/>
              <a:ea typeface="黑体" pitchFamily="49" charset="-122"/>
            </a:endParaRPr>
          </a:p>
        </p:txBody>
      </p:sp>
      <p:pic>
        <p:nvPicPr>
          <p:cNvPr id="15" name="图片 14">
            <a:extLst>
              <a:ext uri="{FF2B5EF4-FFF2-40B4-BE49-F238E27FC236}">
                <a16:creationId xmlns:a16="http://schemas.microsoft.com/office/drawing/2014/main" id="{B860C458-D99B-1164-2A70-2AB34C68816B}"/>
              </a:ext>
            </a:extLst>
          </p:cNvPr>
          <p:cNvPicPr>
            <a:picLocks noChangeAspect="1"/>
          </p:cNvPicPr>
          <p:nvPr/>
        </p:nvPicPr>
        <p:blipFill>
          <a:blip r:embed="rId3"/>
          <a:stretch>
            <a:fillRect/>
          </a:stretch>
        </p:blipFill>
        <p:spPr>
          <a:xfrm>
            <a:off x="6984235" y="2583989"/>
            <a:ext cx="4403452" cy="2398944"/>
          </a:xfrm>
          <a:prstGeom prst="rect">
            <a:avLst/>
          </a:prstGeom>
          <a:effectLst>
            <a:outerShdw blurRad="50800" dist="38100" dir="2700000" algn="tl" rotWithShape="0">
              <a:prstClr val="black">
                <a:alpha val="40000"/>
              </a:prstClr>
            </a:outerShdw>
          </a:effectLst>
        </p:spPr>
      </p:pic>
      <p:sp>
        <p:nvSpPr>
          <p:cNvPr id="16" name="箭头: 右 15">
            <a:extLst>
              <a:ext uri="{FF2B5EF4-FFF2-40B4-BE49-F238E27FC236}">
                <a16:creationId xmlns:a16="http://schemas.microsoft.com/office/drawing/2014/main" id="{AD532B1B-4473-F28C-D857-58AB8C743EEF}"/>
              </a:ext>
            </a:extLst>
          </p:cNvPr>
          <p:cNvSpPr/>
          <p:nvPr/>
        </p:nvSpPr>
        <p:spPr>
          <a:xfrm>
            <a:off x="6530061" y="3416952"/>
            <a:ext cx="321480" cy="152400"/>
          </a:xfrm>
          <a:prstGeom prst="rightArrow">
            <a:avLst/>
          </a:prstGeom>
          <a:solidFill>
            <a:srgbClr val="C00000"/>
          </a:solid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l"/>
            <a:endParaRPr lang="zh-CN" altLang="en-US"/>
          </a:p>
        </p:txBody>
      </p:sp>
      <p:grpSp>
        <p:nvGrpSpPr>
          <p:cNvPr id="8" name="组合 7">
            <a:extLst>
              <a:ext uri="{FF2B5EF4-FFF2-40B4-BE49-F238E27FC236}">
                <a16:creationId xmlns:a16="http://schemas.microsoft.com/office/drawing/2014/main" id="{F0E5D553-B5FA-2B01-68A2-5C2EF2986472}"/>
              </a:ext>
            </a:extLst>
          </p:cNvPr>
          <p:cNvGrpSpPr/>
          <p:nvPr/>
        </p:nvGrpSpPr>
        <p:grpSpPr>
          <a:xfrm>
            <a:off x="888981" y="2319867"/>
            <a:ext cx="5349588" cy="3378201"/>
            <a:chOff x="888981" y="2319867"/>
            <a:chExt cx="5349588" cy="3378201"/>
          </a:xfrm>
        </p:grpSpPr>
        <p:grpSp>
          <p:nvGrpSpPr>
            <p:cNvPr id="11" name="组合 10">
              <a:extLst>
                <a:ext uri="{FF2B5EF4-FFF2-40B4-BE49-F238E27FC236}">
                  <a16:creationId xmlns:a16="http://schemas.microsoft.com/office/drawing/2014/main" id="{E26B41BF-3496-FFC1-2B3B-D87D1C63060D}"/>
                </a:ext>
              </a:extLst>
            </p:cNvPr>
            <p:cNvGrpSpPr/>
            <p:nvPr/>
          </p:nvGrpSpPr>
          <p:grpSpPr>
            <a:xfrm>
              <a:off x="888981" y="2319867"/>
              <a:ext cx="5349588" cy="3378201"/>
              <a:chOff x="1076325" y="2057399"/>
              <a:chExt cx="5745881" cy="3654425"/>
            </a:xfrm>
          </p:grpSpPr>
          <p:pic>
            <p:nvPicPr>
              <p:cNvPr id="5" name="图片 4">
                <a:extLst>
                  <a:ext uri="{FF2B5EF4-FFF2-40B4-BE49-F238E27FC236}">
                    <a16:creationId xmlns:a16="http://schemas.microsoft.com/office/drawing/2014/main" id="{C2BD3A84-414F-7083-23B3-2ADD39EC3635}"/>
                  </a:ext>
                </a:extLst>
              </p:cNvPr>
              <p:cNvPicPr>
                <a:picLocks noChangeAspect="1"/>
              </p:cNvPicPr>
              <p:nvPr/>
            </p:nvPicPr>
            <p:blipFill>
              <a:blip r:embed="rId4"/>
              <a:stretch>
                <a:fillRect/>
              </a:stretch>
            </p:blipFill>
            <p:spPr>
              <a:xfrm>
                <a:off x="1076325" y="2057399"/>
                <a:ext cx="5745881" cy="3654425"/>
              </a:xfrm>
              <a:prstGeom prst="rect">
                <a:avLst/>
              </a:prstGeom>
              <a:effectLst>
                <a:outerShdw blurRad="50800" dist="38100" dir="2700000" algn="tl" rotWithShape="0">
                  <a:prstClr val="black">
                    <a:alpha val="40000"/>
                  </a:prstClr>
                </a:outerShdw>
              </a:effectLst>
            </p:spPr>
          </p:pic>
          <p:sp>
            <p:nvSpPr>
              <p:cNvPr id="10" name="矩形 9">
                <a:extLst>
                  <a:ext uri="{FF2B5EF4-FFF2-40B4-BE49-F238E27FC236}">
                    <a16:creationId xmlns:a16="http://schemas.microsoft.com/office/drawing/2014/main" id="{05051D77-3A78-46BB-96F8-ED6C47F175E3}"/>
                  </a:ext>
                </a:extLst>
              </p:cNvPr>
              <p:cNvSpPr/>
              <p:nvPr/>
            </p:nvSpPr>
            <p:spPr>
              <a:xfrm>
                <a:off x="6383867" y="3326620"/>
                <a:ext cx="438339" cy="31404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04FC874E-447C-5B98-A4F2-BC13B14B24AD}"/>
                  </a:ext>
                </a:extLst>
              </p:cNvPr>
              <p:cNvSpPr/>
              <p:nvPr/>
            </p:nvSpPr>
            <p:spPr>
              <a:xfrm>
                <a:off x="1132606" y="5190067"/>
                <a:ext cx="873994" cy="42333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E2415655-7090-E52C-B40F-C82981471216}"/>
                  </a:ext>
                </a:extLst>
              </p:cNvPr>
              <p:cNvSpPr/>
              <p:nvPr/>
            </p:nvSpPr>
            <p:spPr>
              <a:xfrm>
                <a:off x="1168400" y="2548468"/>
                <a:ext cx="635000" cy="26246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对话气泡: 圆角矩形 3">
              <a:extLst>
                <a:ext uri="{FF2B5EF4-FFF2-40B4-BE49-F238E27FC236}">
                  <a16:creationId xmlns:a16="http://schemas.microsoft.com/office/drawing/2014/main" id="{676F32DA-D119-F3AF-81A4-7760EA737451}"/>
                </a:ext>
              </a:extLst>
            </p:cNvPr>
            <p:cNvSpPr/>
            <p:nvPr/>
          </p:nvSpPr>
          <p:spPr>
            <a:xfrm>
              <a:off x="888981" y="3386207"/>
              <a:ext cx="1623704" cy="694728"/>
            </a:xfrm>
            <a:prstGeom prst="wedgeRoundRectCallout">
              <a:avLst>
                <a:gd name="adj1" fmla="val -15780"/>
                <a:gd name="adj2" fmla="val -100005"/>
                <a:gd name="adj3" fmla="val 16667"/>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chemeClr val="tx1"/>
                  </a:solidFill>
                  <a:latin typeface="黑体" panose="02010609060101010101" pitchFamily="49" charset="-122"/>
                  <a:ea typeface="黑体" panose="02010609060101010101" pitchFamily="49" charset="-122"/>
                </a:rPr>
                <a:t>添加的</a:t>
              </a:r>
              <a:r>
                <a:rPr lang="en-US" altLang="zh-CN" sz="2200" dirty="0">
                  <a:solidFill>
                    <a:srgbClr val="0000CC"/>
                  </a:solidFill>
                  <a:latin typeface="黑体" panose="02010609060101010101" pitchFamily="49" charset="-122"/>
                  <a:ea typeface="黑体" panose="02010609060101010101" pitchFamily="49" charset="-122"/>
                </a:rPr>
                <a:t>CHECK</a:t>
              </a:r>
              <a:r>
                <a:rPr lang="zh-CN" altLang="en-US" sz="2200" dirty="0">
                  <a:solidFill>
                    <a:schemeClr val="tx1"/>
                  </a:solidFill>
                  <a:latin typeface="黑体" panose="02010609060101010101" pitchFamily="49" charset="-122"/>
                  <a:ea typeface="黑体" panose="02010609060101010101" pitchFamily="49" charset="-122"/>
                </a:rPr>
                <a:t>约束</a:t>
              </a:r>
            </a:p>
          </p:txBody>
        </p:sp>
      </p:grpSp>
      <p:sp>
        <p:nvSpPr>
          <p:cNvPr id="2" name="文本框 1">
            <a:extLst>
              <a:ext uri="{FF2B5EF4-FFF2-40B4-BE49-F238E27FC236}">
                <a16:creationId xmlns:a16="http://schemas.microsoft.com/office/drawing/2014/main" id="{2462156D-8910-9120-B3F8-B9E1F9C9DC17}"/>
              </a:ext>
            </a:extLst>
          </p:cNvPr>
          <p:cNvSpPr txBox="1"/>
          <p:nvPr/>
        </p:nvSpPr>
        <p:spPr>
          <a:xfrm>
            <a:off x="6722554" y="5215749"/>
            <a:ext cx="4665133" cy="1107996"/>
          </a:xfrm>
          <a:prstGeom prst="rect">
            <a:avLst/>
          </a:prstGeom>
          <a:noFill/>
          <a:ln>
            <a:solidFill>
              <a:schemeClr val="accent2"/>
            </a:solidFill>
          </a:ln>
        </p:spPr>
        <p:txBody>
          <a:bodyPr wrap="square" rtlCol="0">
            <a:spAutoFit/>
          </a:bodyPr>
          <a:lstStyle/>
          <a:p>
            <a:r>
              <a:rPr lang="zh-CN" altLang="en-US" sz="2200" b="1" dirty="0"/>
              <a:t>输入的条件表达式必须是一个符合语法的逻辑表达式，否则点确定按钮时会出现错误提示。</a:t>
            </a:r>
            <a:endParaRPr lang="en-US" altLang="zh-CN" sz="2200" b="1" dirty="0"/>
          </a:p>
        </p:txBody>
      </p:sp>
    </p:spTree>
    <p:extLst>
      <p:ext uri="{BB962C8B-B14F-4D97-AF65-F5344CB8AC3E}">
        <p14:creationId xmlns:p14="http://schemas.microsoft.com/office/powerpoint/2010/main" val="129051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3" grpId="0"/>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a:extLst>
              <a:ext uri="{FF2B5EF4-FFF2-40B4-BE49-F238E27FC236}">
                <a16:creationId xmlns:a16="http://schemas.microsoft.com/office/drawing/2014/main" id="{D9152916-B7D6-4711-B3BF-663ACE785D48}"/>
              </a:ext>
            </a:extLst>
          </p:cNvPr>
          <p:cNvSpPr>
            <a:spLocks noGrp="1"/>
          </p:cNvSpPr>
          <p:nvPr>
            <p:ph idx="1"/>
          </p:nvPr>
        </p:nvSpPr>
        <p:spPr>
          <a:xfrm>
            <a:off x="440240" y="624293"/>
            <a:ext cx="8779960" cy="545006"/>
          </a:xfrm>
        </p:spPr>
        <p:txBody>
          <a:bodyPr>
            <a:normAutofit/>
          </a:bodyPr>
          <a:lstStyle/>
          <a:p>
            <a:pPr marL="457200" lvl="1" indent="0">
              <a:lnSpc>
                <a:spcPct val="120000"/>
              </a:lnSpc>
              <a:spcBef>
                <a:spcPts val="0"/>
              </a:spcBef>
              <a:buNone/>
              <a:defRPr/>
            </a:pPr>
            <a:r>
              <a:rPr lang="zh-CN" altLang="en-US" sz="2400" dirty="0">
                <a:latin typeface="黑体" pitchFamily="49" charset="-122"/>
                <a:ea typeface="黑体" pitchFamily="49" charset="-122"/>
              </a:rPr>
              <a:t>④</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返回</a:t>
            </a:r>
            <a:r>
              <a:rPr lang="en-US" altLang="zh-CN" dirty="0">
                <a:solidFill>
                  <a:srgbClr val="0000CC"/>
                </a:solidFill>
                <a:latin typeface="黑体" pitchFamily="49" charset="-122"/>
                <a:ea typeface="黑体" pitchFamily="49" charset="-122"/>
              </a:rPr>
              <a:t>CHECK</a:t>
            </a:r>
            <a:r>
              <a:rPr lang="zh-CN" altLang="zh-CN" dirty="0">
                <a:solidFill>
                  <a:srgbClr val="0000CC"/>
                </a:solidFill>
                <a:latin typeface="黑体" pitchFamily="49" charset="-122"/>
                <a:ea typeface="黑体" pitchFamily="49" charset="-122"/>
              </a:rPr>
              <a:t>约束</a:t>
            </a:r>
            <a:r>
              <a:rPr lang="zh-CN" altLang="zh-CN" dirty="0">
                <a:latin typeface="黑体" pitchFamily="49" charset="-122"/>
                <a:ea typeface="黑体" pitchFamily="49" charset="-122"/>
              </a:rPr>
              <a:t>对话框</a:t>
            </a:r>
            <a:r>
              <a:rPr lang="zh-CN" altLang="en-US" dirty="0">
                <a:latin typeface="黑体" pitchFamily="49" charset="-122"/>
                <a:ea typeface="黑体" pitchFamily="49" charset="-122"/>
              </a:rPr>
              <a:t>，单击“</a:t>
            </a:r>
            <a:r>
              <a:rPr lang="zh-CN" altLang="en-US" dirty="0">
                <a:solidFill>
                  <a:srgbClr val="0000CC"/>
                </a:solidFill>
                <a:latin typeface="黑体" pitchFamily="49" charset="-122"/>
                <a:ea typeface="黑体" pitchFamily="49" charset="-122"/>
              </a:rPr>
              <a:t>关闭</a:t>
            </a:r>
            <a:r>
              <a:rPr lang="zh-CN" altLang="en-US" dirty="0">
                <a:latin typeface="黑体" pitchFamily="49" charset="-122"/>
                <a:ea typeface="黑体" pitchFamily="49" charset="-122"/>
              </a:rPr>
              <a:t>”按钮。</a:t>
            </a:r>
            <a:endParaRPr lang="en-US" altLang="zh-CN" dirty="0">
              <a:latin typeface="黑体" pitchFamily="49" charset="-122"/>
              <a:ea typeface="黑体" pitchFamily="49" charset="-122"/>
            </a:endParaRPr>
          </a:p>
        </p:txBody>
      </p:sp>
      <p:grpSp>
        <p:nvGrpSpPr>
          <p:cNvPr id="9" name="组合 8">
            <a:extLst>
              <a:ext uri="{FF2B5EF4-FFF2-40B4-BE49-F238E27FC236}">
                <a16:creationId xmlns:a16="http://schemas.microsoft.com/office/drawing/2014/main" id="{CB0DD91E-75A3-EA34-E974-2D20231A10C5}"/>
              </a:ext>
            </a:extLst>
          </p:cNvPr>
          <p:cNvGrpSpPr/>
          <p:nvPr/>
        </p:nvGrpSpPr>
        <p:grpSpPr>
          <a:xfrm>
            <a:off x="1240353" y="1301868"/>
            <a:ext cx="6045200" cy="3844795"/>
            <a:chOff x="1312334" y="1767535"/>
            <a:chExt cx="6045200" cy="3844795"/>
          </a:xfrm>
          <a:effectLst>
            <a:outerShdw blurRad="50800" dist="38100" dir="2700000" algn="tl" rotWithShape="0">
              <a:prstClr val="black">
                <a:alpha val="40000"/>
              </a:prstClr>
            </a:outerShdw>
          </a:effectLst>
        </p:grpSpPr>
        <p:pic>
          <p:nvPicPr>
            <p:cNvPr id="4" name="图片 3">
              <a:extLst>
                <a:ext uri="{FF2B5EF4-FFF2-40B4-BE49-F238E27FC236}">
                  <a16:creationId xmlns:a16="http://schemas.microsoft.com/office/drawing/2014/main" id="{006CDB82-3372-01FE-1C58-FF9C11562365}"/>
                </a:ext>
              </a:extLst>
            </p:cNvPr>
            <p:cNvPicPr>
              <a:picLocks noChangeAspect="1"/>
            </p:cNvPicPr>
            <p:nvPr/>
          </p:nvPicPr>
          <p:blipFill>
            <a:blip r:embed="rId3"/>
            <a:stretch>
              <a:fillRect/>
            </a:stretch>
          </p:blipFill>
          <p:spPr>
            <a:xfrm>
              <a:off x="1312334" y="1767535"/>
              <a:ext cx="6045200" cy="3844795"/>
            </a:xfrm>
            <a:prstGeom prst="rect">
              <a:avLst/>
            </a:prstGeom>
          </p:spPr>
        </p:pic>
        <p:sp>
          <p:nvSpPr>
            <p:cNvPr id="6" name="矩形 5">
              <a:extLst>
                <a:ext uri="{FF2B5EF4-FFF2-40B4-BE49-F238E27FC236}">
                  <a16:creationId xmlns:a16="http://schemas.microsoft.com/office/drawing/2014/main" id="{79B3ACCD-3DF9-5FA2-10A2-754D79A769AF}"/>
                </a:ext>
              </a:extLst>
            </p:cNvPr>
            <p:cNvSpPr/>
            <p:nvPr/>
          </p:nvSpPr>
          <p:spPr>
            <a:xfrm>
              <a:off x="1429809" y="2277535"/>
              <a:ext cx="635000" cy="26246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82CF26CA-976F-0C5E-BE20-45B9FA6F7478}"/>
                </a:ext>
              </a:extLst>
            </p:cNvPr>
            <p:cNvSpPr/>
            <p:nvPr/>
          </p:nvSpPr>
          <p:spPr>
            <a:xfrm>
              <a:off x="4689475" y="3166535"/>
              <a:ext cx="1999192" cy="26246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FBC07D9C-025C-7870-E14A-72C7E045604F}"/>
              </a:ext>
            </a:extLst>
          </p:cNvPr>
          <p:cNvSpPr txBox="1"/>
          <p:nvPr/>
        </p:nvSpPr>
        <p:spPr>
          <a:xfrm>
            <a:off x="550334" y="5340266"/>
            <a:ext cx="6129866" cy="532069"/>
          </a:xfrm>
          <a:prstGeom prst="rect">
            <a:avLst/>
          </a:prstGeom>
          <a:noFill/>
        </p:spPr>
        <p:txBody>
          <a:bodyPr wrap="square">
            <a:spAutoFit/>
          </a:bodyPr>
          <a:lstStyle/>
          <a:p>
            <a:pPr lvl="1">
              <a:lnSpc>
                <a:spcPct val="140000"/>
              </a:lnSpc>
              <a:spcBef>
                <a:spcPts val="1800"/>
              </a:spcBef>
              <a:defRPr/>
            </a:pPr>
            <a:r>
              <a:rPr lang="zh-CN" altLang="zh-CN" sz="2400" dirty="0">
                <a:latin typeface="黑体" pitchFamily="49" charset="-122"/>
                <a:ea typeface="黑体" pitchFamily="49" charset="-122"/>
              </a:rPr>
              <a:t>⑤</a:t>
            </a:r>
            <a:r>
              <a:rPr lang="en-US" altLang="zh-CN" sz="2200" dirty="0">
                <a:latin typeface="黑体" pitchFamily="49" charset="-122"/>
                <a:ea typeface="黑体" pitchFamily="49" charset="-122"/>
              </a:rPr>
              <a:t> </a:t>
            </a:r>
            <a:r>
              <a:rPr lang="zh-CN" altLang="en-US" sz="2200" dirty="0">
                <a:latin typeface="黑体" pitchFamily="49" charset="-122"/>
                <a:ea typeface="黑体" pitchFamily="49" charset="-122"/>
              </a:rPr>
              <a:t>保存</a:t>
            </a:r>
            <a:r>
              <a:rPr lang="en-US" altLang="zh-CN" sz="2200" dirty="0">
                <a:latin typeface="黑体" pitchFamily="49" charset="-122"/>
                <a:ea typeface="黑体" pitchFamily="49" charset="-122"/>
              </a:rPr>
              <a:t>score</a:t>
            </a:r>
            <a:r>
              <a:rPr lang="zh-CN" altLang="en-US" sz="2200" dirty="0">
                <a:latin typeface="黑体" pitchFamily="49" charset="-122"/>
                <a:ea typeface="黑体" pitchFamily="49" charset="-122"/>
              </a:rPr>
              <a:t>表</a:t>
            </a:r>
            <a:r>
              <a:rPr lang="zh-CN" altLang="en-US" sz="2400" dirty="0">
                <a:latin typeface="黑体" pitchFamily="49" charset="-122"/>
                <a:ea typeface="黑体" pitchFamily="49" charset="-122"/>
              </a:rPr>
              <a:t>完成设置</a:t>
            </a:r>
            <a:r>
              <a:rPr lang="zh-CN" altLang="en-US" sz="2200" dirty="0">
                <a:latin typeface="黑体" pitchFamily="49" charset="-122"/>
                <a:ea typeface="黑体" pitchFamily="49" charset="-122"/>
              </a:rPr>
              <a:t>。</a:t>
            </a:r>
            <a:endParaRPr lang="en-US" altLang="zh-CN" sz="2200" dirty="0">
              <a:latin typeface="黑体" pitchFamily="49" charset="-122"/>
              <a:ea typeface="黑体" pitchFamily="49" charset="-122"/>
            </a:endParaRPr>
          </a:p>
        </p:txBody>
      </p:sp>
      <p:pic>
        <p:nvPicPr>
          <p:cNvPr id="12" name="图片 11">
            <a:extLst>
              <a:ext uri="{FF2B5EF4-FFF2-40B4-BE49-F238E27FC236}">
                <a16:creationId xmlns:a16="http://schemas.microsoft.com/office/drawing/2014/main" id="{B7C3FD44-D27D-AB4E-09C5-C909EAFF92C1}"/>
              </a:ext>
            </a:extLst>
          </p:cNvPr>
          <p:cNvPicPr>
            <a:picLocks noChangeAspect="1"/>
          </p:cNvPicPr>
          <p:nvPr/>
        </p:nvPicPr>
        <p:blipFill rotWithShape="1">
          <a:blip r:embed="rId4"/>
          <a:srcRect b="1196"/>
          <a:stretch/>
        </p:blipFill>
        <p:spPr>
          <a:xfrm>
            <a:off x="8442325" y="1268001"/>
            <a:ext cx="2114550" cy="2719799"/>
          </a:xfrm>
          <a:prstGeom prst="rect">
            <a:avLst/>
          </a:prstGeom>
          <a:effectLst>
            <a:outerShdw blurRad="50800" dist="38100" dir="2700000" algn="tl" rotWithShape="0">
              <a:prstClr val="black">
                <a:alpha val="40000"/>
              </a:prstClr>
            </a:outerShdw>
          </a:effectLst>
        </p:spPr>
      </p:pic>
      <p:sp>
        <p:nvSpPr>
          <p:cNvPr id="13" name="对话气泡: 圆角矩形 12">
            <a:extLst>
              <a:ext uri="{FF2B5EF4-FFF2-40B4-BE49-F238E27FC236}">
                <a16:creationId xmlns:a16="http://schemas.microsoft.com/office/drawing/2014/main" id="{A72FB5D9-2DA1-B4FC-3A40-FD0AB2BBBEBA}"/>
              </a:ext>
            </a:extLst>
          </p:cNvPr>
          <p:cNvSpPr/>
          <p:nvPr/>
        </p:nvSpPr>
        <p:spPr>
          <a:xfrm>
            <a:off x="8085667" y="4512734"/>
            <a:ext cx="3479800" cy="1286934"/>
          </a:xfrm>
          <a:prstGeom prst="wedgeRoundRectCallout">
            <a:avLst>
              <a:gd name="adj1" fmla="val -785"/>
              <a:gd name="adj2" fmla="val -84920"/>
              <a:gd name="adj3" fmla="val 16667"/>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10000"/>
              </a:lnSpc>
            </a:pPr>
            <a:r>
              <a:rPr lang="zh-CN" altLang="en-US" sz="2200" dirty="0">
                <a:solidFill>
                  <a:schemeClr val="tx1"/>
                </a:solidFill>
                <a:latin typeface="黑体" pitchFamily="49" charset="-122"/>
                <a:ea typeface="黑体" pitchFamily="49" charset="-122"/>
              </a:rPr>
              <a:t>在对象资源管理器中，</a:t>
            </a:r>
            <a:r>
              <a:rPr lang="en-US" altLang="zh-CN" sz="2200" dirty="0">
                <a:solidFill>
                  <a:schemeClr val="tx1"/>
                </a:solidFill>
                <a:latin typeface="黑体" pitchFamily="49" charset="-122"/>
                <a:ea typeface="黑体" pitchFamily="49" charset="-122"/>
              </a:rPr>
              <a:t>score</a:t>
            </a:r>
            <a:r>
              <a:rPr lang="zh-CN" altLang="en-US" sz="2200" dirty="0">
                <a:solidFill>
                  <a:schemeClr val="tx1"/>
                </a:solidFill>
                <a:latin typeface="黑体" pitchFamily="49" charset="-122"/>
                <a:ea typeface="黑体" pitchFamily="49" charset="-122"/>
              </a:rPr>
              <a:t>表的“</a:t>
            </a:r>
            <a:r>
              <a:rPr lang="zh-CN" altLang="en-US" sz="2200" dirty="0">
                <a:solidFill>
                  <a:srgbClr val="0000CC"/>
                </a:solidFill>
                <a:latin typeface="黑体" pitchFamily="49" charset="-122"/>
                <a:ea typeface="黑体" pitchFamily="49" charset="-122"/>
              </a:rPr>
              <a:t>约束</a:t>
            </a:r>
            <a:r>
              <a:rPr lang="zh-CN" altLang="en-US" sz="2200" dirty="0">
                <a:solidFill>
                  <a:schemeClr val="tx1"/>
                </a:solidFill>
                <a:latin typeface="黑体" pitchFamily="49" charset="-122"/>
                <a:ea typeface="黑体" pitchFamily="49" charset="-122"/>
              </a:rPr>
              <a:t>”节点下可以查看</a:t>
            </a:r>
            <a:r>
              <a:rPr lang="en-US" altLang="zh-CN" sz="2200" dirty="0">
                <a:solidFill>
                  <a:schemeClr val="tx1"/>
                </a:solidFill>
                <a:latin typeface="黑体" pitchFamily="49" charset="-122"/>
                <a:ea typeface="黑体" pitchFamily="49" charset="-122"/>
              </a:rPr>
              <a:t>check</a:t>
            </a:r>
            <a:r>
              <a:rPr lang="zh-CN" altLang="en-US" sz="2200" dirty="0">
                <a:solidFill>
                  <a:schemeClr val="tx1"/>
                </a:solidFill>
                <a:latin typeface="黑体" pitchFamily="49" charset="-122"/>
                <a:ea typeface="黑体" pitchFamily="49" charset="-122"/>
              </a:rPr>
              <a:t>约束。</a:t>
            </a:r>
            <a:endParaRPr lang="zh-CN" altLang="en-US" sz="2200" dirty="0">
              <a:solidFill>
                <a:schemeClr val="tx1"/>
              </a:solidFill>
            </a:endParaRPr>
          </a:p>
        </p:txBody>
      </p:sp>
      <p:sp>
        <p:nvSpPr>
          <p:cNvPr id="5" name="文本框 4">
            <a:extLst>
              <a:ext uri="{FF2B5EF4-FFF2-40B4-BE49-F238E27FC236}">
                <a16:creationId xmlns:a16="http://schemas.microsoft.com/office/drawing/2014/main" id="{C2B52AE7-7A28-6246-D550-1ED910A43461}"/>
              </a:ext>
            </a:extLst>
          </p:cNvPr>
          <p:cNvSpPr txBox="1"/>
          <p:nvPr/>
        </p:nvSpPr>
        <p:spPr>
          <a:xfrm>
            <a:off x="1840111" y="5968320"/>
            <a:ext cx="3437466" cy="461665"/>
          </a:xfrm>
          <a:prstGeom prst="rect">
            <a:avLst/>
          </a:prstGeom>
          <a:noFill/>
        </p:spPr>
        <p:txBody>
          <a:bodyPr wrap="square">
            <a:spAutoFit/>
          </a:bodyPr>
          <a:lstStyle/>
          <a:p>
            <a:r>
              <a:rPr lang="zh-CN" altLang="en-US" sz="2400" dirty="0">
                <a:solidFill>
                  <a:srgbClr val="0000CC"/>
                </a:solidFill>
                <a:latin typeface="黑体" pitchFamily="49" charset="-122"/>
                <a:ea typeface="黑体" pitchFamily="49" charset="-122"/>
              </a:rPr>
              <a:t>如何删除检查约束？</a:t>
            </a:r>
          </a:p>
        </p:txBody>
      </p:sp>
    </p:spTree>
    <p:extLst>
      <p:ext uri="{BB962C8B-B14F-4D97-AF65-F5344CB8AC3E}">
        <p14:creationId xmlns:p14="http://schemas.microsoft.com/office/powerpoint/2010/main" val="237528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p:bldP spid="13" grpId="0" animBg="1"/>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81FE5-DE6B-4063-A9FF-65F6D0686145}"/>
              </a:ext>
            </a:extLst>
          </p:cNvPr>
          <p:cNvSpPr>
            <a:spLocks noGrp="1"/>
          </p:cNvSpPr>
          <p:nvPr>
            <p:ph type="title"/>
          </p:nvPr>
        </p:nvSpPr>
        <p:spPr>
          <a:xfrm>
            <a:off x="360000" y="360000"/>
            <a:ext cx="10515600" cy="540000"/>
          </a:xfrm>
        </p:spPr>
        <p:txBody>
          <a:bodyPr vert="horz" lIns="91440" tIns="45720" rIns="91440" bIns="45720" rtlCol="0" anchor="ctr">
            <a:normAutofit/>
          </a:bodyPr>
          <a:lstStyle/>
          <a:p>
            <a:r>
              <a:rPr lang="en-US" altLang="zh-CN" sz="3200" dirty="0" smtClean="0">
                <a:solidFill>
                  <a:srgbClr val="C00000"/>
                </a:solidFill>
                <a:latin typeface="黑体" panose="02010609060101010101" pitchFamily="49" charset="-122"/>
                <a:ea typeface="黑体" panose="02010609060101010101" pitchFamily="49" charset="-122"/>
              </a:rPr>
              <a:t>7.2.1 </a:t>
            </a:r>
            <a:r>
              <a:rPr lang="zh-CN" altLang="en-US" sz="3200" dirty="0">
                <a:solidFill>
                  <a:srgbClr val="C00000"/>
                </a:solidFill>
                <a:latin typeface="黑体" panose="02010609060101010101" pitchFamily="49" charset="-122"/>
                <a:ea typeface="黑体" panose="02010609060101010101" pitchFamily="49" charset="-122"/>
              </a:rPr>
              <a:t>主键约束</a:t>
            </a:r>
          </a:p>
        </p:txBody>
      </p:sp>
      <p:sp>
        <p:nvSpPr>
          <p:cNvPr id="7" name="内容占位符 2">
            <a:extLst>
              <a:ext uri="{FF2B5EF4-FFF2-40B4-BE49-F238E27FC236}">
                <a16:creationId xmlns:a16="http://schemas.microsoft.com/office/drawing/2014/main" id="{D9152916-B7D6-4711-B3BF-663ACE785D48}"/>
              </a:ext>
            </a:extLst>
          </p:cNvPr>
          <p:cNvSpPr>
            <a:spLocks noGrp="1"/>
          </p:cNvSpPr>
          <p:nvPr>
            <p:ph idx="1"/>
          </p:nvPr>
        </p:nvSpPr>
        <p:spPr>
          <a:xfrm>
            <a:off x="829733" y="2627840"/>
            <a:ext cx="5621868" cy="3264959"/>
          </a:xfrm>
        </p:spPr>
        <p:txBody>
          <a:bodyPr>
            <a:normAutofit/>
          </a:bodyPr>
          <a:lstStyle/>
          <a:p>
            <a:pPr marL="355600" lvl="1" indent="-355600">
              <a:lnSpc>
                <a:spcPct val="120000"/>
              </a:lnSpc>
              <a:spcBef>
                <a:spcPts val="600"/>
              </a:spcBef>
              <a:buSzPct val="100000"/>
              <a:buNone/>
              <a:defRPr/>
            </a:pPr>
            <a:r>
              <a:rPr lang="en-US" altLang="zh-CN" dirty="0">
                <a:solidFill>
                  <a:srgbClr val="006666"/>
                </a:solidFill>
                <a:latin typeface="黑体" panose="02010609060101010101" pitchFamily="49" charset="-122"/>
                <a:ea typeface="黑体" panose="02010609060101010101" pitchFamily="49" charset="-122"/>
              </a:rPr>
              <a:t>【</a:t>
            </a:r>
            <a:r>
              <a:rPr lang="zh-CN" altLang="en-US" dirty="0">
                <a:solidFill>
                  <a:srgbClr val="006666"/>
                </a:solidFill>
                <a:latin typeface="黑体" panose="02010609060101010101" pitchFamily="49" charset="-122"/>
                <a:ea typeface="黑体" panose="02010609060101010101" pitchFamily="49" charset="-122"/>
              </a:rPr>
              <a:t>例</a:t>
            </a:r>
            <a:r>
              <a:rPr lang="en-US" altLang="zh-CN" dirty="0">
                <a:solidFill>
                  <a:srgbClr val="006666"/>
                </a:solidFill>
                <a:latin typeface="黑体" panose="02010609060101010101" pitchFamily="49" charset="-122"/>
                <a:ea typeface="黑体" panose="02010609060101010101" pitchFamily="49" charset="-122"/>
              </a:rPr>
              <a:t>1】</a:t>
            </a:r>
            <a:r>
              <a:rPr lang="zh-CN" altLang="en-US" dirty="0">
                <a:latin typeface="黑体" pitchFamily="49" charset="-122"/>
                <a:ea typeface="黑体" pitchFamily="49" charset="-122"/>
              </a:rPr>
              <a:t>将</a:t>
            </a:r>
            <a:r>
              <a:rPr lang="en-US" altLang="zh-CN" dirty="0">
                <a:latin typeface="黑体" pitchFamily="49" charset="-122"/>
                <a:ea typeface="黑体" pitchFamily="49" charset="-122"/>
              </a:rPr>
              <a:t>student</a:t>
            </a:r>
            <a:r>
              <a:rPr lang="zh-CN" altLang="en-US" dirty="0">
                <a:latin typeface="黑体" pitchFamily="49" charset="-122"/>
                <a:ea typeface="黑体" pitchFamily="49" charset="-122"/>
              </a:rPr>
              <a:t>表的</a:t>
            </a:r>
            <a:r>
              <a:rPr lang="en-US" altLang="zh-CN" dirty="0" err="1">
                <a:latin typeface="黑体" pitchFamily="49" charset="-122"/>
                <a:ea typeface="黑体" pitchFamily="49" charset="-122"/>
              </a:rPr>
              <a:t>sno</a:t>
            </a:r>
            <a:r>
              <a:rPr lang="zh-CN" altLang="en-US" dirty="0">
                <a:latin typeface="黑体" pitchFamily="49" charset="-122"/>
                <a:ea typeface="黑体" pitchFamily="49" charset="-122"/>
              </a:rPr>
              <a:t>（学号）字段设为主键。</a:t>
            </a:r>
            <a:endParaRPr lang="en-US" altLang="zh-CN" dirty="0">
              <a:latin typeface="黑体" pitchFamily="49" charset="-122"/>
              <a:ea typeface="黑体" pitchFamily="49" charset="-122"/>
            </a:endParaRPr>
          </a:p>
          <a:p>
            <a:pPr marL="400050" lvl="2" indent="0">
              <a:lnSpc>
                <a:spcPct val="120000"/>
              </a:lnSpc>
              <a:spcBef>
                <a:spcPts val="1200"/>
              </a:spcBef>
              <a:buSzPct val="100000"/>
              <a:buNone/>
              <a:defRPr/>
            </a:pPr>
            <a:r>
              <a:rPr lang="zh-CN" altLang="en-US" sz="2200" dirty="0">
                <a:solidFill>
                  <a:srgbClr val="C00000"/>
                </a:solidFill>
                <a:latin typeface="黑体" pitchFamily="49" charset="-122"/>
                <a:ea typeface="黑体" pitchFamily="49" charset="-122"/>
              </a:rPr>
              <a:t>操作步骤：  </a:t>
            </a:r>
          </a:p>
          <a:p>
            <a:pPr marL="457200" lvl="1" indent="0">
              <a:lnSpc>
                <a:spcPct val="120000"/>
              </a:lnSpc>
              <a:spcBef>
                <a:spcPts val="600"/>
              </a:spcBef>
              <a:buNone/>
              <a:defRPr/>
            </a:pPr>
            <a:r>
              <a:rPr lang="zh-CN" altLang="en-US" dirty="0">
                <a:latin typeface="黑体" pitchFamily="49" charset="-122"/>
                <a:ea typeface="黑体" pitchFamily="49" charset="-122"/>
              </a:rPr>
              <a:t>① 如右图所示，在对象资源管理器中右击</a:t>
            </a:r>
            <a:r>
              <a:rPr lang="en-US" altLang="zh-CN" dirty="0">
                <a:latin typeface="黑体" pitchFamily="49" charset="-122"/>
                <a:ea typeface="黑体" pitchFamily="49" charset="-122"/>
              </a:rPr>
              <a:t>student</a:t>
            </a:r>
            <a:r>
              <a:rPr lang="zh-CN" altLang="en-US" dirty="0">
                <a:latin typeface="黑体" pitchFamily="49" charset="-122"/>
                <a:ea typeface="黑体" pitchFamily="49" charset="-122"/>
              </a:rPr>
              <a:t>表，在快捷菜单中选择“</a:t>
            </a:r>
            <a:r>
              <a:rPr lang="zh-CN" altLang="en-US" dirty="0">
                <a:solidFill>
                  <a:srgbClr val="0000CC"/>
                </a:solidFill>
                <a:latin typeface="黑体" pitchFamily="49" charset="-122"/>
                <a:ea typeface="黑体" pitchFamily="49" charset="-122"/>
              </a:rPr>
              <a:t>设计</a:t>
            </a:r>
            <a:r>
              <a:rPr lang="zh-CN" altLang="en-US" dirty="0">
                <a:latin typeface="黑体" pitchFamily="49" charset="-122"/>
                <a:ea typeface="黑体" pitchFamily="49" charset="-122"/>
              </a:rPr>
              <a:t>”。</a:t>
            </a:r>
            <a:endParaRPr lang="en-US" altLang="zh-CN" dirty="0">
              <a:latin typeface="黑体" pitchFamily="49" charset="-122"/>
              <a:ea typeface="黑体" pitchFamily="49" charset="-122"/>
            </a:endParaRPr>
          </a:p>
        </p:txBody>
      </p:sp>
      <p:sp>
        <p:nvSpPr>
          <p:cNvPr id="5" name="文本框 4">
            <a:extLst>
              <a:ext uri="{FF2B5EF4-FFF2-40B4-BE49-F238E27FC236}">
                <a16:creationId xmlns:a16="http://schemas.microsoft.com/office/drawing/2014/main" id="{6E2B3D86-E795-3169-18F3-86269832CF29}"/>
              </a:ext>
            </a:extLst>
          </p:cNvPr>
          <p:cNvSpPr txBox="1"/>
          <p:nvPr/>
        </p:nvSpPr>
        <p:spPr>
          <a:xfrm>
            <a:off x="829733" y="942200"/>
            <a:ext cx="9871074" cy="919867"/>
          </a:xfrm>
          <a:prstGeom prst="rect">
            <a:avLst/>
          </a:prstGeom>
          <a:noFill/>
        </p:spPr>
        <p:txBody>
          <a:bodyPr wrap="square">
            <a:spAutoFit/>
          </a:bodyPr>
          <a:lstStyle/>
          <a:p>
            <a:pPr>
              <a:lnSpc>
                <a:spcPct val="120000"/>
              </a:lnSpc>
            </a:pPr>
            <a:r>
              <a:rPr lang="zh-CN" altLang="en-US" sz="2400" dirty="0">
                <a:solidFill>
                  <a:srgbClr val="0000CC"/>
                </a:solidFill>
                <a:latin typeface="黑体" pitchFamily="49" charset="-122"/>
                <a:ea typeface="黑体" pitchFamily="49" charset="-122"/>
              </a:rPr>
              <a:t>主键是唯一标识记录的字段或字段组合，根据实体完整性约束规则要求主键取值唯一且不能为空。</a:t>
            </a:r>
          </a:p>
        </p:txBody>
      </p:sp>
      <p:pic>
        <p:nvPicPr>
          <p:cNvPr id="4" name="图片 3">
            <a:extLst>
              <a:ext uri="{FF2B5EF4-FFF2-40B4-BE49-F238E27FC236}">
                <a16:creationId xmlns:a16="http://schemas.microsoft.com/office/drawing/2014/main" id="{F1D21EFB-437E-2B4B-5118-F78590AD64D7}"/>
              </a:ext>
            </a:extLst>
          </p:cNvPr>
          <p:cNvPicPr>
            <a:picLocks noChangeAspect="1"/>
          </p:cNvPicPr>
          <p:nvPr/>
        </p:nvPicPr>
        <p:blipFill>
          <a:blip r:embed="rId3"/>
          <a:stretch>
            <a:fillRect/>
          </a:stretch>
        </p:blipFill>
        <p:spPr>
          <a:xfrm>
            <a:off x="6680199" y="2797923"/>
            <a:ext cx="4333875" cy="2828925"/>
          </a:xfrm>
          <a:prstGeom prst="rect">
            <a:avLst/>
          </a:prstGeom>
          <a:effectLst>
            <a:outerShdw blurRad="50800" dist="38100" dir="2700000" algn="tl" rotWithShape="0">
              <a:prstClr val="black">
                <a:alpha val="40000"/>
              </a:prstClr>
            </a:outerShdw>
          </a:effectLst>
        </p:spPr>
      </p:pic>
      <p:sp>
        <p:nvSpPr>
          <p:cNvPr id="8" name="标题 1">
            <a:extLst>
              <a:ext uri="{FF2B5EF4-FFF2-40B4-BE49-F238E27FC236}">
                <a16:creationId xmlns:a16="http://schemas.microsoft.com/office/drawing/2014/main" id="{7C899755-F0D8-F1BC-661E-91E2678B7862}"/>
              </a:ext>
            </a:extLst>
          </p:cNvPr>
          <p:cNvSpPr txBox="1">
            <a:spLocks/>
          </p:cNvSpPr>
          <p:nvPr/>
        </p:nvSpPr>
        <p:spPr>
          <a:xfrm>
            <a:off x="656334" y="1974953"/>
            <a:ext cx="8411467" cy="540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设置主键约束</a:t>
            </a:r>
          </a:p>
        </p:txBody>
      </p:sp>
    </p:spTree>
    <p:extLst>
      <p:ext uri="{BB962C8B-B14F-4D97-AF65-F5344CB8AC3E}">
        <p14:creationId xmlns:p14="http://schemas.microsoft.com/office/powerpoint/2010/main" val="339980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a:extLst>
              <a:ext uri="{FF2B5EF4-FFF2-40B4-BE49-F238E27FC236}">
                <a16:creationId xmlns:a16="http://schemas.microsoft.com/office/drawing/2014/main" id="{D9152916-B7D6-4711-B3BF-663ACE785D48}"/>
              </a:ext>
            </a:extLst>
          </p:cNvPr>
          <p:cNvSpPr>
            <a:spLocks noGrp="1"/>
          </p:cNvSpPr>
          <p:nvPr>
            <p:ph idx="1"/>
          </p:nvPr>
        </p:nvSpPr>
        <p:spPr>
          <a:xfrm>
            <a:off x="583198" y="661944"/>
            <a:ext cx="5572069" cy="1379825"/>
          </a:xfrm>
        </p:spPr>
        <p:txBody>
          <a:bodyPr>
            <a:normAutofit fontScale="92500" lnSpcReduction="10000"/>
          </a:bodyPr>
          <a:lstStyle/>
          <a:p>
            <a:pPr marL="457200" lvl="1" indent="0">
              <a:lnSpc>
                <a:spcPct val="130000"/>
              </a:lnSpc>
              <a:spcBef>
                <a:spcPts val="600"/>
              </a:spcBef>
              <a:buNone/>
              <a:defRPr/>
            </a:pPr>
            <a:r>
              <a:rPr lang="zh-CN" altLang="en-US" dirty="0">
                <a:latin typeface="黑体" pitchFamily="49" charset="-122"/>
                <a:ea typeface="黑体" pitchFamily="49" charset="-122"/>
              </a:rPr>
              <a:t>② 在</a:t>
            </a:r>
            <a:r>
              <a:rPr lang="en-US" altLang="zh-CN" dirty="0">
                <a:latin typeface="黑体" pitchFamily="49" charset="-122"/>
                <a:ea typeface="黑体" pitchFamily="49" charset="-122"/>
              </a:rPr>
              <a:t>student</a:t>
            </a:r>
            <a:r>
              <a:rPr lang="zh-CN" altLang="en-US" dirty="0">
                <a:latin typeface="黑体" pitchFamily="49" charset="-122"/>
                <a:ea typeface="黑体" pitchFamily="49" charset="-122"/>
              </a:rPr>
              <a:t>表的设计窗口，右击</a:t>
            </a:r>
            <a:r>
              <a:rPr lang="en-US" altLang="zh-CN" dirty="0" err="1">
                <a:latin typeface="黑体" pitchFamily="49" charset="-122"/>
                <a:ea typeface="黑体" pitchFamily="49" charset="-122"/>
              </a:rPr>
              <a:t>sno</a:t>
            </a:r>
            <a:r>
              <a:rPr lang="zh-CN" altLang="en-US" dirty="0">
                <a:latin typeface="黑体" pitchFamily="49" charset="-122"/>
                <a:ea typeface="黑体" pitchFamily="49" charset="-122"/>
              </a:rPr>
              <a:t>（学号）左侧的按钮，在快捷菜单中选择“</a:t>
            </a:r>
            <a:r>
              <a:rPr lang="zh-CN" altLang="en-US" dirty="0">
                <a:solidFill>
                  <a:srgbClr val="0000CC"/>
                </a:solidFill>
                <a:latin typeface="黑体" pitchFamily="49" charset="-122"/>
                <a:ea typeface="黑体" pitchFamily="49" charset="-122"/>
              </a:rPr>
              <a:t>设置主键</a:t>
            </a:r>
            <a:r>
              <a:rPr lang="zh-CN" altLang="en-US" dirty="0">
                <a:latin typeface="黑体" pitchFamily="49" charset="-122"/>
                <a:ea typeface="黑体" pitchFamily="49" charset="-122"/>
              </a:rPr>
              <a:t>”。</a:t>
            </a:r>
            <a:endParaRPr lang="en-US" altLang="zh-CN" dirty="0">
              <a:latin typeface="黑体" pitchFamily="49" charset="-122"/>
              <a:ea typeface="黑体" pitchFamily="49" charset="-122"/>
            </a:endParaRPr>
          </a:p>
          <a:p>
            <a:pPr marL="457200" lvl="1" indent="0">
              <a:lnSpc>
                <a:spcPct val="130000"/>
              </a:lnSpc>
              <a:spcBef>
                <a:spcPts val="600"/>
              </a:spcBef>
              <a:buNone/>
              <a:defRPr/>
            </a:pPr>
            <a:endParaRPr lang="en-US" altLang="zh-CN" sz="2200" dirty="0">
              <a:latin typeface="黑体" pitchFamily="49" charset="-122"/>
              <a:ea typeface="黑体" pitchFamily="49" charset="-122"/>
            </a:endParaRPr>
          </a:p>
        </p:txBody>
      </p:sp>
      <p:pic>
        <p:nvPicPr>
          <p:cNvPr id="5" name="图片 4">
            <a:extLst>
              <a:ext uri="{FF2B5EF4-FFF2-40B4-BE49-F238E27FC236}">
                <a16:creationId xmlns:a16="http://schemas.microsoft.com/office/drawing/2014/main" id="{6D729050-202D-CC6F-C9EF-B640979C6070}"/>
              </a:ext>
            </a:extLst>
          </p:cNvPr>
          <p:cNvPicPr>
            <a:picLocks noChangeAspect="1"/>
          </p:cNvPicPr>
          <p:nvPr/>
        </p:nvPicPr>
        <p:blipFill rotWithShape="1">
          <a:blip r:embed="rId3"/>
          <a:srcRect b="52366"/>
          <a:stretch/>
        </p:blipFill>
        <p:spPr>
          <a:xfrm>
            <a:off x="6578599" y="761101"/>
            <a:ext cx="4546600" cy="1181510"/>
          </a:xfrm>
          <a:prstGeom prst="rect">
            <a:avLst/>
          </a:prstGeom>
          <a:effectLst>
            <a:outerShdw blurRad="50800" dist="38100" dir="2700000" algn="tl" rotWithShape="0">
              <a:prstClr val="black">
                <a:alpha val="40000"/>
              </a:prstClr>
            </a:outerShdw>
          </a:effectLst>
        </p:spPr>
      </p:pic>
      <p:sp>
        <p:nvSpPr>
          <p:cNvPr id="2" name="内容占位符 2">
            <a:extLst>
              <a:ext uri="{FF2B5EF4-FFF2-40B4-BE49-F238E27FC236}">
                <a16:creationId xmlns:a16="http://schemas.microsoft.com/office/drawing/2014/main" id="{3F9D0883-FBC6-C881-8E31-391EAB849CC3}"/>
              </a:ext>
            </a:extLst>
          </p:cNvPr>
          <p:cNvSpPr txBox="1">
            <a:spLocks/>
          </p:cNvSpPr>
          <p:nvPr/>
        </p:nvSpPr>
        <p:spPr>
          <a:xfrm>
            <a:off x="583198" y="2131683"/>
            <a:ext cx="5572069" cy="144972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40000"/>
              </a:lnSpc>
              <a:spcBef>
                <a:spcPts val="600"/>
              </a:spcBef>
              <a:buFont typeface="Arial" panose="020B0604020202020204" pitchFamily="34" charset="0"/>
              <a:buNone/>
              <a:defRPr/>
            </a:pPr>
            <a:r>
              <a:rPr lang="zh-CN" altLang="en-US" dirty="0">
                <a:latin typeface="黑体" pitchFamily="49" charset="-122"/>
                <a:ea typeface="黑体" pitchFamily="49" charset="-122"/>
              </a:rPr>
              <a:t>③ </a:t>
            </a:r>
            <a:r>
              <a:rPr lang="en-US" altLang="zh-CN" dirty="0" err="1">
                <a:latin typeface="黑体" pitchFamily="49" charset="-122"/>
                <a:ea typeface="黑体" pitchFamily="49" charset="-122"/>
              </a:rPr>
              <a:t>sno</a:t>
            </a:r>
            <a:r>
              <a:rPr lang="zh-CN" altLang="en-US" dirty="0">
                <a:latin typeface="黑体" pitchFamily="49" charset="-122"/>
                <a:ea typeface="黑体" pitchFamily="49" charset="-122"/>
              </a:rPr>
              <a:t>字段的左侧出现一个</a:t>
            </a:r>
            <a:r>
              <a:rPr lang="zh-CN" altLang="en-US" dirty="0">
                <a:solidFill>
                  <a:srgbClr val="0000CC"/>
                </a:solidFill>
                <a:latin typeface="黑体" pitchFamily="49" charset="-122"/>
                <a:ea typeface="黑体" pitchFamily="49" charset="-122"/>
              </a:rPr>
              <a:t>钥匙图标</a:t>
            </a:r>
            <a:r>
              <a:rPr lang="zh-CN" altLang="en-US" dirty="0">
                <a:latin typeface="黑体" pitchFamily="49" charset="-122"/>
                <a:ea typeface="黑体" pitchFamily="49" charset="-122"/>
              </a:rPr>
              <a:t>，说明该字段已设为主键，然后保存表完成设置。</a:t>
            </a:r>
            <a:endParaRPr lang="en-US" altLang="zh-CN" dirty="0">
              <a:latin typeface="黑体" pitchFamily="49" charset="-122"/>
              <a:ea typeface="黑体" pitchFamily="49" charset="-122"/>
            </a:endParaRPr>
          </a:p>
          <a:p>
            <a:pPr marL="457200" lvl="1" indent="0">
              <a:lnSpc>
                <a:spcPct val="140000"/>
              </a:lnSpc>
              <a:spcBef>
                <a:spcPts val="600"/>
              </a:spcBef>
              <a:buFont typeface="Arial" panose="020B0604020202020204" pitchFamily="34" charset="0"/>
              <a:buNone/>
              <a:defRPr/>
            </a:pPr>
            <a:endParaRPr lang="en-US" altLang="zh-CN" sz="2200" dirty="0">
              <a:latin typeface="黑体" pitchFamily="49" charset="-122"/>
              <a:ea typeface="黑体" pitchFamily="49" charset="-122"/>
            </a:endParaRPr>
          </a:p>
        </p:txBody>
      </p:sp>
      <p:pic>
        <p:nvPicPr>
          <p:cNvPr id="3" name="图片 2">
            <a:extLst>
              <a:ext uri="{FF2B5EF4-FFF2-40B4-BE49-F238E27FC236}">
                <a16:creationId xmlns:a16="http://schemas.microsoft.com/office/drawing/2014/main" id="{18B7FE04-8947-3022-1082-42FA9F631E10}"/>
              </a:ext>
            </a:extLst>
          </p:cNvPr>
          <p:cNvPicPr>
            <a:picLocks noChangeAspect="1"/>
          </p:cNvPicPr>
          <p:nvPr/>
        </p:nvPicPr>
        <p:blipFill>
          <a:blip r:embed="rId4"/>
          <a:stretch>
            <a:fillRect/>
          </a:stretch>
        </p:blipFill>
        <p:spPr>
          <a:xfrm>
            <a:off x="6578599" y="2131683"/>
            <a:ext cx="4545476" cy="1788384"/>
          </a:xfrm>
          <a:prstGeom prst="rect">
            <a:avLst/>
          </a:prstGeom>
          <a:effectLst>
            <a:outerShdw blurRad="50800" dist="38100" dir="2700000" algn="tl" rotWithShape="0">
              <a:prstClr val="black">
                <a:alpha val="40000"/>
              </a:prstClr>
            </a:outerShdw>
          </a:effectLst>
        </p:spPr>
      </p:pic>
      <p:pic>
        <p:nvPicPr>
          <p:cNvPr id="4" name="图片 3">
            <a:extLst>
              <a:ext uri="{FF2B5EF4-FFF2-40B4-BE49-F238E27FC236}">
                <a16:creationId xmlns:a16="http://schemas.microsoft.com/office/drawing/2014/main" id="{2E3E8D0D-5219-C771-07B4-310B632B19F6}"/>
              </a:ext>
            </a:extLst>
          </p:cNvPr>
          <p:cNvPicPr>
            <a:picLocks noChangeAspect="1"/>
          </p:cNvPicPr>
          <p:nvPr/>
        </p:nvPicPr>
        <p:blipFill rotWithShape="1">
          <a:blip r:embed="rId5"/>
          <a:srcRect b="1404"/>
          <a:stretch/>
        </p:blipFill>
        <p:spPr>
          <a:xfrm>
            <a:off x="2606149" y="3581408"/>
            <a:ext cx="2390775" cy="2714097"/>
          </a:xfrm>
          <a:prstGeom prst="rect">
            <a:avLst/>
          </a:prstGeom>
          <a:effectLst>
            <a:outerShdw blurRad="50800" dist="38100" dir="2700000" algn="tl" rotWithShape="0">
              <a:prstClr val="black">
                <a:alpha val="40000"/>
              </a:prstClr>
            </a:outerShdw>
          </a:effectLst>
        </p:spPr>
      </p:pic>
      <p:sp>
        <p:nvSpPr>
          <p:cNvPr id="6" name="对话气泡: 圆角矩形 5">
            <a:extLst>
              <a:ext uri="{FF2B5EF4-FFF2-40B4-BE49-F238E27FC236}">
                <a16:creationId xmlns:a16="http://schemas.microsoft.com/office/drawing/2014/main" id="{BE98B70D-9E3A-3695-A281-983596BCFE2D}"/>
              </a:ext>
            </a:extLst>
          </p:cNvPr>
          <p:cNvSpPr/>
          <p:nvPr/>
        </p:nvSpPr>
        <p:spPr>
          <a:xfrm>
            <a:off x="4639980" y="4079507"/>
            <a:ext cx="5110196" cy="994599"/>
          </a:xfrm>
          <a:prstGeom prst="wedgeRoundRectCallout">
            <a:avLst>
              <a:gd name="adj1" fmla="val -56405"/>
              <a:gd name="adj2" fmla="val 153724"/>
              <a:gd name="adj3" fmla="val 16667"/>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pPr>
            <a:r>
              <a:rPr lang="zh-CN" altLang="en-US" sz="2200" dirty="0">
                <a:solidFill>
                  <a:schemeClr val="tx1"/>
                </a:solidFill>
                <a:latin typeface="黑体" pitchFamily="49" charset="-122"/>
                <a:ea typeface="黑体" pitchFamily="49" charset="-122"/>
              </a:rPr>
              <a:t>在对象资源管理器中，展开</a:t>
            </a:r>
            <a:r>
              <a:rPr lang="en-US" altLang="zh-CN" sz="2200" dirty="0">
                <a:solidFill>
                  <a:schemeClr val="tx1"/>
                </a:solidFill>
                <a:latin typeface="黑体" pitchFamily="49" charset="-122"/>
                <a:ea typeface="黑体" pitchFamily="49" charset="-122"/>
              </a:rPr>
              <a:t>student</a:t>
            </a:r>
            <a:r>
              <a:rPr lang="zh-CN" altLang="en-US" sz="2200" dirty="0">
                <a:solidFill>
                  <a:schemeClr val="tx1"/>
                </a:solidFill>
                <a:latin typeface="黑体" pitchFamily="49" charset="-122"/>
                <a:ea typeface="黑体" pitchFamily="49" charset="-122"/>
              </a:rPr>
              <a:t>表下的“</a:t>
            </a:r>
            <a:r>
              <a:rPr lang="zh-CN" altLang="en-US" sz="2200" dirty="0">
                <a:solidFill>
                  <a:srgbClr val="0000CC"/>
                </a:solidFill>
                <a:latin typeface="黑体" pitchFamily="49" charset="-122"/>
                <a:ea typeface="黑体" pitchFamily="49" charset="-122"/>
              </a:rPr>
              <a:t>键</a:t>
            </a:r>
            <a:r>
              <a:rPr lang="zh-CN" altLang="en-US" sz="2200" dirty="0">
                <a:solidFill>
                  <a:schemeClr val="tx1"/>
                </a:solidFill>
                <a:latin typeface="黑体" pitchFamily="49" charset="-122"/>
                <a:ea typeface="黑体" pitchFamily="49" charset="-122"/>
              </a:rPr>
              <a:t>”节点可以查看主键约束。</a:t>
            </a:r>
            <a:endParaRPr lang="zh-CN" altLang="en-US" sz="2200" dirty="0">
              <a:solidFill>
                <a:schemeClr val="tx1"/>
              </a:solidFill>
            </a:endParaRPr>
          </a:p>
        </p:txBody>
      </p:sp>
      <p:sp>
        <p:nvSpPr>
          <p:cNvPr id="9" name="文本框 8">
            <a:extLst>
              <a:ext uri="{FF2B5EF4-FFF2-40B4-BE49-F238E27FC236}">
                <a16:creationId xmlns:a16="http://schemas.microsoft.com/office/drawing/2014/main" id="{947C29D9-AFC1-FB4D-6FA0-EE155145DA97}"/>
              </a:ext>
            </a:extLst>
          </p:cNvPr>
          <p:cNvSpPr txBox="1"/>
          <p:nvPr/>
        </p:nvSpPr>
        <p:spPr>
          <a:xfrm>
            <a:off x="6578599" y="5233546"/>
            <a:ext cx="4832088" cy="1107996"/>
          </a:xfrm>
          <a:prstGeom prst="rect">
            <a:avLst/>
          </a:prstGeom>
          <a:noFill/>
          <a:ln>
            <a:solidFill>
              <a:schemeClr val="accent2"/>
            </a:solidFill>
          </a:ln>
        </p:spPr>
        <p:txBody>
          <a:bodyPr wrap="square" rtlCol="0">
            <a:spAutoFit/>
          </a:bodyPr>
          <a:lstStyle/>
          <a:p>
            <a:r>
              <a:rPr lang="zh-CN" altLang="en-US" sz="2200" dirty="0">
                <a:latin typeface="黑体" pitchFamily="49" charset="-122"/>
                <a:ea typeface="黑体" pitchFamily="49" charset="-122"/>
              </a:rPr>
              <a:t>主键约束的名称默认</a:t>
            </a:r>
            <a:r>
              <a:rPr lang="en-US" altLang="zh-CN" sz="2200" dirty="0">
                <a:latin typeface="黑体" pitchFamily="49" charset="-122"/>
                <a:ea typeface="黑体" pitchFamily="49" charset="-122"/>
              </a:rPr>
              <a:t>PK_</a:t>
            </a:r>
            <a:r>
              <a:rPr lang="zh-CN" altLang="en-US" sz="2200" dirty="0">
                <a:latin typeface="黑体" pitchFamily="49" charset="-122"/>
                <a:ea typeface="黑体" pitchFamily="49" charset="-122"/>
              </a:rPr>
              <a:t>开头，名称前面有钥匙图标。约束也是数据库中的一种对象，也有名字。</a:t>
            </a:r>
            <a:endParaRPr lang="en-US" altLang="zh-CN" sz="2200" dirty="0">
              <a:latin typeface="黑体" pitchFamily="49" charset="-122"/>
              <a:ea typeface="黑体" pitchFamily="49" charset="-122"/>
            </a:endParaRPr>
          </a:p>
        </p:txBody>
      </p:sp>
    </p:spTree>
    <p:extLst>
      <p:ext uri="{BB962C8B-B14F-4D97-AF65-F5344CB8AC3E}">
        <p14:creationId xmlns:p14="http://schemas.microsoft.com/office/powerpoint/2010/main" val="245015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 grpId="0"/>
      <p:bldP spid="6"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E20168F-D2D1-21CE-66C5-9868ED60F11F}"/>
              </a:ext>
            </a:extLst>
          </p:cNvPr>
          <p:cNvPicPr>
            <a:picLocks noChangeAspect="1"/>
          </p:cNvPicPr>
          <p:nvPr/>
        </p:nvPicPr>
        <p:blipFill>
          <a:blip r:embed="rId3"/>
          <a:stretch>
            <a:fillRect/>
          </a:stretch>
        </p:blipFill>
        <p:spPr>
          <a:xfrm>
            <a:off x="6888413" y="3505200"/>
            <a:ext cx="2467254" cy="2715012"/>
          </a:xfrm>
          <a:prstGeom prst="rect">
            <a:avLst/>
          </a:prstGeom>
          <a:effectLst>
            <a:outerShdw blurRad="50800" dist="38100" dir="2700000" algn="tl" rotWithShape="0">
              <a:prstClr val="black">
                <a:alpha val="40000"/>
              </a:prstClr>
            </a:outerShdw>
          </a:effectLst>
        </p:spPr>
      </p:pic>
      <p:sp>
        <p:nvSpPr>
          <p:cNvPr id="7" name="内容占位符 2">
            <a:extLst>
              <a:ext uri="{FF2B5EF4-FFF2-40B4-BE49-F238E27FC236}">
                <a16:creationId xmlns:a16="http://schemas.microsoft.com/office/drawing/2014/main" id="{D9152916-B7D6-4711-B3BF-663ACE785D48}"/>
              </a:ext>
            </a:extLst>
          </p:cNvPr>
          <p:cNvSpPr>
            <a:spLocks noGrp="1"/>
          </p:cNvSpPr>
          <p:nvPr>
            <p:ph idx="1"/>
          </p:nvPr>
        </p:nvSpPr>
        <p:spPr>
          <a:xfrm>
            <a:off x="616135" y="504353"/>
            <a:ext cx="10109199" cy="735820"/>
          </a:xfrm>
        </p:spPr>
        <p:txBody>
          <a:bodyPr>
            <a:normAutofit/>
          </a:bodyPr>
          <a:lstStyle/>
          <a:p>
            <a:pPr marL="0" lvl="1" indent="0">
              <a:lnSpc>
                <a:spcPct val="150000"/>
              </a:lnSpc>
              <a:spcBef>
                <a:spcPts val="600"/>
              </a:spcBef>
              <a:buSzPct val="100000"/>
              <a:buNone/>
              <a:defRPr/>
            </a:pPr>
            <a:r>
              <a:rPr lang="en-US" altLang="zh-CN" dirty="0">
                <a:solidFill>
                  <a:srgbClr val="006666"/>
                </a:solidFill>
                <a:latin typeface="黑体" panose="02010609060101010101" pitchFamily="49" charset="-122"/>
                <a:ea typeface="黑体" panose="02010609060101010101" pitchFamily="49" charset="-122"/>
              </a:rPr>
              <a:t>【</a:t>
            </a:r>
            <a:r>
              <a:rPr lang="zh-CN" altLang="en-US" dirty="0">
                <a:solidFill>
                  <a:srgbClr val="006666"/>
                </a:solidFill>
                <a:latin typeface="黑体" panose="02010609060101010101" pitchFamily="49" charset="-122"/>
                <a:ea typeface="黑体" panose="02010609060101010101" pitchFamily="49" charset="-122"/>
              </a:rPr>
              <a:t>例</a:t>
            </a:r>
            <a:r>
              <a:rPr lang="en-US" altLang="zh-CN" dirty="0">
                <a:solidFill>
                  <a:srgbClr val="006666"/>
                </a:solidFill>
                <a:latin typeface="黑体" panose="02010609060101010101" pitchFamily="49" charset="-122"/>
                <a:ea typeface="黑体" panose="02010609060101010101" pitchFamily="49" charset="-122"/>
              </a:rPr>
              <a:t>2】</a:t>
            </a:r>
            <a:r>
              <a:rPr lang="zh-CN" altLang="en-US" dirty="0">
                <a:latin typeface="黑体" pitchFamily="49" charset="-122"/>
                <a:ea typeface="黑体" pitchFamily="49" charset="-122"/>
              </a:rPr>
              <a:t>将</a:t>
            </a:r>
            <a:r>
              <a:rPr lang="en-US" altLang="zh-CN" dirty="0">
                <a:latin typeface="黑体" pitchFamily="49" charset="-122"/>
                <a:ea typeface="黑体" pitchFamily="49" charset="-122"/>
              </a:rPr>
              <a:t>score</a:t>
            </a:r>
            <a:r>
              <a:rPr lang="zh-CN" altLang="en-US" dirty="0">
                <a:latin typeface="黑体" pitchFamily="49" charset="-122"/>
                <a:ea typeface="黑体" pitchFamily="49" charset="-122"/>
              </a:rPr>
              <a:t>表的</a:t>
            </a:r>
            <a:r>
              <a:rPr lang="en-US" altLang="zh-CN" dirty="0" err="1">
                <a:latin typeface="黑体" pitchFamily="49" charset="-122"/>
                <a:ea typeface="黑体" pitchFamily="49" charset="-122"/>
              </a:rPr>
              <a:t>sno</a:t>
            </a:r>
            <a:r>
              <a:rPr lang="zh-CN" altLang="en-US" dirty="0">
                <a:latin typeface="黑体" pitchFamily="49" charset="-122"/>
                <a:ea typeface="黑体" pitchFamily="49" charset="-122"/>
              </a:rPr>
              <a:t>（学号）和</a:t>
            </a:r>
            <a:r>
              <a:rPr lang="en-US" altLang="zh-CN" dirty="0" err="1">
                <a:latin typeface="黑体" pitchFamily="49" charset="-122"/>
                <a:ea typeface="黑体" pitchFamily="49" charset="-122"/>
              </a:rPr>
              <a:t>cno</a:t>
            </a:r>
            <a:r>
              <a:rPr lang="zh-CN" altLang="en-US" dirty="0">
                <a:latin typeface="黑体" pitchFamily="49" charset="-122"/>
                <a:ea typeface="黑体" pitchFamily="49" charset="-122"/>
              </a:rPr>
              <a:t>（课程号）的组合设为主键。</a:t>
            </a:r>
            <a:endParaRPr lang="en-US" altLang="zh-CN" dirty="0">
              <a:latin typeface="黑体" pitchFamily="49" charset="-122"/>
              <a:ea typeface="黑体" pitchFamily="49" charset="-122"/>
            </a:endParaRPr>
          </a:p>
        </p:txBody>
      </p:sp>
      <p:sp>
        <p:nvSpPr>
          <p:cNvPr id="2" name="内容占位符 2">
            <a:extLst>
              <a:ext uri="{FF2B5EF4-FFF2-40B4-BE49-F238E27FC236}">
                <a16:creationId xmlns:a16="http://schemas.microsoft.com/office/drawing/2014/main" id="{A194FE2F-1036-A424-BB2A-1F1FE5BDFA83}"/>
              </a:ext>
            </a:extLst>
          </p:cNvPr>
          <p:cNvSpPr txBox="1">
            <a:spLocks/>
          </p:cNvSpPr>
          <p:nvPr/>
        </p:nvSpPr>
        <p:spPr>
          <a:xfrm>
            <a:off x="482071" y="1114384"/>
            <a:ext cx="5800196" cy="15362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10000"/>
              </a:lnSpc>
              <a:spcBef>
                <a:spcPts val="0"/>
              </a:spcBef>
              <a:buNone/>
              <a:defRPr/>
            </a:pPr>
            <a:r>
              <a:rPr lang="zh-CN" altLang="en-US" sz="2000" dirty="0">
                <a:latin typeface="黑体" pitchFamily="49" charset="-122"/>
                <a:ea typeface="黑体" pitchFamily="49" charset="-122"/>
              </a:rPr>
              <a:t>① </a:t>
            </a:r>
            <a:r>
              <a:rPr lang="zh-CN" altLang="en-US" sz="2200" dirty="0">
                <a:latin typeface="黑体" pitchFamily="49" charset="-122"/>
                <a:ea typeface="黑体" pitchFamily="49" charset="-122"/>
              </a:rPr>
              <a:t>如右图所示，在</a:t>
            </a:r>
            <a:r>
              <a:rPr lang="en-US" altLang="zh-CN" sz="2200" dirty="0">
                <a:latin typeface="黑体" pitchFamily="49" charset="-122"/>
                <a:ea typeface="黑体" pitchFamily="49" charset="-122"/>
              </a:rPr>
              <a:t>score</a:t>
            </a:r>
            <a:r>
              <a:rPr lang="zh-CN" altLang="en-US" sz="2200" dirty="0">
                <a:latin typeface="黑体" pitchFamily="49" charset="-122"/>
                <a:ea typeface="黑体" pitchFamily="49" charset="-122"/>
              </a:rPr>
              <a:t>表的设计器中，按住</a:t>
            </a:r>
            <a:r>
              <a:rPr lang="en-US" altLang="zh-CN" sz="2200" dirty="0">
                <a:latin typeface="黑体" pitchFamily="49" charset="-122"/>
                <a:ea typeface="黑体" pitchFamily="49" charset="-122"/>
              </a:rPr>
              <a:t>ctrl</a:t>
            </a:r>
            <a:r>
              <a:rPr lang="zh-CN" altLang="en-US" sz="2200" dirty="0">
                <a:latin typeface="黑体" pitchFamily="49" charset="-122"/>
                <a:ea typeface="黑体" pitchFamily="49" charset="-122"/>
              </a:rPr>
              <a:t>键单击</a:t>
            </a:r>
            <a:r>
              <a:rPr lang="en-US" altLang="zh-CN" sz="2200" dirty="0" err="1">
                <a:latin typeface="黑体" pitchFamily="49" charset="-122"/>
                <a:ea typeface="黑体" pitchFamily="49" charset="-122"/>
              </a:rPr>
              <a:t>sno</a:t>
            </a:r>
            <a:r>
              <a:rPr lang="zh-CN" altLang="en-US" sz="2200" dirty="0">
                <a:latin typeface="黑体" pitchFamily="49" charset="-122"/>
                <a:ea typeface="黑体" pitchFamily="49" charset="-122"/>
              </a:rPr>
              <a:t>和</a:t>
            </a:r>
            <a:r>
              <a:rPr lang="en-US" altLang="zh-CN" sz="2200" dirty="0" err="1">
                <a:latin typeface="黑体" pitchFamily="49" charset="-122"/>
                <a:ea typeface="黑体" pitchFamily="49" charset="-122"/>
              </a:rPr>
              <a:t>cno</a:t>
            </a:r>
            <a:r>
              <a:rPr lang="zh-CN" altLang="en-US" sz="2200" dirty="0">
                <a:latin typeface="黑体" pitchFamily="49" charset="-122"/>
                <a:ea typeface="黑体" pitchFamily="49" charset="-122"/>
              </a:rPr>
              <a:t>字段左侧的按钮将它们都选中，右击选中区域，在快捷菜单中选择“</a:t>
            </a:r>
            <a:r>
              <a:rPr lang="zh-CN" altLang="en-US" sz="2200" dirty="0">
                <a:solidFill>
                  <a:srgbClr val="0000CC"/>
                </a:solidFill>
                <a:latin typeface="黑体" pitchFamily="49" charset="-122"/>
                <a:ea typeface="黑体" pitchFamily="49" charset="-122"/>
              </a:rPr>
              <a:t>设置主键</a:t>
            </a:r>
            <a:r>
              <a:rPr lang="zh-CN" altLang="en-US" sz="2200" dirty="0">
                <a:latin typeface="黑体" pitchFamily="49" charset="-122"/>
                <a:ea typeface="黑体" pitchFamily="49" charset="-122"/>
              </a:rPr>
              <a:t>”。</a:t>
            </a:r>
            <a:endParaRPr lang="en-US" altLang="zh-CN" sz="2200" dirty="0">
              <a:latin typeface="黑体" pitchFamily="49" charset="-122"/>
              <a:ea typeface="黑体" pitchFamily="49" charset="-122"/>
            </a:endParaRPr>
          </a:p>
        </p:txBody>
      </p:sp>
      <p:pic>
        <p:nvPicPr>
          <p:cNvPr id="3" name="图片 2">
            <a:extLst>
              <a:ext uri="{FF2B5EF4-FFF2-40B4-BE49-F238E27FC236}">
                <a16:creationId xmlns:a16="http://schemas.microsoft.com/office/drawing/2014/main" id="{08892C0B-145F-58CA-478C-86D33CA6DB81}"/>
              </a:ext>
            </a:extLst>
          </p:cNvPr>
          <p:cNvPicPr>
            <a:picLocks noChangeAspect="1"/>
          </p:cNvPicPr>
          <p:nvPr/>
        </p:nvPicPr>
        <p:blipFill>
          <a:blip r:embed="rId4"/>
          <a:stretch>
            <a:fillRect/>
          </a:stretch>
        </p:blipFill>
        <p:spPr>
          <a:xfrm>
            <a:off x="6457857" y="1313246"/>
            <a:ext cx="4352144" cy="1913672"/>
          </a:xfrm>
          <a:prstGeom prst="rect">
            <a:avLst/>
          </a:prstGeom>
          <a:effectLst>
            <a:outerShdw blurRad="50800" dist="38100" dir="2700000" algn="tl" rotWithShape="0">
              <a:prstClr val="black">
                <a:alpha val="40000"/>
              </a:prstClr>
            </a:outerShdw>
          </a:effectLst>
        </p:spPr>
      </p:pic>
      <p:sp>
        <p:nvSpPr>
          <p:cNvPr id="4" name="对话气泡: 圆角矩形 3">
            <a:extLst>
              <a:ext uri="{FF2B5EF4-FFF2-40B4-BE49-F238E27FC236}">
                <a16:creationId xmlns:a16="http://schemas.microsoft.com/office/drawing/2014/main" id="{532BE9F8-EC50-6981-3A10-2B931AE881D6}"/>
              </a:ext>
            </a:extLst>
          </p:cNvPr>
          <p:cNvSpPr/>
          <p:nvPr/>
        </p:nvSpPr>
        <p:spPr>
          <a:xfrm>
            <a:off x="8830733" y="3749099"/>
            <a:ext cx="2621627" cy="1400911"/>
          </a:xfrm>
          <a:prstGeom prst="wedgeRoundRectCallout">
            <a:avLst>
              <a:gd name="adj1" fmla="val -52474"/>
              <a:gd name="adj2" fmla="val 104661"/>
              <a:gd name="adj3" fmla="val 16667"/>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r>
              <a:rPr lang="zh-CN" altLang="en-US" sz="2200" dirty="0">
                <a:solidFill>
                  <a:schemeClr val="tx1"/>
                </a:solidFill>
                <a:latin typeface="黑体" pitchFamily="49" charset="-122"/>
                <a:ea typeface="黑体" pitchFamily="49" charset="-122"/>
              </a:rPr>
              <a:t>在对象资源管理器中，</a:t>
            </a:r>
            <a:r>
              <a:rPr lang="en-US" altLang="zh-CN" sz="2200" dirty="0">
                <a:solidFill>
                  <a:schemeClr val="tx1"/>
                </a:solidFill>
                <a:latin typeface="黑体" pitchFamily="49" charset="-122"/>
                <a:ea typeface="黑体" pitchFamily="49" charset="-122"/>
              </a:rPr>
              <a:t>score</a:t>
            </a:r>
            <a:r>
              <a:rPr lang="zh-CN" altLang="en-US" sz="2200" dirty="0">
                <a:solidFill>
                  <a:schemeClr val="tx1"/>
                </a:solidFill>
                <a:latin typeface="黑体" pitchFamily="49" charset="-122"/>
                <a:ea typeface="黑体" pitchFamily="49" charset="-122"/>
              </a:rPr>
              <a:t>表的“</a:t>
            </a:r>
            <a:r>
              <a:rPr lang="zh-CN" altLang="en-US" sz="2200" dirty="0">
                <a:solidFill>
                  <a:srgbClr val="0000CC"/>
                </a:solidFill>
                <a:latin typeface="黑体" pitchFamily="49" charset="-122"/>
                <a:ea typeface="黑体" pitchFamily="49" charset="-122"/>
              </a:rPr>
              <a:t>键</a:t>
            </a:r>
            <a:r>
              <a:rPr lang="zh-CN" altLang="en-US" sz="2200" dirty="0">
                <a:solidFill>
                  <a:schemeClr val="tx1"/>
                </a:solidFill>
                <a:latin typeface="黑体" pitchFamily="49" charset="-122"/>
                <a:ea typeface="黑体" pitchFamily="49" charset="-122"/>
              </a:rPr>
              <a:t>”节点下可以查看该主键约束。</a:t>
            </a:r>
            <a:endParaRPr lang="zh-CN" altLang="en-US" sz="2200" dirty="0">
              <a:solidFill>
                <a:schemeClr val="tx1"/>
              </a:solidFill>
            </a:endParaRPr>
          </a:p>
        </p:txBody>
      </p:sp>
      <p:pic>
        <p:nvPicPr>
          <p:cNvPr id="8" name="图片 7">
            <a:extLst>
              <a:ext uri="{FF2B5EF4-FFF2-40B4-BE49-F238E27FC236}">
                <a16:creationId xmlns:a16="http://schemas.microsoft.com/office/drawing/2014/main" id="{BB6511D2-EAB5-50D8-DD48-56CF4EA6A00A}"/>
              </a:ext>
            </a:extLst>
          </p:cNvPr>
          <p:cNvPicPr>
            <a:picLocks noChangeAspect="1"/>
          </p:cNvPicPr>
          <p:nvPr/>
        </p:nvPicPr>
        <p:blipFill>
          <a:blip r:embed="rId5"/>
          <a:stretch>
            <a:fillRect/>
          </a:stretch>
        </p:blipFill>
        <p:spPr>
          <a:xfrm>
            <a:off x="1095240" y="4038023"/>
            <a:ext cx="5110298" cy="1536263"/>
          </a:xfrm>
          <a:prstGeom prst="rect">
            <a:avLst/>
          </a:prstGeom>
        </p:spPr>
      </p:pic>
      <p:sp>
        <p:nvSpPr>
          <p:cNvPr id="9" name="内容占位符 2">
            <a:extLst>
              <a:ext uri="{FF2B5EF4-FFF2-40B4-BE49-F238E27FC236}">
                <a16:creationId xmlns:a16="http://schemas.microsoft.com/office/drawing/2014/main" id="{7D9AEA6D-4021-5502-86BD-A4C7E4162BD5}"/>
              </a:ext>
            </a:extLst>
          </p:cNvPr>
          <p:cNvSpPr txBox="1">
            <a:spLocks/>
          </p:cNvSpPr>
          <p:nvPr/>
        </p:nvSpPr>
        <p:spPr>
          <a:xfrm>
            <a:off x="482071" y="2739111"/>
            <a:ext cx="5732935" cy="1449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10000"/>
              </a:lnSpc>
              <a:spcBef>
                <a:spcPts val="600"/>
              </a:spcBef>
              <a:buNone/>
              <a:defRPr/>
            </a:pPr>
            <a:r>
              <a:rPr lang="zh-CN" altLang="en-US" sz="2000" dirty="0">
                <a:latin typeface="黑体" pitchFamily="49" charset="-122"/>
                <a:ea typeface="黑体" pitchFamily="49" charset="-122"/>
              </a:rPr>
              <a:t>② </a:t>
            </a:r>
            <a:r>
              <a:rPr lang="zh-CN" altLang="en-US" sz="2200" dirty="0">
                <a:latin typeface="黑体" pitchFamily="49" charset="-122"/>
                <a:ea typeface="黑体" pitchFamily="49" charset="-122"/>
              </a:rPr>
              <a:t>如下图所示，</a:t>
            </a:r>
            <a:r>
              <a:rPr lang="en-US" altLang="zh-CN" sz="2200" dirty="0" err="1">
                <a:latin typeface="黑体" pitchFamily="49" charset="-122"/>
                <a:ea typeface="黑体" pitchFamily="49" charset="-122"/>
              </a:rPr>
              <a:t>sno</a:t>
            </a:r>
            <a:r>
              <a:rPr lang="zh-CN" altLang="en-US" sz="2200" dirty="0">
                <a:latin typeface="黑体" pitchFamily="49" charset="-122"/>
                <a:ea typeface="黑体" pitchFamily="49" charset="-122"/>
              </a:rPr>
              <a:t>和</a:t>
            </a:r>
            <a:r>
              <a:rPr lang="en-US" altLang="zh-CN" sz="2200" dirty="0" err="1">
                <a:latin typeface="黑体" pitchFamily="49" charset="-122"/>
                <a:ea typeface="黑体" pitchFamily="49" charset="-122"/>
              </a:rPr>
              <a:t>cno</a:t>
            </a:r>
            <a:r>
              <a:rPr lang="zh-CN" altLang="en-US" sz="2200" dirty="0">
                <a:latin typeface="黑体" pitchFamily="49" charset="-122"/>
                <a:ea typeface="黑体" pitchFamily="49" charset="-122"/>
              </a:rPr>
              <a:t>字段的左侧都出现了</a:t>
            </a:r>
            <a:r>
              <a:rPr lang="zh-CN" altLang="en-US" sz="2200" dirty="0">
                <a:solidFill>
                  <a:srgbClr val="0000CC"/>
                </a:solidFill>
                <a:latin typeface="黑体" pitchFamily="49" charset="-122"/>
                <a:ea typeface="黑体" pitchFamily="49" charset="-122"/>
              </a:rPr>
              <a:t>钥匙图标</a:t>
            </a:r>
            <a:r>
              <a:rPr lang="zh-CN" altLang="en-US" sz="2200" dirty="0">
                <a:latin typeface="黑体" pitchFamily="49" charset="-122"/>
                <a:ea typeface="黑体" pitchFamily="49" charset="-122"/>
              </a:rPr>
              <a:t>，说明这两个字段的组合为主键，然后保存表完成设置。</a:t>
            </a:r>
            <a:endParaRPr lang="en-US" altLang="zh-CN" sz="2200" dirty="0">
              <a:latin typeface="黑体" pitchFamily="49" charset="-122"/>
              <a:ea typeface="黑体" pitchFamily="49" charset="-122"/>
            </a:endParaRPr>
          </a:p>
          <a:p>
            <a:pPr marL="457200" lvl="1" indent="0">
              <a:lnSpc>
                <a:spcPct val="130000"/>
              </a:lnSpc>
              <a:spcBef>
                <a:spcPts val="600"/>
              </a:spcBef>
              <a:buFont typeface="Arial" panose="020B0604020202020204" pitchFamily="34" charset="0"/>
              <a:buNone/>
              <a:defRPr/>
            </a:pPr>
            <a:endParaRPr lang="en-US" altLang="zh-CN" sz="2200" dirty="0">
              <a:latin typeface="黑体" pitchFamily="49" charset="-122"/>
              <a:ea typeface="黑体" pitchFamily="49" charset="-122"/>
            </a:endParaRPr>
          </a:p>
        </p:txBody>
      </p:sp>
      <p:sp>
        <p:nvSpPr>
          <p:cNvPr id="5" name="文本框 4">
            <a:extLst>
              <a:ext uri="{FF2B5EF4-FFF2-40B4-BE49-F238E27FC236}">
                <a16:creationId xmlns:a16="http://schemas.microsoft.com/office/drawing/2014/main" id="{1744BB29-AD2C-2243-CE1E-1963BDEF8E01}"/>
              </a:ext>
            </a:extLst>
          </p:cNvPr>
          <p:cNvSpPr txBox="1"/>
          <p:nvPr/>
        </p:nvSpPr>
        <p:spPr>
          <a:xfrm>
            <a:off x="1251042" y="5672191"/>
            <a:ext cx="5488425" cy="707886"/>
          </a:xfrm>
          <a:prstGeom prst="rect">
            <a:avLst/>
          </a:prstGeom>
          <a:noFill/>
          <a:ln>
            <a:solidFill>
              <a:schemeClr val="accent2"/>
            </a:solidFill>
          </a:ln>
        </p:spPr>
        <p:txBody>
          <a:bodyPr wrap="square" rtlCol="0">
            <a:spAutoFit/>
          </a:bodyPr>
          <a:lstStyle/>
          <a:p>
            <a:r>
              <a:rPr lang="zh-CN" altLang="en-US" sz="2000" dirty="0">
                <a:solidFill>
                  <a:srgbClr val="C00000"/>
                </a:solidFill>
                <a:latin typeface="黑体" pitchFamily="49" charset="-122"/>
                <a:ea typeface="黑体" pitchFamily="49" charset="-122"/>
              </a:rPr>
              <a:t>注意：</a:t>
            </a:r>
            <a:r>
              <a:rPr lang="zh-CN" altLang="en-US" sz="2000" dirty="0">
                <a:latin typeface="黑体" pitchFamily="49" charset="-122"/>
                <a:ea typeface="黑体" pitchFamily="49" charset="-122"/>
              </a:rPr>
              <a:t>两个钥匙图标表示它们的组合为主键，而不是有两个主键，一个表中只能有一个主键。</a:t>
            </a:r>
            <a:endParaRPr lang="en-US" altLang="zh-CN" sz="2000" dirty="0">
              <a:latin typeface="黑体" pitchFamily="49" charset="-122"/>
              <a:ea typeface="黑体" pitchFamily="49" charset="-122"/>
            </a:endParaRPr>
          </a:p>
        </p:txBody>
      </p:sp>
    </p:spTree>
    <p:extLst>
      <p:ext uri="{BB962C8B-B14F-4D97-AF65-F5344CB8AC3E}">
        <p14:creationId xmlns:p14="http://schemas.microsoft.com/office/powerpoint/2010/main" val="7071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3"/>
      <p:bldP spid="2" grpId="0" build="p" bldLvl="3"/>
      <p:bldP spid="4" grpId="0" animBg="1"/>
      <p:bldP spid="9" grpId="0"/>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81FE5-DE6B-4063-A9FF-65F6D0686145}"/>
              </a:ext>
            </a:extLst>
          </p:cNvPr>
          <p:cNvSpPr>
            <a:spLocks noGrp="1"/>
          </p:cNvSpPr>
          <p:nvPr>
            <p:ph type="title"/>
          </p:nvPr>
        </p:nvSpPr>
        <p:spPr>
          <a:xfrm>
            <a:off x="437501" y="621616"/>
            <a:ext cx="10515600" cy="540000"/>
          </a:xfrm>
        </p:spPr>
        <p:txBody>
          <a:bodyPr vert="horz" lIns="91440" tIns="45720" rIns="91440" bIns="45720" rtlCol="0" anchor="ctr">
            <a:normAutofit/>
          </a:bodyPr>
          <a:lstStyle/>
          <a:p>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删除主键约束</a:t>
            </a:r>
          </a:p>
        </p:txBody>
      </p:sp>
      <p:sp>
        <p:nvSpPr>
          <p:cNvPr id="7" name="内容占位符 2">
            <a:extLst>
              <a:ext uri="{FF2B5EF4-FFF2-40B4-BE49-F238E27FC236}">
                <a16:creationId xmlns:a16="http://schemas.microsoft.com/office/drawing/2014/main" id="{D9152916-B7D6-4711-B3BF-663ACE785D48}"/>
              </a:ext>
            </a:extLst>
          </p:cNvPr>
          <p:cNvSpPr>
            <a:spLocks noGrp="1"/>
          </p:cNvSpPr>
          <p:nvPr>
            <p:ph idx="1"/>
          </p:nvPr>
        </p:nvSpPr>
        <p:spPr>
          <a:xfrm>
            <a:off x="939745" y="1209140"/>
            <a:ext cx="5522133" cy="882124"/>
          </a:xfrm>
        </p:spPr>
        <p:txBody>
          <a:bodyPr>
            <a:normAutofit lnSpcReduction="10000"/>
          </a:bodyPr>
          <a:lstStyle/>
          <a:p>
            <a:pPr marL="271463" lvl="1" indent="-271463">
              <a:lnSpc>
                <a:spcPct val="110000"/>
              </a:lnSpc>
              <a:spcBef>
                <a:spcPts val="600"/>
              </a:spcBef>
              <a:buSzPct val="100000"/>
              <a:buNone/>
              <a:defRPr/>
            </a:pPr>
            <a:r>
              <a:rPr lang="en-US" altLang="zh-CN" dirty="0">
                <a:solidFill>
                  <a:srgbClr val="006666"/>
                </a:solidFill>
                <a:latin typeface="黑体" panose="02010609060101010101" pitchFamily="49" charset="-122"/>
                <a:ea typeface="黑体" panose="02010609060101010101" pitchFamily="49" charset="-122"/>
              </a:rPr>
              <a:t>【</a:t>
            </a:r>
            <a:r>
              <a:rPr lang="zh-CN" altLang="en-US" dirty="0">
                <a:solidFill>
                  <a:srgbClr val="006666"/>
                </a:solidFill>
                <a:latin typeface="黑体" panose="02010609060101010101" pitchFamily="49" charset="-122"/>
                <a:ea typeface="黑体" panose="02010609060101010101" pitchFamily="49" charset="-122"/>
              </a:rPr>
              <a:t>例</a:t>
            </a:r>
            <a:r>
              <a:rPr lang="en-US" altLang="zh-CN" dirty="0">
                <a:solidFill>
                  <a:srgbClr val="006666"/>
                </a:solidFill>
                <a:latin typeface="黑体" panose="02010609060101010101" pitchFamily="49" charset="-122"/>
                <a:ea typeface="黑体" panose="02010609060101010101" pitchFamily="49" charset="-122"/>
              </a:rPr>
              <a:t>3】</a:t>
            </a:r>
            <a:r>
              <a:rPr lang="zh-CN" altLang="en-US" dirty="0">
                <a:latin typeface="黑体" pitchFamily="49" charset="-122"/>
                <a:ea typeface="黑体" pitchFamily="49" charset="-122"/>
              </a:rPr>
              <a:t>删除</a:t>
            </a:r>
            <a:r>
              <a:rPr lang="en-US" altLang="zh-CN" dirty="0">
                <a:latin typeface="黑体" pitchFamily="49" charset="-122"/>
                <a:ea typeface="黑体" pitchFamily="49" charset="-122"/>
              </a:rPr>
              <a:t>student</a:t>
            </a:r>
            <a:r>
              <a:rPr lang="zh-CN" altLang="en-US" dirty="0">
                <a:latin typeface="黑体" pitchFamily="49" charset="-122"/>
                <a:ea typeface="黑体" pitchFamily="49" charset="-122"/>
              </a:rPr>
              <a:t>表中</a:t>
            </a:r>
            <a:r>
              <a:rPr lang="en-US" altLang="zh-CN" dirty="0" err="1">
                <a:latin typeface="黑体" pitchFamily="49" charset="-122"/>
                <a:ea typeface="黑体" pitchFamily="49" charset="-122"/>
              </a:rPr>
              <a:t>sno</a:t>
            </a:r>
            <a:r>
              <a:rPr lang="zh-CN" altLang="en-US" dirty="0">
                <a:latin typeface="黑体" pitchFamily="49" charset="-122"/>
                <a:ea typeface="黑体" pitchFamily="49" charset="-122"/>
              </a:rPr>
              <a:t>（学号）字段的主键约束。</a:t>
            </a:r>
            <a:endParaRPr lang="en-US" altLang="zh-CN" dirty="0">
              <a:latin typeface="黑体" pitchFamily="49" charset="-122"/>
              <a:ea typeface="黑体" pitchFamily="49" charset="-122"/>
            </a:endParaRPr>
          </a:p>
        </p:txBody>
      </p:sp>
      <p:pic>
        <p:nvPicPr>
          <p:cNvPr id="10" name="图片 9">
            <a:extLst>
              <a:ext uri="{FF2B5EF4-FFF2-40B4-BE49-F238E27FC236}">
                <a16:creationId xmlns:a16="http://schemas.microsoft.com/office/drawing/2014/main" id="{E1508144-1CDA-B0DF-0328-FA3D13994830}"/>
              </a:ext>
            </a:extLst>
          </p:cNvPr>
          <p:cNvPicPr>
            <a:picLocks noChangeAspect="1"/>
          </p:cNvPicPr>
          <p:nvPr/>
        </p:nvPicPr>
        <p:blipFill rotWithShape="1">
          <a:blip r:embed="rId3"/>
          <a:srcRect b="3030"/>
          <a:stretch/>
        </p:blipFill>
        <p:spPr>
          <a:xfrm>
            <a:off x="6824133" y="1181409"/>
            <a:ext cx="3259386" cy="2306396"/>
          </a:xfrm>
          <a:prstGeom prst="rect">
            <a:avLst/>
          </a:prstGeom>
          <a:effectLst>
            <a:outerShdw blurRad="50800" dist="38100" dir="2700000" algn="tl" rotWithShape="0">
              <a:prstClr val="black">
                <a:alpha val="40000"/>
              </a:prstClr>
            </a:outerShdw>
          </a:effectLst>
        </p:spPr>
      </p:pic>
      <p:sp>
        <p:nvSpPr>
          <p:cNvPr id="3" name="内容占位符 2">
            <a:extLst>
              <a:ext uri="{FF2B5EF4-FFF2-40B4-BE49-F238E27FC236}">
                <a16:creationId xmlns:a16="http://schemas.microsoft.com/office/drawing/2014/main" id="{0D45B22B-FB34-8181-233B-FC487F8FF8BD}"/>
              </a:ext>
            </a:extLst>
          </p:cNvPr>
          <p:cNvSpPr txBox="1">
            <a:spLocks/>
          </p:cNvSpPr>
          <p:nvPr/>
        </p:nvSpPr>
        <p:spPr>
          <a:xfrm>
            <a:off x="939747" y="3786140"/>
            <a:ext cx="5522133" cy="178651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1463" lvl="1" indent="0">
              <a:lnSpc>
                <a:spcPct val="120000"/>
              </a:lnSpc>
              <a:spcBef>
                <a:spcPts val="600"/>
              </a:spcBef>
              <a:buFont typeface="Arial" panose="020B0604020202020204" pitchFamily="34" charset="0"/>
              <a:buNone/>
              <a:defRPr/>
            </a:pPr>
            <a:r>
              <a:rPr lang="zh-CN" altLang="en-US" dirty="0">
                <a:solidFill>
                  <a:srgbClr val="C00000"/>
                </a:solidFill>
                <a:latin typeface="黑体" pitchFamily="49" charset="-122"/>
                <a:ea typeface="黑体" pitchFamily="49" charset="-122"/>
              </a:rPr>
              <a:t>方法二：</a:t>
            </a:r>
            <a:endParaRPr lang="en-US" altLang="zh-CN" dirty="0">
              <a:latin typeface="黑体" pitchFamily="49" charset="-122"/>
              <a:ea typeface="黑体" pitchFamily="49" charset="-122"/>
            </a:endParaRPr>
          </a:p>
          <a:p>
            <a:pPr marL="457200" lvl="1" indent="0">
              <a:lnSpc>
                <a:spcPct val="120000"/>
              </a:lnSpc>
              <a:spcBef>
                <a:spcPts val="600"/>
              </a:spcBef>
              <a:buFont typeface="Arial" panose="020B0604020202020204" pitchFamily="34" charset="0"/>
              <a:buNone/>
              <a:defRPr/>
            </a:pPr>
            <a:r>
              <a:rPr lang="zh-CN" altLang="en-US" dirty="0">
                <a:latin typeface="黑体" pitchFamily="49" charset="-122"/>
                <a:ea typeface="黑体" pitchFamily="49" charset="-122"/>
              </a:rPr>
              <a:t>在</a:t>
            </a:r>
            <a:r>
              <a:rPr lang="en-US" altLang="zh-CN" dirty="0">
                <a:latin typeface="黑体" pitchFamily="49" charset="-122"/>
                <a:ea typeface="黑体" pitchFamily="49" charset="-122"/>
              </a:rPr>
              <a:t>student</a:t>
            </a:r>
            <a:r>
              <a:rPr lang="zh-CN" altLang="en-US" dirty="0">
                <a:latin typeface="黑体" pitchFamily="49" charset="-122"/>
                <a:ea typeface="黑体" pitchFamily="49" charset="-122"/>
              </a:rPr>
              <a:t>表的设计器中，右击主键</a:t>
            </a:r>
            <a:r>
              <a:rPr lang="en-US" altLang="zh-CN" dirty="0" err="1">
                <a:latin typeface="黑体" pitchFamily="49" charset="-122"/>
                <a:ea typeface="黑体" pitchFamily="49" charset="-122"/>
              </a:rPr>
              <a:t>sno</a:t>
            </a:r>
            <a:r>
              <a:rPr lang="zh-CN" altLang="en-US" dirty="0">
                <a:latin typeface="黑体" pitchFamily="49" charset="-122"/>
                <a:ea typeface="黑体" pitchFamily="49" charset="-122"/>
              </a:rPr>
              <a:t>（学号）左侧的按钮，在快捷菜单中选择“</a:t>
            </a:r>
            <a:r>
              <a:rPr lang="zh-CN" altLang="en-US" dirty="0">
                <a:solidFill>
                  <a:srgbClr val="0000CC"/>
                </a:solidFill>
                <a:latin typeface="黑体" pitchFamily="49" charset="-122"/>
                <a:ea typeface="黑体" pitchFamily="49" charset="-122"/>
              </a:rPr>
              <a:t>删除主键</a:t>
            </a:r>
            <a:r>
              <a:rPr lang="zh-CN" altLang="en-US" dirty="0">
                <a:latin typeface="黑体" pitchFamily="49" charset="-122"/>
                <a:ea typeface="黑体" pitchFamily="49" charset="-122"/>
              </a:rPr>
              <a:t>”，然后保存表。</a:t>
            </a:r>
            <a:endParaRPr lang="en-US" altLang="zh-CN" dirty="0">
              <a:latin typeface="黑体" pitchFamily="49" charset="-122"/>
              <a:ea typeface="黑体" pitchFamily="49" charset="-122"/>
            </a:endParaRPr>
          </a:p>
          <a:p>
            <a:pPr marL="457200" lvl="1" indent="0">
              <a:lnSpc>
                <a:spcPct val="120000"/>
              </a:lnSpc>
              <a:spcBef>
                <a:spcPts val="600"/>
              </a:spcBef>
              <a:buFont typeface="Arial" panose="020B0604020202020204" pitchFamily="34" charset="0"/>
              <a:buNone/>
              <a:defRPr/>
            </a:pPr>
            <a:endParaRPr lang="en-US" altLang="zh-CN" sz="2200" dirty="0">
              <a:latin typeface="黑体" pitchFamily="49" charset="-122"/>
              <a:ea typeface="黑体" pitchFamily="49" charset="-122"/>
            </a:endParaRPr>
          </a:p>
        </p:txBody>
      </p:sp>
      <p:pic>
        <p:nvPicPr>
          <p:cNvPr id="4" name="图片 3">
            <a:extLst>
              <a:ext uri="{FF2B5EF4-FFF2-40B4-BE49-F238E27FC236}">
                <a16:creationId xmlns:a16="http://schemas.microsoft.com/office/drawing/2014/main" id="{3E4946B7-8425-5393-8D34-7F4FFC2E7380}"/>
              </a:ext>
            </a:extLst>
          </p:cNvPr>
          <p:cNvPicPr>
            <a:picLocks noChangeAspect="1"/>
          </p:cNvPicPr>
          <p:nvPr/>
        </p:nvPicPr>
        <p:blipFill>
          <a:blip r:embed="rId4"/>
          <a:stretch>
            <a:fillRect/>
          </a:stretch>
        </p:blipFill>
        <p:spPr>
          <a:xfrm>
            <a:off x="6824133" y="3859421"/>
            <a:ext cx="4128968" cy="2248970"/>
          </a:xfrm>
          <a:prstGeom prst="rect">
            <a:avLst/>
          </a:prstGeom>
          <a:effectLst>
            <a:outerShdw blurRad="50800" dist="38100" dir="2700000" algn="tl" rotWithShape="0">
              <a:prstClr val="black">
                <a:alpha val="40000"/>
              </a:prstClr>
            </a:outerShdw>
          </a:effectLst>
        </p:spPr>
      </p:pic>
      <p:sp>
        <p:nvSpPr>
          <p:cNvPr id="5" name="内容占位符 2">
            <a:extLst>
              <a:ext uri="{FF2B5EF4-FFF2-40B4-BE49-F238E27FC236}">
                <a16:creationId xmlns:a16="http://schemas.microsoft.com/office/drawing/2014/main" id="{9B783083-5053-1B96-D9A9-3A66D02EC179}"/>
              </a:ext>
            </a:extLst>
          </p:cNvPr>
          <p:cNvSpPr txBox="1">
            <a:spLocks/>
          </p:cNvSpPr>
          <p:nvPr/>
        </p:nvSpPr>
        <p:spPr>
          <a:xfrm>
            <a:off x="939746" y="2186312"/>
            <a:ext cx="5522133" cy="15047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1463" lvl="2" indent="0">
              <a:lnSpc>
                <a:spcPct val="110000"/>
              </a:lnSpc>
              <a:spcBef>
                <a:spcPts val="600"/>
              </a:spcBef>
              <a:buSzPct val="100000"/>
              <a:buFont typeface="Arial" panose="020B0604020202020204" pitchFamily="34" charset="0"/>
              <a:buNone/>
              <a:defRPr/>
            </a:pPr>
            <a:r>
              <a:rPr lang="zh-CN" altLang="en-US" sz="2400" dirty="0">
                <a:solidFill>
                  <a:srgbClr val="C00000"/>
                </a:solidFill>
                <a:latin typeface="黑体" pitchFamily="49" charset="-122"/>
                <a:ea typeface="黑体" pitchFamily="49" charset="-122"/>
              </a:rPr>
              <a:t>方法一：  </a:t>
            </a:r>
          </a:p>
          <a:p>
            <a:pPr marL="457200" lvl="1" indent="0">
              <a:lnSpc>
                <a:spcPct val="110000"/>
              </a:lnSpc>
              <a:spcBef>
                <a:spcPts val="600"/>
              </a:spcBef>
              <a:buFont typeface="Arial" panose="020B0604020202020204" pitchFamily="34" charset="0"/>
              <a:buNone/>
              <a:defRPr/>
            </a:pPr>
            <a:r>
              <a:rPr lang="zh-CN" altLang="en-US" dirty="0">
                <a:latin typeface="黑体" pitchFamily="49" charset="-122"/>
                <a:ea typeface="黑体" pitchFamily="49" charset="-122"/>
              </a:rPr>
              <a:t>在对象资源管理器中右击该约束的名字，在快捷菜单中选择“</a:t>
            </a:r>
            <a:r>
              <a:rPr lang="zh-CN" altLang="en-US" dirty="0">
                <a:solidFill>
                  <a:srgbClr val="0000CC"/>
                </a:solidFill>
                <a:latin typeface="黑体" pitchFamily="49" charset="-122"/>
                <a:ea typeface="黑体" pitchFamily="49" charset="-122"/>
              </a:rPr>
              <a:t>删除</a:t>
            </a:r>
            <a:r>
              <a:rPr lang="zh-CN" altLang="en-US" dirty="0">
                <a:latin typeface="黑体" pitchFamily="49" charset="-122"/>
                <a:ea typeface="黑体" pitchFamily="49" charset="-122"/>
              </a:rPr>
              <a:t>”。</a:t>
            </a:r>
            <a:endParaRPr lang="en-US" altLang="zh-CN" dirty="0">
              <a:latin typeface="黑体" pitchFamily="49" charset="-122"/>
              <a:ea typeface="黑体" pitchFamily="49" charset="-122"/>
            </a:endParaRPr>
          </a:p>
          <a:p>
            <a:pPr marL="457200" lvl="1" indent="0">
              <a:lnSpc>
                <a:spcPct val="110000"/>
              </a:lnSpc>
              <a:spcBef>
                <a:spcPts val="600"/>
              </a:spcBef>
              <a:buFont typeface="Arial" panose="020B0604020202020204" pitchFamily="34" charset="0"/>
              <a:buNone/>
              <a:defRPr/>
            </a:pPr>
            <a:endParaRPr lang="en-US" altLang="zh-CN" dirty="0">
              <a:latin typeface="黑体" pitchFamily="49" charset="-122"/>
              <a:ea typeface="黑体" pitchFamily="49" charset="-122"/>
            </a:endParaRPr>
          </a:p>
        </p:txBody>
      </p:sp>
    </p:spTree>
    <p:extLst>
      <p:ext uri="{BB962C8B-B14F-4D97-AF65-F5344CB8AC3E}">
        <p14:creationId xmlns:p14="http://schemas.microsoft.com/office/powerpoint/2010/main" val="4128061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P spid="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E81FE5-DE6B-4063-A9FF-65F6D0686145}"/>
              </a:ext>
            </a:extLst>
          </p:cNvPr>
          <p:cNvSpPr>
            <a:spLocks noGrp="1"/>
          </p:cNvSpPr>
          <p:nvPr>
            <p:ph type="title"/>
          </p:nvPr>
        </p:nvSpPr>
        <p:spPr>
          <a:xfrm>
            <a:off x="360000" y="360000"/>
            <a:ext cx="10515600" cy="540000"/>
          </a:xfrm>
        </p:spPr>
        <p:txBody>
          <a:bodyPr vert="horz" lIns="91440" tIns="45720" rIns="91440" bIns="45720" rtlCol="0" anchor="ctr">
            <a:normAutofit/>
          </a:bodyPr>
          <a:lstStyle/>
          <a:p>
            <a:r>
              <a:rPr lang="en-US" altLang="zh-CN" sz="3200" dirty="0" smtClean="0">
                <a:solidFill>
                  <a:srgbClr val="C00000"/>
                </a:solidFill>
                <a:latin typeface="黑体" panose="02010609060101010101" pitchFamily="49" charset="-122"/>
                <a:ea typeface="黑体" panose="02010609060101010101" pitchFamily="49" charset="-122"/>
              </a:rPr>
              <a:t>7.2.2 </a:t>
            </a:r>
            <a:r>
              <a:rPr lang="zh-CN" altLang="en-US" sz="3200" dirty="0">
                <a:solidFill>
                  <a:srgbClr val="C00000"/>
                </a:solidFill>
                <a:latin typeface="黑体" panose="02010609060101010101" pitchFamily="49" charset="-122"/>
                <a:ea typeface="黑体" panose="02010609060101010101" pitchFamily="49" charset="-122"/>
              </a:rPr>
              <a:t>外键约束</a:t>
            </a:r>
          </a:p>
        </p:txBody>
      </p:sp>
      <p:sp>
        <p:nvSpPr>
          <p:cNvPr id="7" name="内容占位符 2">
            <a:extLst>
              <a:ext uri="{FF2B5EF4-FFF2-40B4-BE49-F238E27FC236}">
                <a16:creationId xmlns:a16="http://schemas.microsoft.com/office/drawing/2014/main" id="{D9152916-B7D6-4711-B3BF-663ACE785D48}"/>
              </a:ext>
            </a:extLst>
          </p:cNvPr>
          <p:cNvSpPr>
            <a:spLocks noGrp="1"/>
          </p:cNvSpPr>
          <p:nvPr>
            <p:ph idx="1"/>
          </p:nvPr>
        </p:nvSpPr>
        <p:spPr>
          <a:xfrm>
            <a:off x="962024" y="2744583"/>
            <a:ext cx="10340975" cy="1465623"/>
          </a:xfrm>
        </p:spPr>
        <p:txBody>
          <a:bodyPr>
            <a:normAutofit/>
          </a:bodyPr>
          <a:lstStyle/>
          <a:p>
            <a:pPr marL="271463" lvl="1" indent="-271463">
              <a:lnSpc>
                <a:spcPct val="110000"/>
              </a:lnSpc>
              <a:spcBef>
                <a:spcPts val="1200"/>
              </a:spcBef>
              <a:buSzPct val="100000"/>
              <a:buNone/>
              <a:defRPr/>
            </a:pPr>
            <a:r>
              <a:rPr lang="en-US" altLang="zh-CN" dirty="0">
                <a:solidFill>
                  <a:srgbClr val="006666"/>
                </a:solidFill>
                <a:latin typeface="黑体" panose="02010609060101010101" pitchFamily="49" charset="-122"/>
                <a:ea typeface="黑体" panose="02010609060101010101" pitchFamily="49" charset="-122"/>
              </a:rPr>
              <a:t>【</a:t>
            </a:r>
            <a:r>
              <a:rPr lang="zh-CN" altLang="en-US" dirty="0">
                <a:solidFill>
                  <a:srgbClr val="006666"/>
                </a:solidFill>
                <a:latin typeface="黑体" panose="02010609060101010101" pitchFamily="49" charset="-122"/>
                <a:ea typeface="黑体" panose="02010609060101010101" pitchFamily="49" charset="-122"/>
              </a:rPr>
              <a:t>例</a:t>
            </a:r>
            <a:r>
              <a:rPr lang="en-US" altLang="zh-CN" dirty="0">
                <a:solidFill>
                  <a:srgbClr val="006666"/>
                </a:solidFill>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在</a:t>
            </a:r>
            <a:r>
              <a:rPr lang="en-US" altLang="zh-CN" dirty="0">
                <a:latin typeface="黑体" panose="02010609060101010101" pitchFamily="49" charset="-122"/>
                <a:ea typeface="黑体" panose="02010609060101010101" pitchFamily="49" charset="-122"/>
              </a:rPr>
              <a:t>course</a:t>
            </a:r>
            <a:r>
              <a:rPr lang="zh-CN" altLang="en-US" dirty="0">
                <a:latin typeface="黑体" panose="02010609060101010101" pitchFamily="49" charset="-122"/>
                <a:ea typeface="黑体" panose="02010609060101010101" pitchFamily="49" charset="-122"/>
              </a:rPr>
              <a:t>课程</a:t>
            </a:r>
            <a:r>
              <a:rPr lang="zh-CN" altLang="zh-CN" dirty="0">
                <a:latin typeface="黑体" panose="02010609060101010101" pitchFamily="49" charset="-122"/>
                <a:ea typeface="黑体" panose="02010609060101010101" pitchFamily="49" charset="-122"/>
              </a:rPr>
              <a:t>表的</a:t>
            </a:r>
            <a:r>
              <a:rPr lang="en-US" altLang="zh-CN" dirty="0" err="1">
                <a:latin typeface="黑体" panose="02010609060101010101" pitchFamily="49" charset="-122"/>
                <a:ea typeface="黑体" panose="02010609060101010101" pitchFamily="49" charset="-122"/>
              </a:rPr>
              <a:t>tno</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教师号</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字段上</a:t>
            </a:r>
            <a:r>
              <a:rPr lang="zh-CN" altLang="en-US" dirty="0">
                <a:latin typeface="黑体" panose="02010609060101010101" pitchFamily="49" charset="-122"/>
                <a:ea typeface="黑体" panose="02010609060101010101" pitchFamily="49" charset="-122"/>
              </a:rPr>
              <a:t>设置</a:t>
            </a:r>
            <a:r>
              <a:rPr lang="zh-CN" altLang="zh-CN" dirty="0">
                <a:latin typeface="黑体" panose="02010609060101010101" pitchFamily="49" charset="-122"/>
                <a:ea typeface="黑体" panose="02010609060101010101" pitchFamily="49" charset="-122"/>
              </a:rPr>
              <a:t>外键约束，参照</a:t>
            </a:r>
            <a:r>
              <a:rPr lang="en-US" altLang="zh-CN" dirty="0">
                <a:latin typeface="黑体" panose="02010609060101010101" pitchFamily="49" charset="-122"/>
                <a:ea typeface="黑体" panose="02010609060101010101" pitchFamily="49" charset="-122"/>
              </a:rPr>
              <a:t>teacher</a:t>
            </a:r>
            <a:r>
              <a:rPr lang="zh-CN" altLang="en-US" dirty="0">
                <a:latin typeface="黑体" panose="02010609060101010101" pitchFamily="49" charset="-122"/>
                <a:ea typeface="黑体" panose="02010609060101010101" pitchFamily="49" charset="-122"/>
              </a:rPr>
              <a:t>教师</a:t>
            </a:r>
            <a:r>
              <a:rPr lang="zh-CN" altLang="zh-CN" dirty="0">
                <a:latin typeface="黑体" panose="02010609060101010101" pitchFamily="49" charset="-122"/>
                <a:ea typeface="黑体" panose="02010609060101010101" pitchFamily="49" charset="-122"/>
              </a:rPr>
              <a:t>表的</a:t>
            </a:r>
            <a:r>
              <a:rPr lang="zh-CN" altLang="en-US" dirty="0">
                <a:latin typeface="黑体" panose="02010609060101010101" pitchFamily="49" charset="-122"/>
                <a:ea typeface="黑体" panose="02010609060101010101" pitchFamily="49" charset="-122"/>
              </a:rPr>
              <a:t>主键</a:t>
            </a:r>
            <a:r>
              <a:rPr lang="en-US" altLang="zh-CN" dirty="0" err="1">
                <a:latin typeface="黑体" panose="02010609060101010101" pitchFamily="49" charset="-122"/>
                <a:ea typeface="黑体" panose="02010609060101010101" pitchFamily="49" charset="-122"/>
              </a:rPr>
              <a:t>tno</a:t>
            </a:r>
            <a:r>
              <a:rPr lang="zh-CN" altLang="zh-CN" dirty="0">
                <a:latin typeface="黑体" panose="02010609060101010101" pitchFamily="49" charset="-122"/>
                <a:ea typeface="黑体" panose="02010609060101010101" pitchFamily="49" charset="-122"/>
              </a:rPr>
              <a:t>字段</a:t>
            </a:r>
            <a:r>
              <a:rPr lang="zh-CN" altLang="en-US" dirty="0">
                <a:latin typeface="黑体" panose="02010609060101010101" pitchFamily="49" charset="-122"/>
                <a:ea typeface="黑体" panose="02010609060101010101" pitchFamily="49" charset="-122"/>
              </a:rPr>
              <a:t>。</a:t>
            </a:r>
            <a:endParaRPr lang="en-US" altLang="zh-CN" dirty="0">
              <a:latin typeface="黑体" pitchFamily="49" charset="-122"/>
              <a:ea typeface="黑体" pitchFamily="49" charset="-122"/>
            </a:endParaRPr>
          </a:p>
        </p:txBody>
      </p:sp>
      <p:sp>
        <p:nvSpPr>
          <p:cNvPr id="5" name="文本框 4">
            <a:extLst>
              <a:ext uri="{FF2B5EF4-FFF2-40B4-BE49-F238E27FC236}">
                <a16:creationId xmlns:a16="http://schemas.microsoft.com/office/drawing/2014/main" id="{BB027FBF-A3A1-DC87-4535-46CA29C8A692}"/>
              </a:ext>
            </a:extLst>
          </p:cNvPr>
          <p:cNvSpPr txBox="1"/>
          <p:nvPr/>
        </p:nvSpPr>
        <p:spPr>
          <a:xfrm>
            <a:off x="889001" y="953197"/>
            <a:ext cx="10202333" cy="1212768"/>
          </a:xfrm>
          <a:prstGeom prst="rect">
            <a:avLst/>
          </a:prstGeom>
          <a:noFill/>
        </p:spPr>
        <p:txBody>
          <a:bodyPr wrap="square">
            <a:spAutoFit/>
          </a:bodyPr>
          <a:lstStyle/>
          <a:p>
            <a:pPr>
              <a:lnSpc>
                <a:spcPct val="110000"/>
              </a:lnSpc>
            </a:pPr>
            <a:r>
              <a:rPr lang="zh-CN" altLang="en-US" sz="2300" dirty="0">
                <a:solidFill>
                  <a:srgbClr val="0000CC"/>
                </a:solidFill>
                <a:latin typeface="黑体" pitchFamily="49" charset="-122"/>
                <a:ea typeface="黑体" pitchFamily="49" charset="-122"/>
              </a:rPr>
              <a:t>外键是指某个字段在该关系中不是主键但它是另一个关系的主键，外键起到两个关系的联系作用。根据参照完整性约束规则要求外键的取值必须是它所参照的主键值中的某个值或者取空值。</a:t>
            </a:r>
          </a:p>
        </p:txBody>
      </p:sp>
      <p:pic>
        <p:nvPicPr>
          <p:cNvPr id="3" name="图片 2">
            <a:extLst>
              <a:ext uri="{FF2B5EF4-FFF2-40B4-BE49-F238E27FC236}">
                <a16:creationId xmlns:a16="http://schemas.microsoft.com/office/drawing/2014/main" id="{81AD67ED-0D2F-1E34-CD0D-F28C51589C8C}"/>
              </a:ext>
            </a:extLst>
          </p:cNvPr>
          <p:cNvPicPr>
            <a:picLocks noChangeAspect="1"/>
          </p:cNvPicPr>
          <p:nvPr/>
        </p:nvPicPr>
        <p:blipFill>
          <a:blip r:embed="rId3"/>
          <a:stretch>
            <a:fillRect/>
          </a:stretch>
        </p:blipFill>
        <p:spPr>
          <a:xfrm>
            <a:off x="6961849" y="3404164"/>
            <a:ext cx="3910277" cy="2548885"/>
          </a:xfrm>
          <a:prstGeom prst="rect">
            <a:avLst/>
          </a:prstGeom>
          <a:effectLst>
            <a:outerShdw blurRad="50800" dist="38100" dir="2700000" algn="tl" rotWithShape="0">
              <a:prstClr val="black">
                <a:alpha val="40000"/>
              </a:prstClr>
            </a:outerShdw>
          </a:effectLst>
        </p:spPr>
      </p:pic>
      <p:sp>
        <p:nvSpPr>
          <p:cNvPr id="6" name="内容占位符 2">
            <a:extLst>
              <a:ext uri="{FF2B5EF4-FFF2-40B4-BE49-F238E27FC236}">
                <a16:creationId xmlns:a16="http://schemas.microsoft.com/office/drawing/2014/main" id="{5DA183C3-298F-FCF0-2147-2A302F103C68}"/>
              </a:ext>
            </a:extLst>
          </p:cNvPr>
          <p:cNvSpPr txBox="1">
            <a:spLocks/>
          </p:cNvSpPr>
          <p:nvPr/>
        </p:nvSpPr>
        <p:spPr>
          <a:xfrm>
            <a:off x="889001" y="3621965"/>
            <a:ext cx="5641976" cy="2113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0050" lvl="2" indent="0">
              <a:lnSpc>
                <a:spcPct val="140000"/>
              </a:lnSpc>
              <a:spcBef>
                <a:spcPts val="1200"/>
              </a:spcBef>
              <a:buSzPct val="100000"/>
              <a:buFont typeface="Arial" panose="020B0604020202020204" pitchFamily="34" charset="0"/>
              <a:buNone/>
              <a:defRPr/>
            </a:pPr>
            <a:r>
              <a:rPr lang="zh-CN" altLang="en-US" sz="2200" dirty="0">
                <a:solidFill>
                  <a:srgbClr val="C00000"/>
                </a:solidFill>
                <a:latin typeface="黑体" pitchFamily="49" charset="-122"/>
                <a:ea typeface="黑体" pitchFamily="49" charset="-122"/>
              </a:rPr>
              <a:t>操作步骤：  </a:t>
            </a:r>
          </a:p>
          <a:p>
            <a:pPr marL="457200" lvl="1" indent="0">
              <a:lnSpc>
                <a:spcPct val="120000"/>
              </a:lnSpc>
              <a:spcBef>
                <a:spcPts val="600"/>
              </a:spcBef>
              <a:buFont typeface="Arial" panose="020B0604020202020204" pitchFamily="34" charset="0"/>
              <a:buNone/>
              <a:defRPr/>
            </a:pPr>
            <a:r>
              <a:rPr lang="zh-CN" altLang="en-US" dirty="0">
                <a:latin typeface="黑体" pitchFamily="49" charset="-122"/>
                <a:ea typeface="黑体" pitchFamily="49" charset="-122"/>
              </a:rPr>
              <a:t>① 在</a:t>
            </a:r>
            <a:r>
              <a:rPr lang="en-US" altLang="zh-CN" dirty="0">
                <a:latin typeface="黑体" pitchFamily="49" charset="-122"/>
                <a:ea typeface="黑体" pitchFamily="49" charset="-122"/>
              </a:rPr>
              <a:t>course</a:t>
            </a:r>
            <a:r>
              <a:rPr lang="zh-CN" altLang="en-US" dirty="0">
                <a:latin typeface="黑体" pitchFamily="49" charset="-122"/>
                <a:ea typeface="黑体" pitchFamily="49" charset="-122"/>
              </a:rPr>
              <a:t>表的设计器中，右击</a:t>
            </a:r>
            <a:r>
              <a:rPr lang="en-US" altLang="zh-CN" dirty="0" err="1">
                <a:latin typeface="黑体" pitchFamily="49" charset="-122"/>
                <a:ea typeface="黑体" pitchFamily="49" charset="-122"/>
              </a:rPr>
              <a:t>tno</a:t>
            </a:r>
            <a:r>
              <a:rPr lang="zh-CN" altLang="en-US" dirty="0">
                <a:latin typeface="黑体" pitchFamily="49" charset="-122"/>
                <a:ea typeface="黑体" pitchFamily="49" charset="-122"/>
              </a:rPr>
              <a:t>（教师号）左侧的按钮，在快捷菜单中选择“</a:t>
            </a:r>
            <a:r>
              <a:rPr lang="zh-CN" altLang="en-US" dirty="0">
                <a:solidFill>
                  <a:srgbClr val="0000CC"/>
                </a:solidFill>
                <a:latin typeface="黑体" pitchFamily="49" charset="-122"/>
                <a:ea typeface="黑体" pitchFamily="49" charset="-122"/>
              </a:rPr>
              <a:t>关系</a:t>
            </a:r>
            <a:r>
              <a:rPr lang="zh-CN" altLang="en-US" dirty="0">
                <a:latin typeface="黑体" pitchFamily="49" charset="-122"/>
                <a:ea typeface="黑体" pitchFamily="49" charset="-122"/>
              </a:rPr>
              <a:t>”。 </a:t>
            </a:r>
            <a:endParaRPr lang="en-US" altLang="zh-CN" dirty="0">
              <a:latin typeface="黑体" pitchFamily="49" charset="-122"/>
              <a:ea typeface="黑体" pitchFamily="49" charset="-122"/>
            </a:endParaRPr>
          </a:p>
        </p:txBody>
      </p:sp>
      <p:sp>
        <p:nvSpPr>
          <p:cNvPr id="8" name="标题 1">
            <a:extLst>
              <a:ext uri="{FF2B5EF4-FFF2-40B4-BE49-F238E27FC236}">
                <a16:creationId xmlns:a16="http://schemas.microsoft.com/office/drawing/2014/main" id="{EA4A899A-1452-007F-666F-458ACC288F19}"/>
              </a:ext>
            </a:extLst>
          </p:cNvPr>
          <p:cNvSpPr txBox="1">
            <a:spLocks/>
          </p:cNvSpPr>
          <p:nvPr/>
        </p:nvSpPr>
        <p:spPr>
          <a:xfrm>
            <a:off x="700254" y="2155473"/>
            <a:ext cx="8411467" cy="540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设置外键约束</a:t>
            </a:r>
          </a:p>
        </p:txBody>
      </p:sp>
    </p:spTree>
    <p:extLst>
      <p:ext uri="{BB962C8B-B14F-4D97-AF65-F5344CB8AC3E}">
        <p14:creationId xmlns:p14="http://schemas.microsoft.com/office/powerpoint/2010/main" val="380464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bldLvl="3"/>
      <p:bldP spid="5" grpId="0"/>
      <p:bldP spid="6" grpId="0" build="p" bldLvl="3"/>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a:extLst>
              <a:ext uri="{FF2B5EF4-FFF2-40B4-BE49-F238E27FC236}">
                <a16:creationId xmlns:a16="http://schemas.microsoft.com/office/drawing/2014/main" id="{D9152916-B7D6-4711-B3BF-663ACE785D48}"/>
              </a:ext>
            </a:extLst>
          </p:cNvPr>
          <p:cNvSpPr>
            <a:spLocks noGrp="1"/>
          </p:cNvSpPr>
          <p:nvPr>
            <p:ph idx="1"/>
          </p:nvPr>
        </p:nvSpPr>
        <p:spPr>
          <a:xfrm>
            <a:off x="546049" y="558800"/>
            <a:ext cx="10435218" cy="1117600"/>
          </a:xfrm>
        </p:spPr>
        <p:txBody>
          <a:bodyPr>
            <a:normAutofit/>
          </a:bodyPr>
          <a:lstStyle/>
          <a:p>
            <a:pPr marL="457200" lvl="1" indent="0">
              <a:lnSpc>
                <a:spcPct val="120000"/>
              </a:lnSpc>
              <a:spcBef>
                <a:spcPts val="600"/>
              </a:spcBef>
              <a:buNone/>
              <a:defRPr/>
            </a:pPr>
            <a:r>
              <a:rPr lang="zh-CN" altLang="en-US" dirty="0">
                <a:latin typeface="黑体" pitchFamily="49" charset="-122"/>
                <a:ea typeface="黑体" pitchFamily="49" charset="-122"/>
              </a:rPr>
              <a:t>② 在</a:t>
            </a:r>
            <a:r>
              <a:rPr lang="zh-CN" altLang="en-US" dirty="0">
                <a:solidFill>
                  <a:srgbClr val="0000CC"/>
                </a:solidFill>
                <a:latin typeface="黑体" pitchFamily="49" charset="-122"/>
                <a:ea typeface="黑体" pitchFamily="49" charset="-122"/>
              </a:rPr>
              <a:t>外键关系</a:t>
            </a:r>
            <a:r>
              <a:rPr lang="zh-CN" altLang="en-US" dirty="0">
                <a:latin typeface="黑体" pitchFamily="49" charset="-122"/>
                <a:ea typeface="黑体" pitchFamily="49" charset="-122"/>
              </a:rPr>
              <a:t>对话框的左侧单击“</a:t>
            </a:r>
            <a:r>
              <a:rPr lang="zh-CN" altLang="en-US" dirty="0">
                <a:solidFill>
                  <a:srgbClr val="0000CC"/>
                </a:solidFill>
                <a:latin typeface="黑体" pitchFamily="49" charset="-122"/>
                <a:ea typeface="黑体" pitchFamily="49" charset="-122"/>
              </a:rPr>
              <a:t>添加</a:t>
            </a:r>
            <a:r>
              <a:rPr lang="zh-CN" altLang="en-US" dirty="0">
                <a:latin typeface="黑体" pitchFamily="49" charset="-122"/>
                <a:ea typeface="黑体" pitchFamily="49" charset="-122"/>
              </a:rPr>
              <a:t>”按钮添加一个外键约束，然后在右侧单击“</a:t>
            </a:r>
            <a:r>
              <a:rPr lang="zh-CN" altLang="en-US" dirty="0">
                <a:solidFill>
                  <a:srgbClr val="0000CC"/>
                </a:solidFill>
                <a:latin typeface="黑体" pitchFamily="49" charset="-122"/>
                <a:ea typeface="黑体" pitchFamily="49" charset="-122"/>
              </a:rPr>
              <a:t>表和列规范</a:t>
            </a:r>
            <a:r>
              <a:rPr lang="zh-CN" altLang="en-US" dirty="0">
                <a:latin typeface="黑体" pitchFamily="49" charset="-122"/>
                <a:ea typeface="黑体" pitchFamily="49" charset="-122"/>
              </a:rPr>
              <a:t>”后的三个点的按钮。</a:t>
            </a:r>
          </a:p>
          <a:p>
            <a:pPr marL="457200" lvl="1" indent="0">
              <a:lnSpc>
                <a:spcPct val="120000"/>
              </a:lnSpc>
              <a:spcBef>
                <a:spcPts val="0"/>
              </a:spcBef>
              <a:buNone/>
              <a:defRPr/>
            </a:pPr>
            <a:endParaRPr lang="en-US" altLang="zh-CN" sz="2200" dirty="0">
              <a:latin typeface="黑体" pitchFamily="49" charset="-122"/>
              <a:ea typeface="黑体" pitchFamily="49" charset="-122"/>
            </a:endParaRPr>
          </a:p>
        </p:txBody>
      </p:sp>
      <p:grpSp>
        <p:nvGrpSpPr>
          <p:cNvPr id="4" name="组合 3">
            <a:extLst>
              <a:ext uri="{FF2B5EF4-FFF2-40B4-BE49-F238E27FC236}">
                <a16:creationId xmlns:a16="http://schemas.microsoft.com/office/drawing/2014/main" id="{1E08C9A5-5FA7-9A36-4657-BDC68BE4DEF0}"/>
              </a:ext>
            </a:extLst>
          </p:cNvPr>
          <p:cNvGrpSpPr/>
          <p:nvPr/>
        </p:nvGrpSpPr>
        <p:grpSpPr>
          <a:xfrm>
            <a:off x="2587899" y="1676400"/>
            <a:ext cx="7165701" cy="4419600"/>
            <a:chOff x="2587899" y="1676400"/>
            <a:chExt cx="7165701" cy="4419600"/>
          </a:xfrm>
        </p:grpSpPr>
        <p:grpSp>
          <p:nvGrpSpPr>
            <p:cNvPr id="12" name="组合 11">
              <a:extLst>
                <a:ext uri="{FF2B5EF4-FFF2-40B4-BE49-F238E27FC236}">
                  <a16:creationId xmlns:a16="http://schemas.microsoft.com/office/drawing/2014/main" id="{AF63039A-4DC9-E0C4-4474-2A29EC797CC2}"/>
                </a:ext>
              </a:extLst>
            </p:cNvPr>
            <p:cNvGrpSpPr/>
            <p:nvPr/>
          </p:nvGrpSpPr>
          <p:grpSpPr>
            <a:xfrm>
              <a:off x="2587899" y="1676400"/>
              <a:ext cx="7165701" cy="4419600"/>
              <a:chOff x="4515401" y="1540933"/>
              <a:chExt cx="6877417" cy="4374091"/>
            </a:xfrm>
            <a:effectLst>
              <a:outerShdw blurRad="50800" dist="38100" dir="2700000" algn="tl" rotWithShape="0">
                <a:prstClr val="black">
                  <a:alpha val="40000"/>
                </a:prstClr>
              </a:outerShdw>
            </a:effectLst>
          </p:grpSpPr>
          <p:pic>
            <p:nvPicPr>
              <p:cNvPr id="9" name="图片 8">
                <a:extLst>
                  <a:ext uri="{FF2B5EF4-FFF2-40B4-BE49-F238E27FC236}">
                    <a16:creationId xmlns:a16="http://schemas.microsoft.com/office/drawing/2014/main" id="{AE5D546E-AFFC-BF7A-0483-26913D9E7599}"/>
                  </a:ext>
                </a:extLst>
              </p:cNvPr>
              <p:cNvPicPr>
                <a:picLocks noChangeAspect="1"/>
              </p:cNvPicPr>
              <p:nvPr/>
            </p:nvPicPr>
            <p:blipFill>
              <a:blip r:embed="rId3"/>
              <a:stretch>
                <a:fillRect/>
              </a:stretch>
            </p:blipFill>
            <p:spPr>
              <a:xfrm>
                <a:off x="4515401" y="1540933"/>
                <a:ext cx="6877417" cy="4374091"/>
              </a:xfrm>
              <a:prstGeom prst="rect">
                <a:avLst/>
              </a:prstGeom>
            </p:spPr>
          </p:pic>
          <p:sp>
            <p:nvSpPr>
              <p:cNvPr id="2" name="矩形 1">
                <a:extLst>
                  <a:ext uri="{FF2B5EF4-FFF2-40B4-BE49-F238E27FC236}">
                    <a16:creationId xmlns:a16="http://schemas.microsoft.com/office/drawing/2014/main" id="{509B7489-259F-45FF-A5FA-6A1747BE4253}"/>
                  </a:ext>
                </a:extLst>
              </p:cNvPr>
              <p:cNvSpPr/>
              <p:nvPr/>
            </p:nvSpPr>
            <p:spPr>
              <a:xfrm>
                <a:off x="10896600" y="3073400"/>
                <a:ext cx="496218" cy="3556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l"/>
                <a:endParaRPr lang="zh-CN" altLang="en-US"/>
              </a:p>
            </p:txBody>
          </p:sp>
          <p:sp>
            <p:nvSpPr>
              <p:cNvPr id="10" name="矩形 9">
                <a:extLst>
                  <a:ext uri="{FF2B5EF4-FFF2-40B4-BE49-F238E27FC236}">
                    <a16:creationId xmlns:a16="http://schemas.microsoft.com/office/drawing/2014/main" id="{70454AB4-AD9D-6ED6-7E03-14A0D1A50CCF}"/>
                  </a:ext>
                </a:extLst>
              </p:cNvPr>
              <p:cNvSpPr/>
              <p:nvPr/>
            </p:nvSpPr>
            <p:spPr>
              <a:xfrm>
                <a:off x="4578953" y="5359401"/>
                <a:ext cx="1068315" cy="41486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l"/>
                <a:endParaRPr lang="zh-CN" altLang="en-US"/>
              </a:p>
            </p:txBody>
          </p:sp>
          <p:sp>
            <p:nvSpPr>
              <p:cNvPr id="11" name="矩形 10">
                <a:extLst>
                  <a:ext uri="{FF2B5EF4-FFF2-40B4-BE49-F238E27FC236}">
                    <a16:creationId xmlns:a16="http://schemas.microsoft.com/office/drawing/2014/main" id="{8D0186A9-F00C-CCCD-40CD-C2693C615023}"/>
                  </a:ext>
                </a:extLst>
              </p:cNvPr>
              <p:cNvSpPr/>
              <p:nvPr/>
            </p:nvSpPr>
            <p:spPr>
              <a:xfrm>
                <a:off x="4638219" y="2099734"/>
                <a:ext cx="1220714" cy="28786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l"/>
                <a:endParaRPr lang="zh-CN" altLang="en-US"/>
              </a:p>
            </p:txBody>
          </p:sp>
        </p:grpSp>
        <p:sp>
          <p:nvSpPr>
            <p:cNvPr id="3" name="对话气泡: 圆角矩形 2">
              <a:extLst>
                <a:ext uri="{FF2B5EF4-FFF2-40B4-BE49-F238E27FC236}">
                  <a16:creationId xmlns:a16="http://schemas.microsoft.com/office/drawing/2014/main" id="{1CB5248F-C58A-841B-671D-FB66ADE240A6}"/>
                </a:ext>
              </a:extLst>
            </p:cNvPr>
            <p:cNvSpPr/>
            <p:nvPr/>
          </p:nvSpPr>
          <p:spPr>
            <a:xfrm>
              <a:off x="2918479" y="2794000"/>
              <a:ext cx="1543454" cy="855476"/>
            </a:xfrm>
            <a:prstGeom prst="wedgeRoundRectCallout">
              <a:avLst>
                <a:gd name="adj1" fmla="val -31574"/>
                <a:gd name="adj2" fmla="val -74841"/>
                <a:gd name="adj3" fmla="val 16667"/>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pPr>
              <a:r>
                <a:rPr lang="zh-CN" altLang="en-US" sz="2200" dirty="0">
                  <a:solidFill>
                    <a:srgbClr val="0000CC"/>
                  </a:solidFill>
                  <a:latin typeface="黑体" pitchFamily="49" charset="-122"/>
                  <a:ea typeface="黑体" pitchFamily="49" charset="-122"/>
                </a:rPr>
                <a:t>添加的外键约束</a:t>
              </a:r>
              <a:endParaRPr lang="zh-CN" altLang="en-US" sz="2200" dirty="0">
                <a:solidFill>
                  <a:srgbClr val="0000CC"/>
                </a:solidFill>
              </a:endParaRPr>
            </a:p>
          </p:txBody>
        </p:sp>
      </p:grpSp>
    </p:spTree>
    <p:extLst>
      <p:ext uri="{BB962C8B-B14F-4D97-AF65-F5344CB8AC3E}">
        <p14:creationId xmlns:p14="http://schemas.microsoft.com/office/powerpoint/2010/main" val="21327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a:extLst>
              <a:ext uri="{FF2B5EF4-FFF2-40B4-BE49-F238E27FC236}">
                <a16:creationId xmlns:a16="http://schemas.microsoft.com/office/drawing/2014/main" id="{D9152916-B7D6-4711-B3BF-663ACE785D48}"/>
              </a:ext>
            </a:extLst>
          </p:cNvPr>
          <p:cNvSpPr>
            <a:spLocks noGrp="1"/>
          </p:cNvSpPr>
          <p:nvPr>
            <p:ph idx="1"/>
          </p:nvPr>
        </p:nvSpPr>
        <p:spPr>
          <a:xfrm>
            <a:off x="381032" y="826304"/>
            <a:ext cx="4273062" cy="5014471"/>
          </a:xfrm>
        </p:spPr>
        <p:txBody>
          <a:bodyPr>
            <a:normAutofit/>
          </a:bodyPr>
          <a:lstStyle/>
          <a:p>
            <a:pPr marL="457200" lvl="1" indent="0">
              <a:lnSpc>
                <a:spcPct val="120000"/>
              </a:lnSpc>
              <a:spcBef>
                <a:spcPts val="1200"/>
              </a:spcBef>
              <a:buNone/>
              <a:defRPr/>
            </a:pPr>
            <a:r>
              <a:rPr lang="zh-CN" altLang="en-US" dirty="0">
                <a:latin typeface="黑体" pitchFamily="49" charset="-122"/>
                <a:ea typeface="黑体" pitchFamily="49" charset="-122"/>
              </a:rPr>
              <a:t>③ </a:t>
            </a:r>
            <a:r>
              <a:rPr lang="zh-CN" altLang="zh-CN" dirty="0">
                <a:latin typeface="黑体" pitchFamily="49" charset="-122"/>
                <a:ea typeface="黑体" pitchFamily="49" charset="-122"/>
              </a:rPr>
              <a:t>在</a:t>
            </a:r>
            <a:r>
              <a:rPr lang="zh-CN" altLang="zh-CN" dirty="0">
                <a:solidFill>
                  <a:srgbClr val="0000CC"/>
                </a:solidFill>
                <a:latin typeface="黑体" pitchFamily="49" charset="-122"/>
                <a:ea typeface="黑体" pitchFamily="49" charset="-122"/>
              </a:rPr>
              <a:t>表和列</a:t>
            </a:r>
            <a:r>
              <a:rPr lang="zh-CN" altLang="zh-CN" dirty="0">
                <a:latin typeface="黑体" pitchFamily="49" charset="-122"/>
                <a:ea typeface="黑体" pitchFamily="49" charset="-122"/>
              </a:rPr>
              <a:t>对话框中</a:t>
            </a:r>
            <a:r>
              <a:rPr lang="zh-CN" altLang="en-US" dirty="0">
                <a:latin typeface="黑体" pitchFamily="49" charset="-122"/>
                <a:ea typeface="黑体" pitchFamily="49" charset="-122"/>
              </a:rPr>
              <a:t>选择</a:t>
            </a:r>
            <a:r>
              <a:rPr lang="zh-CN" altLang="zh-CN" dirty="0">
                <a:latin typeface="黑体" pitchFamily="49" charset="-122"/>
                <a:ea typeface="黑体" pitchFamily="49" charset="-122"/>
              </a:rPr>
              <a:t>主键表为</a:t>
            </a:r>
            <a:r>
              <a:rPr lang="en-US" altLang="zh-CN" dirty="0">
                <a:latin typeface="黑体" pitchFamily="49" charset="-122"/>
                <a:ea typeface="黑体" pitchFamily="49" charset="-122"/>
              </a:rPr>
              <a:t>teacher</a:t>
            </a:r>
            <a:r>
              <a:rPr lang="zh-CN" altLang="en-US" dirty="0">
                <a:latin typeface="黑体" pitchFamily="49" charset="-122"/>
                <a:ea typeface="黑体" pitchFamily="49" charset="-122"/>
              </a:rPr>
              <a:t>表</a:t>
            </a:r>
            <a:r>
              <a:rPr lang="zh-CN" altLang="zh-CN" dirty="0">
                <a:latin typeface="黑体" pitchFamily="49" charset="-122"/>
                <a:ea typeface="黑体" pitchFamily="49" charset="-122"/>
              </a:rPr>
              <a:t>、外键表为</a:t>
            </a:r>
            <a:r>
              <a:rPr lang="en-US" altLang="zh-CN" dirty="0">
                <a:latin typeface="黑体" pitchFamily="49" charset="-122"/>
                <a:ea typeface="黑体" pitchFamily="49" charset="-122"/>
              </a:rPr>
              <a:t>course</a:t>
            </a:r>
            <a:r>
              <a:rPr lang="zh-CN" altLang="en-US" dirty="0">
                <a:latin typeface="黑体" pitchFamily="49" charset="-122"/>
                <a:ea typeface="黑体" pitchFamily="49" charset="-122"/>
              </a:rPr>
              <a:t>表，</a:t>
            </a:r>
            <a:r>
              <a:rPr lang="zh-CN" altLang="zh-CN" dirty="0">
                <a:latin typeface="黑体" pitchFamily="49" charset="-122"/>
                <a:ea typeface="黑体" pitchFamily="49" charset="-122"/>
              </a:rPr>
              <a:t>关联字段都</a:t>
            </a:r>
            <a:r>
              <a:rPr lang="zh-CN" altLang="en-US" dirty="0">
                <a:latin typeface="黑体" pitchFamily="49" charset="-122"/>
                <a:ea typeface="黑体" pitchFamily="49" charset="-122"/>
              </a:rPr>
              <a:t>选择</a:t>
            </a:r>
            <a:r>
              <a:rPr lang="en-US" altLang="zh-CN" dirty="0" err="1">
                <a:latin typeface="黑体" pitchFamily="49" charset="-122"/>
                <a:ea typeface="黑体" pitchFamily="49" charset="-122"/>
              </a:rPr>
              <a:t>tno</a:t>
            </a:r>
            <a:r>
              <a:rPr lang="zh-CN" altLang="en-US" dirty="0">
                <a:latin typeface="黑体" pitchFamily="49" charset="-122"/>
                <a:ea typeface="黑体" pitchFamily="49" charset="-122"/>
              </a:rPr>
              <a:t>，然后单击“</a:t>
            </a:r>
            <a:r>
              <a:rPr lang="zh-CN" altLang="en-US" dirty="0">
                <a:solidFill>
                  <a:srgbClr val="0000CC"/>
                </a:solidFill>
                <a:latin typeface="黑体" pitchFamily="49" charset="-122"/>
                <a:ea typeface="黑体" pitchFamily="49" charset="-122"/>
              </a:rPr>
              <a:t>确定</a:t>
            </a:r>
            <a:r>
              <a:rPr lang="zh-CN" altLang="en-US" dirty="0">
                <a:latin typeface="黑体" pitchFamily="49" charset="-122"/>
                <a:ea typeface="黑体" pitchFamily="49" charset="-122"/>
              </a:rPr>
              <a:t>”按钮。</a:t>
            </a:r>
            <a:endParaRPr lang="en-US" altLang="zh-CN" dirty="0">
              <a:latin typeface="黑体" pitchFamily="49" charset="-122"/>
              <a:ea typeface="黑体" pitchFamily="49" charset="-122"/>
            </a:endParaRPr>
          </a:p>
          <a:p>
            <a:pPr marL="457200" lvl="1" indent="0">
              <a:lnSpc>
                <a:spcPct val="120000"/>
              </a:lnSpc>
              <a:spcBef>
                <a:spcPts val="1200"/>
              </a:spcBef>
              <a:buNone/>
              <a:defRPr/>
            </a:pPr>
            <a:endParaRPr lang="en-US" altLang="zh-CN" dirty="0">
              <a:latin typeface="黑体" pitchFamily="49" charset="-122"/>
              <a:ea typeface="黑体" pitchFamily="49" charset="-122"/>
            </a:endParaRPr>
          </a:p>
          <a:p>
            <a:pPr marL="457200" lvl="1" indent="0">
              <a:lnSpc>
                <a:spcPct val="120000"/>
              </a:lnSpc>
              <a:spcBef>
                <a:spcPts val="1200"/>
              </a:spcBef>
              <a:buNone/>
              <a:defRPr/>
            </a:pPr>
            <a:r>
              <a:rPr lang="zh-CN" altLang="en-US" dirty="0">
                <a:solidFill>
                  <a:srgbClr val="C00000"/>
                </a:solidFill>
                <a:latin typeface="黑体" pitchFamily="49" charset="-122"/>
                <a:ea typeface="黑体" pitchFamily="49" charset="-122"/>
              </a:rPr>
              <a:t>注意：</a:t>
            </a:r>
            <a:r>
              <a:rPr lang="zh-CN" altLang="en-US" dirty="0">
                <a:solidFill>
                  <a:srgbClr val="0000CC"/>
                </a:solidFill>
                <a:latin typeface="黑体" pitchFamily="49" charset="-122"/>
                <a:ea typeface="黑体" pitchFamily="49" charset="-122"/>
              </a:rPr>
              <a:t>设置该外键前，主键表</a:t>
            </a:r>
            <a:r>
              <a:rPr lang="en-US" altLang="zh-CN" dirty="0">
                <a:solidFill>
                  <a:srgbClr val="0000CC"/>
                </a:solidFill>
                <a:latin typeface="黑体" pitchFamily="49" charset="-122"/>
                <a:ea typeface="黑体" pitchFamily="49" charset="-122"/>
              </a:rPr>
              <a:t>teacher</a:t>
            </a:r>
            <a:r>
              <a:rPr lang="zh-CN" altLang="en-US" dirty="0">
                <a:solidFill>
                  <a:srgbClr val="0000CC"/>
                </a:solidFill>
                <a:latin typeface="黑体" pitchFamily="49" charset="-122"/>
                <a:ea typeface="黑体" pitchFamily="49" charset="-122"/>
              </a:rPr>
              <a:t>中的</a:t>
            </a:r>
            <a:r>
              <a:rPr lang="en-US" altLang="zh-CN" dirty="0" err="1">
                <a:solidFill>
                  <a:srgbClr val="0000CC"/>
                </a:solidFill>
                <a:latin typeface="黑体" pitchFamily="49" charset="-122"/>
                <a:ea typeface="黑体" pitchFamily="49" charset="-122"/>
              </a:rPr>
              <a:t>tno</a:t>
            </a:r>
            <a:r>
              <a:rPr lang="zh-CN" altLang="en-US" dirty="0">
                <a:solidFill>
                  <a:srgbClr val="0000CC"/>
                </a:solidFill>
                <a:latin typeface="黑体" pitchFamily="49" charset="-122"/>
                <a:ea typeface="黑体" pitchFamily="49" charset="-122"/>
              </a:rPr>
              <a:t>列应需提前设置为主键，外键表的外键列才能参照它。</a:t>
            </a:r>
            <a:endParaRPr lang="en-US" altLang="zh-CN" dirty="0">
              <a:solidFill>
                <a:srgbClr val="0000CC"/>
              </a:solidFill>
              <a:latin typeface="黑体" pitchFamily="49" charset="-122"/>
              <a:ea typeface="黑体" pitchFamily="49" charset="-122"/>
            </a:endParaRPr>
          </a:p>
          <a:p>
            <a:pPr marL="457200" lvl="1" indent="0">
              <a:lnSpc>
                <a:spcPct val="120000"/>
              </a:lnSpc>
              <a:spcBef>
                <a:spcPts val="1200"/>
              </a:spcBef>
              <a:buNone/>
              <a:defRPr/>
            </a:pPr>
            <a:endParaRPr lang="zh-CN" altLang="zh-CN" sz="2200" dirty="0">
              <a:latin typeface="黑体" pitchFamily="49" charset="-122"/>
              <a:ea typeface="黑体" pitchFamily="49" charset="-122"/>
            </a:endParaRPr>
          </a:p>
        </p:txBody>
      </p:sp>
      <p:grpSp>
        <p:nvGrpSpPr>
          <p:cNvPr id="11" name="组合 10">
            <a:extLst>
              <a:ext uri="{FF2B5EF4-FFF2-40B4-BE49-F238E27FC236}">
                <a16:creationId xmlns:a16="http://schemas.microsoft.com/office/drawing/2014/main" id="{22DD620E-E661-1C3D-492E-1164E2F4DA36}"/>
              </a:ext>
            </a:extLst>
          </p:cNvPr>
          <p:cNvGrpSpPr/>
          <p:nvPr/>
        </p:nvGrpSpPr>
        <p:grpSpPr>
          <a:xfrm>
            <a:off x="4928316" y="1054904"/>
            <a:ext cx="6179951" cy="4785871"/>
            <a:chOff x="4852116" y="1054904"/>
            <a:chExt cx="6840350" cy="5177367"/>
          </a:xfrm>
          <a:effectLst>
            <a:outerShdw blurRad="50800" dist="38100" dir="2700000" algn="tl" rotWithShape="0">
              <a:prstClr val="black">
                <a:alpha val="40000"/>
              </a:prstClr>
            </a:outerShdw>
          </a:effectLst>
        </p:grpSpPr>
        <p:pic>
          <p:nvPicPr>
            <p:cNvPr id="5" name="图片 4">
              <a:extLst>
                <a:ext uri="{FF2B5EF4-FFF2-40B4-BE49-F238E27FC236}">
                  <a16:creationId xmlns:a16="http://schemas.microsoft.com/office/drawing/2014/main" id="{A25DD22E-746A-4879-7055-E475CDFF0598}"/>
                </a:ext>
              </a:extLst>
            </p:cNvPr>
            <p:cNvPicPr>
              <a:picLocks noChangeAspect="1"/>
            </p:cNvPicPr>
            <p:nvPr/>
          </p:nvPicPr>
          <p:blipFill>
            <a:blip r:embed="rId3"/>
            <a:stretch>
              <a:fillRect/>
            </a:stretch>
          </p:blipFill>
          <p:spPr>
            <a:xfrm>
              <a:off x="4852116" y="1054904"/>
              <a:ext cx="6840350" cy="5177367"/>
            </a:xfrm>
            <a:prstGeom prst="rect">
              <a:avLst/>
            </a:prstGeom>
          </p:spPr>
        </p:pic>
        <p:sp>
          <p:nvSpPr>
            <p:cNvPr id="8" name="对话气泡: 圆角矩形 7">
              <a:extLst>
                <a:ext uri="{FF2B5EF4-FFF2-40B4-BE49-F238E27FC236}">
                  <a16:creationId xmlns:a16="http://schemas.microsoft.com/office/drawing/2014/main" id="{654CD30B-FD98-EE84-B55C-2331CB5694A8}"/>
                </a:ext>
              </a:extLst>
            </p:cNvPr>
            <p:cNvSpPr/>
            <p:nvPr/>
          </p:nvSpPr>
          <p:spPr>
            <a:xfrm>
              <a:off x="6485465" y="1168400"/>
              <a:ext cx="1880143" cy="540522"/>
            </a:xfrm>
            <a:prstGeom prst="wedgeRoundRectCallout">
              <a:avLst>
                <a:gd name="adj1" fmla="val -54653"/>
                <a:gd name="adj2" fmla="val 102811"/>
                <a:gd name="adj3" fmla="val 16667"/>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pPr>
              <a:r>
                <a:rPr lang="zh-CN" altLang="en-US" sz="2200" dirty="0">
                  <a:solidFill>
                    <a:srgbClr val="0000CC"/>
                  </a:solidFill>
                  <a:latin typeface="黑体" pitchFamily="49" charset="-122"/>
                  <a:ea typeface="黑体" pitchFamily="49" charset="-122"/>
                </a:rPr>
                <a:t>外键约束名</a:t>
              </a:r>
              <a:endParaRPr lang="zh-CN" altLang="en-US" sz="2200" dirty="0">
                <a:solidFill>
                  <a:srgbClr val="0000CC"/>
                </a:solidFill>
              </a:endParaRPr>
            </a:p>
          </p:txBody>
        </p:sp>
        <p:sp>
          <p:nvSpPr>
            <p:cNvPr id="9" name="对话气泡: 圆角矩形 8">
              <a:extLst>
                <a:ext uri="{FF2B5EF4-FFF2-40B4-BE49-F238E27FC236}">
                  <a16:creationId xmlns:a16="http://schemas.microsoft.com/office/drawing/2014/main" id="{563DBBEB-3B48-0A07-4D4B-E4E63039A724}"/>
                </a:ext>
              </a:extLst>
            </p:cNvPr>
            <p:cNvSpPr/>
            <p:nvPr/>
          </p:nvSpPr>
          <p:spPr>
            <a:xfrm>
              <a:off x="8729134" y="3429000"/>
              <a:ext cx="888999" cy="461211"/>
            </a:xfrm>
            <a:prstGeom prst="wedgeRoundRectCallout">
              <a:avLst>
                <a:gd name="adj1" fmla="val -78148"/>
                <a:gd name="adj2" fmla="val -86373"/>
                <a:gd name="adj3" fmla="val 16667"/>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pPr>
              <a:r>
                <a:rPr lang="zh-CN" altLang="en-US" sz="2200" dirty="0">
                  <a:solidFill>
                    <a:srgbClr val="0000CC"/>
                  </a:solidFill>
                  <a:latin typeface="黑体" pitchFamily="49" charset="-122"/>
                  <a:ea typeface="黑体" pitchFamily="49" charset="-122"/>
                </a:rPr>
                <a:t>外键</a:t>
              </a:r>
              <a:endParaRPr lang="zh-CN" altLang="en-US" sz="2200" dirty="0">
                <a:solidFill>
                  <a:srgbClr val="0000CC"/>
                </a:solidFill>
              </a:endParaRPr>
            </a:p>
          </p:txBody>
        </p:sp>
        <p:sp>
          <p:nvSpPr>
            <p:cNvPr id="10" name="对话气泡: 圆角矩形 9">
              <a:extLst>
                <a:ext uri="{FF2B5EF4-FFF2-40B4-BE49-F238E27FC236}">
                  <a16:creationId xmlns:a16="http://schemas.microsoft.com/office/drawing/2014/main" id="{45B5F445-D79D-EDF2-DA88-555CA9E70B22}"/>
                </a:ext>
              </a:extLst>
            </p:cNvPr>
            <p:cNvSpPr/>
            <p:nvPr/>
          </p:nvSpPr>
          <p:spPr>
            <a:xfrm>
              <a:off x="5596466" y="3445931"/>
              <a:ext cx="888999" cy="461212"/>
            </a:xfrm>
            <a:prstGeom prst="wedgeRoundRectCallout">
              <a:avLst>
                <a:gd name="adj1" fmla="val -78148"/>
                <a:gd name="adj2" fmla="val -86373"/>
                <a:gd name="adj3" fmla="val 16667"/>
              </a:avLst>
            </a:prstGeom>
            <a:solidFill>
              <a:schemeClr val="bg1"/>
            </a:solid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20000"/>
                </a:lnSpc>
              </a:pPr>
              <a:r>
                <a:rPr lang="zh-CN" altLang="en-US" sz="2200" dirty="0">
                  <a:solidFill>
                    <a:srgbClr val="0000CC"/>
                  </a:solidFill>
                  <a:latin typeface="黑体" pitchFamily="49" charset="-122"/>
                  <a:ea typeface="黑体" pitchFamily="49" charset="-122"/>
                </a:rPr>
                <a:t>主键</a:t>
              </a:r>
              <a:endParaRPr lang="zh-CN" altLang="en-US" sz="2200" dirty="0">
                <a:solidFill>
                  <a:srgbClr val="0000CC"/>
                </a:solidFill>
              </a:endParaRPr>
            </a:p>
          </p:txBody>
        </p:sp>
      </p:grpSp>
    </p:spTree>
    <p:extLst>
      <p:ext uri="{BB962C8B-B14F-4D97-AF65-F5344CB8AC3E}">
        <p14:creationId xmlns:p14="http://schemas.microsoft.com/office/powerpoint/2010/main" val="133610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rgbClr val="FF0000"/>
          </a:solidFill>
        </a:ln>
      </a:spPr>
      <a:bodyPr rot="0" spcFirstLastPara="0" vert="horz" wrap="square" lIns="91440" tIns="45720" rIns="91440" bIns="45720" numCol="1" spcCol="0" rtlCol="0" fromWordArt="0" anchor="ctr" anchorCtr="0" forceAA="0" compatLnSpc="1">
        <a:prstTxWarp prst="textNoShape">
          <a:avLst/>
        </a:prstTxWarp>
        <a:noAutofit/>
      </a:bodyPr>
      <a:lstStyle>
        <a:defPPr algn="l">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rgbClr val="FFFF00">
            <a:alpha val="30000"/>
          </a:srgbClr>
        </a:solidFill>
        <a:ln>
          <a:solidFill>
            <a:schemeClr val="accent2"/>
          </a:solidFill>
        </a:ln>
      </a:spPr>
      <a:bodyPr wrap="square" rtlCol="0">
        <a:spAutoFit/>
      </a:bodyPr>
      <a:lstStyle>
        <a:defPPr algn="l">
          <a:defRPr sz="2200" b="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2434</TotalTime>
  <Words>1802</Words>
  <Application>Microsoft Office PowerPoint</Application>
  <PresentationFormat>宽屏</PresentationFormat>
  <Paragraphs>138</Paragraphs>
  <Slides>21</Slides>
  <Notes>21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等线 Light</vt:lpstr>
      <vt:lpstr>黑体</vt:lpstr>
      <vt:lpstr>Arial</vt:lpstr>
      <vt:lpstr>Wingdings</vt:lpstr>
      <vt:lpstr>Office 主题​​</vt:lpstr>
      <vt:lpstr>PowerPoint 演示文稿</vt:lpstr>
      <vt:lpstr>SQL Server提供的完整性约束：</vt:lpstr>
      <vt:lpstr>7.2.1 主键约束</vt:lpstr>
      <vt:lpstr>PowerPoint 演示文稿</vt:lpstr>
      <vt:lpstr>PowerPoint 演示文稿</vt:lpstr>
      <vt:lpstr>2.删除主键约束</vt:lpstr>
      <vt:lpstr>7.2.2 外键约束</vt:lpstr>
      <vt:lpstr>PowerPoint 演示文稿</vt:lpstr>
      <vt:lpstr>PowerPoint 演示文稿</vt:lpstr>
      <vt:lpstr>PowerPoint 演示文稿</vt:lpstr>
      <vt:lpstr>2.删除外键约束</vt:lpstr>
      <vt:lpstr>7.2.3 非空约束</vt:lpstr>
      <vt:lpstr>PowerPoint 演示文稿</vt:lpstr>
      <vt:lpstr>7.2.4 默认值约束</vt:lpstr>
      <vt:lpstr>PowerPoint 演示文稿</vt:lpstr>
      <vt:lpstr>7.2.5 唯一约束</vt:lpstr>
      <vt:lpstr>PowerPoint 演示文稿</vt:lpstr>
      <vt:lpstr>PowerPoint 演示文稿</vt:lpstr>
      <vt:lpstr>7.2.6 检查约束</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zhang yonghua</dc:creator>
  <cp:lastModifiedBy>Admin</cp:lastModifiedBy>
  <cp:revision>268</cp:revision>
  <dcterms:created xsi:type="dcterms:W3CDTF">2019-10-10T08:16:17Z</dcterms:created>
  <dcterms:modified xsi:type="dcterms:W3CDTF">2024-05-30T13:37:21Z</dcterms:modified>
</cp:coreProperties>
</file>