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4" r:id="rId3"/>
    <p:sldId id="295" r:id="rId4"/>
    <p:sldId id="301" r:id="rId5"/>
    <p:sldId id="297" r:id="rId6"/>
    <p:sldId id="299" r:id="rId7"/>
    <p:sldId id="309" r:id="rId8"/>
    <p:sldId id="303" r:id="rId9"/>
    <p:sldId id="304" r:id="rId10"/>
    <p:sldId id="306" r:id="rId11"/>
    <p:sldId id="305" r:id="rId12"/>
    <p:sldId id="30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709FE-35D5-4A03-AC28-55B1B01F70E3}" v="79" dt="2019-11-17T09:57:05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8" autoAdjust="0"/>
    <p:restoredTop sz="92171" autoAdjust="0"/>
  </p:normalViewPr>
  <p:slideViewPr>
    <p:cSldViewPr snapToGrid="0">
      <p:cViewPr varScale="1">
        <p:scale>
          <a:sx n="115" d="100"/>
          <a:sy n="115" d="100"/>
        </p:scale>
        <p:origin x="133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alter table</a:t>
            </a:r>
            <a:r>
              <a:rPr lang="zh-CN" altLang="en-US" dirty="0"/>
              <a:t>语句使用</a:t>
            </a:r>
            <a:r>
              <a:rPr lang="en-US" altLang="zh-CN" sz="1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</a:t>
            </a:r>
            <a:r>
              <a:rPr lang="en-US" altLang="zh-CN" sz="1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en-US" altLang="zh-CN" sz="12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2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添加约束，而且可以添加多个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72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4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Drop </a:t>
            </a:r>
            <a:r>
              <a:rPr lang="zh-CN" altLang="en-US" dirty="0"/>
              <a:t>语句一次可删除多个表，表名之间用逗号分开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83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括号中给出每一列的定义，列之间用逗号分开，在一列的定义中列名、类型必选，约束是可选项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在创建表达时候可以设置约束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4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student</a:t>
            </a:r>
            <a:r>
              <a:rPr lang="zh-CN" altLang="en-US" dirty="0"/>
              <a:t>表共有</a:t>
            </a:r>
            <a:r>
              <a:rPr lang="en-US" altLang="zh-CN" dirty="0"/>
              <a:t>5</a:t>
            </a:r>
            <a:r>
              <a:rPr lang="zh-CN" altLang="en-US" dirty="0"/>
              <a:t>列，分别是学号、</a:t>
            </a:r>
            <a:r>
              <a:rPr lang="en-US" altLang="zh-CN" dirty="0"/>
              <a:t>…</a:t>
            </a:r>
            <a:r>
              <a:rPr lang="zh-CN" altLang="en-US" dirty="0"/>
              <a:t>，字段名都使用英文字母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teacher</a:t>
            </a:r>
            <a:r>
              <a:rPr lang="zh-CN" altLang="en-US" dirty="0"/>
              <a:t>表共有</a:t>
            </a:r>
            <a:r>
              <a:rPr lang="en-US" altLang="zh-CN" dirty="0"/>
              <a:t>6</a:t>
            </a:r>
            <a:r>
              <a:rPr lang="zh-CN" altLang="en-US" dirty="0"/>
              <a:t>列，分别是教师号、</a:t>
            </a:r>
            <a:r>
              <a:rPr lang="en-US" altLang="zh-CN" dirty="0"/>
              <a:t>…</a:t>
            </a:r>
            <a:r>
              <a:rPr lang="zh-CN" altLang="en-US" dirty="0"/>
              <a:t>，字段名都使用英文字母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35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表共有</a:t>
            </a:r>
            <a:r>
              <a:rPr lang="en-US" altLang="zh-CN" dirty="0"/>
              <a:t>5</a:t>
            </a:r>
            <a:r>
              <a:rPr lang="zh-CN" altLang="en-US" dirty="0"/>
              <a:t>列，分别是课程号、</a:t>
            </a:r>
            <a:r>
              <a:rPr lang="en-US" altLang="zh-CN" dirty="0"/>
              <a:t>…</a:t>
            </a:r>
            <a:r>
              <a:rPr lang="zh-CN" altLang="en-US" dirty="0"/>
              <a:t>，字段名都使用英文字母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7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score</a:t>
            </a:r>
            <a:r>
              <a:rPr lang="zh-CN" altLang="en-US" dirty="0"/>
              <a:t>表有</a:t>
            </a:r>
            <a:r>
              <a:rPr lang="en-US" altLang="zh-CN" dirty="0"/>
              <a:t>3</a:t>
            </a:r>
            <a:r>
              <a:rPr lang="zh-CN" altLang="en-US" dirty="0"/>
              <a:t>列，分别是学号、</a:t>
            </a:r>
            <a:r>
              <a:rPr lang="en-US" altLang="zh-CN" dirty="0"/>
              <a:t>…</a:t>
            </a:r>
            <a:r>
              <a:rPr lang="zh-CN" altLang="en-US" dirty="0"/>
              <a:t>，字段名都使用英文字母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5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如果未给约束命名则使用默认名。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284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根据修改要求不同使用不同的子句</a:t>
            </a:r>
            <a:endParaRPr lang="en-US" altLang="zh-CN" dirty="0"/>
          </a:p>
          <a:p>
            <a:r>
              <a:rPr lang="en-US" altLang="zh-CN" dirty="0"/>
              <a:t>Alter column</a:t>
            </a:r>
            <a:r>
              <a:rPr lang="zh-CN" altLang="en-US" dirty="0"/>
              <a:t>子句用来修改列定义，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42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所以在</a:t>
            </a:r>
            <a:r>
              <a:rPr lang="en-US" altLang="zh-CN" dirty="0"/>
              <a:t>alter table</a:t>
            </a:r>
            <a:r>
              <a:rPr lang="zh-CN" altLang="en-US" dirty="0"/>
              <a:t>语句使用</a:t>
            </a:r>
            <a:r>
              <a:rPr lang="en-US" altLang="zh-CN" dirty="0"/>
              <a:t>alter column</a:t>
            </a:r>
            <a:r>
              <a:rPr lang="zh-CN" altLang="en-US" dirty="0"/>
              <a:t>子句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1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209CF70-F8B6-78B7-F994-FB53D6822F22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9D3741C-6028-B3A3-0D71-8808ED3B2D4B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45D40986-5DC6-0E27-593F-515D3063F72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FE981C61-C013-8218-2FA3-A61447303E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E24FE6B-B925-60CC-772E-89EFAB1F8BDF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C9008ABE-DA55-8896-F61C-B253B2019DE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B3DEB008-C8C8-9C9E-46B2-BFBF62F048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68E1EAE-A904-4550-B9DA-8D47A1BF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63" y="2160000"/>
            <a:ext cx="10394874" cy="1800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7.3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创建、修改和删除表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906087"/>
            <a:ext cx="10399222" cy="5125764"/>
          </a:xfrm>
        </p:spPr>
        <p:txBody>
          <a:bodyPr>
            <a:normAutofit/>
          </a:bodyPr>
          <a:lstStyle/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）添加两列：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phone CHAR(11),monitor CHAR(5)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1255713" lvl="2" indent="-798513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）为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ssex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（性别）列添加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CHECK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约束限制取值为“男”或“女”，再添加默认值约束设置默认值为“男”。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: 折角 7">
            <a:extLst>
              <a:ext uri="{FF2B5EF4-FFF2-40B4-BE49-F238E27FC236}">
                <a16:creationId xmlns:a16="http://schemas.microsoft.com/office/drawing/2014/main" id="{B3A58F5C-B845-45A9-8E6A-73DFA5BA4201}"/>
              </a:ext>
            </a:extLst>
          </p:cNvPr>
          <p:cNvSpPr/>
          <p:nvPr/>
        </p:nvSpPr>
        <p:spPr>
          <a:xfrm>
            <a:off x="1765040" y="1602374"/>
            <a:ext cx="8575993" cy="927692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ADD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phone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monitor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6D562F36-D553-42BF-96F9-0D08FB94E91B}"/>
              </a:ext>
            </a:extLst>
          </p:cNvPr>
          <p:cNvSpPr/>
          <p:nvPr/>
        </p:nvSpPr>
        <p:spPr>
          <a:xfrm>
            <a:off x="1765040" y="4327934"/>
            <a:ext cx="8575993" cy="1424931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ADD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CHECK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ssex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in(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’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)),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ssex</a:t>
            </a:r>
            <a:endParaRPr lang="en-US" altLang="zh-CN" sz="2400" b="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42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24" y="478681"/>
            <a:ext cx="10515600" cy="5392680"/>
          </a:xfrm>
        </p:spPr>
        <p:txBody>
          <a:bodyPr>
            <a:normAutofit/>
          </a:bodyPr>
          <a:lstStyle/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）为姓名列添加唯一约束。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）删除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phone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monitor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）删除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约束和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ds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约束。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: 折角 7">
            <a:extLst>
              <a:ext uri="{FF2B5EF4-FFF2-40B4-BE49-F238E27FC236}">
                <a16:creationId xmlns:a16="http://schemas.microsoft.com/office/drawing/2014/main" id="{B3A58F5C-B845-45A9-8E6A-73DFA5BA4201}"/>
              </a:ext>
            </a:extLst>
          </p:cNvPr>
          <p:cNvSpPr/>
          <p:nvPr/>
        </p:nvSpPr>
        <p:spPr>
          <a:xfrm>
            <a:off x="1770846" y="1212214"/>
            <a:ext cx="6758248" cy="949095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ADD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UNIQUE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9" name="矩形: 折角 8">
            <a:extLst>
              <a:ext uri="{FF2B5EF4-FFF2-40B4-BE49-F238E27FC236}">
                <a16:creationId xmlns:a16="http://schemas.microsoft.com/office/drawing/2014/main" id="{383EC813-DF55-46A6-84C1-6BC9937A84C3}"/>
              </a:ext>
            </a:extLst>
          </p:cNvPr>
          <p:cNvSpPr/>
          <p:nvPr/>
        </p:nvSpPr>
        <p:spPr>
          <a:xfrm>
            <a:off x="1835830" y="5181938"/>
            <a:ext cx="6829038" cy="1033753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DROP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CONSTRAINT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</a:t>
            </a:r>
            <a:endParaRPr lang="en-US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: 折角 11">
            <a:extLst>
              <a:ext uri="{FF2B5EF4-FFF2-40B4-BE49-F238E27FC236}">
                <a16:creationId xmlns:a16="http://schemas.microsoft.com/office/drawing/2014/main" id="{6D562F36-D553-42BF-96F9-0D08FB94E91B}"/>
              </a:ext>
            </a:extLst>
          </p:cNvPr>
          <p:cNvSpPr/>
          <p:nvPr/>
        </p:nvSpPr>
        <p:spPr>
          <a:xfrm>
            <a:off x="1765040" y="3114298"/>
            <a:ext cx="6899828" cy="1033754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DROP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phone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monitor</a:t>
            </a:r>
            <a:endParaRPr lang="en-US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3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28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sz="280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TABLE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语句删除表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481" y="2987155"/>
            <a:ext cx="8348870" cy="745605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删除表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982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02842-19AB-4514-A0D4-68D8CF4CCD5A}"/>
              </a:ext>
            </a:extLst>
          </p:cNvPr>
          <p:cNvSpPr/>
          <p:nvPr/>
        </p:nvSpPr>
        <p:spPr>
          <a:xfrm>
            <a:off x="1754986" y="3776499"/>
            <a:ext cx="5836891" cy="5582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sd</a:t>
            </a:r>
            <a:endParaRPr lang="en-US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7E1A16-B938-9A16-05C6-49F5DFA4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986" y="1908544"/>
            <a:ext cx="5836891" cy="4766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TABLE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,…n</a:t>
            </a:r>
            <a:r>
              <a:rPr lang="en-US" altLang="zh-CN" sz="2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5B04A67-8469-6FFC-6B48-F93E40CAD132}"/>
              </a:ext>
            </a:extLst>
          </p:cNvPr>
          <p:cNvSpPr txBox="1">
            <a:spLocks/>
          </p:cNvSpPr>
          <p:nvPr/>
        </p:nvSpPr>
        <p:spPr>
          <a:xfrm>
            <a:off x="1166481" y="1201285"/>
            <a:ext cx="5583926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DROP TABLE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语句的基本语法格式：</a:t>
            </a:r>
          </a:p>
        </p:txBody>
      </p:sp>
    </p:spTree>
    <p:extLst>
      <p:ext uri="{BB962C8B-B14F-4D97-AF65-F5344CB8AC3E}">
        <p14:creationId xmlns:p14="http://schemas.microsoft.com/office/powerpoint/2010/main" val="378434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10" grpId="0" animBg="1"/>
      <p:bldP spid="3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7.3.1 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TABLE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语句创建表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08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E5EAA0-0CE2-AC76-7546-100AFD712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414" y="1777603"/>
            <a:ext cx="8885306" cy="4447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TABLE </a:t>
            </a:r>
            <a:r>
              <a:rPr lang="zh-CN" altLang="en-US" sz="2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endParaRPr lang="en-US" altLang="zh-CN" sz="22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NULL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 KEY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UNIQUE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 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默认值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CHECK 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条件表达式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FOREIGN KEY REFERENCES 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被参照表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被参照列名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)]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sz="2200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...]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...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D254E30-B091-199B-2488-9DA477CF9934}"/>
              </a:ext>
            </a:extLst>
          </p:cNvPr>
          <p:cNvSpPr txBox="1">
            <a:spLocks/>
          </p:cNvSpPr>
          <p:nvPr/>
        </p:nvSpPr>
        <p:spPr>
          <a:xfrm>
            <a:off x="1166481" y="1172307"/>
            <a:ext cx="5583926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CREATE TABLE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语句的基本语法格式：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6F3834F-8BE5-4B46-A1E9-D328C383FCB0}"/>
              </a:ext>
            </a:extLst>
          </p:cNvPr>
          <p:cNvSpPr/>
          <p:nvPr/>
        </p:nvSpPr>
        <p:spPr>
          <a:xfrm>
            <a:off x="7515152" y="1267993"/>
            <a:ext cx="3510367" cy="25643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  <a:buClr>
                <a:srgbClr val="C00000"/>
              </a:buClr>
              <a:buSzPct val="100000"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：非空约束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</a:p>
          <a:p>
            <a:pPr>
              <a:lnSpc>
                <a:spcPct val="110000"/>
              </a:lnSpc>
              <a:buClr>
                <a:srgbClr val="C00000"/>
              </a:buClr>
              <a:buSzPct val="100000"/>
            </a:pP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 KEY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：主键约束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buSzPct val="100000"/>
            </a:pP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UNIQUE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：唯一约束</a:t>
            </a:r>
          </a:p>
          <a:p>
            <a:pPr>
              <a:lnSpc>
                <a:spcPct val="110000"/>
              </a:lnSpc>
              <a:buClr>
                <a:srgbClr val="C00000"/>
              </a:buClr>
              <a:buSzPct val="100000"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：默认值约束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buSzPct val="100000"/>
            </a:pP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CHECK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：检查约束</a:t>
            </a:r>
            <a:endParaRPr lang="en-US" altLang="zh-CN" sz="2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Clr>
                <a:srgbClr val="C00000"/>
              </a:buClr>
              <a:buSzPct val="100000"/>
            </a:pP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FORENGN KEY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：外键约束  </a:t>
            </a:r>
          </a:p>
          <a:p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20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/>
      <p:bldP spid="3" grpId="0" uiExpan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77" y="487118"/>
            <a:ext cx="10515600" cy="576911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按下列表中要求使用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语句创建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77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25D2259-56DF-491C-AD35-C6C26A452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92034"/>
              </p:ext>
            </p:extLst>
          </p:nvPr>
        </p:nvGraphicFramePr>
        <p:xfrm>
          <a:off x="1875134" y="1064029"/>
          <a:ext cx="8235306" cy="237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823096">
                  <a:extLst>
                    <a:ext uri="{9D8B030D-6E8A-4147-A177-3AD203B41FA5}">
                      <a16:colId xmlns:a16="http://schemas.microsoft.com/office/drawing/2014/main" val="255579425"/>
                    </a:ext>
                  </a:extLst>
                </a:gridCol>
                <a:gridCol w="1592574">
                  <a:extLst>
                    <a:ext uri="{9D8B030D-6E8A-4147-A177-3AD203B41FA5}">
                      <a16:colId xmlns:a16="http://schemas.microsoft.com/office/drawing/2014/main" val="3824009457"/>
                    </a:ext>
                  </a:extLst>
                </a:gridCol>
                <a:gridCol w="3352791">
                  <a:extLst>
                    <a:ext uri="{9D8B030D-6E8A-4147-A177-3AD203B41FA5}">
                      <a16:colId xmlns:a16="http://schemas.microsoft.com/office/drawing/2014/main" val="3078900490"/>
                    </a:ext>
                  </a:extLst>
                </a:gridCol>
                <a:gridCol w="1466845">
                  <a:extLst>
                    <a:ext uri="{9D8B030D-6E8A-4147-A177-3AD203B41FA5}">
                      <a16:colId xmlns:a16="http://schemas.microsoft.com/office/drawing/2014/main" val="3936319672"/>
                    </a:ext>
                  </a:extLst>
                </a:gridCol>
              </a:tblGrid>
              <a:tr h="3572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约束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含义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93309"/>
                  </a:ext>
                </a:extLst>
              </a:tr>
              <a:tr h="357242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sno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4239"/>
                  </a:ext>
                </a:extLst>
              </a:tr>
              <a:tr h="357242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sname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32924"/>
                  </a:ext>
                </a:extLst>
              </a:tr>
              <a:tr h="357242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ssex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char(2)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非空、默认值为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男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”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56638"/>
                  </a:ext>
                </a:extLst>
              </a:tr>
              <a:tr h="357242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sbirthday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date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40086"/>
                  </a:ext>
                </a:extLst>
              </a:tr>
              <a:tr h="357242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sclass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班级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45287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45A55CA-A303-1589-ED7A-F4CF56251007}"/>
              </a:ext>
            </a:extLst>
          </p:cNvPr>
          <p:cNvSpPr/>
          <p:nvPr/>
        </p:nvSpPr>
        <p:spPr>
          <a:xfrm>
            <a:off x="2356985" y="3646811"/>
            <a:ext cx="6408724" cy="246056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2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ssex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sbirthday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NOT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 )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CC002-CBE7-5601-4F4D-792C6E8E1359}"/>
              </a:ext>
            </a:extLst>
          </p:cNvPr>
          <p:cNvSpPr txBox="1">
            <a:spLocks/>
          </p:cNvSpPr>
          <p:nvPr/>
        </p:nvSpPr>
        <p:spPr>
          <a:xfrm>
            <a:off x="784512" y="4261678"/>
            <a:ext cx="1572473" cy="5482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Font typeface="Arial" panose="020B0604020202020204" pitchFamily="34" charset="0"/>
              <a:buNone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6931A5-FBCF-CA17-0E71-F803D8D57F15}"/>
              </a:ext>
            </a:extLst>
          </p:cNvPr>
          <p:cNvGrpSpPr/>
          <p:nvPr/>
        </p:nvGrpSpPr>
        <p:grpSpPr>
          <a:xfrm>
            <a:off x="4846299" y="3816403"/>
            <a:ext cx="6149581" cy="660440"/>
            <a:chOff x="4367662" y="2012188"/>
            <a:chExt cx="5627414" cy="660440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61C9B27-6BEF-6AAD-81C6-1A9F4CC8B07C}"/>
                </a:ext>
              </a:extLst>
            </p:cNvPr>
            <p:cNvCxnSpPr>
              <a:cxnSpLocks/>
            </p:cNvCxnSpPr>
            <p:nvPr/>
          </p:nvCxnSpPr>
          <p:spPr>
            <a:xfrm>
              <a:off x="4367662" y="2672628"/>
              <a:ext cx="191320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636199B-845C-0824-F37D-C15BE34A3FD7}"/>
                </a:ext>
              </a:extLst>
            </p:cNvPr>
            <p:cNvCxnSpPr/>
            <p:nvPr/>
          </p:nvCxnSpPr>
          <p:spPr>
            <a:xfrm flipV="1">
              <a:off x="6284761" y="2418166"/>
              <a:ext cx="520504" cy="253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F12BB43-080C-AB49-D99E-0EFEAF049978}"/>
                </a:ext>
              </a:extLst>
            </p:cNvPr>
            <p:cNvSpPr/>
            <p:nvPr/>
          </p:nvSpPr>
          <p:spPr>
            <a:xfrm>
              <a:off x="6052663" y="2012188"/>
              <a:ext cx="3942413" cy="34947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sno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PRIMARY</a:t>
              </a:r>
              <a:r>
                <a:rPr lang="zh-CN" altLang="en-US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设为主键约束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17F215-172D-5FAF-07D1-9178A7443DB4}"/>
              </a:ext>
            </a:extLst>
          </p:cNvPr>
          <p:cNvGrpSpPr/>
          <p:nvPr/>
        </p:nvGrpSpPr>
        <p:grpSpPr>
          <a:xfrm>
            <a:off x="5157055" y="4243472"/>
            <a:ext cx="5753687" cy="719625"/>
            <a:chOff x="4774133" y="2433282"/>
            <a:chExt cx="5503667" cy="719625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62C1D1-455D-40D9-AC0C-9E6AC628A16D}"/>
                </a:ext>
              </a:extLst>
            </p:cNvPr>
            <p:cNvCxnSpPr>
              <a:cxnSpLocks/>
            </p:cNvCxnSpPr>
            <p:nvPr/>
          </p:nvCxnSpPr>
          <p:spPr>
            <a:xfrm>
              <a:off x="4774133" y="3061248"/>
              <a:ext cx="191320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7CF68D4-7DD6-8348-AF39-2E3E74D685BB}"/>
                </a:ext>
              </a:extLst>
            </p:cNvPr>
            <p:cNvCxnSpPr/>
            <p:nvPr/>
          </p:nvCxnSpPr>
          <p:spPr>
            <a:xfrm flipV="1">
              <a:off x="6673272" y="2808030"/>
              <a:ext cx="520504" cy="253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EF45D95-1BF7-43F9-D547-EE0172B673FA}"/>
                </a:ext>
              </a:extLst>
            </p:cNvPr>
            <p:cNvSpPr/>
            <p:nvPr/>
          </p:nvSpPr>
          <p:spPr>
            <a:xfrm>
              <a:off x="7193776" y="2433282"/>
              <a:ext cx="3084024" cy="7196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sname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NOT NULL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设为非空约束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CED832-E67E-BFB8-30EF-7656238FBFF7}"/>
              </a:ext>
            </a:extLst>
          </p:cNvPr>
          <p:cNvGrpSpPr/>
          <p:nvPr/>
        </p:nvGrpSpPr>
        <p:grpSpPr>
          <a:xfrm>
            <a:off x="6298446" y="5209444"/>
            <a:ext cx="4829571" cy="777086"/>
            <a:chOff x="4779943" y="2986561"/>
            <a:chExt cx="4938064" cy="1151110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14FC962-5367-75DD-B9DE-E12CB084CD3C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43" y="3061248"/>
              <a:ext cx="1907397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9E1F1A4-8C24-9F2C-E9E2-FAA32C0F8CB0}"/>
                </a:ext>
              </a:extLst>
            </p:cNvPr>
            <p:cNvCxnSpPr>
              <a:cxnSpLocks/>
            </p:cNvCxnSpPr>
            <p:nvPr/>
          </p:nvCxnSpPr>
          <p:spPr>
            <a:xfrm>
              <a:off x="6673272" y="3061248"/>
              <a:ext cx="604911" cy="1966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74D45C-051A-A22E-1742-A60E6B7338CD}"/>
                </a:ext>
              </a:extLst>
            </p:cNvPr>
            <p:cNvSpPr/>
            <p:nvPr/>
          </p:nvSpPr>
          <p:spPr>
            <a:xfrm>
              <a:off x="7278183" y="2986561"/>
              <a:ext cx="2439824" cy="1151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ssex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DEFAULT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设为默认值约束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009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75" y="378066"/>
            <a:ext cx="10683240" cy="544643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按下列表中要求使用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语句创建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A11725-B41B-4A5A-9DE4-6523963D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39415"/>
              </p:ext>
            </p:extLst>
          </p:nvPr>
        </p:nvGraphicFramePr>
        <p:xfrm>
          <a:off x="2138546" y="922709"/>
          <a:ext cx="7914908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01256">
                  <a:extLst>
                    <a:ext uri="{9D8B030D-6E8A-4147-A177-3AD203B41FA5}">
                      <a16:colId xmlns:a16="http://schemas.microsoft.com/office/drawing/2014/main" val="255579425"/>
                    </a:ext>
                  </a:extLst>
                </a:gridCol>
                <a:gridCol w="1608383">
                  <a:extLst>
                    <a:ext uri="{9D8B030D-6E8A-4147-A177-3AD203B41FA5}">
                      <a16:colId xmlns:a16="http://schemas.microsoft.com/office/drawing/2014/main" val="3824009457"/>
                    </a:ext>
                  </a:extLst>
                </a:gridCol>
                <a:gridCol w="2818280">
                  <a:extLst>
                    <a:ext uri="{9D8B030D-6E8A-4147-A177-3AD203B41FA5}">
                      <a16:colId xmlns:a16="http://schemas.microsoft.com/office/drawing/2014/main" val="648668662"/>
                    </a:ext>
                  </a:extLst>
                </a:gridCol>
                <a:gridCol w="1886989">
                  <a:extLst>
                    <a:ext uri="{9D8B030D-6E8A-4147-A177-3AD203B41FA5}">
                      <a16:colId xmlns:a16="http://schemas.microsoft.com/office/drawing/2014/main" val="2045219449"/>
                    </a:ext>
                  </a:extLst>
                </a:gridCol>
              </a:tblGrid>
              <a:tr h="23910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约束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93309"/>
                  </a:ext>
                </a:extLst>
              </a:tr>
              <a:tr h="239106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tno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教师号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4239"/>
                  </a:ext>
                </a:extLst>
              </a:tr>
              <a:tr h="239106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tname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32924"/>
                  </a:ext>
                </a:extLst>
              </a:tr>
              <a:tr h="239106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tsex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char(2)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只能取值“男”或“女”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性别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56638"/>
                  </a:ext>
                </a:extLst>
              </a:tr>
              <a:tr h="239106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tbirthday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date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出生日期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40086"/>
                  </a:ext>
                </a:extLst>
              </a:tr>
              <a:tr h="23910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prof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职称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45287"/>
                  </a:ext>
                </a:extLst>
              </a:tr>
              <a:tr h="239106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depart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char(16)</a:t>
                      </a:r>
                      <a:endParaRPr lang="zh-CN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84201"/>
                  </a:ext>
                </a:extLst>
              </a:tr>
            </a:tbl>
          </a:graphicData>
        </a:graphic>
      </p:graphicFrame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F1C4CC0-9E6C-C417-1596-D5840FA1866A}"/>
              </a:ext>
            </a:extLst>
          </p:cNvPr>
          <p:cNvSpPr txBox="1">
            <a:spLocks/>
          </p:cNvSpPr>
          <p:nvPr/>
        </p:nvSpPr>
        <p:spPr>
          <a:xfrm>
            <a:off x="848207" y="4290822"/>
            <a:ext cx="1467263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Font typeface="Arial" panose="020B0604020202020204" pitchFamily="34" charset="0"/>
              <a:buNone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C66B8C-1711-0AE7-9360-6AAEEAEFD2AF}"/>
              </a:ext>
            </a:extLst>
          </p:cNvPr>
          <p:cNvSpPr/>
          <p:nvPr/>
        </p:nvSpPr>
        <p:spPr>
          <a:xfrm>
            <a:off x="2326591" y="3649286"/>
            <a:ext cx="8213948" cy="265025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zh-CN" altLang="en-US" sz="22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tname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tsex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CHECK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tsex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tsex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tbirthday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prof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depart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 )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462C830-AFC2-007F-4D3F-43F12B1C0B19}"/>
              </a:ext>
            </a:extLst>
          </p:cNvPr>
          <p:cNvGrpSpPr/>
          <p:nvPr/>
        </p:nvGrpSpPr>
        <p:grpSpPr>
          <a:xfrm>
            <a:off x="4854632" y="3594798"/>
            <a:ext cx="5121994" cy="831330"/>
            <a:chOff x="4977304" y="2228752"/>
            <a:chExt cx="4952383" cy="832496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31377C4-DFBC-99B2-3DBF-E01C0DFDDFDF}"/>
                </a:ext>
              </a:extLst>
            </p:cNvPr>
            <p:cNvCxnSpPr>
              <a:cxnSpLocks/>
            </p:cNvCxnSpPr>
            <p:nvPr/>
          </p:nvCxnSpPr>
          <p:spPr>
            <a:xfrm>
              <a:off x="4977304" y="3061248"/>
              <a:ext cx="17100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3F28C01-50E3-B64A-A0AA-9935E0276D7F}"/>
                </a:ext>
              </a:extLst>
            </p:cNvPr>
            <p:cNvCxnSpPr/>
            <p:nvPr/>
          </p:nvCxnSpPr>
          <p:spPr>
            <a:xfrm flipV="1">
              <a:off x="6673272" y="2808030"/>
              <a:ext cx="520504" cy="2532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D2E9E89-7842-59A0-77B2-5F243EE95898}"/>
                </a:ext>
              </a:extLst>
            </p:cNvPr>
            <p:cNvSpPr/>
            <p:nvPr/>
          </p:nvSpPr>
          <p:spPr>
            <a:xfrm>
              <a:off x="7193777" y="2228752"/>
              <a:ext cx="2735910" cy="7196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tno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PRIMARY</a:t>
              </a:r>
              <a:r>
                <a:rPr lang="zh-CN" altLang="en-US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设为主键约束。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0C6E2C-5A8B-0C90-0DC8-A3E09F2678A3}"/>
              </a:ext>
            </a:extLst>
          </p:cNvPr>
          <p:cNvGrpSpPr/>
          <p:nvPr/>
        </p:nvGrpSpPr>
        <p:grpSpPr>
          <a:xfrm>
            <a:off x="5081647" y="5202038"/>
            <a:ext cx="5103133" cy="911733"/>
            <a:chOff x="4290127" y="3060316"/>
            <a:chExt cx="4881383" cy="911733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D98D11E-3918-7E4E-184C-3E9271E2666C}"/>
                </a:ext>
              </a:extLst>
            </p:cNvPr>
            <p:cNvCxnSpPr>
              <a:cxnSpLocks/>
            </p:cNvCxnSpPr>
            <p:nvPr/>
          </p:nvCxnSpPr>
          <p:spPr>
            <a:xfrm>
              <a:off x="4290127" y="3060316"/>
              <a:ext cx="395123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A26040D-779D-56B1-6BD0-78366A7C6E20}"/>
                </a:ext>
              </a:extLst>
            </p:cNvPr>
            <p:cNvCxnSpPr>
              <a:cxnSpLocks/>
            </p:cNvCxnSpPr>
            <p:nvPr/>
          </p:nvCxnSpPr>
          <p:spPr>
            <a:xfrm>
              <a:off x="6673272" y="3061248"/>
              <a:ext cx="279639" cy="32613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807BD9F-9DBC-1044-2B3C-D84E5F7E3EB8}"/>
                </a:ext>
              </a:extLst>
            </p:cNvPr>
            <p:cNvSpPr/>
            <p:nvPr/>
          </p:nvSpPr>
          <p:spPr>
            <a:xfrm>
              <a:off x="6952912" y="3136160"/>
              <a:ext cx="2218598" cy="8358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tsex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CHECK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设为检查约束。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uiExpand="1" build="p" bldLvl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63"/>
            <a:ext cx="10515600" cy="583207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按下列要求使用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语句创建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course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5A11725-B41B-4A5A-9DE4-6523963D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11380"/>
              </p:ext>
            </p:extLst>
          </p:nvPr>
        </p:nvGraphicFramePr>
        <p:xfrm>
          <a:off x="1524000" y="1105343"/>
          <a:ext cx="9144000" cy="237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78634">
                  <a:extLst>
                    <a:ext uri="{9D8B030D-6E8A-4147-A177-3AD203B41FA5}">
                      <a16:colId xmlns:a16="http://schemas.microsoft.com/office/drawing/2014/main" val="2555794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824009457"/>
                    </a:ext>
                  </a:extLst>
                </a:gridCol>
                <a:gridCol w="3947053">
                  <a:extLst>
                    <a:ext uri="{9D8B030D-6E8A-4147-A177-3AD203B41FA5}">
                      <a16:colId xmlns:a16="http://schemas.microsoft.com/office/drawing/2014/main" val="2614801382"/>
                    </a:ext>
                  </a:extLst>
                </a:gridCol>
                <a:gridCol w="2172393">
                  <a:extLst>
                    <a:ext uri="{9D8B030D-6E8A-4147-A177-3AD203B41FA5}">
                      <a16:colId xmlns:a16="http://schemas.microsoft.com/office/drawing/2014/main" val="3804256597"/>
                    </a:ext>
                  </a:extLst>
                </a:gridCol>
              </a:tblGrid>
              <a:tr h="302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约束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93309"/>
                  </a:ext>
                </a:extLst>
              </a:tr>
              <a:tr h="302510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cno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char(6)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课程号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4239"/>
                  </a:ext>
                </a:extLst>
              </a:tr>
              <a:tr h="302510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cname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char(16)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非空、取值唯一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课程名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32924"/>
                  </a:ext>
                </a:extLst>
              </a:tr>
              <a:tr h="302510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56638"/>
                  </a:ext>
                </a:extLst>
              </a:tr>
              <a:tr h="30251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credit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40086"/>
                  </a:ext>
                </a:extLst>
              </a:tr>
              <a:tr h="302510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tno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外键，参照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teacher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表的主键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任课教师号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545287"/>
                  </a:ext>
                </a:extLst>
              </a:tr>
            </a:tbl>
          </a:graphicData>
        </a:graphic>
      </p:graphicFrame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EB5780B-9252-37F0-2A1E-3EA03FDD099E}"/>
              </a:ext>
            </a:extLst>
          </p:cNvPr>
          <p:cNvSpPr txBox="1">
            <a:spLocks/>
          </p:cNvSpPr>
          <p:nvPr/>
        </p:nvSpPr>
        <p:spPr>
          <a:xfrm>
            <a:off x="869780" y="4245440"/>
            <a:ext cx="1419648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Font typeface="Arial" panose="020B0604020202020204" pitchFamily="34" charset="0"/>
              <a:buNone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2A9657-4F5E-E61C-0D00-AA3574A2BEB7}"/>
              </a:ext>
            </a:extLst>
          </p:cNvPr>
          <p:cNvSpPr/>
          <p:nvPr/>
        </p:nvSpPr>
        <p:spPr>
          <a:xfrm>
            <a:off x="2289429" y="3743071"/>
            <a:ext cx="7976790" cy="244394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endParaRPr lang="zh-CN" altLang="en-US" sz="22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UNIQUE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TINYINT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credit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TINYINT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FOREIGN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REFERENCES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 )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A0CD0C1-0EC8-F96C-0EFB-EAA4288079B2}"/>
              </a:ext>
            </a:extLst>
          </p:cNvPr>
          <p:cNvGrpSpPr/>
          <p:nvPr/>
        </p:nvGrpSpPr>
        <p:grpSpPr>
          <a:xfrm>
            <a:off x="6234545" y="3983015"/>
            <a:ext cx="4031673" cy="991390"/>
            <a:chOff x="4850933" y="2061545"/>
            <a:chExt cx="3232281" cy="99139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766660F-EC7F-0FA4-3779-DBF508D1A668}"/>
                </a:ext>
              </a:extLst>
            </p:cNvPr>
            <p:cNvCxnSpPr>
              <a:cxnSpLocks/>
            </p:cNvCxnSpPr>
            <p:nvPr/>
          </p:nvCxnSpPr>
          <p:spPr>
            <a:xfrm>
              <a:off x="4850933" y="3043572"/>
              <a:ext cx="946359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4AB7495-CAC9-C003-E643-0B5451AFC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8057" y="2686668"/>
              <a:ext cx="330520" cy="3662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C960E11-BD70-4ABD-7C97-7516D7DD4934}"/>
                </a:ext>
              </a:extLst>
            </p:cNvPr>
            <p:cNvSpPr/>
            <p:nvPr/>
          </p:nvSpPr>
          <p:spPr>
            <a:xfrm>
              <a:off x="6195224" y="2061545"/>
              <a:ext cx="1887990" cy="7196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cname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UNIQUE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设为唯一约束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4B4C0F8-1E7C-A918-85D2-563ED96CE2DF}"/>
              </a:ext>
            </a:extLst>
          </p:cNvPr>
          <p:cNvGrpSpPr/>
          <p:nvPr/>
        </p:nvGrpSpPr>
        <p:grpSpPr>
          <a:xfrm>
            <a:off x="4854633" y="5247514"/>
            <a:ext cx="6348912" cy="883159"/>
            <a:chOff x="4818163" y="2178089"/>
            <a:chExt cx="6117675" cy="88315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5AD194B-FC28-0472-3CCD-629C2732DC0C}"/>
                </a:ext>
              </a:extLst>
            </p:cNvPr>
            <p:cNvCxnSpPr>
              <a:cxnSpLocks/>
            </p:cNvCxnSpPr>
            <p:nvPr/>
          </p:nvCxnSpPr>
          <p:spPr>
            <a:xfrm>
              <a:off x="4818163" y="3061248"/>
              <a:ext cx="497842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3EFC49D-D121-70AA-0D8F-7427901B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584" y="2693062"/>
              <a:ext cx="308026" cy="368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7E248A4-4E22-C094-0DAC-5040A318EE3B}"/>
                </a:ext>
              </a:extLst>
            </p:cNvPr>
            <p:cNvSpPr/>
            <p:nvPr/>
          </p:nvSpPr>
          <p:spPr>
            <a:xfrm>
              <a:off x="6814807" y="2178089"/>
              <a:ext cx="4121031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tno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FOREIGN</a:t>
              </a:r>
              <a:r>
                <a:rPr lang="zh-CN" altLang="en-US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设为外键约束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24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uiExpand="1" build="p" bldLvl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24" y="392613"/>
            <a:ext cx="10248402" cy="743346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按下列要求使用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T-SQL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语句创建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84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1BD2A7C-EC61-4318-8273-A691E31D1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3626"/>
              </p:ext>
            </p:extLst>
          </p:nvPr>
        </p:nvGraphicFramePr>
        <p:xfrm>
          <a:off x="1416187" y="1098189"/>
          <a:ext cx="9093617" cy="15849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181686">
                  <a:extLst>
                    <a:ext uri="{9D8B030D-6E8A-4147-A177-3AD203B41FA5}">
                      <a16:colId xmlns:a16="http://schemas.microsoft.com/office/drawing/2014/main" val="255579425"/>
                    </a:ext>
                  </a:extLst>
                </a:gridCol>
                <a:gridCol w="1983544">
                  <a:extLst>
                    <a:ext uri="{9D8B030D-6E8A-4147-A177-3AD203B41FA5}">
                      <a16:colId xmlns:a16="http://schemas.microsoft.com/office/drawing/2014/main" val="3824009457"/>
                    </a:ext>
                  </a:extLst>
                </a:gridCol>
                <a:gridCol w="3442881">
                  <a:extLst>
                    <a:ext uri="{9D8B030D-6E8A-4147-A177-3AD203B41FA5}">
                      <a16:colId xmlns:a16="http://schemas.microsoft.com/office/drawing/2014/main" val="1939227618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508535185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872342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约束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kern="12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9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sno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外键，参照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student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表主键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81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cno</a:t>
                      </a:r>
                      <a:endParaRPr lang="en-US" altLang="zh-CN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char(6)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外键，参照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course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表主键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课程号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3292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degree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decimal(4,1)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取值在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到</a:t>
                      </a:r>
                      <a:r>
                        <a:rPr lang="en-US" altLang="zh-CN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100</a:t>
                      </a: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之间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成绩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56638"/>
                  </a:ext>
                </a:extLst>
              </a:tr>
            </a:tbl>
          </a:graphicData>
        </a:graphic>
      </p:graphicFrame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A22CA12-1EAA-C985-AE4B-677B1A768E8D}"/>
              </a:ext>
            </a:extLst>
          </p:cNvPr>
          <p:cNvSpPr txBox="1">
            <a:spLocks/>
          </p:cNvSpPr>
          <p:nvPr/>
        </p:nvSpPr>
        <p:spPr>
          <a:xfrm>
            <a:off x="934142" y="2731818"/>
            <a:ext cx="1709306" cy="69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创建语句：</a:t>
            </a:r>
            <a:endParaRPr lang="en-US" altLang="zh-CN" sz="22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Font typeface="Arial" panose="020B0604020202020204" pitchFamily="34" charset="0"/>
              <a:buNone/>
              <a:defRPr/>
            </a:pP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73309D-97FF-C3AC-48D7-3BB409A34E76}"/>
              </a:ext>
            </a:extLst>
          </p:cNvPr>
          <p:cNvSpPr/>
          <p:nvPr/>
        </p:nvSpPr>
        <p:spPr>
          <a:xfrm>
            <a:off x="1399467" y="3241121"/>
            <a:ext cx="9110337" cy="24590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2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FOREIGN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REFERENCES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FOREIGN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REFERENCES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DECIMAL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CHECK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between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endParaRPr lang="zh-CN" altLang="en-US" sz="2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2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)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45244EA0-A237-8DD0-53E1-D5E523130514}"/>
              </a:ext>
            </a:extLst>
          </p:cNvPr>
          <p:cNvGrpSpPr/>
          <p:nvPr/>
        </p:nvGrpSpPr>
        <p:grpSpPr>
          <a:xfrm>
            <a:off x="3934388" y="2813722"/>
            <a:ext cx="7323470" cy="1632206"/>
            <a:chOff x="4142206" y="3063112"/>
            <a:chExt cx="7323470" cy="163220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3D36C8C-4E53-C7F6-428E-142723AEAD40}"/>
                </a:ext>
              </a:extLst>
            </p:cNvPr>
            <p:cNvGrpSpPr/>
            <p:nvPr/>
          </p:nvGrpSpPr>
          <p:grpSpPr>
            <a:xfrm>
              <a:off x="4142206" y="3790784"/>
              <a:ext cx="5733411" cy="502467"/>
              <a:chOff x="4591164" y="4304358"/>
              <a:chExt cx="5733411" cy="502467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CD08D959-F667-3B29-9B3E-C5C97E62E8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164" y="4804754"/>
                <a:ext cx="53333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914AA26-267A-2110-12C7-A59B45955C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1371" y="4304358"/>
                <a:ext cx="423204" cy="50246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A66C520-2AA6-A35E-A8B1-CFC335A3876C}"/>
                </a:ext>
              </a:extLst>
            </p:cNvPr>
            <p:cNvGrpSpPr/>
            <p:nvPr/>
          </p:nvGrpSpPr>
          <p:grpSpPr>
            <a:xfrm>
              <a:off x="4142206" y="3063112"/>
              <a:ext cx="7323470" cy="1632206"/>
              <a:chOff x="4591164" y="1362540"/>
              <a:chExt cx="7323470" cy="1632206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A70765A-1BBF-FA4C-9C79-C8AE7F31A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164" y="2994746"/>
                <a:ext cx="5333350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1368B57-DDE5-F147-5F0B-1DF49A0F83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4514" y="2095393"/>
                <a:ext cx="800122" cy="89935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265F8BB2-22FF-1F61-B0A4-3D5D9B5875BB}"/>
                  </a:ext>
                </a:extLst>
              </p:cNvPr>
              <p:cNvSpPr/>
              <p:nvPr/>
            </p:nvSpPr>
            <p:spPr>
              <a:xfrm>
                <a:off x="8495075" y="1362540"/>
                <a:ext cx="3419559" cy="7196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sno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en-US" altLang="zh-CN" sz="2000" dirty="0" err="1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cno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列使用</a:t>
                </a:r>
                <a:r>
                  <a:rPr lang="en-U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FOREIGN</a:t>
                </a:r>
                <a:r>
                  <a:rPr lang="zh-CN" altLang="en-US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20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KEY</a:t>
                </a:r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设为外键约束。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0D9C27C-8362-BE7D-2216-9C901A5C1416}"/>
              </a:ext>
            </a:extLst>
          </p:cNvPr>
          <p:cNvGrpSpPr/>
          <p:nvPr/>
        </p:nvGrpSpPr>
        <p:grpSpPr>
          <a:xfrm>
            <a:off x="4992141" y="4885023"/>
            <a:ext cx="5891690" cy="573773"/>
            <a:chOff x="4651371" y="3061248"/>
            <a:chExt cx="4941433" cy="57377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2D64DEE-8C26-3E10-70BF-0997F5E46EB2}"/>
                </a:ext>
              </a:extLst>
            </p:cNvPr>
            <p:cNvCxnSpPr>
              <a:cxnSpLocks/>
            </p:cNvCxnSpPr>
            <p:nvPr/>
          </p:nvCxnSpPr>
          <p:spPr>
            <a:xfrm>
              <a:off x="4651371" y="3061248"/>
              <a:ext cx="367550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6FEC99A-1018-8BD7-521D-291C6010C01E}"/>
                </a:ext>
              </a:extLst>
            </p:cNvPr>
            <p:cNvCxnSpPr>
              <a:cxnSpLocks/>
            </p:cNvCxnSpPr>
            <p:nvPr/>
          </p:nvCxnSpPr>
          <p:spPr>
            <a:xfrm>
              <a:off x="6836684" y="3061248"/>
              <a:ext cx="135121" cy="19547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EFD386B-BA87-4866-C844-6D74F5AFBFEF}"/>
                </a:ext>
              </a:extLst>
            </p:cNvPr>
            <p:cNvSpPr/>
            <p:nvPr/>
          </p:nvSpPr>
          <p:spPr>
            <a:xfrm>
              <a:off x="6283785" y="3246915"/>
              <a:ext cx="3309019" cy="3881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degree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CHECK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设为检查约束。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CA0C82F9-DDF0-96E0-10E0-ECE9055F5000}"/>
              </a:ext>
            </a:extLst>
          </p:cNvPr>
          <p:cNvGrpSpPr/>
          <p:nvPr/>
        </p:nvGrpSpPr>
        <p:grpSpPr>
          <a:xfrm>
            <a:off x="2322576" y="5258552"/>
            <a:ext cx="6353073" cy="571064"/>
            <a:chOff x="4646690" y="3061248"/>
            <a:chExt cx="6353073" cy="571064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2D8D076-6A89-520E-8E2B-3C92F2795C00}"/>
                </a:ext>
              </a:extLst>
            </p:cNvPr>
            <p:cNvCxnSpPr>
              <a:cxnSpLocks/>
            </p:cNvCxnSpPr>
            <p:nvPr/>
          </p:nvCxnSpPr>
          <p:spPr>
            <a:xfrm>
              <a:off x="4646690" y="3061248"/>
              <a:ext cx="266956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8EA729F-2BA0-6332-BDB3-73D5B05D8D12}"/>
                </a:ext>
              </a:extLst>
            </p:cNvPr>
            <p:cNvCxnSpPr>
              <a:cxnSpLocks/>
            </p:cNvCxnSpPr>
            <p:nvPr/>
          </p:nvCxnSpPr>
          <p:spPr>
            <a:xfrm>
              <a:off x="6363783" y="3061248"/>
              <a:ext cx="230541" cy="228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BE0EB4-818A-FC91-A459-B9B1C4FF69CE}"/>
                </a:ext>
              </a:extLst>
            </p:cNvPr>
            <p:cNvSpPr/>
            <p:nvPr/>
          </p:nvSpPr>
          <p:spPr>
            <a:xfrm>
              <a:off x="5156154" y="3310707"/>
              <a:ext cx="5843609" cy="3216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sno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en-US" altLang="zh-CN" sz="2000" dirty="0" err="1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cno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列的组合使用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PRIMARY</a:t>
              </a:r>
              <a:r>
                <a:rPr lang="zh-CN" altLang="en-US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zh-CN" altLang="en-US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设为主键约束。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0B36F6E-0F20-721E-80F6-018649F77FB7}"/>
              </a:ext>
            </a:extLst>
          </p:cNvPr>
          <p:cNvSpPr txBox="1"/>
          <p:nvPr/>
        </p:nvSpPr>
        <p:spPr>
          <a:xfrm>
            <a:off x="1289576" y="5927501"/>
            <a:ext cx="88603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注意：当约束涉及多列时，该约束不能放在列中定义，应定义为表级约束。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3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69" y="566726"/>
            <a:ext cx="10707412" cy="1411704"/>
          </a:xfrm>
        </p:spPr>
        <p:txBody>
          <a:bodyPr>
            <a:normAutofit/>
          </a:bodyPr>
          <a:lstStyle/>
          <a:p>
            <a:pPr marL="0" lvl="1" indent="0">
              <a:lnSpc>
                <a:spcPct val="12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列约束放在列外定义时，可使用</a:t>
            </a:r>
            <a:r>
              <a:rPr lang="en-US" altLang="zh-CN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CONSTRAINT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短语给约束命名，未给约束命名则使用默认名，如：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2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1" y="178490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53365F-1A99-73DC-8D07-E300C51A8242}"/>
              </a:ext>
            </a:extLst>
          </p:cNvPr>
          <p:cNvGrpSpPr/>
          <p:nvPr/>
        </p:nvGrpSpPr>
        <p:grpSpPr>
          <a:xfrm>
            <a:off x="1188967" y="1784905"/>
            <a:ext cx="10130196" cy="3917101"/>
            <a:chOff x="1188967" y="1784905"/>
            <a:chExt cx="10130196" cy="391710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BE71D26-F01E-4A38-885A-98DFAA79C1EC}"/>
                </a:ext>
              </a:extLst>
            </p:cNvPr>
            <p:cNvSpPr/>
            <p:nvPr/>
          </p:nvSpPr>
          <p:spPr>
            <a:xfrm>
              <a:off x="1188967" y="1784905"/>
              <a:ext cx="10130196" cy="39171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CREATE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TABLE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score2</a:t>
              </a:r>
              <a:endPara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 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sno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char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),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cno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char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),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degree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decimal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2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),</a:t>
              </a:r>
              <a:endPara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	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CONSTRAINT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pk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PRIMARY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sno</a:t>
              </a:r>
              <a:r>
                <a:rPr lang="en-US" altLang="zh-CN" sz="2200" dirty="0" err="1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cno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),</a:t>
              </a:r>
              <a:endPara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	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CONSTRAINT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fk1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FOREIGN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sno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REFERENCES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sno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),</a:t>
              </a:r>
              <a:endPara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	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CONSTRAINT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fk2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FOREIGN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KEY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cno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REFERENCES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course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 err="1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cno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),</a:t>
              </a:r>
              <a:endPara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	</a:t>
              </a:r>
              <a:r>
                <a:rPr lang="en-US" altLang="zh-CN" sz="22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CHECK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2200" dirty="0">
                  <a:solidFill>
                    <a:srgbClr val="0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degree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between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and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100</a:t>
              </a: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en-US" altLang="zh-CN" sz="22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200" dirty="0">
                  <a:solidFill>
                    <a:srgbClr val="80808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)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D535B2-81BA-85E8-FBA4-3E09B4BE9690}"/>
                </a:ext>
              </a:extLst>
            </p:cNvPr>
            <p:cNvSpPr/>
            <p:nvPr/>
          </p:nvSpPr>
          <p:spPr>
            <a:xfrm>
              <a:off x="1947949" y="3541222"/>
              <a:ext cx="8296102" cy="163760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F6805D0-C9DC-EC0F-3AF6-D30D71DDC469}"/>
              </a:ext>
            </a:extLst>
          </p:cNvPr>
          <p:cNvSpPr/>
          <p:nvPr/>
        </p:nvSpPr>
        <p:spPr>
          <a:xfrm>
            <a:off x="7419700" y="2751783"/>
            <a:ext cx="1575617" cy="564995"/>
          </a:xfrm>
          <a:prstGeom prst="wedgeRoundRectCallout">
            <a:avLst>
              <a:gd name="adj1" fmla="val -40911"/>
              <a:gd name="adj2" fmla="val 8335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表级约束</a:t>
            </a: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946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7.3.2 </a:t>
            </a:r>
            <a:r>
              <a:rPr lang="zh-CN" altLang="en-US" sz="28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 TABLE</a:t>
            </a: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语句修改表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08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092ED9-9B3B-64B4-E7B2-E3AE3A559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346" y="1877359"/>
            <a:ext cx="10028664" cy="3462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 TABLE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       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zh-CN" altLang="zh-CN" b="0" dirty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列定义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列定义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	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CONSTRAINT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约束名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CONSTRAINT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约束名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COLUMN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列名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Clr>
                <a:schemeClr val="accent2"/>
              </a:buClr>
              <a:buSzPct val="60000"/>
              <a:buNone/>
            </a:pP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CONSTRAINT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约束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约束</a:t>
            </a:r>
            <a:r>
              <a:rPr lang="zh-CN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b="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98E7583-EADD-133B-9511-6F07645CF6C1}"/>
              </a:ext>
            </a:extLst>
          </p:cNvPr>
          <p:cNvSpPr txBox="1">
            <a:spLocks/>
          </p:cNvSpPr>
          <p:nvPr/>
        </p:nvSpPr>
        <p:spPr>
          <a:xfrm>
            <a:off x="1166481" y="1238811"/>
            <a:ext cx="5583926" cy="596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ALTER TABLE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语句的基本语法格式：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AEA5768-B225-41D9-4AA0-248057E0464D}"/>
              </a:ext>
            </a:extLst>
          </p:cNvPr>
          <p:cNvSpPr/>
          <p:nvPr/>
        </p:nvSpPr>
        <p:spPr>
          <a:xfrm>
            <a:off x="8957568" y="2039455"/>
            <a:ext cx="1842151" cy="406399"/>
          </a:xfrm>
          <a:prstGeom prst="wedgeRoundRectCallout">
            <a:avLst>
              <a:gd name="adj1" fmla="val -84966"/>
              <a:gd name="adj2" fmla="val 10493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修改列定义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5321F8A5-552E-F924-0C55-D81FB08A8097}"/>
              </a:ext>
            </a:extLst>
          </p:cNvPr>
          <p:cNvSpPr/>
          <p:nvPr/>
        </p:nvSpPr>
        <p:spPr>
          <a:xfrm>
            <a:off x="8631310" y="2828032"/>
            <a:ext cx="1548807" cy="406399"/>
          </a:xfrm>
          <a:prstGeom prst="wedgeRoundRectCallout">
            <a:avLst>
              <a:gd name="adj1" fmla="val -95624"/>
              <a:gd name="adj2" fmla="val 5906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添加新列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9D46192-E50D-EB6A-4F57-4114CABC5D1F}"/>
              </a:ext>
            </a:extLst>
          </p:cNvPr>
          <p:cNvSpPr/>
          <p:nvPr/>
        </p:nvSpPr>
        <p:spPr>
          <a:xfrm>
            <a:off x="9878644" y="3301857"/>
            <a:ext cx="1640696" cy="406399"/>
          </a:xfrm>
          <a:prstGeom prst="wedgeRoundRectCallout">
            <a:avLst>
              <a:gd name="adj1" fmla="val -44091"/>
              <a:gd name="adj2" fmla="val 80386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添加约束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C4AB6A8C-4E63-7EC0-1DFA-BF3E218377EA}"/>
              </a:ext>
            </a:extLst>
          </p:cNvPr>
          <p:cNvSpPr/>
          <p:nvPr/>
        </p:nvSpPr>
        <p:spPr>
          <a:xfrm>
            <a:off x="7529912" y="4196087"/>
            <a:ext cx="1251925" cy="406399"/>
          </a:xfrm>
          <a:prstGeom prst="wedgeRoundRectCallout">
            <a:avLst>
              <a:gd name="adj1" fmla="val -113463"/>
              <a:gd name="adj2" fmla="val 25159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删除列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70EC1EE-7ED4-5F64-1CEE-C56E466E85F1}"/>
              </a:ext>
            </a:extLst>
          </p:cNvPr>
          <p:cNvSpPr/>
          <p:nvPr/>
        </p:nvSpPr>
        <p:spPr>
          <a:xfrm>
            <a:off x="8474445" y="4767774"/>
            <a:ext cx="1640696" cy="406399"/>
          </a:xfrm>
          <a:prstGeom prst="wedgeRoundRectCallout">
            <a:avLst>
              <a:gd name="adj1" fmla="val -88035"/>
              <a:gd name="adj2" fmla="val 27204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删除约束</a:t>
            </a:r>
          </a:p>
        </p:txBody>
      </p:sp>
    </p:spTree>
    <p:extLst>
      <p:ext uri="{BB962C8B-B14F-4D97-AF65-F5344CB8AC3E}">
        <p14:creationId xmlns:p14="http://schemas.microsoft.com/office/powerpoint/2010/main" val="34740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86" y="536147"/>
            <a:ext cx="9986385" cy="732989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设使用下列语句创建了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Student: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402842-19AB-4514-A0D4-68D8CF4CCD5A}"/>
              </a:ext>
            </a:extLst>
          </p:cNvPr>
          <p:cNvSpPr/>
          <p:nvPr/>
        </p:nvSpPr>
        <p:spPr>
          <a:xfrm>
            <a:off x="2428153" y="1293302"/>
            <a:ext cx="6848850" cy="244530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PRIMARY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NULL,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ssex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sbirthday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DATE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5" name="矩形: 折角 4">
            <a:extLst>
              <a:ext uri="{FF2B5EF4-FFF2-40B4-BE49-F238E27FC236}">
                <a16:creationId xmlns:a16="http://schemas.microsoft.com/office/drawing/2014/main" id="{FABECE8B-B825-499D-AFA6-D4798DDEEE22}"/>
              </a:ext>
            </a:extLst>
          </p:cNvPr>
          <p:cNvSpPr/>
          <p:nvPr/>
        </p:nvSpPr>
        <p:spPr>
          <a:xfrm>
            <a:off x="2473455" y="5160049"/>
            <a:ext cx="6758248" cy="927692"/>
          </a:xfrm>
          <a:prstGeom prst="foldedCorner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TABLE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en-US" altLang="zh-CN" sz="22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ALTER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20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68E084A-BD11-C4D6-B21C-AF746285D0EE}"/>
              </a:ext>
            </a:extLst>
          </p:cNvPr>
          <p:cNvSpPr txBox="1">
            <a:spLocks/>
          </p:cNvSpPr>
          <p:nvPr/>
        </p:nvSpPr>
        <p:spPr>
          <a:xfrm>
            <a:off x="594779" y="3822489"/>
            <a:ext cx="10515600" cy="1223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0">
              <a:lnSpc>
                <a:spcPct val="14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使用语句对</a:t>
            </a:r>
            <a:r>
              <a:rPr lang="zh-CN" altLang="en-US" sz="2400" dirty="0" smtClean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进行</a:t>
            </a: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如下修改：</a:t>
            </a:r>
            <a:endParaRPr lang="en-US" altLang="zh-CN" sz="2400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457200" lvl="2" indent="0">
              <a:lnSpc>
                <a:spcPct val="14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）修改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sname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列的数据类型改为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char(20)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3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5" grpId="0" animBg="1"/>
      <p:bldP spid="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</TotalTime>
  <Words>1114</Words>
  <Application>Microsoft Office PowerPoint</Application>
  <PresentationFormat>宽屏</PresentationFormat>
  <Paragraphs>240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PowerPoint 演示文稿</vt:lpstr>
      <vt:lpstr>7.3.1 使用CREATE TABLE语句创建表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7.3.2 使用ALTER TABLE语句修改表</vt:lpstr>
      <vt:lpstr>PowerPoint 演示文稿</vt:lpstr>
      <vt:lpstr>PowerPoint 演示文稿</vt:lpstr>
      <vt:lpstr>PowerPoint 演示文稿</vt:lpstr>
      <vt:lpstr>7.3.3 使用DROP TABLE语句删除表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300</cp:revision>
  <dcterms:created xsi:type="dcterms:W3CDTF">2019-10-10T08:16:17Z</dcterms:created>
  <dcterms:modified xsi:type="dcterms:W3CDTF">2024-05-30T13:39:17Z</dcterms:modified>
</cp:coreProperties>
</file>