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308" r:id="rId3"/>
    <p:sldId id="294" r:id="rId4"/>
    <p:sldId id="295" r:id="rId5"/>
    <p:sldId id="305" r:id="rId6"/>
    <p:sldId id="304" r:id="rId7"/>
    <p:sldId id="328" r:id="rId8"/>
    <p:sldId id="329" r:id="rId9"/>
    <p:sldId id="330" r:id="rId10"/>
    <p:sldId id="298" r:id="rId11"/>
    <p:sldId id="313" r:id="rId12"/>
    <p:sldId id="315" r:id="rId13"/>
    <p:sldId id="316" r:id="rId14"/>
    <p:sldId id="317" r:id="rId15"/>
    <p:sldId id="320" r:id="rId16"/>
    <p:sldId id="322" r:id="rId17"/>
    <p:sldId id="323" r:id="rId18"/>
    <p:sldId id="327"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47" autoAdjust="0"/>
    <p:restoredTop sz="82945" autoAdjust="0"/>
  </p:normalViewPr>
  <p:slideViewPr>
    <p:cSldViewPr snapToGrid="0">
      <p:cViewPr varScale="1">
        <p:scale>
          <a:sx n="104" d="100"/>
          <a:sy n="104" d="100"/>
        </p:scale>
        <p:origin x="179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DA2FCA-F2F4-4312-9363-FDB760A14D66}" type="datetimeFigureOut">
              <a:rPr lang="zh-CN" altLang="en-US" smtClean="0"/>
              <a:t>2024/5/30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34169E-6AA6-4928-A217-CD13C0A6783D}" type="slidenum">
              <a:rPr lang="zh-CN" altLang="en-US" smtClean="0"/>
              <a:t>‹#›</a:t>
            </a:fld>
            <a:endParaRPr lang="zh-CN" altLang="en-US"/>
          </a:p>
        </p:txBody>
      </p:sp>
    </p:spTree>
    <p:extLst>
      <p:ext uri="{BB962C8B-B14F-4D97-AF65-F5344CB8AC3E}">
        <p14:creationId xmlns:p14="http://schemas.microsoft.com/office/powerpoint/2010/main" val="3453068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1</a:t>
            </a:fld>
            <a:endParaRPr lang="zh-CN" altLang="en-US"/>
          </a:p>
        </p:txBody>
      </p:sp>
    </p:spTree>
    <p:extLst>
      <p:ext uri="{BB962C8B-B14F-4D97-AF65-F5344CB8AC3E}">
        <p14:creationId xmlns:p14="http://schemas.microsoft.com/office/powerpoint/2010/main" val="3855686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10</a:t>
            </a:fld>
            <a:endParaRPr lang="zh-CN" altLang="en-US"/>
          </a:p>
        </p:txBody>
      </p:sp>
    </p:spTree>
    <p:extLst>
      <p:ext uri="{BB962C8B-B14F-4D97-AF65-F5344CB8AC3E}">
        <p14:creationId xmlns:p14="http://schemas.microsoft.com/office/powerpoint/2010/main" val="873794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我们通过一个</a:t>
            </a:r>
            <a:r>
              <a:rPr lang="zh-CN" altLang="en-US" b="0" dirty="0"/>
              <a:t>例题学习如何</a:t>
            </a:r>
            <a:r>
              <a:rPr lang="zh-CN" altLang="en-US" sz="1200" b="0" kern="1200" dirty="0">
                <a:solidFill>
                  <a:srgbClr val="C00000"/>
                </a:solidFill>
                <a:latin typeface="黑体" panose="02010609060101010101" pitchFamily="49" charset="-122"/>
                <a:ea typeface="黑体" panose="02010609060101010101" pitchFamily="49" charset="-122"/>
                <a:cs typeface="+mn-cs"/>
              </a:rPr>
              <a:t>使用管理器</a:t>
            </a:r>
            <a:r>
              <a:rPr lang="zh-CN" altLang="en-US" sz="2400" kern="1200" dirty="0">
                <a:solidFill>
                  <a:srgbClr val="C00000"/>
                </a:solidFill>
                <a:latin typeface="黑体" pitchFamily="49" charset="-122"/>
                <a:ea typeface="黑体" pitchFamily="49" charset="-122"/>
                <a:cs typeface="+mn-cs"/>
              </a:rPr>
              <a:t>图形</a:t>
            </a:r>
            <a:r>
              <a:rPr lang="zh-CN" altLang="en-US" sz="1200" b="0" kern="1200" dirty="0">
                <a:solidFill>
                  <a:srgbClr val="C00000"/>
                </a:solidFill>
                <a:latin typeface="黑体" panose="02010609060101010101" pitchFamily="49" charset="-122"/>
                <a:ea typeface="黑体" panose="02010609060101010101" pitchFamily="49" charset="-122"/>
                <a:cs typeface="+mn-cs"/>
              </a:rPr>
              <a:t>界面创建表</a:t>
            </a:r>
            <a:endParaRPr lang="zh-CN" altLang="en-US" b="0" dirty="0"/>
          </a:p>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11</a:t>
            </a:fld>
            <a:endParaRPr lang="zh-CN" altLang="en-US"/>
          </a:p>
        </p:txBody>
      </p:sp>
    </p:spTree>
    <p:extLst>
      <p:ext uri="{BB962C8B-B14F-4D97-AF65-F5344CB8AC3E}">
        <p14:creationId xmlns:p14="http://schemas.microsoft.com/office/powerpoint/2010/main" val="3195446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我们通过一个</a:t>
            </a:r>
            <a:r>
              <a:rPr lang="zh-CN" altLang="en-US" b="0" dirty="0"/>
              <a:t>例题学习如何</a:t>
            </a:r>
            <a:r>
              <a:rPr lang="zh-CN" altLang="en-US" sz="1200" b="0" kern="1200" dirty="0">
                <a:solidFill>
                  <a:srgbClr val="C00000"/>
                </a:solidFill>
                <a:latin typeface="黑体" panose="02010609060101010101" pitchFamily="49" charset="-122"/>
                <a:ea typeface="黑体" panose="02010609060101010101" pitchFamily="49" charset="-122"/>
                <a:cs typeface="+mn-cs"/>
              </a:rPr>
              <a:t>使用管理器</a:t>
            </a:r>
            <a:r>
              <a:rPr lang="zh-CN" altLang="en-US" sz="2400" kern="1200" dirty="0">
                <a:solidFill>
                  <a:srgbClr val="C00000"/>
                </a:solidFill>
                <a:latin typeface="黑体" pitchFamily="49" charset="-122"/>
                <a:ea typeface="黑体" pitchFamily="49" charset="-122"/>
                <a:cs typeface="+mn-cs"/>
              </a:rPr>
              <a:t>图形</a:t>
            </a:r>
            <a:r>
              <a:rPr lang="zh-CN" altLang="en-US" sz="1200" b="0" kern="1200" dirty="0">
                <a:solidFill>
                  <a:srgbClr val="C00000"/>
                </a:solidFill>
                <a:latin typeface="黑体" panose="02010609060101010101" pitchFamily="49" charset="-122"/>
                <a:ea typeface="黑体" panose="02010609060101010101" pitchFamily="49" charset="-122"/>
                <a:cs typeface="+mn-cs"/>
              </a:rPr>
              <a:t>界面创建表</a:t>
            </a:r>
            <a:endParaRPr lang="zh-CN" altLang="en-US" b="0" dirty="0"/>
          </a:p>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12</a:t>
            </a:fld>
            <a:endParaRPr lang="zh-CN" altLang="en-US"/>
          </a:p>
        </p:txBody>
      </p:sp>
    </p:spTree>
    <p:extLst>
      <p:ext uri="{BB962C8B-B14F-4D97-AF65-F5344CB8AC3E}">
        <p14:creationId xmlns:p14="http://schemas.microsoft.com/office/powerpoint/2010/main" val="2076750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13</a:t>
            </a:fld>
            <a:endParaRPr lang="zh-CN" altLang="en-US"/>
          </a:p>
        </p:txBody>
      </p:sp>
    </p:spTree>
    <p:extLst>
      <p:ext uri="{BB962C8B-B14F-4D97-AF65-F5344CB8AC3E}">
        <p14:creationId xmlns:p14="http://schemas.microsoft.com/office/powerpoint/2010/main" val="1789317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14</a:t>
            </a:fld>
            <a:endParaRPr lang="zh-CN" altLang="en-US"/>
          </a:p>
        </p:txBody>
      </p:sp>
    </p:spTree>
    <p:extLst>
      <p:ext uri="{BB962C8B-B14F-4D97-AF65-F5344CB8AC3E}">
        <p14:creationId xmlns:p14="http://schemas.microsoft.com/office/powerpoint/2010/main" val="666904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我们通过一个</a:t>
            </a:r>
            <a:r>
              <a:rPr lang="zh-CN" altLang="en-US" b="0" dirty="0"/>
              <a:t>例题学习如何</a:t>
            </a:r>
            <a:r>
              <a:rPr lang="zh-CN" altLang="en-US" sz="1200" b="0" kern="1200" dirty="0">
                <a:solidFill>
                  <a:srgbClr val="C00000"/>
                </a:solidFill>
                <a:latin typeface="黑体" panose="02010609060101010101" pitchFamily="49" charset="-122"/>
                <a:ea typeface="黑体" panose="02010609060101010101" pitchFamily="49" charset="-122"/>
                <a:cs typeface="+mn-cs"/>
              </a:rPr>
              <a:t>使用管理器</a:t>
            </a:r>
            <a:r>
              <a:rPr lang="zh-CN" altLang="en-US" sz="2400" kern="1200" dirty="0">
                <a:solidFill>
                  <a:srgbClr val="C00000"/>
                </a:solidFill>
                <a:latin typeface="黑体" pitchFamily="49" charset="-122"/>
                <a:ea typeface="黑体" pitchFamily="49" charset="-122"/>
                <a:cs typeface="+mn-cs"/>
              </a:rPr>
              <a:t>图形</a:t>
            </a:r>
            <a:r>
              <a:rPr lang="zh-CN" altLang="en-US" sz="1200" b="0" kern="1200" dirty="0">
                <a:solidFill>
                  <a:srgbClr val="C00000"/>
                </a:solidFill>
                <a:latin typeface="黑体" panose="02010609060101010101" pitchFamily="49" charset="-122"/>
                <a:ea typeface="黑体" panose="02010609060101010101" pitchFamily="49" charset="-122"/>
                <a:cs typeface="+mn-cs"/>
              </a:rPr>
              <a:t>界面创建表</a:t>
            </a:r>
            <a:endParaRPr lang="zh-CN" altLang="en-US" b="0" dirty="0"/>
          </a:p>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15</a:t>
            </a:fld>
            <a:endParaRPr lang="zh-CN" altLang="en-US"/>
          </a:p>
        </p:txBody>
      </p:sp>
    </p:spTree>
    <p:extLst>
      <p:ext uri="{BB962C8B-B14F-4D97-AF65-F5344CB8AC3E}">
        <p14:creationId xmlns:p14="http://schemas.microsoft.com/office/powerpoint/2010/main" val="873794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我们通过一个</a:t>
            </a:r>
            <a:r>
              <a:rPr lang="zh-CN" altLang="en-US" b="0" dirty="0"/>
              <a:t>例题学习如何</a:t>
            </a:r>
            <a:r>
              <a:rPr lang="zh-CN" altLang="en-US" sz="1200" b="0" kern="1200" dirty="0">
                <a:solidFill>
                  <a:srgbClr val="C00000"/>
                </a:solidFill>
                <a:latin typeface="黑体" panose="02010609060101010101" pitchFamily="49" charset="-122"/>
                <a:ea typeface="黑体" panose="02010609060101010101" pitchFamily="49" charset="-122"/>
                <a:cs typeface="+mn-cs"/>
              </a:rPr>
              <a:t>使用管理器</a:t>
            </a:r>
            <a:r>
              <a:rPr lang="zh-CN" altLang="en-US" sz="2400" kern="1200" dirty="0">
                <a:solidFill>
                  <a:srgbClr val="C00000"/>
                </a:solidFill>
                <a:latin typeface="黑体" pitchFamily="49" charset="-122"/>
                <a:ea typeface="黑体" pitchFamily="49" charset="-122"/>
                <a:cs typeface="+mn-cs"/>
              </a:rPr>
              <a:t>图形</a:t>
            </a:r>
            <a:r>
              <a:rPr lang="zh-CN" altLang="en-US" sz="1200" b="0" kern="1200" dirty="0">
                <a:solidFill>
                  <a:srgbClr val="C00000"/>
                </a:solidFill>
                <a:latin typeface="黑体" panose="02010609060101010101" pitchFamily="49" charset="-122"/>
                <a:ea typeface="黑体" panose="02010609060101010101" pitchFamily="49" charset="-122"/>
                <a:cs typeface="+mn-cs"/>
              </a:rPr>
              <a:t>界面创建表</a:t>
            </a:r>
            <a:endParaRPr lang="zh-CN" altLang="en-US" b="0" dirty="0"/>
          </a:p>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16</a:t>
            </a:fld>
            <a:endParaRPr lang="zh-CN" altLang="en-US"/>
          </a:p>
        </p:txBody>
      </p:sp>
    </p:spTree>
    <p:extLst>
      <p:ext uri="{BB962C8B-B14F-4D97-AF65-F5344CB8AC3E}">
        <p14:creationId xmlns:p14="http://schemas.microsoft.com/office/powerpoint/2010/main" val="3195446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我们通过一个</a:t>
            </a:r>
            <a:r>
              <a:rPr lang="zh-CN" altLang="en-US" b="0" dirty="0"/>
              <a:t>例题学习如何</a:t>
            </a:r>
            <a:r>
              <a:rPr lang="zh-CN" altLang="en-US" sz="1200" b="0" kern="1200" dirty="0">
                <a:solidFill>
                  <a:srgbClr val="C00000"/>
                </a:solidFill>
                <a:latin typeface="黑体" panose="02010609060101010101" pitchFamily="49" charset="-122"/>
                <a:ea typeface="黑体" panose="02010609060101010101" pitchFamily="49" charset="-122"/>
                <a:cs typeface="+mn-cs"/>
              </a:rPr>
              <a:t>使用管理器</a:t>
            </a:r>
            <a:r>
              <a:rPr lang="zh-CN" altLang="en-US" sz="2400" kern="1200" dirty="0">
                <a:solidFill>
                  <a:srgbClr val="C00000"/>
                </a:solidFill>
                <a:latin typeface="黑体" pitchFamily="49" charset="-122"/>
                <a:ea typeface="黑体" pitchFamily="49" charset="-122"/>
                <a:cs typeface="+mn-cs"/>
              </a:rPr>
              <a:t>图形</a:t>
            </a:r>
            <a:r>
              <a:rPr lang="zh-CN" altLang="en-US" sz="1200" b="0" kern="1200" dirty="0">
                <a:solidFill>
                  <a:srgbClr val="C00000"/>
                </a:solidFill>
                <a:latin typeface="黑体" panose="02010609060101010101" pitchFamily="49" charset="-122"/>
                <a:ea typeface="黑体" panose="02010609060101010101" pitchFamily="49" charset="-122"/>
                <a:cs typeface="+mn-cs"/>
              </a:rPr>
              <a:t>界面创建表</a:t>
            </a:r>
            <a:endParaRPr lang="zh-CN" altLang="en-US" b="0" dirty="0"/>
          </a:p>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17</a:t>
            </a:fld>
            <a:endParaRPr lang="zh-CN" altLang="en-US"/>
          </a:p>
        </p:txBody>
      </p:sp>
    </p:spTree>
    <p:extLst>
      <p:ext uri="{BB962C8B-B14F-4D97-AF65-F5344CB8AC3E}">
        <p14:creationId xmlns:p14="http://schemas.microsoft.com/office/powerpoint/2010/main" val="20767506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我们通过一个</a:t>
            </a:r>
            <a:r>
              <a:rPr lang="zh-CN" altLang="en-US" b="0" dirty="0"/>
              <a:t>例题学习如何</a:t>
            </a:r>
            <a:r>
              <a:rPr lang="zh-CN" altLang="en-US" sz="1200" b="0" kern="1200" dirty="0">
                <a:solidFill>
                  <a:srgbClr val="C00000"/>
                </a:solidFill>
                <a:latin typeface="黑体" panose="02010609060101010101" pitchFamily="49" charset="-122"/>
                <a:ea typeface="黑体" panose="02010609060101010101" pitchFamily="49" charset="-122"/>
                <a:cs typeface="+mn-cs"/>
              </a:rPr>
              <a:t>使用管理器</a:t>
            </a:r>
            <a:r>
              <a:rPr lang="zh-CN" altLang="en-US" sz="2400" kern="1200" dirty="0">
                <a:solidFill>
                  <a:srgbClr val="C00000"/>
                </a:solidFill>
                <a:latin typeface="黑体" pitchFamily="49" charset="-122"/>
                <a:ea typeface="黑体" pitchFamily="49" charset="-122"/>
                <a:cs typeface="+mn-cs"/>
              </a:rPr>
              <a:t>图形</a:t>
            </a:r>
            <a:r>
              <a:rPr lang="zh-CN" altLang="en-US" sz="1200" b="0" kern="1200" dirty="0">
                <a:solidFill>
                  <a:srgbClr val="C00000"/>
                </a:solidFill>
                <a:latin typeface="黑体" panose="02010609060101010101" pitchFamily="49" charset="-122"/>
                <a:ea typeface="黑体" panose="02010609060101010101" pitchFamily="49" charset="-122"/>
                <a:cs typeface="+mn-cs"/>
              </a:rPr>
              <a:t>界面创建表</a:t>
            </a:r>
            <a:endParaRPr lang="zh-CN" altLang="en-US" b="0" dirty="0"/>
          </a:p>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18</a:t>
            </a:fld>
            <a:endParaRPr lang="zh-CN" altLang="en-US"/>
          </a:p>
        </p:txBody>
      </p:sp>
    </p:spTree>
    <p:extLst>
      <p:ext uri="{BB962C8B-B14F-4D97-AF65-F5344CB8AC3E}">
        <p14:creationId xmlns:p14="http://schemas.microsoft.com/office/powerpoint/2010/main" val="873794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p>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2</a:t>
            </a:fld>
            <a:endParaRPr lang="zh-CN" altLang="en-US"/>
          </a:p>
        </p:txBody>
      </p:sp>
    </p:spTree>
    <p:extLst>
      <p:ext uri="{BB962C8B-B14F-4D97-AF65-F5344CB8AC3E}">
        <p14:creationId xmlns:p14="http://schemas.microsoft.com/office/powerpoint/2010/main" val="2010196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p>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3</a:t>
            </a:fld>
            <a:endParaRPr lang="zh-CN" altLang="en-US"/>
          </a:p>
        </p:txBody>
      </p:sp>
    </p:spTree>
    <p:extLst>
      <p:ext uri="{BB962C8B-B14F-4D97-AF65-F5344CB8AC3E}">
        <p14:creationId xmlns:p14="http://schemas.microsoft.com/office/powerpoint/2010/main" val="3195446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注意逻辑型数据的录入：</a:t>
            </a:r>
            <a:endParaRPr lang="en-US" altLang="zh-CN" dirty="0"/>
          </a:p>
          <a:p>
            <a:r>
              <a:rPr lang="zh-CN" altLang="en-US" dirty="0"/>
              <a:t>图形界面的录入：</a:t>
            </a:r>
            <a:r>
              <a:rPr lang="en-US" altLang="zh-CN" dirty="0"/>
              <a:t>true</a:t>
            </a:r>
            <a:r>
              <a:rPr lang="zh-CN" altLang="en-US" dirty="0"/>
              <a:t>或</a:t>
            </a:r>
            <a:r>
              <a:rPr lang="en-US" altLang="zh-CN" dirty="0"/>
              <a:t>1</a:t>
            </a:r>
            <a:r>
              <a:rPr lang="zh-CN" altLang="en-US" dirty="0"/>
              <a:t>，</a:t>
            </a:r>
            <a:r>
              <a:rPr lang="en-US" altLang="zh-CN" dirty="0"/>
              <a:t>false</a:t>
            </a:r>
            <a:r>
              <a:rPr lang="zh-CN" altLang="en-US" dirty="0"/>
              <a:t>或</a:t>
            </a:r>
            <a:r>
              <a:rPr lang="en-US" altLang="zh-CN" dirty="0"/>
              <a:t>0</a:t>
            </a:r>
          </a:p>
          <a:p>
            <a:r>
              <a:rPr lang="zh-CN" altLang="en-US" dirty="0"/>
              <a:t>使用</a:t>
            </a:r>
            <a:r>
              <a:rPr lang="en-US" altLang="zh-CN" dirty="0"/>
              <a:t>insert</a:t>
            </a:r>
            <a:r>
              <a:rPr lang="zh-CN" altLang="en-US" dirty="0"/>
              <a:t>语句录入：</a:t>
            </a:r>
            <a:r>
              <a:rPr lang="en-US" altLang="zh-CN" dirty="0"/>
              <a:t>1 </a:t>
            </a:r>
            <a:r>
              <a:rPr lang="zh-CN" altLang="en-US" dirty="0"/>
              <a:t>，</a:t>
            </a:r>
            <a:r>
              <a:rPr lang="en-US" altLang="zh-CN" dirty="0"/>
              <a:t>0  </a:t>
            </a:r>
            <a:r>
              <a:rPr lang="zh-CN" altLang="en-US" dirty="0"/>
              <a:t>（不能用</a:t>
            </a:r>
            <a:r>
              <a:rPr lang="en-US" altLang="zh-CN" dirty="0"/>
              <a:t>true</a:t>
            </a:r>
            <a:r>
              <a:rPr lang="zh-CN" altLang="en-US" dirty="0"/>
              <a:t>、</a:t>
            </a:r>
            <a:r>
              <a:rPr lang="en-US" altLang="zh-CN" dirty="0"/>
              <a:t>false</a:t>
            </a:r>
            <a:r>
              <a:rPr lang="zh-CN" altLang="en-US" dirty="0"/>
              <a:t>）</a:t>
            </a:r>
            <a:endParaRPr lang="en-US" altLang="zh-CN" dirty="0"/>
          </a:p>
          <a:p>
            <a:r>
              <a:rPr lang="zh-CN" altLang="en-US" dirty="0"/>
              <a:t>编辑窗口显示是</a:t>
            </a:r>
            <a:r>
              <a:rPr lang="en-US" altLang="zh-CN" dirty="0"/>
              <a:t>true</a:t>
            </a:r>
            <a:r>
              <a:rPr lang="zh-CN" altLang="en-US" dirty="0"/>
              <a:t>、</a:t>
            </a:r>
            <a:r>
              <a:rPr lang="en-US" altLang="zh-CN" dirty="0"/>
              <a:t>false</a:t>
            </a:r>
          </a:p>
          <a:p>
            <a:r>
              <a:rPr lang="en-US" altLang="zh-CN" dirty="0"/>
              <a:t>Select</a:t>
            </a:r>
            <a:r>
              <a:rPr lang="zh-CN" altLang="en-US" dirty="0"/>
              <a:t>语句显示是</a:t>
            </a:r>
            <a:r>
              <a:rPr lang="en-US" altLang="zh-CN" dirty="0"/>
              <a:t>1</a:t>
            </a:r>
            <a:r>
              <a:rPr lang="zh-CN" altLang="en-US" dirty="0"/>
              <a:t>、</a:t>
            </a:r>
            <a:r>
              <a:rPr lang="en-US" altLang="zh-CN" dirty="0"/>
              <a:t>0</a:t>
            </a:r>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4</a:t>
            </a:fld>
            <a:endParaRPr lang="zh-CN" altLang="en-US"/>
          </a:p>
        </p:txBody>
      </p:sp>
    </p:spTree>
    <p:extLst>
      <p:ext uri="{BB962C8B-B14F-4D97-AF65-F5344CB8AC3E}">
        <p14:creationId xmlns:p14="http://schemas.microsoft.com/office/powerpoint/2010/main" val="2076750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注意：表达式的顺序要与表中字段的顺序一致。</a:t>
            </a:r>
          </a:p>
        </p:txBody>
      </p:sp>
      <p:sp>
        <p:nvSpPr>
          <p:cNvPr id="4" name="灯片编号占位符 3"/>
          <p:cNvSpPr>
            <a:spLocks noGrp="1"/>
          </p:cNvSpPr>
          <p:nvPr>
            <p:ph type="sldNum" sz="quarter" idx="5"/>
          </p:nvPr>
        </p:nvSpPr>
        <p:spPr/>
        <p:txBody>
          <a:bodyPr/>
          <a:lstStyle/>
          <a:p>
            <a:fld id="{0C34169E-6AA6-4928-A217-CD13C0A6783D}" type="slidenum">
              <a:rPr lang="zh-CN" altLang="en-US" smtClean="0"/>
              <a:t>5</a:t>
            </a:fld>
            <a:endParaRPr lang="zh-CN" altLang="en-US"/>
          </a:p>
        </p:txBody>
      </p:sp>
    </p:spTree>
    <p:extLst>
      <p:ext uri="{BB962C8B-B14F-4D97-AF65-F5344CB8AC3E}">
        <p14:creationId xmlns:p14="http://schemas.microsoft.com/office/powerpoint/2010/main" val="1789317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未给值的列首先检查该列是否定义了默认值，如果定义了则插入默认值，如果没有则插入空值（前提是允许取空值）。</a:t>
            </a:r>
          </a:p>
        </p:txBody>
      </p:sp>
      <p:sp>
        <p:nvSpPr>
          <p:cNvPr id="4" name="灯片编号占位符 3"/>
          <p:cNvSpPr>
            <a:spLocks noGrp="1"/>
          </p:cNvSpPr>
          <p:nvPr>
            <p:ph type="sldNum" sz="quarter" idx="5"/>
          </p:nvPr>
        </p:nvSpPr>
        <p:spPr/>
        <p:txBody>
          <a:bodyPr/>
          <a:lstStyle/>
          <a:p>
            <a:fld id="{0C34169E-6AA6-4928-A217-CD13C0A6783D}" type="slidenum">
              <a:rPr lang="zh-CN" altLang="en-US" smtClean="0"/>
              <a:t>6</a:t>
            </a:fld>
            <a:endParaRPr lang="zh-CN" altLang="en-US"/>
          </a:p>
        </p:txBody>
      </p:sp>
    </p:spTree>
    <p:extLst>
      <p:ext uri="{BB962C8B-B14F-4D97-AF65-F5344CB8AC3E}">
        <p14:creationId xmlns:p14="http://schemas.microsoft.com/office/powerpoint/2010/main" val="2061266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未给值的列首先检查该列是否定义了默认值，如果定义了则插入默认值，如果没有则插入空值（前提是允许取空值）。</a:t>
            </a:r>
          </a:p>
        </p:txBody>
      </p:sp>
      <p:sp>
        <p:nvSpPr>
          <p:cNvPr id="4" name="灯片编号占位符 3"/>
          <p:cNvSpPr>
            <a:spLocks noGrp="1"/>
          </p:cNvSpPr>
          <p:nvPr>
            <p:ph type="sldNum" sz="quarter" idx="5"/>
          </p:nvPr>
        </p:nvSpPr>
        <p:spPr/>
        <p:txBody>
          <a:bodyPr/>
          <a:lstStyle/>
          <a:p>
            <a:fld id="{0C34169E-6AA6-4928-A217-CD13C0A6783D}" type="slidenum">
              <a:rPr lang="zh-CN" altLang="en-US" smtClean="0"/>
              <a:t>7</a:t>
            </a:fld>
            <a:endParaRPr lang="zh-CN" altLang="en-US"/>
          </a:p>
        </p:txBody>
      </p:sp>
    </p:spTree>
    <p:extLst>
      <p:ext uri="{BB962C8B-B14F-4D97-AF65-F5344CB8AC3E}">
        <p14:creationId xmlns:p14="http://schemas.microsoft.com/office/powerpoint/2010/main" val="1925652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8</a:t>
            </a:fld>
            <a:endParaRPr lang="zh-CN" altLang="en-US"/>
          </a:p>
        </p:txBody>
      </p:sp>
    </p:spTree>
    <p:extLst>
      <p:ext uri="{BB962C8B-B14F-4D97-AF65-F5344CB8AC3E}">
        <p14:creationId xmlns:p14="http://schemas.microsoft.com/office/powerpoint/2010/main" val="3631978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未指定值插入空值的前提是允许取空值</a:t>
            </a:r>
          </a:p>
        </p:txBody>
      </p:sp>
      <p:sp>
        <p:nvSpPr>
          <p:cNvPr id="4" name="灯片编号占位符 3"/>
          <p:cNvSpPr>
            <a:spLocks noGrp="1"/>
          </p:cNvSpPr>
          <p:nvPr>
            <p:ph type="sldNum" sz="quarter" idx="5"/>
          </p:nvPr>
        </p:nvSpPr>
        <p:spPr/>
        <p:txBody>
          <a:bodyPr/>
          <a:lstStyle/>
          <a:p>
            <a:fld id="{0C34169E-6AA6-4928-A217-CD13C0A6783D}" type="slidenum">
              <a:rPr lang="zh-CN" altLang="en-US" smtClean="0"/>
              <a:t>9</a:t>
            </a:fld>
            <a:endParaRPr lang="zh-CN" altLang="en-US"/>
          </a:p>
        </p:txBody>
      </p:sp>
    </p:spTree>
    <p:extLst>
      <p:ext uri="{BB962C8B-B14F-4D97-AF65-F5344CB8AC3E}">
        <p14:creationId xmlns:p14="http://schemas.microsoft.com/office/powerpoint/2010/main" val="4286087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3BB40E-5C73-4E15-99D8-7C30662E16C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77AC0CF-FC7C-4194-A8EA-4D23C02A51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C71344F-771A-453D-AEEE-3A2559CA9228}"/>
              </a:ext>
            </a:extLst>
          </p:cNvPr>
          <p:cNvSpPr>
            <a:spLocks noGrp="1"/>
          </p:cNvSpPr>
          <p:nvPr>
            <p:ph type="dt" sz="half" idx="10"/>
          </p:nvPr>
        </p:nvSpPr>
        <p:spPr/>
        <p:txBody>
          <a:bodyPr/>
          <a:lstStyle/>
          <a:p>
            <a:fld id="{39A55AE1-CBAC-44AA-91FF-DF4E74582DCA}" type="datetimeFigureOut">
              <a:rPr lang="zh-CN" altLang="en-US" smtClean="0"/>
              <a:t>2024/5/30</a:t>
            </a:fld>
            <a:endParaRPr lang="zh-CN" altLang="en-US"/>
          </a:p>
        </p:txBody>
      </p:sp>
      <p:sp>
        <p:nvSpPr>
          <p:cNvPr id="5" name="页脚占位符 4">
            <a:extLst>
              <a:ext uri="{FF2B5EF4-FFF2-40B4-BE49-F238E27FC236}">
                <a16:creationId xmlns:a16="http://schemas.microsoft.com/office/drawing/2014/main" id="{4DBC0BE9-757A-4D4F-A278-67374108E9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422E0E-F7A2-4F03-A4C7-82110B277587}"/>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426878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7513FB-D4B6-4388-904C-62E50D3D082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07AC23B-FAFB-4C08-8A83-521AF97C65B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CA4A89-C3D2-4771-B131-340EC58BF622}"/>
              </a:ext>
            </a:extLst>
          </p:cNvPr>
          <p:cNvSpPr>
            <a:spLocks noGrp="1"/>
          </p:cNvSpPr>
          <p:nvPr>
            <p:ph type="dt" sz="half" idx="10"/>
          </p:nvPr>
        </p:nvSpPr>
        <p:spPr/>
        <p:txBody>
          <a:bodyPr/>
          <a:lstStyle/>
          <a:p>
            <a:fld id="{39A55AE1-CBAC-44AA-91FF-DF4E74582DCA}" type="datetimeFigureOut">
              <a:rPr lang="zh-CN" altLang="en-US" smtClean="0"/>
              <a:t>2024/5/30</a:t>
            </a:fld>
            <a:endParaRPr lang="zh-CN" altLang="en-US"/>
          </a:p>
        </p:txBody>
      </p:sp>
      <p:sp>
        <p:nvSpPr>
          <p:cNvPr id="5" name="页脚占位符 4">
            <a:extLst>
              <a:ext uri="{FF2B5EF4-FFF2-40B4-BE49-F238E27FC236}">
                <a16:creationId xmlns:a16="http://schemas.microsoft.com/office/drawing/2014/main" id="{D62D130E-229B-4DCA-B2A0-4CCDC706D4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AB0BA4-5F9E-4EFA-B72A-0E1E4B7B15A7}"/>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2802335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2CC236B-00CD-42BF-B51F-AD65C77D179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F1B8BED-6B2F-49EF-9787-BF68C3977D2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63B725-761F-44A6-ABD0-CBF845C89C95}"/>
              </a:ext>
            </a:extLst>
          </p:cNvPr>
          <p:cNvSpPr>
            <a:spLocks noGrp="1"/>
          </p:cNvSpPr>
          <p:nvPr>
            <p:ph type="dt" sz="half" idx="10"/>
          </p:nvPr>
        </p:nvSpPr>
        <p:spPr/>
        <p:txBody>
          <a:bodyPr/>
          <a:lstStyle/>
          <a:p>
            <a:fld id="{39A55AE1-CBAC-44AA-91FF-DF4E74582DCA}" type="datetimeFigureOut">
              <a:rPr lang="zh-CN" altLang="en-US" smtClean="0"/>
              <a:t>2024/5/30</a:t>
            </a:fld>
            <a:endParaRPr lang="zh-CN" altLang="en-US"/>
          </a:p>
        </p:txBody>
      </p:sp>
      <p:sp>
        <p:nvSpPr>
          <p:cNvPr id="5" name="页脚占位符 4">
            <a:extLst>
              <a:ext uri="{FF2B5EF4-FFF2-40B4-BE49-F238E27FC236}">
                <a16:creationId xmlns:a16="http://schemas.microsoft.com/office/drawing/2014/main" id="{C8786098-C044-458B-A578-87DCF0A41F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774412-BB52-46FC-92E6-76D1256B1D2A}"/>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310625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D41C7-7CF6-4DC2-8663-8A4902A493E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B582E0E-0A96-4611-94F8-9E893CB9DD0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D0CA45-5F50-4A95-A3A0-AED23FBC6A68}"/>
              </a:ext>
            </a:extLst>
          </p:cNvPr>
          <p:cNvSpPr>
            <a:spLocks noGrp="1"/>
          </p:cNvSpPr>
          <p:nvPr>
            <p:ph type="dt" sz="half" idx="10"/>
          </p:nvPr>
        </p:nvSpPr>
        <p:spPr/>
        <p:txBody>
          <a:bodyPr/>
          <a:lstStyle/>
          <a:p>
            <a:fld id="{39A55AE1-CBAC-44AA-91FF-DF4E74582DCA}" type="datetimeFigureOut">
              <a:rPr lang="zh-CN" altLang="en-US" smtClean="0"/>
              <a:t>2024/5/30</a:t>
            </a:fld>
            <a:endParaRPr lang="zh-CN" altLang="en-US"/>
          </a:p>
        </p:txBody>
      </p:sp>
      <p:sp>
        <p:nvSpPr>
          <p:cNvPr id="5" name="页脚占位符 4">
            <a:extLst>
              <a:ext uri="{FF2B5EF4-FFF2-40B4-BE49-F238E27FC236}">
                <a16:creationId xmlns:a16="http://schemas.microsoft.com/office/drawing/2014/main" id="{E4398ED9-013E-4EC9-8309-2AC6619A79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83E43A-D663-40C8-9081-D482D0082288}"/>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1625916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5C0D32-149D-4F31-8C94-EACC0052879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982ECA3-7555-42C2-882E-16F8CF5034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046CAC0-3CDE-4704-BF95-2EB28B99AC99}"/>
              </a:ext>
            </a:extLst>
          </p:cNvPr>
          <p:cNvSpPr>
            <a:spLocks noGrp="1"/>
          </p:cNvSpPr>
          <p:nvPr>
            <p:ph type="dt" sz="half" idx="10"/>
          </p:nvPr>
        </p:nvSpPr>
        <p:spPr/>
        <p:txBody>
          <a:bodyPr/>
          <a:lstStyle/>
          <a:p>
            <a:fld id="{39A55AE1-CBAC-44AA-91FF-DF4E74582DCA}" type="datetimeFigureOut">
              <a:rPr lang="zh-CN" altLang="en-US" smtClean="0"/>
              <a:t>2024/5/30</a:t>
            </a:fld>
            <a:endParaRPr lang="zh-CN" altLang="en-US"/>
          </a:p>
        </p:txBody>
      </p:sp>
      <p:sp>
        <p:nvSpPr>
          <p:cNvPr id="5" name="页脚占位符 4">
            <a:extLst>
              <a:ext uri="{FF2B5EF4-FFF2-40B4-BE49-F238E27FC236}">
                <a16:creationId xmlns:a16="http://schemas.microsoft.com/office/drawing/2014/main" id="{557FE72D-02F8-4096-9037-78DC199E92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3F06A6-FFAA-4695-BF6D-30E0DFB6968B}"/>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1155277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3F9267-9F3B-4B4C-9777-2F76466F8E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F03B0E-2ED5-4076-9141-2E6AB14B1B5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294115D-2BB7-4C0C-9609-B2FB7E2B98B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9CE2535-E166-4702-825D-4D8663E86E30}"/>
              </a:ext>
            </a:extLst>
          </p:cNvPr>
          <p:cNvSpPr>
            <a:spLocks noGrp="1"/>
          </p:cNvSpPr>
          <p:nvPr>
            <p:ph type="dt" sz="half" idx="10"/>
          </p:nvPr>
        </p:nvSpPr>
        <p:spPr/>
        <p:txBody>
          <a:bodyPr/>
          <a:lstStyle/>
          <a:p>
            <a:fld id="{39A55AE1-CBAC-44AA-91FF-DF4E74582DCA}" type="datetimeFigureOut">
              <a:rPr lang="zh-CN" altLang="en-US" smtClean="0"/>
              <a:t>2024/5/30</a:t>
            </a:fld>
            <a:endParaRPr lang="zh-CN" altLang="en-US"/>
          </a:p>
        </p:txBody>
      </p:sp>
      <p:sp>
        <p:nvSpPr>
          <p:cNvPr id="6" name="页脚占位符 5">
            <a:extLst>
              <a:ext uri="{FF2B5EF4-FFF2-40B4-BE49-F238E27FC236}">
                <a16:creationId xmlns:a16="http://schemas.microsoft.com/office/drawing/2014/main" id="{8A0C0405-C2E5-474F-B105-448140618E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957737-B4A4-4B2E-8D1A-AB5A6ED6E482}"/>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4221303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E37C1A-F3C1-45AE-8477-E53692C4846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066112A-5678-4E7A-9090-A58B0DD1D1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BE523F7-9965-428B-9826-D88732BCD8E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05870A7-47B6-4217-8B2C-DFFA610978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A8DD03C-ABB0-4B9C-9ADC-1D51320F0D8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724221B-74AD-465C-B2CF-918D48DDDC18}"/>
              </a:ext>
            </a:extLst>
          </p:cNvPr>
          <p:cNvSpPr>
            <a:spLocks noGrp="1"/>
          </p:cNvSpPr>
          <p:nvPr>
            <p:ph type="dt" sz="half" idx="10"/>
          </p:nvPr>
        </p:nvSpPr>
        <p:spPr/>
        <p:txBody>
          <a:bodyPr/>
          <a:lstStyle/>
          <a:p>
            <a:fld id="{39A55AE1-CBAC-44AA-91FF-DF4E74582DCA}" type="datetimeFigureOut">
              <a:rPr lang="zh-CN" altLang="en-US" smtClean="0"/>
              <a:t>2024/5/30</a:t>
            </a:fld>
            <a:endParaRPr lang="zh-CN" altLang="en-US"/>
          </a:p>
        </p:txBody>
      </p:sp>
      <p:sp>
        <p:nvSpPr>
          <p:cNvPr id="8" name="页脚占位符 7">
            <a:extLst>
              <a:ext uri="{FF2B5EF4-FFF2-40B4-BE49-F238E27FC236}">
                <a16:creationId xmlns:a16="http://schemas.microsoft.com/office/drawing/2014/main" id="{F36B96D6-D8C4-4EE0-B79B-BC45BBEA540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70E3A0F-58EA-4D60-892F-CD20666D5EFC}"/>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3911549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262325-7E14-45D2-90A3-BCC50E03EA3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93B1D87-6F8E-419B-9C32-758FCD9A340F}"/>
              </a:ext>
            </a:extLst>
          </p:cNvPr>
          <p:cNvSpPr>
            <a:spLocks noGrp="1"/>
          </p:cNvSpPr>
          <p:nvPr>
            <p:ph type="dt" sz="half" idx="10"/>
          </p:nvPr>
        </p:nvSpPr>
        <p:spPr/>
        <p:txBody>
          <a:bodyPr/>
          <a:lstStyle/>
          <a:p>
            <a:fld id="{39A55AE1-CBAC-44AA-91FF-DF4E74582DCA}" type="datetimeFigureOut">
              <a:rPr lang="zh-CN" altLang="en-US" smtClean="0"/>
              <a:t>2024/5/30</a:t>
            </a:fld>
            <a:endParaRPr lang="zh-CN" altLang="en-US"/>
          </a:p>
        </p:txBody>
      </p:sp>
      <p:sp>
        <p:nvSpPr>
          <p:cNvPr id="4" name="页脚占位符 3">
            <a:extLst>
              <a:ext uri="{FF2B5EF4-FFF2-40B4-BE49-F238E27FC236}">
                <a16:creationId xmlns:a16="http://schemas.microsoft.com/office/drawing/2014/main" id="{B6E50355-988B-42F4-87C6-2E76458BA92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07C9615-0A83-4220-BFA6-69556567A81B}"/>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3098109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812BB20-8DF0-403C-8DF8-0D5D6C69C560}"/>
              </a:ext>
            </a:extLst>
          </p:cNvPr>
          <p:cNvSpPr>
            <a:spLocks noGrp="1"/>
          </p:cNvSpPr>
          <p:nvPr>
            <p:ph type="dt" sz="half" idx="10"/>
          </p:nvPr>
        </p:nvSpPr>
        <p:spPr/>
        <p:txBody>
          <a:bodyPr/>
          <a:lstStyle/>
          <a:p>
            <a:fld id="{39A55AE1-CBAC-44AA-91FF-DF4E74582DCA}" type="datetimeFigureOut">
              <a:rPr lang="zh-CN" altLang="en-US" smtClean="0"/>
              <a:t>2024/5/30</a:t>
            </a:fld>
            <a:endParaRPr lang="zh-CN" altLang="en-US"/>
          </a:p>
        </p:txBody>
      </p:sp>
      <p:sp>
        <p:nvSpPr>
          <p:cNvPr id="3" name="页脚占位符 2">
            <a:extLst>
              <a:ext uri="{FF2B5EF4-FFF2-40B4-BE49-F238E27FC236}">
                <a16:creationId xmlns:a16="http://schemas.microsoft.com/office/drawing/2014/main" id="{7024363C-AE65-4B73-B147-58559C11232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AFC4682-2AB2-43C2-A169-FECF3710A836}"/>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201691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D921A-9AB9-413F-958A-B6A9E2F80F0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69B93E2-873F-43C7-99A7-2BF3AB80E6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C0D325D-86E9-4689-B4CF-FA42880D2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B686E41-14D2-42A3-B659-AD1355CA12DA}"/>
              </a:ext>
            </a:extLst>
          </p:cNvPr>
          <p:cNvSpPr>
            <a:spLocks noGrp="1"/>
          </p:cNvSpPr>
          <p:nvPr>
            <p:ph type="dt" sz="half" idx="10"/>
          </p:nvPr>
        </p:nvSpPr>
        <p:spPr/>
        <p:txBody>
          <a:bodyPr/>
          <a:lstStyle/>
          <a:p>
            <a:fld id="{39A55AE1-CBAC-44AA-91FF-DF4E74582DCA}" type="datetimeFigureOut">
              <a:rPr lang="zh-CN" altLang="en-US" smtClean="0"/>
              <a:t>2024/5/30</a:t>
            </a:fld>
            <a:endParaRPr lang="zh-CN" altLang="en-US"/>
          </a:p>
        </p:txBody>
      </p:sp>
      <p:sp>
        <p:nvSpPr>
          <p:cNvPr id="6" name="页脚占位符 5">
            <a:extLst>
              <a:ext uri="{FF2B5EF4-FFF2-40B4-BE49-F238E27FC236}">
                <a16:creationId xmlns:a16="http://schemas.microsoft.com/office/drawing/2014/main" id="{E1B8B60C-F9F8-484A-9DB0-6150767D30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A71654-30AA-470E-8EB5-360F294D9367}"/>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2234553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F00C3-3AA7-4469-9BAD-F996127A566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32FBACC-2843-4D0D-8F0E-9E39FFB4E8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DC78199-5F42-4E87-96A3-34CCBEB095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2CC6C31-802B-4A40-ACE5-DC4C697B3226}"/>
              </a:ext>
            </a:extLst>
          </p:cNvPr>
          <p:cNvSpPr>
            <a:spLocks noGrp="1"/>
          </p:cNvSpPr>
          <p:nvPr>
            <p:ph type="dt" sz="half" idx="10"/>
          </p:nvPr>
        </p:nvSpPr>
        <p:spPr/>
        <p:txBody>
          <a:bodyPr/>
          <a:lstStyle/>
          <a:p>
            <a:fld id="{39A55AE1-CBAC-44AA-91FF-DF4E74582DCA}" type="datetimeFigureOut">
              <a:rPr lang="zh-CN" altLang="en-US" smtClean="0"/>
              <a:t>2024/5/30</a:t>
            </a:fld>
            <a:endParaRPr lang="zh-CN" altLang="en-US"/>
          </a:p>
        </p:txBody>
      </p:sp>
      <p:sp>
        <p:nvSpPr>
          <p:cNvPr id="6" name="页脚占位符 5">
            <a:extLst>
              <a:ext uri="{FF2B5EF4-FFF2-40B4-BE49-F238E27FC236}">
                <a16:creationId xmlns:a16="http://schemas.microsoft.com/office/drawing/2014/main" id="{FE70B668-5BCC-474C-8FA9-13E92C5A2CC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17CEB4-B65D-4DD4-BDC8-70432A576F31}"/>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2596547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CC952BB-B32E-4042-A287-39CD997CED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4B1EE1F-0E54-425F-8FB6-05296C1596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85351C-857A-4A4F-9B40-BCDBDAE39D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A55AE1-CBAC-44AA-91FF-DF4E74582DCA}" type="datetimeFigureOut">
              <a:rPr lang="zh-CN" altLang="en-US" smtClean="0"/>
              <a:t>2024/5/30</a:t>
            </a:fld>
            <a:endParaRPr lang="zh-CN" altLang="en-US"/>
          </a:p>
        </p:txBody>
      </p:sp>
      <p:sp>
        <p:nvSpPr>
          <p:cNvPr id="5" name="页脚占位符 4">
            <a:extLst>
              <a:ext uri="{FF2B5EF4-FFF2-40B4-BE49-F238E27FC236}">
                <a16:creationId xmlns:a16="http://schemas.microsoft.com/office/drawing/2014/main" id="{62D533F6-F6BB-4B6E-88F5-F971C5783C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66C1D70-F44E-4660-9592-A44F89253F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5F9185-F76B-437C-8CD0-34369C71AF65}" type="slidenum">
              <a:rPr lang="zh-CN" altLang="en-US" smtClean="0"/>
              <a:t>‹#›</a:t>
            </a:fld>
            <a:endParaRPr lang="zh-CN" altLang="en-US"/>
          </a:p>
        </p:txBody>
      </p:sp>
      <p:grpSp>
        <p:nvGrpSpPr>
          <p:cNvPr id="7" name="组合 6">
            <a:extLst>
              <a:ext uri="{FF2B5EF4-FFF2-40B4-BE49-F238E27FC236}">
                <a16:creationId xmlns:a16="http://schemas.microsoft.com/office/drawing/2014/main" id="{5DC6A933-D9B7-E171-6066-67E3574AEA6D}"/>
              </a:ext>
            </a:extLst>
          </p:cNvPr>
          <p:cNvGrpSpPr/>
          <p:nvPr userDrawn="1"/>
        </p:nvGrpSpPr>
        <p:grpSpPr>
          <a:xfrm>
            <a:off x="-19606" y="-15875"/>
            <a:ext cx="12259019" cy="6879906"/>
            <a:chOff x="-19606" y="-15875"/>
            <a:chExt cx="12259019" cy="6879906"/>
          </a:xfrm>
        </p:grpSpPr>
        <p:grpSp>
          <p:nvGrpSpPr>
            <p:cNvPr id="8" name="组合 7">
              <a:extLst>
                <a:ext uri="{FF2B5EF4-FFF2-40B4-BE49-F238E27FC236}">
                  <a16:creationId xmlns:a16="http://schemas.microsoft.com/office/drawing/2014/main" id="{588739F2-8838-EDF7-B15B-265BC4AF447C}"/>
                </a:ext>
              </a:extLst>
            </p:cNvPr>
            <p:cNvGrpSpPr/>
            <p:nvPr userDrawn="1"/>
          </p:nvGrpSpPr>
          <p:grpSpPr>
            <a:xfrm>
              <a:off x="-19606" y="-15875"/>
              <a:ext cx="12259019" cy="1043781"/>
              <a:chOff x="-19606" y="-15875"/>
              <a:chExt cx="12259019" cy="1043781"/>
            </a:xfrm>
          </p:grpSpPr>
          <p:pic>
            <p:nvPicPr>
              <p:cNvPr id="12" name="图片 11">
                <a:extLst>
                  <a:ext uri="{FF2B5EF4-FFF2-40B4-BE49-F238E27FC236}">
                    <a16:creationId xmlns:a16="http://schemas.microsoft.com/office/drawing/2014/main" id="{D3AAE498-6EF6-BEB9-B05C-CE0FFD107233}"/>
                  </a:ext>
                </a:extLst>
              </p:cNvPr>
              <p:cNvPicPr>
                <a:picLocks noChangeAspect="1"/>
              </p:cNvPicPr>
              <p:nvPr userDrawn="1"/>
            </p:nvPicPr>
            <p:blipFill rotWithShape="1">
              <a:blip r:embed="rId13"/>
              <a:srcRect b="7917"/>
              <a:stretch/>
            </p:blipFill>
            <p:spPr>
              <a:xfrm>
                <a:off x="-19606" y="-15875"/>
                <a:ext cx="12259019" cy="350837"/>
              </a:xfrm>
              <a:prstGeom prst="rect">
                <a:avLst/>
              </a:prstGeom>
            </p:spPr>
          </p:pic>
          <p:pic>
            <p:nvPicPr>
              <p:cNvPr id="13" name="图片 12">
                <a:extLst>
                  <a:ext uri="{FF2B5EF4-FFF2-40B4-BE49-F238E27FC236}">
                    <a16:creationId xmlns:a16="http://schemas.microsoft.com/office/drawing/2014/main" id="{CC6DBA1E-CC4A-9689-744F-C98FE4F8B06F}"/>
                  </a:ext>
                </a:extLst>
              </p:cNvPr>
              <p:cNvPicPr>
                <a:picLocks noChangeAspect="1"/>
              </p:cNvPicPr>
              <p:nvPr userDrawn="1"/>
            </p:nvPicPr>
            <p:blipFill>
              <a:blip r:embed="rId14"/>
              <a:stretch>
                <a:fillRect/>
              </a:stretch>
            </p:blipFill>
            <p:spPr>
              <a:xfrm>
                <a:off x="11593039" y="378549"/>
                <a:ext cx="576458" cy="649357"/>
              </a:xfrm>
              <a:prstGeom prst="rect">
                <a:avLst/>
              </a:prstGeom>
            </p:spPr>
          </p:pic>
        </p:grpSp>
        <p:grpSp>
          <p:nvGrpSpPr>
            <p:cNvPr id="9" name="组合 8">
              <a:extLst>
                <a:ext uri="{FF2B5EF4-FFF2-40B4-BE49-F238E27FC236}">
                  <a16:creationId xmlns:a16="http://schemas.microsoft.com/office/drawing/2014/main" id="{FAC40116-3EA9-298F-6964-646E36FA2570}"/>
                </a:ext>
              </a:extLst>
            </p:cNvPr>
            <p:cNvGrpSpPr/>
            <p:nvPr userDrawn="1"/>
          </p:nvGrpSpPr>
          <p:grpSpPr>
            <a:xfrm>
              <a:off x="-19605" y="6031120"/>
              <a:ext cx="12198206" cy="832911"/>
              <a:chOff x="-19605" y="6031120"/>
              <a:chExt cx="12198206" cy="832911"/>
            </a:xfrm>
          </p:grpSpPr>
          <p:pic>
            <p:nvPicPr>
              <p:cNvPr id="10" name="图片 9">
                <a:extLst>
                  <a:ext uri="{FF2B5EF4-FFF2-40B4-BE49-F238E27FC236}">
                    <a16:creationId xmlns:a16="http://schemas.microsoft.com/office/drawing/2014/main" id="{2B704F49-D357-3C84-A89C-01318E82FCBD}"/>
                  </a:ext>
                </a:extLst>
              </p:cNvPr>
              <p:cNvPicPr>
                <a:picLocks noChangeAspect="1"/>
              </p:cNvPicPr>
              <p:nvPr userDrawn="1"/>
            </p:nvPicPr>
            <p:blipFill rotWithShape="1">
              <a:blip r:embed="rId15"/>
              <a:srcRect l="10351"/>
              <a:stretch/>
            </p:blipFill>
            <p:spPr>
              <a:xfrm>
                <a:off x="-19605" y="6031120"/>
                <a:ext cx="1359214" cy="491596"/>
              </a:xfrm>
              <a:prstGeom prst="rect">
                <a:avLst/>
              </a:prstGeom>
            </p:spPr>
          </p:pic>
          <p:pic>
            <p:nvPicPr>
              <p:cNvPr id="11" name="图片 10">
                <a:extLst>
                  <a:ext uri="{FF2B5EF4-FFF2-40B4-BE49-F238E27FC236}">
                    <a16:creationId xmlns:a16="http://schemas.microsoft.com/office/drawing/2014/main" id="{4808E51E-7B6C-B891-4C12-01AD9A761314}"/>
                  </a:ext>
                </a:extLst>
              </p:cNvPr>
              <p:cNvPicPr>
                <a:picLocks noChangeAspect="1"/>
              </p:cNvPicPr>
              <p:nvPr userDrawn="1"/>
            </p:nvPicPr>
            <p:blipFill>
              <a:blip r:embed="rId16"/>
              <a:stretch>
                <a:fillRect/>
              </a:stretch>
            </p:blipFill>
            <p:spPr>
              <a:xfrm>
                <a:off x="-6773" y="6513194"/>
                <a:ext cx="12185374" cy="350837"/>
              </a:xfrm>
              <a:prstGeom prst="rect">
                <a:avLst/>
              </a:prstGeom>
            </p:spPr>
          </p:pic>
        </p:grpSp>
      </p:grpSp>
    </p:spTree>
    <p:extLst>
      <p:ext uri="{BB962C8B-B14F-4D97-AF65-F5344CB8AC3E}">
        <p14:creationId xmlns:p14="http://schemas.microsoft.com/office/powerpoint/2010/main" val="2941409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368E1EAE-A904-4550-B9DA-8D47A1BF707C}"/>
              </a:ext>
            </a:extLst>
          </p:cNvPr>
          <p:cNvSpPr>
            <a:spLocks noGrp="1"/>
          </p:cNvSpPr>
          <p:nvPr>
            <p:ph type="subTitle" idx="1"/>
          </p:nvPr>
        </p:nvSpPr>
        <p:spPr>
          <a:xfrm>
            <a:off x="906481" y="2616284"/>
            <a:ext cx="10379037" cy="812716"/>
          </a:xfrm>
        </p:spPr>
        <p:txBody>
          <a:bodyPr anchor="ctr" anchorCtr="0">
            <a:normAutofit lnSpcReduction="10000"/>
          </a:bodyPr>
          <a:lstStyle/>
          <a:p>
            <a:pPr>
              <a:spcBef>
                <a:spcPct val="0"/>
              </a:spcBef>
            </a:pPr>
            <a:r>
              <a:rPr lang="en-US" altLang="zh-CN" sz="5400" b="1" dirty="0" smtClean="0">
                <a:latin typeface="黑体" panose="02010609060101010101" pitchFamily="49" charset="-122"/>
                <a:ea typeface="黑体" panose="02010609060101010101" pitchFamily="49" charset="-122"/>
                <a:cs typeface="+mj-cs"/>
              </a:rPr>
              <a:t>7.4 </a:t>
            </a:r>
            <a:r>
              <a:rPr lang="zh-CN" altLang="en-US" sz="5400" b="1" dirty="0">
                <a:latin typeface="黑体" panose="02010609060101010101" pitchFamily="49" charset="-122"/>
                <a:ea typeface="黑体" panose="02010609060101010101" pitchFamily="49" charset="-122"/>
                <a:cs typeface="+mj-cs"/>
              </a:rPr>
              <a:t>表数据操作</a:t>
            </a:r>
          </a:p>
        </p:txBody>
      </p:sp>
    </p:spTree>
    <p:extLst>
      <p:ext uri="{BB962C8B-B14F-4D97-AF65-F5344CB8AC3E}">
        <p14:creationId xmlns:p14="http://schemas.microsoft.com/office/powerpoint/2010/main" val="279162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81FE5-DE6B-4063-A9FF-65F6D0686145}"/>
              </a:ext>
            </a:extLst>
          </p:cNvPr>
          <p:cNvSpPr>
            <a:spLocks noGrp="1"/>
          </p:cNvSpPr>
          <p:nvPr>
            <p:ph type="title"/>
          </p:nvPr>
        </p:nvSpPr>
        <p:spPr>
          <a:xfrm>
            <a:off x="838200" y="720771"/>
            <a:ext cx="10515600" cy="790626"/>
          </a:xfrm>
        </p:spPr>
        <p:txBody>
          <a:bodyPr>
            <a:normAutofit/>
          </a:bodyPr>
          <a:lstStyle/>
          <a:p>
            <a:pPr marL="457200" indent="-457200">
              <a:buFont typeface="Wingdings" panose="05000000000000000000" pitchFamily="2" charset="2"/>
              <a:buChar char="Ø"/>
            </a:pPr>
            <a:r>
              <a:rPr lang="zh-CN" altLang="en-US" sz="2800" dirty="0">
                <a:solidFill>
                  <a:srgbClr val="0000CC"/>
                </a:solidFill>
                <a:latin typeface="黑体" panose="02010609060101010101" pitchFamily="49" charset="-122"/>
                <a:ea typeface="黑体" panose="02010609060101010101" pitchFamily="49" charset="-122"/>
              </a:rPr>
              <a:t>向表添加记录时应注意的事项</a:t>
            </a:r>
          </a:p>
        </p:txBody>
      </p:sp>
      <p:sp>
        <p:nvSpPr>
          <p:cNvPr id="7" name="内容占位符 2">
            <a:extLst>
              <a:ext uri="{FF2B5EF4-FFF2-40B4-BE49-F238E27FC236}">
                <a16:creationId xmlns:a16="http://schemas.microsoft.com/office/drawing/2014/main" id="{D9152916-B7D6-4711-B3BF-663ACE785D48}"/>
              </a:ext>
            </a:extLst>
          </p:cNvPr>
          <p:cNvSpPr>
            <a:spLocks noGrp="1"/>
          </p:cNvSpPr>
          <p:nvPr>
            <p:ph idx="1"/>
          </p:nvPr>
        </p:nvSpPr>
        <p:spPr>
          <a:xfrm>
            <a:off x="838200" y="1511397"/>
            <a:ext cx="10515600" cy="4486275"/>
          </a:xfrm>
        </p:spPr>
        <p:txBody>
          <a:bodyPr>
            <a:normAutofit/>
          </a:bodyPr>
          <a:lstStyle/>
          <a:p>
            <a:pPr lvl="1" indent="-432000">
              <a:lnSpc>
                <a:spcPct val="130000"/>
              </a:lnSpc>
              <a:spcBef>
                <a:spcPts val="2400"/>
              </a:spcBef>
            </a:pPr>
            <a:r>
              <a:rPr lang="zh-CN" altLang="en-US" sz="2600" dirty="0">
                <a:latin typeface="黑体" panose="02010609060101010101" pitchFamily="49" charset="-122"/>
                <a:ea typeface="黑体" panose="02010609060101010101" pitchFamily="49" charset="-122"/>
              </a:rPr>
              <a:t>如果表之间存在关联，应先添加被参照关系的记录，然后再添加参照关系的记录。</a:t>
            </a:r>
            <a:endParaRPr lang="en-US" altLang="zh-CN" sz="2600" dirty="0">
              <a:latin typeface="黑体" panose="02010609060101010101" pitchFamily="49" charset="-122"/>
              <a:ea typeface="黑体" panose="02010609060101010101" pitchFamily="49" charset="-122"/>
            </a:endParaRPr>
          </a:p>
          <a:p>
            <a:pPr lvl="1" indent="-432000">
              <a:lnSpc>
                <a:spcPct val="130000"/>
              </a:lnSpc>
              <a:spcBef>
                <a:spcPts val="2400"/>
              </a:spcBef>
            </a:pPr>
            <a:r>
              <a:rPr lang="zh-CN" altLang="en-US" sz="2600" dirty="0">
                <a:latin typeface="黑体" panose="02010609060101010101" pitchFamily="49" charset="-122"/>
                <a:ea typeface="黑体" panose="02010609060101010101" pitchFamily="49" charset="-122"/>
              </a:rPr>
              <a:t>添加的数据应符合定义的类型和长度要求。</a:t>
            </a:r>
            <a:endParaRPr lang="en-US" altLang="zh-CN" sz="2600" dirty="0">
              <a:latin typeface="黑体" panose="02010609060101010101" pitchFamily="49" charset="-122"/>
              <a:ea typeface="黑体" panose="02010609060101010101" pitchFamily="49" charset="-122"/>
            </a:endParaRPr>
          </a:p>
          <a:p>
            <a:pPr lvl="1" indent="-432000">
              <a:lnSpc>
                <a:spcPct val="130000"/>
              </a:lnSpc>
              <a:spcBef>
                <a:spcPts val="2400"/>
              </a:spcBef>
            </a:pPr>
            <a:r>
              <a:rPr lang="zh-CN" altLang="en-US" sz="2600" dirty="0">
                <a:latin typeface="黑体" panose="02010609060101010101" pitchFamily="49" charset="-122"/>
                <a:ea typeface="黑体" panose="02010609060101010101" pitchFamily="49" charset="-122"/>
              </a:rPr>
              <a:t>添加的数据应符合定义的约束要求，如主键值应非空且值唯一，外键值应参照被参照关系中与之关联的主键值等。</a:t>
            </a:r>
            <a:endParaRPr lang="en-US" altLang="zh-CN" sz="2600" dirty="0">
              <a:latin typeface="黑体" panose="02010609060101010101" pitchFamily="49" charset="-122"/>
              <a:ea typeface="黑体" panose="02010609060101010101" pitchFamily="49" charset="-122"/>
            </a:endParaRPr>
          </a:p>
          <a:p>
            <a:pPr marL="0" lvl="1" indent="0">
              <a:lnSpc>
                <a:spcPct val="130000"/>
              </a:lnSpc>
              <a:spcBef>
                <a:spcPts val="2400"/>
              </a:spcBef>
              <a:buSzPct val="60000"/>
              <a:buNone/>
              <a:defRPr/>
            </a:pPr>
            <a:endParaRPr lang="zh-CN" altLang="en-US" dirty="0">
              <a:latin typeface="黑体" pitchFamily="49" charset="-122"/>
              <a:ea typeface="黑体" pitchFamily="49" charset="-122"/>
            </a:endParaRPr>
          </a:p>
        </p:txBody>
      </p:sp>
      <p:sp>
        <p:nvSpPr>
          <p:cNvPr id="4" name="Rectangle 3">
            <a:extLst>
              <a:ext uri="{FF2B5EF4-FFF2-40B4-BE49-F238E27FC236}">
                <a16:creationId xmlns:a16="http://schemas.microsoft.com/office/drawing/2014/main" id="{4A52DF85-171B-4CF9-B452-B411A4167A6F}"/>
              </a:ext>
            </a:extLst>
          </p:cNvPr>
          <p:cNvSpPr>
            <a:spLocks noChangeArrowheads="1"/>
          </p:cNvSpPr>
          <p:nvPr/>
        </p:nvSpPr>
        <p:spPr bwMode="auto">
          <a:xfrm>
            <a:off x="0" y="17843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30453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81FE5-DE6B-4063-A9FF-65F6D0686145}"/>
              </a:ext>
            </a:extLst>
          </p:cNvPr>
          <p:cNvSpPr>
            <a:spLocks noGrp="1"/>
          </p:cNvSpPr>
          <p:nvPr>
            <p:ph type="title"/>
          </p:nvPr>
        </p:nvSpPr>
        <p:spPr>
          <a:xfrm>
            <a:off x="861051" y="1021800"/>
            <a:ext cx="6063450" cy="453227"/>
          </a:xfrm>
        </p:spPr>
        <p:txBody>
          <a:bodyPr vert="horz" lIns="91440" tIns="45720" rIns="91440" bIns="45720" rtlCol="0" anchor="ctr">
            <a:noAutofit/>
          </a:bodyPr>
          <a:lstStyle/>
          <a:p>
            <a:pPr marL="457200" indent="-457200">
              <a:buFont typeface="Wingdings" panose="05000000000000000000" pitchFamily="2" charset="2"/>
              <a:buChar char="Ø"/>
            </a:pPr>
            <a:r>
              <a:rPr lang="zh-CN" altLang="en-US" sz="2800" dirty="0">
                <a:solidFill>
                  <a:srgbClr val="0000CC"/>
                </a:solidFill>
                <a:latin typeface="黑体" panose="02010609060101010101" pitchFamily="49" charset="-122"/>
                <a:ea typeface="黑体" panose="02010609060101010101" pitchFamily="49" charset="-122"/>
              </a:rPr>
              <a:t>使用图形界面修改表中的数据</a:t>
            </a:r>
          </a:p>
        </p:txBody>
      </p:sp>
      <p:sp>
        <p:nvSpPr>
          <p:cNvPr id="5" name="内容占位符 2">
            <a:extLst>
              <a:ext uri="{FF2B5EF4-FFF2-40B4-BE49-F238E27FC236}">
                <a16:creationId xmlns:a16="http://schemas.microsoft.com/office/drawing/2014/main" id="{CC2DDAD1-29FD-49D5-9AAD-46EA576B4625}"/>
              </a:ext>
            </a:extLst>
          </p:cNvPr>
          <p:cNvSpPr>
            <a:spLocks noGrp="1"/>
          </p:cNvSpPr>
          <p:nvPr>
            <p:ph idx="1"/>
          </p:nvPr>
        </p:nvSpPr>
        <p:spPr>
          <a:xfrm>
            <a:off x="659126" y="1584053"/>
            <a:ext cx="5666859" cy="1915605"/>
          </a:xfrm>
        </p:spPr>
        <p:txBody>
          <a:bodyPr>
            <a:normAutofit lnSpcReduction="10000"/>
          </a:bodyPr>
          <a:lstStyle/>
          <a:p>
            <a:pPr marL="400050" lvl="2" indent="0">
              <a:lnSpc>
                <a:spcPct val="130000"/>
              </a:lnSpc>
              <a:spcBef>
                <a:spcPts val="600"/>
              </a:spcBef>
              <a:buSzPct val="100000"/>
              <a:buNone/>
              <a:defRPr/>
            </a:pPr>
            <a:r>
              <a:rPr lang="zh-CN" altLang="en-US" sz="2200" dirty="0">
                <a:solidFill>
                  <a:srgbClr val="C00000"/>
                </a:solidFill>
                <a:latin typeface="黑体" pitchFamily="49" charset="-122"/>
                <a:ea typeface="黑体" pitchFamily="49" charset="-122"/>
              </a:rPr>
              <a:t>操作步骤：</a:t>
            </a:r>
            <a:endParaRPr lang="en-US" altLang="zh-CN" sz="2200" dirty="0">
              <a:solidFill>
                <a:srgbClr val="C00000"/>
              </a:solidFill>
              <a:latin typeface="黑体" pitchFamily="49" charset="-122"/>
              <a:ea typeface="黑体" pitchFamily="49" charset="-122"/>
            </a:endParaRPr>
          </a:p>
          <a:p>
            <a:pPr marL="400050" lvl="2" indent="0">
              <a:lnSpc>
                <a:spcPct val="130000"/>
              </a:lnSpc>
              <a:spcBef>
                <a:spcPts val="600"/>
              </a:spcBef>
              <a:buSzPct val="100000"/>
              <a:buNone/>
              <a:defRPr/>
            </a:pPr>
            <a:r>
              <a:rPr lang="zh-CN" altLang="en-US" sz="2400" dirty="0">
                <a:latin typeface="黑体" pitchFamily="49" charset="-122"/>
                <a:ea typeface="黑体" pitchFamily="49" charset="-122"/>
              </a:rPr>
              <a:t>① 在对象资源管理器中右击要修改数据的表，如</a:t>
            </a:r>
            <a:r>
              <a:rPr lang="en-US" altLang="zh-CN" sz="2400" dirty="0">
                <a:latin typeface="黑体" pitchFamily="49" charset="-122"/>
                <a:ea typeface="黑体" pitchFamily="49" charset="-122"/>
              </a:rPr>
              <a:t>student</a:t>
            </a:r>
            <a:r>
              <a:rPr lang="zh-CN" altLang="en-US" sz="2400" dirty="0">
                <a:latin typeface="黑体" pitchFamily="49" charset="-122"/>
                <a:ea typeface="黑体" pitchFamily="49" charset="-122"/>
              </a:rPr>
              <a:t>表，在快捷菜单中选择“</a:t>
            </a:r>
            <a:r>
              <a:rPr lang="zh-CN" altLang="en-US" sz="2400" dirty="0">
                <a:solidFill>
                  <a:srgbClr val="0000CC"/>
                </a:solidFill>
                <a:latin typeface="黑体" pitchFamily="49" charset="-122"/>
                <a:ea typeface="黑体" pitchFamily="49" charset="-122"/>
              </a:rPr>
              <a:t>编辑前</a:t>
            </a:r>
            <a:r>
              <a:rPr lang="en-US" altLang="zh-CN" sz="2400" dirty="0">
                <a:solidFill>
                  <a:srgbClr val="0000CC"/>
                </a:solidFill>
                <a:latin typeface="黑体" pitchFamily="49" charset="-122"/>
                <a:ea typeface="黑体" pitchFamily="49" charset="-122"/>
              </a:rPr>
              <a:t>n</a:t>
            </a:r>
            <a:r>
              <a:rPr lang="zh-CN" altLang="en-US" sz="2400" dirty="0">
                <a:solidFill>
                  <a:srgbClr val="0000CC"/>
                </a:solidFill>
                <a:latin typeface="黑体" pitchFamily="49" charset="-122"/>
                <a:ea typeface="黑体" pitchFamily="49" charset="-122"/>
              </a:rPr>
              <a:t>行</a:t>
            </a:r>
            <a:r>
              <a:rPr lang="zh-CN" altLang="en-US" sz="2400" dirty="0">
                <a:latin typeface="黑体" pitchFamily="49" charset="-122"/>
                <a:ea typeface="黑体" pitchFamily="49" charset="-122"/>
              </a:rPr>
              <a:t>”。</a:t>
            </a:r>
            <a:endParaRPr lang="en-US" altLang="zh-CN" sz="2200" dirty="0">
              <a:latin typeface="黑体" pitchFamily="49" charset="-122"/>
              <a:ea typeface="黑体" pitchFamily="49" charset="-122"/>
            </a:endParaRPr>
          </a:p>
        </p:txBody>
      </p:sp>
      <p:sp>
        <p:nvSpPr>
          <p:cNvPr id="7" name="文本框 6">
            <a:extLst>
              <a:ext uri="{FF2B5EF4-FFF2-40B4-BE49-F238E27FC236}">
                <a16:creationId xmlns:a16="http://schemas.microsoft.com/office/drawing/2014/main" id="{A2B837B1-B3E9-3FEE-3E7C-E8CB44D961FD}"/>
              </a:ext>
            </a:extLst>
          </p:cNvPr>
          <p:cNvSpPr txBox="1"/>
          <p:nvPr/>
        </p:nvSpPr>
        <p:spPr>
          <a:xfrm>
            <a:off x="360000" y="360000"/>
            <a:ext cx="6130454" cy="540000"/>
          </a:xfrm>
          <a:prstGeom prst="rect">
            <a:avLst/>
          </a:prstGeom>
        </p:spPr>
        <p:txBody>
          <a:bodyPr vert="horz" lIns="91440" tIns="45720" rIns="91440" bIns="45720" rtlCol="0" anchor="ctr">
            <a:noAutofit/>
          </a:bodyPr>
          <a:lstStyle>
            <a:defPPr>
              <a:defRPr lang="zh-CN"/>
            </a:defPPr>
            <a:lvl1pPr>
              <a:lnSpc>
                <a:spcPct val="90000"/>
              </a:lnSpc>
              <a:spcBef>
                <a:spcPct val="0"/>
              </a:spcBef>
              <a:buNone/>
              <a:defRPr sz="3200">
                <a:solidFill>
                  <a:srgbClr val="C00000"/>
                </a:solidFill>
                <a:latin typeface="黑体" panose="02010609060101010101" pitchFamily="49" charset="-122"/>
                <a:ea typeface="黑体" panose="02010609060101010101" pitchFamily="49" charset="-122"/>
                <a:cs typeface="+mj-cs"/>
              </a:defRPr>
            </a:lvl1pPr>
          </a:lstStyle>
          <a:p>
            <a:r>
              <a:rPr lang="en-US" altLang="zh-CN" dirty="0" smtClean="0"/>
              <a:t>7.4.2 </a:t>
            </a:r>
            <a:r>
              <a:rPr lang="zh-CN" altLang="en-US" dirty="0" smtClean="0"/>
              <a:t>更新</a:t>
            </a:r>
            <a:r>
              <a:rPr lang="zh-CN" altLang="en-US" dirty="0"/>
              <a:t>（</a:t>
            </a:r>
            <a:r>
              <a:rPr lang="en-US" altLang="zh-CN" dirty="0"/>
              <a:t>UPDATE</a:t>
            </a:r>
            <a:r>
              <a:rPr lang="zh-CN" altLang="en-US" dirty="0"/>
              <a:t>）操作</a:t>
            </a:r>
          </a:p>
        </p:txBody>
      </p:sp>
      <p:pic>
        <p:nvPicPr>
          <p:cNvPr id="3" name="图片 2">
            <a:extLst>
              <a:ext uri="{FF2B5EF4-FFF2-40B4-BE49-F238E27FC236}">
                <a16:creationId xmlns:a16="http://schemas.microsoft.com/office/drawing/2014/main" id="{17550A07-DD5B-C148-D40F-02C21D305A11}"/>
              </a:ext>
            </a:extLst>
          </p:cNvPr>
          <p:cNvPicPr>
            <a:picLocks noChangeAspect="1"/>
          </p:cNvPicPr>
          <p:nvPr/>
        </p:nvPicPr>
        <p:blipFill>
          <a:blip r:embed="rId3"/>
          <a:stretch>
            <a:fillRect/>
          </a:stretch>
        </p:blipFill>
        <p:spPr>
          <a:xfrm>
            <a:off x="7071066" y="1369715"/>
            <a:ext cx="3350028" cy="2344280"/>
          </a:xfrm>
          <a:prstGeom prst="rect">
            <a:avLst/>
          </a:prstGeom>
          <a:effectLst>
            <a:outerShdw blurRad="50800" dist="38100" dir="2700000" algn="tl" rotWithShape="0">
              <a:prstClr val="black">
                <a:alpha val="40000"/>
              </a:prstClr>
            </a:outerShdw>
          </a:effectLst>
        </p:spPr>
      </p:pic>
      <p:sp>
        <p:nvSpPr>
          <p:cNvPr id="4" name="内容占位符 2">
            <a:extLst>
              <a:ext uri="{FF2B5EF4-FFF2-40B4-BE49-F238E27FC236}">
                <a16:creationId xmlns:a16="http://schemas.microsoft.com/office/drawing/2014/main" id="{196EAA91-95E9-6E16-23ED-EC88AFDC92C8}"/>
              </a:ext>
            </a:extLst>
          </p:cNvPr>
          <p:cNvSpPr txBox="1">
            <a:spLocks/>
          </p:cNvSpPr>
          <p:nvPr/>
        </p:nvSpPr>
        <p:spPr>
          <a:xfrm>
            <a:off x="625624" y="3744885"/>
            <a:ext cx="5700361" cy="137575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lvl="2" indent="0">
              <a:lnSpc>
                <a:spcPct val="120000"/>
              </a:lnSpc>
              <a:spcBef>
                <a:spcPts val="600"/>
              </a:spcBef>
              <a:buSzPct val="100000"/>
              <a:buFont typeface="Arial" panose="020B0604020202020204" pitchFamily="34" charset="0"/>
              <a:buNone/>
              <a:defRPr/>
            </a:pPr>
            <a:r>
              <a:rPr lang="zh-CN" altLang="en-US" sz="2400" dirty="0">
                <a:latin typeface="黑体" pitchFamily="49" charset="-122"/>
                <a:ea typeface="黑体" pitchFamily="49" charset="-122"/>
              </a:rPr>
              <a:t>② 在表编辑窗口中，将光标定位到要修改的记录字段，然后对字段值进行修改。</a:t>
            </a:r>
            <a:endParaRPr lang="en-US" altLang="zh-CN" sz="2400" dirty="0">
              <a:solidFill>
                <a:srgbClr val="C00000"/>
              </a:solidFill>
              <a:latin typeface="黑体" pitchFamily="49" charset="-122"/>
              <a:ea typeface="黑体" pitchFamily="49" charset="-122"/>
            </a:endParaRPr>
          </a:p>
        </p:txBody>
      </p:sp>
      <p:grpSp>
        <p:nvGrpSpPr>
          <p:cNvPr id="9" name="组合 8">
            <a:extLst>
              <a:ext uri="{FF2B5EF4-FFF2-40B4-BE49-F238E27FC236}">
                <a16:creationId xmlns:a16="http://schemas.microsoft.com/office/drawing/2014/main" id="{0C45FD5A-5C06-8242-425F-F1D12C360E14}"/>
              </a:ext>
            </a:extLst>
          </p:cNvPr>
          <p:cNvGrpSpPr/>
          <p:nvPr/>
        </p:nvGrpSpPr>
        <p:grpSpPr>
          <a:xfrm>
            <a:off x="6490454" y="3936542"/>
            <a:ext cx="4695401" cy="2099629"/>
            <a:chOff x="3603752" y="994430"/>
            <a:chExt cx="6839874" cy="3447562"/>
          </a:xfrm>
          <a:effectLst>
            <a:outerShdw blurRad="50800" dist="38100" dir="2700000" algn="tl" rotWithShape="0">
              <a:prstClr val="black">
                <a:alpha val="40000"/>
              </a:prstClr>
            </a:outerShdw>
          </a:effectLst>
        </p:grpSpPr>
        <p:pic>
          <p:nvPicPr>
            <p:cNvPr id="10" name="图片 9">
              <a:extLst>
                <a:ext uri="{FF2B5EF4-FFF2-40B4-BE49-F238E27FC236}">
                  <a16:creationId xmlns:a16="http://schemas.microsoft.com/office/drawing/2014/main" id="{07535D77-E434-7B2E-E0ED-2EFD47667EF2}"/>
                </a:ext>
              </a:extLst>
            </p:cNvPr>
            <p:cNvPicPr>
              <a:picLocks noChangeAspect="1"/>
            </p:cNvPicPr>
            <p:nvPr/>
          </p:nvPicPr>
          <p:blipFill>
            <a:blip r:embed="rId4"/>
            <a:stretch>
              <a:fillRect/>
            </a:stretch>
          </p:blipFill>
          <p:spPr>
            <a:xfrm>
              <a:off x="3603752" y="994430"/>
              <a:ext cx="6839874" cy="3447562"/>
            </a:xfrm>
            <a:prstGeom prst="rect">
              <a:avLst/>
            </a:prstGeom>
          </p:spPr>
        </p:pic>
        <p:sp>
          <p:nvSpPr>
            <p:cNvPr id="11" name="矩形 10">
              <a:extLst>
                <a:ext uri="{FF2B5EF4-FFF2-40B4-BE49-F238E27FC236}">
                  <a16:creationId xmlns:a16="http://schemas.microsoft.com/office/drawing/2014/main" id="{E4467686-D018-0F21-9859-51838926A426}"/>
                </a:ext>
              </a:extLst>
            </p:cNvPr>
            <p:cNvSpPr/>
            <p:nvPr/>
          </p:nvSpPr>
          <p:spPr>
            <a:xfrm>
              <a:off x="5191721" y="2323012"/>
              <a:ext cx="1380226" cy="46582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内容占位符 2">
            <a:extLst>
              <a:ext uri="{FF2B5EF4-FFF2-40B4-BE49-F238E27FC236}">
                <a16:creationId xmlns:a16="http://schemas.microsoft.com/office/drawing/2014/main" id="{B49FAE7A-6964-3661-EE6D-A60F523F27FA}"/>
              </a:ext>
            </a:extLst>
          </p:cNvPr>
          <p:cNvSpPr txBox="1">
            <a:spLocks/>
          </p:cNvSpPr>
          <p:nvPr/>
        </p:nvSpPr>
        <p:spPr>
          <a:xfrm>
            <a:off x="625624" y="5396824"/>
            <a:ext cx="6196060" cy="5564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lvl="2" indent="0">
              <a:lnSpc>
                <a:spcPct val="140000"/>
              </a:lnSpc>
              <a:spcBef>
                <a:spcPts val="1200"/>
              </a:spcBef>
              <a:buSzPct val="100000"/>
              <a:buFont typeface="Arial" panose="020B0604020202020204" pitchFamily="34" charset="0"/>
              <a:buNone/>
              <a:defRPr/>
            </a:pPr>
            <a:r>
              <a:rPr lang="zh-CN" altLang="en-US" sz="2400" dirty="0">
                <a:latin typeface="黑体" pitchFamily="49" charset="-122"/>
                <a:ea typeface="黑体" pitchFamily="49" charset="-122"/>
              </a:rPr>
              <a:t>③ 修改完成后关闭表即可保存修改。</a:t>
            </a:r>
          </a:p>
        </p:txBody>
      </p:sp>
    </p:spTree>
    <p:extLst>
      <p:ext uri="{BB962C8B-B14F-4D97-AF65-F5344CB8AC3E}">
        <p14:creationId xmlns:p14="http://schemas.microsoft.com/office/powerpoint/2010/main" val="2796862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7" grpId="0"/>
      <p:bldP spid="4"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52DF85-171B-4CF9-B452-B411A4167A6F}"/>
              </a:ext>
            </a:extLst>
          </p:cNvPr>
          <p:cNvSpPr>
            <a:spLocks noChangeArrowheads="1"/>
          </p:cNvSpPr>
          <p:nvPr/>
        </p:nvSpPr>
        <p:spPr bwMode="auto">
          <a:xfrm>
            <a:off x="0" y="17843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标题 1">
            <a:extLst>
              <a:ext uri="{FF2B5EF4-FFF2-40B4-BE49-F238E27FC236}">
                <a16:creationId xmlns:a16="http://schemas.microsoft.com/office/drawing/2014/main" id="{FD01E509-1336-0C6F-D47A-3A1E9724E7A3}"/>
              </a:ext>
            </a:extLst>
          </p:cNvPr>
          <p:cNvSpPr txBox="1">
            <a:spLocks/>
          </p:cNvSpPr>
          <p:nvPr/>
        </p:nvSpPr>
        <p:spPr>
          <a:xfrm>
            <a:off x="860400" y="689522"/>
            <a:ext cx="10515600" cy="7886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zh-CN" altLang="en-US" sz="2800" dirty="0">
                <a:solidFill>
                  <a:srgbClr val="0000CC"/>
                </a:solidFill>
                <a:latin typeface="黑体" panose="02010609060101010101" pitchFamily="49" charset="-122"/>
                <a:ea typeface="黑体" panose="02010609060101010101" pitchFamily="49" charset="-122"/>
              </a:rPr>
              <a:t>使用</a:t>
            </a:r>
            <a:r>
              <a:rPr lang="en-US" altLang="zh-CN" sz="2800" dirty="0">
                <a:solidFill>
                  <a:srgbClr val="FF0000"/>
                </a:solidFill>
                <a:latin typeface="黑体" panose="02010609060101010101" pitchFamily="49" charset="-122"/>
                <a:ea typeface="黑体" panose="02010609060101010101" pitchFamily="49" charset="-122"/>
              </a:rPr>
              <a:t>UPDATE</a:t>
            </a:r>
            <a:r>
              <a:rPr lang="zh-CN" altLang="en-US" sz="2800" dirty="0">
                <a:solidFill>
                  <a:srgbClr val="0000CC"/>
                </a:solidFill>
                <a:latin typeface="黑体" panose="02010609060101010101" pitchFamily="49" charset="-122"/>
                <a:ea typeface="黑体" panose="02010609060101010101" pitchFamily="49" charset="-122"/>
              </a:rPr>
              <a:t>语句向表中添加记录</a:t>
            </a:r>
          </a:p>
        </p:txBody>
      </p:sp>
      <p:sp>
        <p:nvSpPr>
          <p:cNvPr id="8" name="内容占位符 2">
            <a:extLst>
              <a:ext uri="{FF2B5EF4-FFF2-40B4-BE49-F238E27FC236}">
                <a16:creationId xmlns:a16="http://schemas.microsoft.com/office/drawing/2014/main" id="{9F0E251C-E0B8-6F6B-7CDC-188A37FD1FF2}"/>
              </a:ext>
            </a:extLst>
          </p:cNvPr>
          <p:cNvSpPr txBox="1">
            <a:spLocks/>
          </p:cNvSpPr>
          <p:nvPr/>
        </p:nvSpPr>
        <p:spPr>
          <a:xfrm>
            <a:off x="1633514" y="2443956"/>
            <a:ext cx="8102379" cy="1572239"/>
          </a:xfrm>
          <a:prstGeom prst="rect">
            <a:avLst/>
          </a:prstGeom>
          <a:solidFill>
            <a:schemeClr val="bg1">
              <a:lumMod val="95000"/>
            </a:schemeClr>
          </a:solidFill>
          <a:ln>
            <a:solidFill>
              <a:schemeClr val="tx1"/>
            </a:solidFill>
          </a:ln>
          <a:effectLst>
            <a:outerShdw blurRad="50800" dist="38100" dir="2700000" algn="tl" rotWithShape="0">
              <a:prstClr val="black">
                <a:alpha val="40000"/>
              </a:prstClr>
            </a:outerShdw>
          </a:effectLst>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buNone/>
              <a:defRPr/>
            </a:pPr>
            <a:r>
              <a:rPr lang="en-US" altLang="zh-CN" sz="2400" dirty="0">
                <a:solidFill>
                  <a:srgbClr val="C00000"/>
                </a:solidFill>
                <a:latin typeface="黑体" pitchFamily="49" charset="-122"/>
                <a:ea typeface="黑体" pitchFamily="49" charset="-122"/>
              </a:rPr>
              <a:t>UPDATE </a:t>
            </a:r>
            <a:r>
              <a:rPr lang="zh-CN" altLang="en-US" sz="2400" dirty="0">
                <a:latin typeface="黑体" pitchFamily="49" charset="-122"/>
                <a:ea typeface="黑体" pitchFamily="49" charset="-122"/>
              </a:rPr>
              <a:t>表名</a:t>
            </a:r>
            <a:r>
              <a:rPr lang="en-US" altLang="zh-CN" sz="2400" dirty="0">
                <a:solidFill>
                  <a:srgbClr val="C00000"/>
                </a:solidFill>
                <a:latin typeface="黑体" pitchFamily="49" charset="-122"/>
                <a:ea typeface="黑体" pitchFamily="49" charset="-122"/>
              </a:rPr>
              <a:t>  </a:t>
            </a:r>
          </a:p>
          <a:p>
            <a:pPr lvl="1">
              <a:lnSpc>
                <a:spcPct val="130000"/>
              </a:lnSpc>
              <a:spcBef>
                <a:spcPts val="0"/>
              </a:spcBef>
              <a:buNone/>
              <a:defRPr/>
            </a:pPr>
            <a:r>
              <a:rPr lang="en-US" altLang="zh-CN" dirty="0">
                <a:solidFill>
                  <a:srgbClr val="C00000"/>
                </a:solidFill>
                <a:latin typeface="黑体" pitchFamily="49" charset="-122"/>
                <a:ea typeface="黑体" pitchFamily="49" charset="-122"/>
              </a:rPr>
              <a:t>  SET </a:t>
            </a:r>
            <a:r>
              <a:rPr lang="zh-CN" altLang="en-US" dirty="0">
                <a:latin typeface="黑体" pitchFamily="49" charset="-122"/>
                <a:ea typeface="黑体" pitchFamily="49" charset="-122"/>
              </a:rPr>
              <a:t>列</a:t>
            </a:r>
            <a:r>
              <a:rPr lang="en-US" altLang="zh-CN" dirty="0">
                <a:latin typeface="黑体" pitchFamily="49" charset="-122"/>
                <a:ea typeface="黑体" pitchFamily="49" charset="-122"/>
              </a:rPr>
              <a:t>1</a:t>
            </a:r>
            <a:r>
              <a:rPr lang="en-US" altLang="zh-CN" dirty="0">
                <a:solidFill>
                  <a:srgbClr val="C00000"/>
                </a:solidFill>
                <a:latin typeface="黑体" pitchFamily="49" charset="-122"/>
                <a:ea typeface="黑体" pitchFamily="49" charset="-122"/>
              </a:rPr>
              <a:t>=</a:t>
            </a:r>
            <a:r>
              <a:rPr lang="zh-CN" altLang="en-US" dirty="0">
                <a:latin typeface="黑体" pitchFamily="49" charset="-122"/>
                <a:ea typeface="黑体" pitchFamily="49" charset="-122"/>
              </a:rPr>
              <a:t>表达式</a:t>
            </a:r>
            <a:r>
              <a:rPr lang="en-US" altLang="zh-CN" dirty="0">
                <a:latin typeface="黑体" pitchFamily="49" charset="-122"/>
                <a:ea typeface="黑体" pitchFamily="49" charset="-122"/>
              </a:rPr>
              <a:t>1</a:t>
            </a:r>
            <a:r>
              <a:rPr lang="en-US" altLang="zh-CN" dirty="0">
                <a:solidFill>
                  <a:srgbClr val="C00000"/>
                </a:solidFill>
                <a:latin typeface="黑体" pitchFamily="49" charset="-122"/>
                <a:ea typeface="黑体" pitchFamily="49" charset="-122"/>
              </a:rPr>
              <a:t> </a:t>
            </a:r>
            <a:r>
              <a:rPr lang="en-US" altLang="zh-CN" dirty="0">
                <a:solidFill>
                  <a:schemeClr val="tx1">
                    <a:lumMod val="50000"/>
                    <a:lumOff val="50000"/>
                  </a:schemeClr>
                </a:solidFill>
                <a:latin typeface="黑体" pitchFamily="49" charset="-122"/>
                <a:ea typeface="黑体" pitchFamily="49" charset="-122"/>
              </a:rPr>
              <a:t>[</a:t>
            </a:r>
            <a:r>
              <a:rPr lang="en-US" altLang="zh-CN" dirty="0">
                <a:solidFill>
                  <a:srgbClr val="C00000"/>
                </a:solidFill>
                <a:latin typeface="黑体" pitchFamily="49" charset="-122"/>
                <a:ea typeface="黑体" pitchFamily="49" charset="-122"/>
              </a:rPr>
              <a:t>,</a:t>
            </a:r>
            <a:r>
              <a:rPr lang="zh-CN" altLang="en-US" dirty="0">
                <a:latin typeface="黑体" pitchFamily="49" charset="-122"/>
                <a:ea typeface="黑体" pitchFamily="49" charset="-122"/>
              </a:rPr>
              <a:t>列</a:t>
            </a:r>
            <a:r>
              <a:rPr lang="en-US" altLang="zh-CN" dirty="0">
                <a:latin typeface="黑体" pitchFamily="49" charset="-122"/>
                <a:ea typeface="黑体" pitchFamily="49" charset="-122"/>
              </a:rPr>
              <a:t>2</a:t>
            </a:r>
            <a:r>
              <a:rPr lang="en-US" altLang="zh-CN" dirty="0">
                <a:solidFill>
                  <a:srgbClr val="C00000"/>
                </a:solidFill>
                <a:latin typeface="黑体" pitchFamily="49" charset="-122"/>
                <a:ea typeface="黑体" pitchFamily="49" charset="-122"/>
              </a:rPr>
              <a:t>=</a:t>
            </a:r>
            <a:r>
              <a:rPr lang="zh-CN" altLang="en-US" dirty="0">
                <a:latin typeface="黑体" pitchFamily="49" charset="-122"/>
                <a:ea typeface="黑体" pitchFamily="49" charset="-122"/>
              </a:rPr>
              <a:t>表达式</a:t>
            </a:r>
            <a:r>
              <a:rPr lang="en-US" altLang="zh-CN" dirty="0">
                <a:latin typeface="黑体" pitchFamily="49" charset="-122"/>
                <a:ea typeface="黑体" pitchFamily="49" charset="-122"/>
              </a:rPr>
              <a:t>2</a:t>
            </a:r>
            <a:r>
              <a:rPr lang="en-US" altLang="zh-CN" dirty="0">
                <a:solidFill>
                  <a:srgbClr val="C00000"/>
                </a:solidFill>
                <a:latin typeface="黑体" pitchFamily="49" charset="-122"/>
                <a:ea typeface="黑体" pitchFamily="49" charset="-122"/>
              </a:rPr>
              <a:t>,</a:t>
            </a:r>
            <a:r>
              <a:rPr lang="en-US" altLang="zh-CN" dirty="0">
                <a:solidFill>
                  <a:schemeClr val="tx1">
                    <a:lumMod val="50000"/>
                    <a:lumOff val="50000"/>
                  </a:schemeClr>
                </a:solidFill>
                <a:latin typeface="黑体" pitchFamily="49" charset="-122"/>
                <a:ea typeface="黑体" pitchFamily="49" charset="-122"/>
              </a:rPr>
              <a:t>…]</a:t>
            </a:r>
          </a:p>
          <a:p>
            <a:pPr lvl="1">
              <a:lnSpc>
                <a:spcPct val="130000"/>
              </a:lnSpc>
              <a:spcBef>
                <a:spcPts val="0"/>
              </a:spcBef>
              <a:buNone/>
              <a:defRPr/>
            </a:pPr>
            <a:r>
              <a:rPr lang="en-US" altLang="zh-CN" sz="2400" dirty="0">
                <a:solidFill>
                  <a:srgbClr val="C00000"/>
                </a:solidFill>
                <a:latin typeface="黑体" pitchFamily="49" charset="-122"/>
                <a:ea typeface="黑体" pitchFamily="49" charset="-122"/>
              </a:rPr>
              <a:t>  </a:t>
            </a:r>
            <a:r>
              <a:rPr lang="en-US" altLang="zh-CN" sz="2400" dirty="0">
                <a:solidFill>
                  <a:schemeClr val="tx1">
                    <a:lumMod val="50000"/>
                    <a:lumOff val="50000"/>
                  </a:schemeClr>
                </a:solidFill>
                <a:latin typeface="黑体" pitchFamily="49" charset="-122"/>
                <a:ea typeface="黑体" pitchFamily="49" charset="-122"/>
              </a:rPr>
              <a:t>[</a:t>
            </a:r>
            <a:r>
              <a:rPr lang="en-US" altLang="zh-CN" sz="2400" dirty="0">
                <a:solidFill>
                  <a:srgbClr val="C00000"/>
                </a:solidFill>
                <a:latin typeface="黑体" pitchFamily="49" charset="-122"/>
                <a:ea typeface="黑体" pitchFamily="49" charset="-122"/>
              </a:rPr>
              <a:t>WHERE </a:t>
            </a:r>
            <a:r>
              <a:rPr lang="zh-CN" altLang="en-US" sz="2400" dirty="0">
                <a:latin typeface="黑体" pitchFamily="49" charset="-122"/>
                <a:ea typeface="黑体" pitchFamily="49" charset="-122"/>
              </a:rPr>
              <a:t>条件</a:t>
            </a:r>
            <a:r>
              <a:rPr lang="en-US" altLang="zh-CN" sz="2400" dirty="0">
                <a:solidFill>
                  <a:schemeClr val="tx1">
                    <a:lumMod val="50000"/>
                    <a:lumOff val="50000"/>
                  </a:schemeClr>
                </a:solidFill>
                <a:latin typeface="黑体" pitchFamily="49" charset="-122"/>
                <a:ea typeface="黑体" pitchFamily="49" charset="-122"/>
              </a:rPr>
              <a:t>]</a:t>
            </a:r>
          </a:p>
        </p:txBody>
      </p:sp>
      <p:sp>
        <p:nvSpPr>
          <p:cNvPr id="9" name="文本框 8">
            <a:extLst>
              <a:ext uri="{FF2B5EF4-FFF2-40B4-BE49-F238E27FC236}">
                <a16:creationId xmlns:a16="http://schemas.microsoft.com/office/drawing/2014/main" id="{2C816935-885F-97A3-7ECC-A4E945A5AE76}"/>
              </a:ext>
            </a:extLst>
          </p:cNvPr>
          <p:cNvSpPr txBox="1"/>
          <p:nvPr/>
        </p:nvSpPr>
        <p:spPr>
          <a:xfrm>
            <a:off x="1175481" y="1680617"/>
            <a:ext cx="5752104" cy="532069"/>
          </a:xfrm>
          <a:prstGeom prst="rect">
            <a:avLst/>
          </a:prstGeom>
          <a:noFill/>
        </p:spPr>
        <p:txBody>
          <a:bodyPr wrap="square">
            <a:spAutoFit/>
          </a:bodyPr>
          <a:lstStyle/>
          <a:p>
            <a:pPr marL="0" lvl="1">
              <a:lnSpc>
                <a:spcPct val="140000"/>
              </a:lnSpc>
              <a:spcBef>
                <a:spcPts val="1200"/>
              </a:spcBef>
              <a:buSzPct val="100000"/>
              <a:defRPr/>
            </a:pPr>
            <a:r>
              <a:rPr lang="zh-CN" altLang="en-US" sz="2400" dirty="0">
                <a:latin typeface="黑体" pitchFamily="49" charset="-122"/>
                <a:ea typeface="黑体" pitchFamily="49" charset="-122"/>
              </a:rPr>
              <a:t> </a:t>
            </a:r>
            <a:r>
              <a:rPr lang="en-US" altLang="zh-CN" sz="2400" dirty="0">
                <a:latin typeface="黑体" pitchFamily="49" charset="-122"/>
                <a:ea typeface="黑体" pitchFamily="49" charset="-122"/>
              </a:rPr>
              <a:t>UPDATE</a:t>
            </a:r>
            <a:r>
              <a:rPr lang="zh-CN" altLang="en-US" sz="2400" dirty="0">
                <a:latin typeface="黑体" pitchFamily="49" charset="-122"/>
                <a:ea typeface="黑体" pitchFamily="49" charset="-122"/>
              </a:rPr>
              <a:t>语句的基本语法格式：</a:t>
            </a:r>
            <a:endParaRPr lang="en-US" altLang="zh-CN" sz="2400" dirty="0">
              <a:latin typeface="黑体" pitchFamily="49" charset="-122"/>
              <a:ea typeface="黑体" pitchFamily="49" charset="-122"/>
            </a:endParaRPr>
          </a:p>
        </p:txBody>
      </p:sp>
      <p:sp>
        <p:nvSpPr>
          <p:cNvPr id="5" name="对话气泡: 圆角矩形 4">
            <a:extLst>
              <a:ext uri="{FF2B5EF4-FFF2-40B4-BE49-F238E27FC236}">
                <a16:creationId xmlns:a16="http://schemas.microsoft.com/office/drawing/2014/main" id="{B45643A8-07EB-45A3-87AD-3E8FFE13EB08}"/>
              </a:ext>
            </a:extLst>
          </p:cNvPr>
          <p:cNvSpPr/>
          <p:nvPr/>
        </p:nvSpPr>
        <p:spPr>
          <a:xfrm>
            <a:off x="6469552" y="2070640"/>
            <a:ext cx="4536499" cy="946880"/>
          </a:xfrm>
          <a:prstGeom prst="wedgeRoundRectCallout">
            <a:avLst>
              <a:gd name="adj1" fmla="val -104272"/>
              <a:gd name="adj2" fmla="val 6282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dirty="0">
                <a:solidFill>
                  <a:srgbClr val="C00000"/>
                </a:solidFill>
                <a:latin typeface="黑体" panose="02010609060101010101" pitchFamily="49" charset="-122"/>
                <a:ea typeface="黑体" panose="02010609060101010101" pitchFamily="49" charset="-122"/>
              </a:rPr>
              <a:t>SET</a:t>
            </a:r>
            <a:r>
              <a:rPr lang="zh-CN" altLang="en-US" sz="2200" dirty="0">
                <a:solidFill>
                  <a:schemeClr val="tx1"/>
                </a:solidFill>
                <a:latin typeface="黑体" panose="02010609060101010101" pitchFamily="49" charset="-122"/>
                <a:ea typeface="黑体" panose="02010609060101010101" pitchFamily="49" charset="-122"/>
              </a:rPr>
              <a:t>子句通过赋值号</a:t>
            </a:r>
            <a:r>
              <a:rPr lang="en-US" altLang="zh-CN" sz="2200" dirty="0">
                <a:solidFill>
                  <a:srgbClr val="C00000"/>
                </a:solidFill>
                <a:latin typeface="黑体" panose="02010609060101010101" pitchFamily="49" charset="-122"/>
                <a:ea typeface="黑体" panose="02010609060101010101" pitchFamily="49" charset="-122"/>
              </a:rPr>
              <a:t>=</a:t>
            </a:r>
            <a:r>
              <a:rPr lang="zh-CN" altLang="en-US" sz="2200" dirty="0">
                <a:solidFill>
                  <a:schemeClr val="tx1"/>
                </a:solidFill>
                <a:latin typeface="黑体" panose="02010609060101010101" pitchFamily="49" charset="-122"/>
                <a:ea typeface="黑体" panose="02010609060101010101" pitchFamily="49" charset="-122"/>
              </a:rPr>
              <a:t>修改字段的值。可以同时修改多个字段的值。</a:t>
            </a:r>
            <a:endParaRPr lang="en-US" altLang="zh-CN" sz="2200" dirty="0">
              <a:solidFill>
                <a:schemeClr val="tx1"/>
              </a:solidFill>
              <a:latin typeface="黑体" panose="02010609060101010101" pitchFamily="49" charset="-122"/>
              <a:ea typeface="黑体" panose="02010609060101010101" pitchFamily="49" charset="-122"/>
            </a:endParaRPr>
          </a:p>
        </p:txBody>
      </p:sp>
      <p:sp>
        <p:nvSpPr>
          <p:cNvPr id="6" name="对话气泡: 圆角矩形 5">
            <a:extLst>
              <a:ext uri="{FF2B5EF4-FFF2-40B4-BE49-F238E27FC236}">
                <a16:creationId xmlns:a16="http://schemas.microsoft.com/office/drawing/2014/main" id="{87EC2210-97C4-48B6-9346-CE83DD8B5DB2}"/>
              </a:ext>
            </a:extLst>
          </p:cNvPr>
          <p:cNvSpPr/>
          <p:nvPr/>
        </p:nvSpPr>
        <p:spPr>
          <a:xfrm>
            <a:off x="2440131" y="4389512"/>
            <a:ext cx="5739593" cy="905696"/>
          </a:xfrm>
          <a:prstGeom prst="wedgeRoundRectCallout">
            <a:avLst>
              <a:gd name="adj1" fmla="val -32017"/>
              <a:gd name="adj2" fmla="val -9705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dirty="0">
                <a:solidFill>
                  <a:srgbClr val="C00000"/>
                </a:solidFill>
                <a:latin typeface="黑体" pitchFamily="49" charset="-122"/>
                <a:ea typeface="黑体" pitchFamily="49" charset="-122"/>
              </a:rPr>
              <a:t>WHERE</a:t>
            </a:r>
            <a:r>
              <a:rPr lang="zh-CN" altLang="en-US" sz="2200" dirty="0">
                <a:solidFill>
                  <a:schemeClr val="tx1"/>
                </a:solidFill>
                <a:latin typeface="黑体" panose="02010609060101010101" pitchFamily="49" charset="-122"/>
                <a:ea typeface="黑体" panose="02010609060101010101" pitchFamily="49" charset="-122"/>
              </a:rPr>
              <a:t>子句指定要修改的记录需满足的条件。如果省略</a:t>
            </a:r>
            <a:r>
              <a:rPr lang="en-US" altLang="zh-CN" sz="2200" dirty="0">
                <a:solidFill>
                  <a:schemeClr val="tx1"/>
                </a:solidFill>
                <a:latin typeface="黑体" panose="02010609060101010101" pitchFamily="49" charset="-122"/>
                <a:ea typeface="黑体" panose="02010609060101010101" pitchFamily="49" charset="-122"/>
              </a:rPr>
              <a:t>WHERE</a:t>
            </a:r>
            <a:r>
              <a:rPr lang="zh-CN" altLang="en-US" sz="2200" dirty="0">
                <a:solidFill>
                  <a:schemeClr val="tx1"/>
                </a:solidFill>
                <a:latin typeface="黑体" panose="02010609060101010101" pitchFamily="49" charset="-122"/>
                <a:ea typeface="黑体" panose="02010609060101010101" pitchFamily="49" charset="-122"/>
              </a:rPr>
              <a:t>子句则默认修改所有记录。</a:t>
            </a:r>
            <a:endParaRPr lang="en-US" altLang="zh-CN" sz="2200" dirty="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51319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a:extLst>
              <a:ext uri="{FF2B5EF4-FFF2-40B4-BE49-F238E27FC236}">
                <a16:creationId xmlns:a16="http://schemas.microsoft.com/office/drawing/2014/main" id="{D9152916-B7D6-4711-B3BF-663ACE785D48}"/>
              </a:ext>
            </a:extLst>
          </p:cNvPr>
          <p:cNvSpPr>
            <a:spLocks noGrp="1"/>
          </p:cNvSpPr>
          <p:nvPr>
            <p:ph idx="1"/>
          </p:nvPr>
        </p:nvSpPr>
        <p:spPr>
          <a:xfrm>
            <a:off x="762000" y="869563"/>
            <a:ext cx="10515600" cy="760838"/>
          </a:xfrm>
        </p:spPr>
        <p:txBody>
          <a:bodyPr>
            <a:normAutofit/>
          </a:bodyPr>
          <a:lstStyle/>
          <a:p>
            <a:pPr marL="457200" lvl="2" indent="0">
              <a:lnSpc>
                <a:spcPct val="130000"/>
              </a:lnSpc>
              <a:spcBef>
                <a:spcPts val="600"/>
              </a:spcBef>
              <a:buSzPct val="100000"/>
              <a:buNone/>
              <a:defRPr/>
            </a:pPr>
            <a:r>
              <a:rPr lang="en-US" altLang="zh-CN" sz="2400" dirty="0" smtClean="0">
                <a:solidFill>
                  <a:srgbClr val="006666"/>
                </a:solidFill>
                <a:latin typeface="黑体" panose="02010609060101010101" pitchFamily="49" charset="-122"/>
                <a:ea typeface="黑体" panose="02010609060101010101" pitchFamily="49" charset="-122"/>
              </a:rPr>
              <a:t>【</a:t>
            </a:r>
            <a:r>
              <a:rPr lang="zh-CN" altLang="en-US" sz="2400" dirty="0" smtClean="0">
                <a:solidFill>
                  <a:srgbClr val="006666"/>
                </a:solidFill>
                <a:latin typeface="黑体" panose="02010609060101010101" pitchFamily="49" charset="-122"/>
                <a:ea typeface="黑体" panose="02010609060101010101" pitchFamily="49" charset="-122"/>
              </a:rPr>
              <a:t>例</a:t>
            </a:r>
            <a:r>
              <a:rPr lang="en-US" altLang="zh-CN" sz="2400" dirty="0" smtClean="0">
                <a:solidFill>
                  <a:srgbClr val="006666"/>
                </a:solidFill>
                <a:latin typeface="黑体" panose="02010609060101010101" pitchFamily="49" charset="-122"/>
                <a:ea typeface="黑体" panose="02010609060101010101" pitchFamily="49" charset="-122"/>
              </a:rPr>
              <a:t>5】</a:t>
            </a:r>
            <a:r>
              <a:rPr lang="zh-CN" altLang="en-US" sz="2400" dirty="0">
                <a:latin typeface="黑体" pitchFamily="49" charset="-122"/>
                <a:ea typeface="黑体" pitchFamily="49" charset="-122"/>
              </a:rPr>
              <a:t>将</a:t>
            </a:r>
            <a:r>
              <a:rPr lang="en-US" altLang="zh-CN" sz="2400" dirty="0">
                <a:latin typeface="黑体" pitchFamily="49" charset="-122"/>
                <a:ea typeface="黑体" pitchFamily="49" charset="-122"/>
              </a:rPr>
              <a:t>score</a:t>
            </a:r>
            <a:r>
              <a:rPr lang="zh-CN" altLang="en-US" sz="2400" dirty="0">
                <a:latin typeface="黑体" pitchFamily="49" charset="-122"/>
                <a:ea typeface="黑体" pitchFamily="49" charset="-122"/>
              </a:rPr>
              <a:t>表中学号为“</a:t>
            </a:r>
            <a:r>
              <a:rPr lang="en-US" altLang="zh-CN" sz="2400" dirty="0">
                <a:latin typeface="黑体" pitchFamily="49" charset="-122"/>
                <a:ea typeface="黑体" pitchFamily="49" charset="-122"/>
              </a:rPr>
              <a:t>101</a:t>
            </a:r>
            <a:r>
              <a:rPr lang="zh-CN" altLang="en-US" sz="2400" dirty="0">
                <a:latin typeface="黑体" pitchFamily="49" charset="-122"/>
                <a:ea typeface="黑体" pitchFamily="49" charset="-122"/>
              </a:rPr>
              <a:t>”，课程号为“</a:t>
            </a:r>
            <a:r>
              <a:rPr lang="en-US" altLang="zh-CN" sz="2400" dirty="0">
                <a:latin typeface="黑体" pitchFamily="49" charset="-122"/>
                <a:ea typeface="黑体" pitchFamily="49" charset="-122"/>
              </a:rPr>
              <a:t>3-105</a:t>
            </a:r>
            <a:r>
              <a:rPr lang="zh-CN" altLang="en-US" sz="2400" dirty="0">
                <a:latin typeface="黑体" pitchFamily="49" charset="-122"/>
                <a:ea typeface="黑体" pitchFamily="49" charset="-122"/>
              </a:rPr>
              <a:t>”的成绩加</a:t>
            </a:r>
            <a:r>
              <a:rPr lang="en-US" altLang="zh-CN" sz="2400" dirty="0">
                <a:latin typeface="黑体" pitchFamily="49" charset="-122"/>
                <a:ea typeface="黑体" pitchFamily="49" charset="-122"/>
              </a:rPr>
              <a:t>10</a:t>
            </a:r>
            <a:r>
              <a:rPr lang="zh-CN" altLang="en-US" sz="2400" dirty="0">
                <a:latin typeface="黑体" pitchFamily="49" charset="-122"/>
                <a:ea typeface="黑体" pitchFamily="49" charset="-122"/>
              </a:rPr>
              <a:t>分。</a:t>
            </a:r>
            <a:r>
              <a:rPr lang="en-US" altLang="zh-CN" sz="2600" dirty="0">
                <a:latin typeface="黑体" pitchFamily="49" charset="-122"/>
                <a:ea typeface="黑体" pitchFamily="49" charset="-122"/>
              </a:rPr>
              <a:t>    </a:t>
            </a:r>
          </a:p>
          <a:p>
            <a:pPr marL="0" lvl="1" indent="0">
              <a:lnSpc>
                <a:spcPct val="140000"/>
              </a:lnSpc>
              <a:spcBef>
                <a:spcPts val="1200"/>
              </a:spcBef>
              <a:buSzPct val="100000"/>
              <a:buNone/>
              <a:defRPr/>
            </a:pPr>
            <a:endParaRPr lang="en-US" altLang="zh-CN" sz="2600" dirty="0">
              <a:latin typeface="黑体" pitchFamily="49" charset="-122"/>
              <a:ea typeface="黑体" pitchFamily="49" charset="-122"/>
            </a:endParaRPr>
          </a:p>
          <a:p>
            <a:pPr marL="0" lvl="1" indent="0">
              <a:lnSpc>
                <a:spcPct val="140000"/>
              </a:lnSpc>
              <a:spcBef>
                <a:spcPts val="1200"/>
              </a:spcBef>
              <a:buSzPct val="60000"/>
              <a:buNone/>
              <a:defRPr/>
            </a:pPr>
            <a:endParaRPr lang="zh-CN" altLang="en-US" dirty="0">
              <a:latin typeface="黑体" pitchFamily="49" charset="-122"/>
              <a:ea typeface="黑体" pitchFamily="49" charset="-122"/>
            </a:endParaRPr>
          </a:p>
        </p:txBody>
      </p:sp>
      <p:sp>
        <p:nvSpPr>
          <p:cNvPr id="4" name="Rectangle 3">
            <a:extLst>
              <a:ext uri="{FF2B5EF4-FFF2-40B4-BE49-F238E27FC236}">
                <a16:creationId xmlns:a16="http://schemas.microsoft.com/office/drawing/2014/main" id="{4A52DF85-171B-4CF9-B452-B411A4167A6F}"/>
              </a:ext>
            </a:extLst>
          </p:cNvPr>
          <p:cNvSpPr>
            <a:spLocks noChangeArrowheads="1"/>
          </p:cNvSpPr>
          <p:nvPr/>
        </p:nvSpPr>
        <p:spPr bwMode="auto">
          <a:xfrm>
            <a:off x="0" y="17843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a:extLst>
              <a:ext uri="{FF2B5EF4-FFF2-40B4-BE49-F238E27FC236}">
                <a16:creationId xmlns:a16="http://schemas.microsoft.com/office/drawing/2014/main" id="{95D38B4F-F108-41CC-8AEF-C90053B96B7B}"/>
              </a:ext>
            </a:extLst>
          </p:cNvPr>
          <p:cNvSpPr/>
          <p:nvPr/>
        </p:nvSpPr>
        <p:spPr>
          <a:xfrm>
            <a:off x="1616157" y="2518651"/>
            <a:ext cx="6771385" cy="1943954"/>
          </a:xfrm>
          <a:prstGeom prst="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400" dirty="0">
                <a:solidFill>
                  <a:srgbClr val="0000FF"/>
                </a:solidFill>
                <a:latin typeface="黑体" panose="02010609060101010101" pitchFamily="49" charset="-122"/>
                <a:ea typeface="黑体" panose="02010609060101010101" pitchFamily="49" charset="-122"/>
              </a:rPr>
              <a:t>UPDATE</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score</a:t>
            </a:r>
            <a:r>
              <a:rPr lang="zh-CN" altLang="en-US" sz="2400" dirty="0">
                <a:solidFill>
                  <a:prstClr val="black"/>
                </a:solidFill>
                <a:latin typeface="黑体" panose="02010609060101010101" pitchFamily="49" charset="-122"/>
                <a:ea typeface="黑体" panose="02010609060101010101" pitchFamily="49" charset="-122"/>
              </a:rPr>
              <a:t>    </a:t>
            </a:r>
          </a:p>
          <a:p>
            <a:pPr>
              <a:lnSpc>
                <a:spcPct val="150000"/>
              </a:lnSpc>
            </a:pP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SET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degree</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srgbClr val="008080"/>
                </a:solidFill>
                <a:latin typeface="黑体" panose="02010609060101010101" pitchFamily="49" charset="-122"/>
                <a:ea typeface="黑体" panose="02010609060101010101" pitchFamily="49" charset="-122"/>
              </a:rPr>
              <a:t> degree</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prstClr val="black"/>
                </a:solidFill>
                <a:latin typeface="黑体" panose="02010609060101010101" pitchFamily="49" charset="-122"/>
                <a:ea typeface="黑体" panose="02010609060101010101" pitchFamily="49" charset="-122"/>
              </a:rPr>
              <a:t>10 </a:t>
            </a:r>
            <a:endParaRPr lang="zh-CN" altLang="en-US" sz="2400" dirty="0">
              <a:solidFill>
                <a:prstClr val="black"/>
              </a:solidFill>
              <a:latin typeface="黑体" panose="02010609060101010101" pitchFamily="49" charset="-122"/>
              <a:ea typeface="黑体" panose="02010609060101010101" pitchFamily="49" charset="-122"/>
            </a:endParaRPr>
          </a:p>
          <a:p>
            <a:pPr>
              <a:lnSpc>
                <a:spcPct val="150000"/>
              </a:lnSpc>
            </a:pP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WHERE</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err="1">
                <a:solidFill>
                  <a:srgbClr val="008080"/>
                </a:solidFill>
                <a:latin typeface="黑体" panose="02010609060101010101" pitchFamily="49" charset="-122"/>
                <a:ea typeface="黑体" panose="02010609060101010101" pitchFamily="49" charset="-122"/>
              </a:rPr>
              <a:t>sno</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srgbClr val="FF0000"/>
                </a:solidFill>
                <a:latin typeface="黑体" panose="02010609060101010101" pitchFamily="49" charset="-122"/>
                <a:ea typeface="黑体" panose="02010609060101010101" pitchFamily="49" charset="-122"/>
              </a:rPr>
              <a:t>'101'</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808080"/>
                </a:solidFill>
                <a:latin typeface="黑体" panose="02010609060101010101" pitchFamily="49" charset="-122"/>
                <a:ea typeface="黑体" panose="02010609060101010101" pitchFamily="49" charset="-122"/>
              </a:rPr>
              <a:t>and</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err="1">
                <a:solidFill>
                  <a:srgbClr val="008080"/>
                </a:solidFill>
                <a:latin typeface="黑体" panose="02010609060101010101" pitchFamily="49" charset="-122"/>
                <a:ea typeface="黑体" panose="02010609060101010101" pitchFamily="49" charset="-122"/>
              </a:rPr>
              <a:t>cno</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srgbClr val="FF0000"/>
                </a:solidFill>
                <a:latin typeface="黑体" panose="02010609060101010101" pitchFamily="49" charset="-122"/>
                <a:ea typeface="黑体" panose="02010609060101010101" pitchFamily="49" charset="-122"/>
              </a:rPr>
              <a:t>'3-105'</a:t>
            </a:r>
            <a:endParaRPr lang="zh-CN" altLang="en-US" sz="2400" dirty="0">
              <a:latin typeface="黑体" panose="02010609060101010101" pitchFamily="49" charset="-122"/>
              <a:ea typeface="黑体" panose="02010609060101010101" pitchFamily="49" charset="-122"/>
            </a:endParaRPr>
          </a:p>
        </p:txBody>
      </p:sp>
      <p:sp>
        <p:nvSpPr>
          <p:cNvPr id="6" name="对话气泡: 圆角矩形 5">
            <a:extLst>
              <a:ext uri="{FF2B5EF4-FFF2-40B4-BE49-F238E27FC236}">
                <a16:creationId xmlns:a16="http://schemas.microsoft.com/office/drawing/2014/main" id="{BE4CDB23-7374-4342-9A0D-15B9A135F230}"/>
              </a:ext>
            </a:extLst>
          </p:cNvPr>
          <p:cNvSpPr/>
          <p:nvPr/>
        </p:nvSpPr>
        <p:spPr>
          <a:xfrm>
            <a:off x="3702627" y="4613556"/>
            <a:ext cx="3588468" cy="1013732"/>
          </a:xfrm>
          <a:prstGeom prst="wedgeRoundRectCallout">
            <a:avLst>
              <a:gd name="adj1" fmla="val -70536"/>
              <a:gd name="adj2" fmla="val -8384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solidFill>
                <a:latin typeface="黑体" panose="02010609060101010101" pitchFamily="49" charset="-122"/>
                <a:ea typeface="黑体" panose="02010609060101010101" pitchFamily="49" charset="-122"/>
              </a:rPr>
              <a:t>① 使用</a:t>
            </a:r>
            <a:r>
              <a:rPr lang="en-US" altLang="zh-CN" sz="2400" dirty="0">
                <a:solidFill>
                  <a:srgbClr val="0000CC"/>
                </a:solidFill>
                <a:latin typeface="黑体" panose="02010609060101010101" pitchFamily="49" charset="-122"/>
                <a:ea typeface="黑体" panose="02010609060101010101" pitchFamily="49" charset="-122"/>
              </a:rPr>
              <a:t>WHERE</a:t>
            </a:r>
            <a:r>
              <a:rPr lang="zh-CN" altLang="en-US" sz="2400" dirty="0">
                <a:solidFill>
                  <a:schemeClr val="tx1"/>
                </a:solidFill>
                <a:latin typeface="黑体" panose="02010609060101010101" pitchFamily="49" charset="-122"/>
                <a:ea typeface="黑体" panose="02010609060101010101" pitchFamily="49" charset="-122"/>
              </a:rPr>
              <a:t>子句将满足条件的记录筛选出来。</a:t>
            </a:r>
            <a:endParaRPr lang="en-US" altLang="zh-CN" sz="2400" dirty="0">
              <a:solidFill>
                <a:schemeClr val="tx1"/>
              </a:solidFill>
              <a:latin typeface="黑体" panose="02010609060101010101" pitchFamily="49" charset="-122"/>
              <a:ea typeface="黑体" panose="02010609060101010101" pitchFamily="49" charset="-122"/>
            </a:endParaRPr>
          </a:p>
        </p:txBody>
      </p:sp>
      <p:sp>
        <p:nvSpPr>
          <p:cNvPr id="8" name="对话气泡: 圆角矩形 7">
            <a:extLst>
              <a:ext uri="{FF2B5EF4-FFF2-40B4-BE49-F238E27FC236}">
                <a16:creationId xmlns:a16="http://schemas.microsoft.com/office/drawing/2014/main" id="{6D31B6C1-B757-4ECC-93D4-F77630E3D746}"/>
              </a:ext>
            </a:extLst>
          </p:cNvPr>
          <p:cNvSpPr/>
          <p:nvPr/>
        </p:nvSpPr>
        <p:spPr>
          <a:xfrm>
            <a:off x="5926662" y="2143756"/>
            <a:ext cx="4649182" cy="1002089"/>
          </a:xfrm>
          <a:prstGeom prst="wedgeRoundRectCallout">
            <a:avLst>
              <a:gd name="adj1" fmla="val -55354"/>
              <a:gd name="adj2" fmla="val 93141"/>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solidFill>
                <a:latin typeface="黑体" panose="02010609060101010101" pitchFamily="49" charset="-122"/>
                <a:ea typeface="黑体" panose="02010609060101010101" pitchFamily="49" charset="-122"/>
              </a:rPr>
              <a:t>② 使用</a:t>
            </a:r>
            <a:r>
              <a:rPr lang="en-US" altLang="zh-CN" sz="2400" dirty="0">
                <a:solidFill>
                  <a:srgbClr val="0000CC"/>
                </a:solidFill>
                <a:latin typeface="黑体" panose="02010609060101010101" pitchFamily="49" charset="-122"/>
                <a:ea typeface="黑体" panose="02010609060101010101" pitchFamily="49" charset="-122"/>
              </a:rPr>
              <a:t>SET</a:t>
            </a:r>
            <a:r>
              <a:rPr lang="zh-CN" altLang="en-US" sz="2400" dirty="0">
                <a:solidFill>
                  <a:schemeClr val="tx1"/>
                </a:solidFill>
                <a:latin typeface="黑体" panose="02010609060101010101" pitchFamily="49" charset="-122"/>
                <a:ea typeface="黑体" panose="02010609060101010101" pitchFamily="49" charset="-122"/>
              </a:rPr>
              <a:t>子句将筛选出的记录的</a:t>
            </a:r>
            <a:r>
              <a:rPr lang="en-US" altLang="zh-CN" sz="2400" dirty="0">
                <a:solidFill>
                  <a:schemeClr val="tx1"/>
                </a:solidFill>
                <a:latin typeface="黑体" panose="02010609060101010101" pitchFamily="49" charset="-122"/>
                <a:ea typeface="黑体" panose="02010609060101010101" pitchFamily="49" charset="-122"/>
              </a:rPr>
              <a:t>degree</a:t>
            </a:r>
            <a:r>
              <a:rPr lang="zh-CN" altLang="en-US" sz="2400" dirty="0">
                <a:solidFill>
                  <a:schemeClr val="tx1"/>
                </a:solidFill>
                <a:latin typeface="黑体" panose="02010609060101010101" pitchFamily="49" charset="-122"/>
                <a:ea typeface="黑体" panose="02010609060101010101" pitchFamily="49" charset="-122"/>
              </a:rPr>
              <a:t>（成绩）列的值增加</a:t>
            </a:r>
            <a:r>
              <a:rPr lang="en-US" altLang="zh-CN" sz="2400" dirty="0">
                <a:solidFill>
                  <a:schemeClr val="tx1"/>
                </a:solidFill>
                <a:latin typeface="黑体" panose="02010609060101010101" pitchFamily="49" charset="-122"/>
                <a:ea typeface="黑体" panose="02010609060101010101" pitchFamily="49" charset="-122"/>
              </a:rPr>
              <a:t>10</a:t>
            </a:r>
            <a:r>
              <a:rPr lang="zh-CN" altLang="en-US" sz="2400" dirty="0">
                <a:solidFill>
                  <a:schemeClr val="tx1"/>
                </a:solidFill>
                <a:latin typeface="黑体" panose="02010609060101010101" pitchFamily="49" charset="-122"/>
                <a:ea typeface="黑体" panose="02010609060101010101" pitchFamily="49" charset="-122"/>
              </a:rPr>
              <a:t>。</a:t>
            </a:r>
            <a:endParaRPr lang="en-US" altLang="zh-CN" sz="2400" dirty="0">
              <a:solidFill>
                <a:schemeClr val="tx1"/>
              </a:solidFill>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7037904D-4F98-BAC7-BEEF-A8D551ACFC3E}"/>
              </a:ext>
            </a:extLst>
          </p:cNvPr>
          <p:cNvSpPr txBox="1"/>
          <p:nvPr/>
        </p:nvSpPr>
        <p:spPr>
          <a:xfrm>
            <a:off x="637309" y="1906035"/>
            <a:ext cx="6130636" cy="430887"/>
          </a:xfrm>
          <a:prstGeom prst="rect">
            <a:avLst/>
          </a:prstGeom>
          <a:noFill/>
        </p:spPr>
        <p:txBody>
          <a:bodyPr wrap="square">
            <a:spAutoFit/>
          </a:bodyPr>
          <a:lstStyle/>
          <a:p>
            <a:pPr lvl="2">
              <a:lnSpc>
                <a:spcPct val="100000"/>
              </a:lnSpc>
              <a:buNone/>
            </a:pPr>
            <a:r>
              <a:rPr lang="zh-CN" altLang="en-US" sz="2200" dirty="0">
                <a:solidFill>
                  <a:srgbClr val="C00000"/>
                </a:solidFill>
                <a:latin typeface="黑体" panose="02010609060101010101" pitchFamily="49" charset="-122"/>
                <a:ea typeface="黑体" panose="02010609060101010101" pitchFamily="49" charset="-122"/>
              </a:rPr>
              <a:t>更新语句：</a:t>
            </a:r>
            <a:endParaRPr lang="en-US" altLang="zh-CN" sz="2200" dirty="0">
              <a:solidFill>
                <a:srgbClr val="C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675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a:extLst>
              <a:ext uri="{FF2B5EF4-FFF2-40B4-BE49-F238E27FC236}">
                <a16:creationId xmlns:a16="http://schemas.microsoft.com/office/drawing/2014/main" id="{D9152916-B7D6-4711-B3BF-663ACE785D48}"/>
              </a:ext>
            </a:extLst>
          </p:cNvPr>
          <p:cNvSpPr>
            <a:spLocks noGrp="1"/>
          </p:cNvSpPr>
          <p:nvPr>
            <p:ph idx="1"/>
          </p:nvPr>
        </p:nvSpPr>
        <p:spPr>
          <a:xfrm>
            <a:off x="762000" y="869563"/>
            <a:ext cx="10515600" cy="1075616"/>
          </a:xfrm>
        </p:spPr>
        <p:txBody>
          <a:bodyPr>
            <a:normAutofit/>
          </a:bodyPr>
          <a:lstStyle/>
          <a:p>
            <a:pPr marL="457200" lvl="2" indent="0">
              <a:lnSpc>
                <a:spcPct val="130000"/>
              </a:lnSpc>
              <a:spcBef>
                <a:spcPts val="600"/>
              </a:spcBef>
              <a:buSzPct val="100000"/>
              <a:buNone/>
              <a:defRPr/>
            </a:pPr>
            <a:r>
              <a:rPr lang="en-US" altLang="zh-CN" sz="2400" dirty="0" smtClean="0">
                <a:solidFill>
                  <a:srgbClr val="006666"/>
                </a:solidFill>
                <a:latin typeface="黑体" panose="02010609060101010101" pitchFamily="49" charset="-122"/>
                <a:ea typeface="黑体" panose="02010609060101010101" pitchFamily="49" charset="-122"/>
              </a:rPr>
              <a:t>【</a:t>
            </a:r>
            <a:r>
              <a:rPr lang="zh-CN" altLang="en-US" sz="2400" dirty="0" smtClean="0">
                <a:solidFill>
                  <a:srgbClr val="006666"/>
                </a:solidFill>
                <a:latin typeface="黑体" panose="02010609060101010101" pitchFamily="49" charset="-122"/>
                <a:ea typeface="黑体" panose="02010609060101010101" pitchFamily="49" charset="-122"/>
              </a:rPr>
              <a:t>例</a:t>
            </a:r>
            <a:r>
              <a:rPr lang="en-US" altLang="zh-CN" sz="2400" dirty="0" smtClean="0">
                <a:solidFill>
                  <a:srgbClr val="006666"/>
                </a:solidFill>
                <a:latin typeface="黑体" panose="02010609060101010101" pitchFamily="49" charset="-122"/>
                <a:ea typeface="黑体" panose="02010609060101010101" pitchFamily="49" charset="-122"/>
              </a:rPr>
              <a:t>6】</a:t>
            </a:r>
            <a:r>
              <a:rPr lang="zh-CN" altLang="en-US" sz="2400" dirty="0">
                <a:latin typeface="黑体" pitchFamily="49" charset="-122"/>
                <a:ea typeface="黑体" pitchFamily="49" charset="-122"/>
              </a:rPr>
              <a:t>将</a:t>
            </a:r>
            <a:r>
              <a:rPr lang="en-US" altLang="zh-CN" sz="2400" dirty="0">
                <a:latin typeface="黑体" pitchFamily="49" charset="-122"/>
                <a:ea typeface="黑体" pitchFamily="49" charset="-122"/>
              </a:rPr>
              <a:t>student</a:t>
            </a:r>
            <a:r>
              <a:rPr lang="zh-CN" altLang="en-US" sz="2400" dirty="0">
                <a:latin typeface="黑体" pitchFamily="49" charset="-122"/>
                <a:ea typeface="黑体" pitchFamily="49" charset="-122"/>
              </a:rPr>
              <a:t>表中学号为“</a:t>
            </a:r>
            <a:r>
              <a:rPr lang="en-US" altLang="zh-CN" sz="2400" dirty="0">
                <a:latin typeface="黑体" pitchFamily="49" charset="-122"/>
                <a:ea typeface="黑体" pitchFamily="49" charset="-122"/>
              </a:rPr>
              <a:t>111</a:t>
            </a:r>
            <a:r>
              <a:rPr lang="zh-CN" altLang="en-US" sz="2400" dirty="0">
                <a:latin typeface="黑体" pitchFamily="49" charset="-122"/>
                <a:ea typeface="黑体" pitchFamily="49" charset="-122"/>
              </a:rPr>
              <a:t>”学生的性别改为“女”，所在班级改为“</a:t>
            </a:r>
            <a:r>
              <a:rPr lang="en-US" altLang="zh-CN" sz="2400" dirty="0">
                <a:latin typeface="黑体" pitchFamily="49" charset="-122"/>
                <a:ea typeface="黑体" pitchFamily="49" charset="-122"/>
              </a:rPr>
              <a:t>95031</a:t>
            </a:r>
            <a:r>
              <a:rPr lang="zh-CN" altLang="en-US" sz="2400" dirty="0">
                <a:latin typeface="黑体" pitchFamily="49" charset="-122"/>
                <a:ea typeface="黑体" pitchFamily="49" charset="-122"/>
              </a:rPr>
              <a:t>”。</a:t>
            </a:r>
            <a:endParaRPr lang="zh-CN" altLang="en-US" dirty="0">
              <a:latin typeface="黑体" pitchFamily="49" charset="-122"/>
              <a:ea typeface="黑体" pitchFamily="49" charset="-122"/>
            </a:endParaRPr>
          </a:p>
        </p:txBody>
      </p:sp>
      <p:sp>
        <p:nvSpPr>
          <p:cNvPr id="4" name="Rectangle 3">
            <a:extLst>
              <a:ext uri="{FF2B5EF4-FFF2-40B4-BE49-F238E27FC236}">
                <a16:creationId xmlns:a16="http://schemas.microsoft.com/office/drawing/2014/main" id="{4A52DF85-171B-4CF9-B452-B411A4167A6F}"/>
              </a:ext>
            </a:extLst>
          </p:cNvPr>
          <p:cNvSpPr>
            <a:spLocks noChangeArrowheads="1"/>
          </p:cNvSpPr>
          <p:nvPr/>
        </p:nvSpPr>
        <p:spPr bwMode="auto">
          <a:xfrm>
            <a:off x="0" y="17843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a:extLst>
              <a:ext uri="{FF2B5EF4-FFF2-40B4-BE49-F238E27FC236}">
                <a16:creationId xmlns:a16="http://schemas.microsoft.com/office/drawing/2014/main" id="{95D38B4F-F108-41CC-8AEF-C90053B96B7B}"/>
              </a:ext>
            </a:extLst>
          </p:cNvPr>
          <p:cNvSpPr/>
          <p:nvPr/>
        </p:nvSpPr>
        <p:spPr>
          <a:xfrm>
            <a:off x="1382238" y="2902366"/>
            <a:ext cx="9427523" cy="1653010"/>
          </a:xfrm>
          <a:prstGeom prst="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ts val="600"/>
              </a:spcBef>
            </a:pPr>
            <a:r>
              <a:rPr lang="en-US" altLang="zh-CN" sz="2400" dirty="0">
                <a:solidFill>
                  <a:srgbClr val="0000FF"/>
                </a:solidFill>
                <a:latin typeface="黑体" panose="02010609060101010101" pitchFamily="49" charset="-122"/>
                <a:ea typeface="黑体" panose="02010609060101010101" pitchFamily="49" charset="-122"/>
              </a:rPr>
              <a:t>UPDATE</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student</a:t>
            </a:r>
            <a:r>
              <a:rPr lang="zh-CN" altLang="en-US" sz="2400" dirty="0">
                <a:solidFill>
                  <a:prstClr val="black"/>
                </a:solidFill>
                <a:latin typeface="黑体" panose="02010609060101010101" pitchFamily="49" charset="-122"/>
                <a:ea typeface="黑体" panose="02010609060101010101" pitchFamily="49" charset="-122"/>
              </a:rPr>
              <a:t> </a:t>
            </a:r>
          </a:p>
          <a:p>
            <a:pPr>
              <a:lnSpc>
                <a:spcPct val="120000"/>
              </a:lnSpc>
              <a:spcBef>
                <a:spcPts val="600"/>
              </a:spcBef>
            </a:pP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SET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err="1">
                <a:solidFill>
                  <a:srgbClr val="008080"/>
                </a:solidFill>
                <a:latin typeface="黑体" panose="02010609060101010101" pitchFamily="49" charset="-122"/>
                <a:ea typeface="黑体" panose="02010609060101010101" pitchFamily="49" charset="-122"/>
              </a:rPr>
              <a:t>ssex</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srgbClr val="FF0000"/>
                </a:solidFill>
                <a:latin typeface="黑体" panose="02010609060101010101" pitchFamily="49" charset="-122"/>
                <a:ea typeface="黑体" panose="02010609060101010101" pitchFamily="49" charset="-122"/>
              </a:rPr>
              <a:t>'</a:t>
            </a:r>
            <a:r>
              <a:rPr lang="zh-CN" altLang="en-US" sz="2400" dirty="0">
                <a:solidFill>
                  <a:srgbClr val="FF0000"/>
                </a:solidFill>
                <a:latin typeface="黑体" panose="02010609060101010101" pitchFamily="49" charset="-122"/>
                <a:ea typeface="黑体" panose="02010609060101010101" pitchFamily="49" charset="-122"/>
              </a:rPr>
              <a:t>女</a:t>
            </a:r>
            <a:r>
              <a:rPr lang="en-US" altLang="zh-CN" sz="2400" dirty="0">
                <a:solidFill>
                  <a:srgbClr val="FF0000"/>
                </a:solidFill>
                <a:latin typeface="黑体" panose="02010609060101010101" pitchFamily="49" charset="-122"/>
                <a:ea typeface="黑体" panose="02010609060101010101" pitchFamily="49" charset="-122"/>
              </a:rPr>
              <a:t>'</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err="1">
                <a:solidFill>
                  <a:srgbClr val="008080"/>
                </a:solidFill>
                <a:latin typeface="黑体" panose="02010609060101010101" pitchFamily="49" charset="-122"/>
                <a:ea typeface="黑体" panose="02010609060101010101" pitchFamily="49" charset="-122"/>
              </a:rPr>
              <a:t>sclass</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srgbClr val="FF0000"/>
                </a:solidFill>
                <a:latin typeface="黑体" panose="02010609060101010101" pitchFamily="49" charset="-122"/>
                <a:ea typeface="黑体" panose="02010609060101010101" pitchFamily="49" charset="-122"/>
              </a:rPr>
              <a:t>'95031'</a:t>
            </a:r>
            <a:endParaRPr lang="zh-CN" altLang="en-US" sz="2400" dirty="0">
              <a:solidFill>
                <a:srgbClr val="FF0000"/>
              </a:solidFill>
              <a:latin typeface="黑体" panose="02010609060101010101" pitchFamily="49" charset="-122"/>
              <a:ea typeface="黑体" panose="02010609060101010101" pitchFamily="49" charset="-122"/>
            </a:endParaRPr>
          </a:p>
          <a:p>
            <a:pPr>
              <a:lnSpc>
                <a:spcPct val="120000"/>
              </a:lnSpc>
              <a:spcBef>
                <a:spcPts val="600"/>
              </a:spcBef>
            </a:pP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WHERE</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err="1">
                <a:solidFill>
                  <a:srgbClr val="008080"/>
                </a:solidFill>
                <a:latin typeface="黑体" panose="02010609060101010101" pitchFamily="49" charset="-122"/>
                <a:ea typeface="黑体" panose="02010609060101010101" pitchFamily="49" charset="-122"/>
              </a:rPr>
              <a:t>sno</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srgbClr val="FF0000"/>
                </a:solidFill>
                <a:latin typeface="黑体" panose="02010609060101010101" pitchFamily="49" charset="-122"/>
                <a:ea typeface="黑体" panose="02010609060101010101" pitchFamily="49" charset="-122"/>
              </a:rPr>
              <a:t>'111'</a:t>
            </a:r>
            <a:endParaRPr lang="zh-CN" altLang="en-US" sz="2400" dirty="0">
              <a:latin typeface="黑体" panose="02010609060101010101" pitchFamily="49" charset="-122"/>
              <a:ea typeface="黑体" panose="02010609060101010101" pitchFamily="49" charset="-122"/>
            </a:endParaRPr>
          </a:p>
        </p:txBody>
      </p:sp>
      <p:sp>
        <p:nvSpPr>
          <p:cNvPr id="6" name="对话气泡: 圆角矩形 5">
            <a:extLst>
              <a:ext uri="{FF2B5EF4-FFF2-40B4-BE49-F238E27FC236}">
                <a16:creationId xmlns:a16="http://schemas.microsoft.com/office/drawing/2014/main" id="{BE4CDB23-7374-4342-9A0D-15B9A135F230}"/>
              </a:ext>
            </a:extLst>
          </p:cNvPr>
          <p:cNvSpPr/>
          <p:nvPr/>
        </p:nvSpPr>
        <p:spPr>
          <a:xfrm>
            <a:off x="3283365" y="4826881"/>
            <a:ext cx="3325253" cy="792523"/>
          </a:xfrm>
          <a:prstGeom prst="wedgeRoundRectCallout">
            <a:avLst>
              <a:gd name="adj1" fmla="val -69536"/>
              <a:gd name="adj2" fmla="val -9433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chemeClr val="tx1"/>
                </a:solidFill>
                <a:latin typeface="黑体" panose="02010609060101010101" pitchFamily="49" charset="-122"/>
                <a:ea typeface="黑体" panose="02010609060101010101" pitchFamily="49" charset="-122"/>
              </a:rPr>
              <a:t>① 使用</a:t>
            </a:r>
            <a:r>
              <a:rPr lang="en-US" altLang="zh-CN" sz="2200" dirty="0">
                <a:solidFill>
                  <a:srgbClr val="0000CC"/>
                </a:solidFill>
                <a:latin typeface="黑体" panose="02010609060101010101" pitchFamily="49" charset="-122"/>
                <a:ea typeface="黑体" panose="02010609060101010101" pitchFamily="49" charset="-122"/>
              </a:rPr>
              <a:t>WHERE</a:t>
            </a:r>
            <a:r>
              <a:rPr lang="zh-CN" altLang="en-US" sz="2200" dirty="0">
                <a:solidFill>
                  <a:schemeClr val="tx1"/>
                </a:solidFill>
                <a:latin typeface="黑体" panose="02010609060101010101" pitchFamily="49" charset="-122"/>
                <a:ea typeface="黑体" panose="02010609060101010101" pitchFamily="49" charset="-122"/>
              </a:rPr>
              <a:t>子句将满足条件的记录筛选出来。</a:t>
            </a:r>
            <a:endParaRPr lang="en-US" altLang="zh-CN" sz="2200" dirty="0">
              <a:solidFill>
                <a:schemeClr val="tx1"/>
              </a:solidFill>
              <a:latin typeface="黑体" panose="02010609060101010101" pitchFamily="49" charset="-122"/>
              <a:ea typeface="黑体" panose="02010609060101010101" pitchFamily="49" charset="-122"/>
            </a:endParaRPr>
          </a:p>
        </p:txBody>
      </p:sp>
      <p:sp>
        <p:nvSpPr>
          <p:cNvPr id="8" name="对话气泡: 圆角矩形 7">
            <a:extLst>
              <a:ext uri="{FF2B5EF4-FFF2-40B4-BE49-F238E27FC236}">
                <a16:creationId xmlns:a16="http://schemas.microsoft.com/office/drawing/2014/main" id="{6D31B6C1-B757-4ECC-93D4-F77630E3D746}"/>
              </a:ext>
            </a:extLst>
          </p:cNvPr>
          <p:cNvSpPr/>
          <p:nvPr/>
        </p:nvSpPr>
        <p:spPr>
          <a:xfrm>
            <a:off x="5701054" y="2271425"/>
            <a:ext cx="5263433" cy="1261882"/>
          </a:xfrm>
          <a:prstGeom prst="wedgeRoundRectCallout">
            <a:avLst>
              <a:gd name="adj1" fmla="val -74229"/>
              <a:gd name="adj2" fmla="val 5639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chemeClr val="tx1"/>
                </a:solidFill>
                <a:latin typeface="黑体" panose="02010609060101010101" pitchFamily="49" charset="-122"/>
                <a:ea typeface="黑体" panose="02010609060101010101" pitchFamily="49" charset="-122"/>
              </a:rPr>
              <a:t>②使用</a:t>
            </a:r>
            <a:r>
              <a:rPr lang="en-US" altLang="zh-CN" sz="2200" dirty="0">
                <a:solidFill>
                  <a:srgbClr val="0000CC"/>
                </a:solidFill>
                <a:latin typeface="黑体" panose="02010609060101010101" pitchFamily="49" charset="-122"/>
                <a:ea typeface="黑体" panose="02010609060101010101" pitchFamily="49" charset="-122"/>
              </a:rPr>
              <a:t>SET</a:t>
            </a:r>
            <a:r>
              <a:rPr lang="zh-CN" altLang="en-US" sz="2200" dirty="0">
                <a:solidFill>
                  <a:schemeClr val="tx1"/>
                </a:solidFill>
                <a:latin typeface="黑体" panose="02010609060101010101" pitchFamily="49" charset="-122"/>
                <a:ea typeface="黑体" panose="02010609060101010101" pitchFamily="49" charset="-122"/>
              </a:rPr>
              <a:t>子句将筛选的记录的</a:t>
            </a:r>
            <a:r>
              <a:rPr lang="en-US" altLang="zh-CN" sz="2200" dirty="0">
                <a:solidFill>
                  <a:schemeClr val="tx1"/>
                </a:solidFill>
                <a:latin typeface="黑体" panose="02010609060101010101" pitchFamily="49" charset="-122"/>
                <a:ea typeface="黑体" panose="02010609060101010101" pitchFamily="49" charset="-122"/>
              </a:rPr>
              <a:t> </a:t>
            </a:r>
            <a:r>
              <a:rPr lang="en-US" altLang="zh-CN" sz="2200" dirty="0" err="1">
                <a:solidFill>
                  <a:schemeClr val="tx1"/>
                </a:solidFill>
                <a:latin typeface="黑体" panose="02010609060101010101" pitchFamily="49" charset="-122"/>
                <a:ea typeface="黑体" panose="02010609060101010101" pitchFamily="49" charset="-122"/>
              </a:rPr>
              <a:t>ssex</a:t>
            </a:r>
            <a:r>
              <a:rPr lang="zh-CN" altLang="en-US" sz="2200" dirty="0">
                <a:solidFill>
                  <a:schemeClr val="tx1"/>
                </a:solidFill>
                <a:latin typeface="黑体" panose="02010609060101010101" pitchFamily="49" charset="-122"/>
                <a:ea typeface="黑体" panose="02010609060101010101" pitchFamily="49" charset="-122"/>
              </a:rPr>
              <a:t>（性别）列的值改为“女”，</a:t>
            </a:r>
            <a:r>
              <a:rPr lang="en-US" altLang="zh-CN" sz="2200" dirty="0" err="1">
                <a:solidFill>
                  <a:schemeClr val="tx1"/>
                </a:solidFill>
                <a:latin typeface="黑体" panose="02010609060101010101" pitchFamily="49" charset="-122"/>
                <a:ea typeface="黑体" panose="02010609060101010101" pitchFamily="49" charset="-122"/>
              </a:rPr>
              <a:t>sclass</a:t>
            </a:r>
            <a:r>
              <a:rPr lang="zh-CN" altLang="en-US" sz="2200" dirty="0">
                <a:solidFill>
                  <a:schemeClr val="tx1"/>
                </a:solidFill>
                <a:latin typeface="黑体" panose="02010609060101010101" pitchFamily="49" charset="-122"/>
                <a:ea typeface="黑体" panose="02010609060101010101" pitchFamily="49" charset="-122"/>
              </a:rPr>
              <a:t>（班级）列的值改为“</a:t>
            </a:r>
            <a:r>
              <a:rPr lang="en-US" altLang="zh-CN" sz="2200" dirty="0">
                <a:solidFill>
                  <a:schemeClr val="tx1"/>
                </a:solidFill>
                <a:latin typeface="黑体" panose="02010609060101010101" pitchFamily="49" charset="-122"/>
                <a:ea typeface="黑体" panose="02010609060101010101" pitchFamily="49" charset="-122"/>
              </a:rPr>
              <a:t>95031</a:t>
            </a:r>
            <a:r>
              <a:rPr lang="zh-CN" altLang="en-US" sz="2200" dirty="0">
                <a:solidFill>
                  <a:schemeClr val="tx1"/>
                </a:solidFill>
                <a:latin typeface="黑体" panose="02010609060101010101" pitchFamily="49" charset="-122"/>
                <a:ea typeface="黑体" panose="02010609060101010101" pitchFamily="49" charset="-122"/>
              </a:rPr>
              <a:t>”班。</a:t>
            </a:r>
            <a:endParaRPr lang="en-US" altLang="zh-CN" sz="2200" dirty="0">
              <a:solidFill>
                <a:schemeClr val="tx1"/>
              </a:solidFill>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5E4F0CA1-2373-F6A3-1B72-21D5CB6F93C8}"/>
              </a:ext>
            </a:extLst>
          </p:cNvPr>
          <p:cNvSpPr txBox="1"/>
          <p:nvPr/>
        </p:nvSpPr>
        <p:spPr>
          <a:xfrm>
            <a:off x="1496292" y="2241550"/>
            <a:ext cx="2427316" cy="430887"/>
          </a:xfrm>
          <a:prstGeom prst="rect">
            <a:avLst/>
          </a:prstGeom>
          <a:noFill/>
        </p:spPr>
        <p:txBody>
          <a:bodyPr wrap="square">
            <a:spAutoFit/>
          </a:bodyPr>
          <a:lstStyle/>
          <a:p>
            <a:r>
              <a:rPr lang="zh-CN" altLang="en-US" sz="2200" dirty="0">
                <a:solidFill>
                  <a:srgbClr val="C00000"/>
                </a:solidFill>
                <a:latin typeface="黑体" panose="02010609060101010101" pitchFamily="49" charset="-122"/>
                <a:ea typeface="黑体" panose="02010609060101010101" pitchFamily="49" charset="-122"/>
              </a:rPr>
              <a:t>更新语句：</a:t>
            </a:r>
            <a:endParaRPr lang="en-US" altLang="zh-CN" sz="2200" dirty="0">
              <a:solidFill>
                <a:srgbClr val="C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44731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animBg="1"/>
      <p:bldP spid="6" grpId="0" animBg="1"/>
      <p:bldP spid="8" grpId="0" animBg="1"/>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81FE5-DE6B-4063-A9FF-65F6D0686145}"/>
              </a:ext>
            </a:extLst>
          </p:cNvPr>
          <p:cNvSpPr>
            <a:spLocks noGrp="1"/>
          </p:cNvSpPr>
          <p:nvPr>
            <p:ph type="title"/>
          </p:nvPr>
        </p:nvSpPr>
        <p:spPr>
          <a:xfrm>
            <a:off x="838200" y="534478"/>
            <a:ext cx="10515600" cy="1033844"/>
          </a:xfrm>
        </p:spPr>
        <p:txBody>
          <a:bodyPr>
            <a:normAutofit/>
          </a:bodyPr>
          <a:lstStyle/>
          <a:p>
            <a:pPr marL="457200" indent="-457200">
              <a:buFont typeface="Wingdings" panose="05000000000000000000" pitchFamily="2" charset="2"/>
              <a:buChar char="Ø"/>
            </a:pPr>
            <a:r>
              <a:rPr lang="zh-CN" altLang="en-US" sz="2800" dirty="0">
                <a:solidFill>
                  <a:srgbClr val="0000CC"/>
                </a:solidFill>
                <a:latin typeface="黑体" panose="02010609060101010101" pitchFamily="49" charset="-122"/>
                <a:ea typeface="黑体" panose="02010609060101010101" pitchFamily="49" charset="-122"/>
              </a:rPr>
              <a:t>修改表中数据时应注意的事项</a:t>
            </a:r>
          </a:p>
        </p:txBody>
      </p:sp>
      <p:sp>
        <p:nvSpPr>
          <p:cNvPr id="7" name="内容占位符 2">
            <a:extLst>
              <a:ext uri="{FF2B5EF4-FFF2-40B4-BE49-F238E27FC236}">
                <a16:creationId xmlns:a16="http://schemas.microsoft.com/office/drawing/2014/main" id="{D9152916-B7D6-4711-B3BF-663ACE785D48}"/>
              </a:ext>
            </a:extLst>
          </p:cNvPr>
          <p:cNvSpPr>
            <a:spLocks noGrp="1"/>
          </p:cNvSpPr>
          <p:nvPr>
            <p:ph idx="1"/>
          </p:nvPr>
        </p:nvSpPr>
        <p:spPr>
          <a:xfrm>
            <a:off x="987829" y="1460360"/>
            <a:ext cx="10167851" cy="4486275"/>
          </a:xfrm>
        </p:spPr>
        <p:txBody>
          <a:bodyPr>
            <a:normAutofit/>
          </a:bodyPr>
          <a:lstStyle/>
          <a:p>
            <a:pPr lvl="1" indent="-360000">
              <a:lnSpc>
                <a:spcPct val="130000"/>
              </a:lnSpc>
              <a:spcBef>
                <a:spcPts val="1200"/>
              </a:spcBef>
            </a:pPr>
            <a:r>
              <a:rPr lang="zh-CN" altLang="en-US" dirty="0">
                <a:latin typeface="黑体" pitchFamily="49" charset="-122"/>
                <a:ea typeface="黑体" pitchFamily="49" charset="-122"/>
              </a:rPr>
              <a:t>一次只能更新一个表中的数据。</a:t>
            </a:r>
          </a:p>
          <a:p>
            <a:pPr lvl="1" indent="-360000">
              <a:lnSpc>
                <a:spcPct val="130000"/>
              </a:lnSpc>
              <a:spcBef>
                <a:spcPts val="1200"/>
              </a:spcBef>
            </a:pPr>
            <a:r>
              <a:rPr lang="zh-CN" altLang="en-US" dirty="0">
                <a:latin typeface="黑体" pitchFamily="49" charset="-122"/>
                <a:ea typeface="黑体" pitchFamily="49" charset="-122"/>
              </a:rPr>
              <a:t>修改的数据应符合定义的类型和长度要求。</a:t>
            </a:r>
            <a:endParaRPr lang="en-US" altLang="zh-CN" dirty="0">
              <a:latin typeface="黑体" panose="02010609060101010101" pitchFamily="49" charset="-122"/>
              <a:ea typeface="黑体" panose="02010609060101010101" pitchFamily="49" charset="-122"/>
            </a:endParaRPr>
          </a:p>
          <a:p>
            <a:pPr lvl="1" indent="-360000">
              <a:lnSpc>
                <a:spcPct val="130000"/>
              </a:lnSpc>
              <a:spcBef>
                <a:spcPts val="1200"/>
              </a:spcBef>
            </a:pPr>
            <a:r>
              <a:rPr lang="zh-CN" altLang="en-US" dirty="0">
                <a:latin typeface="黑体" panose="02010609060101010101" pitchFamily="49" charset="-122"/>
                <a:ea typeface="黑体" panose="02010609060101010101" pitchFamily="49" charset="-122"/>
              </a:rPr>
              <a:t>修改的数据应符合定义的约束要求，如主键值非空且值唯一，外键值应参照被参照关系中与之关联的主键等。</a:t>
            </a:r>
            <a:endParaRPr lang="en-US" altLang="zh-CN" dirty="0">
              <a:latin typeface="黑体" panose="02010609060101010101" pitchFamily="49" charset="-122"/>
              <a:ea typeface="黑体" panose="02010609060101010101" pitchFamily="49" charset="-122"/>
            </a:endParaRPr>
          </a:p>
          <a:p>
            <a:pPr lvl="1" indent="-360000">
              <a:lnSpc>
                <a:spcPct val="130000"/>
              </a:lnSpc>
              <a:spcBef>
                <a:spcPts val="1200"/>
              </a:spcBef>
            </a:pPr>
            <a:r>
              <a:rPr lang="zh-CN" altLang="en-US" dirty="0">
                <a:latin typeface="黑体" panose="02010609060101010101" pitchFamily="49" charset="-122"/>
                <a:ea typeface="黑体" panose="02010609060101010101" pitchFamily="49" charset="-122"/>
              </a:rPr>
              <a:t>如果修改的列被其他表中的列通过外键约束引用，则不能直接修改，此时可将引用它的列改为</a:t>
            </a:r>
            <a:r>
              <a:rPr lang="en-US" altLang="zh-CN" dirty="0">
                <a:solidFill>
                  <a:srgbClr val="0000CC"/>
                </a:solidFill>
                <a:latin typeface="黑体" panose="02010609060101010101" pitchFamily="49" charset="-122"/>
                <a:ea typeface="黑体" panose="02010609060101010101" pitchFamily="49" charset="-122"/>
              </a:rPr>
              <a:t>NULL</a:t>
            </a:r>
            <a:r>
              <a:rPr lang="zh-CN" altLang="en-US" dirty="0">
                <a:latin typeface="黑体" panose="02010609060101010101" pitchFamily="49" charset="-122"/>
                <a:ea typeface="黑体" panose="02010609060101010101" pitchFamily="49" charset="-122"/>
              </a:rPr>
              <a:t>，然后再修改该列，之后再修改引用它的列；或者先删除引用它的外键约束，然后再修改该列。</a:t>
            </a:r>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2761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52DF85-171B-4CF9-B452-B411A4167A6F}"/>
              </a:ext>
            </a:extLst>
          </p:cNvPr>
          <p:cNvSpPr>
            <a:spLocks noChangeArrowheads="1"/>
          </p:cNvSpPr>
          <p:nvPr/>
        </p:nvSpPr>
        <p:spPr bwMode="auto">
          <a:xfrm>
            <a:off x="0" y="181085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2">
            <a:extLst>
              <a:ext uri="{FF2B5EF4-FFF2-40B4-BE49-F238E27FC236}">
                <a16:creationId xmlns:a16="http://schemas.microsoft.com/office/drawing/2014/main" id="{C212DDFC-8FB5-46DF-9E7F-9112A879864E}"/>
              </a:ext>
            </a:extLst>
          </p:cNvPr>
          <p:cNvSpPr>
            <a:spLocks noGrp="1"/>
          </p:cNvSpPr>
          <p:nvPr>
            <p:ph idx="1"/>
          </p:nvPr>
        </p:nvSpPr>
        <p:spPr>
          <a:xfrm>
            <a:off x="952491" y="1922862"/>
            <a:ext cx="6087386" cy="2202415"/>
          </a:xfrm>
        </p:spPr>
        <p:txBody>
          <a:bodyPr>
            <a:normAutofit/>
          </a:bodyPr>
          <a:lstStyle/>
          <a:p>
            <a:pPr marL="400050" lvl="2" indent="0">
              <a:lnSpc>
                <a:spcPct val="130000"/>
              </a:lnSpc>
              <a:spcBef>
                <a:spcPts val="1200"/>
              </a:spcBef>
              <a:buSzPct val="100000"/>
              <a:buNone/>
              <a:defRPr/>
            </a:pPr>
            <a:r>
              <a:rPr lang="zh-CN" altLang="en-US" sz="2400" dirty="0">
                <a:solidFill>
                  <a:srgbClr val="C00000"/>
                </a:solidFill>
                <a:latin typeface="黑体" pitchFamily="49" charset="-122"/>
                <a:ea typeface="黑体" pitchFamily="49" charset="-122"/>
              </a:rPr>
              <a:t>操作步骤：</a:t>
            </a:r>
            <a:endParaRPr lang="en-US" altLang="zh-CN" sz="2400" dirty="0">
              <a:solidFill>
                <a:srgbClr val="C00000"/>
              </a:solidFill>
              <a:latin typeface="黑体" pitchFamily="49" charset="-122"/>
              <a:ea typeface="黑体" pitchFamily="49" charset="-122"/>
            </a:endParaRPr>
          </a:p>
          <a:p>
            <a:pPr marL="400050" lvl="2" indent="0">
              <a:lnSpc>
                <a:spcPct val="130000"/>
              </a:lnSpc>
              <a:spcBef>
                <a:spcPts val="1200"/>
              </a:spcBef>
              <a:buSzPct val="100000"/>
              <a:buNone/>
              <a:defRPr/>
            </a:pPr>
            <a:r>
              <a:rPr lang="zh-CN" altLang="en-US" sz="2400" dirty="0">
                <a:latin typeface="黑体" pitchFamily="49" charset="-122"/>
                <a:ea typeface="黑体" pitchFamily="49" charset="-122"/>
              </a:rPr>
              <a:t>① 打开表的编辑窗口，右击要删除行的左侧按钮，在快捷菜单中选择“</a:t>
            </a:r>
            <a:r>
              <a:rPr lang="zh-CN" altLang="en-US" sz="2400" dirty="0">
                <a:solidFill>
                  <a:srgbClr val="0000CC"/>
                </a:solidFill>
                <a:latin typeface="黑体" pitchFamily="49" charset="-122"/>
                <a:ea typeface="黑体" pitchFamily="49" charset="-122"/>
              </a:rPr>
              <a:t>删除</a:t>
            </a:r>
            <a:r>
              <a:rPr lang="zh-CN" altLang="en-US" sz="2400" dirty="0">
                <a:latin typeface="黑体" pitchFamily="49" charset="-122"/>
                <a:ea typeface="黑体" pitchFamily="49" charset="-122"/>
              </a:rPr>
              <a:t>” 。</a:t>
            </a:r>
            <a:endParaRPr lang="en-US" altLang="zh-CN" sz="2200" dirty="0">
              <a:latin typeface="黑体" pitchFamily="49" charset="-122"/>
              <a:ea typeface="黑体" pitchFamily="49" charset="-122"/>
            </a:endParaRPr>
          </a:p>
        </p:txBody>
      </p:sp>
      <p:sp>
        <p:nvSpPr>
          <p:cNvPr id="7" name="文本框 6">
            <a:extLst>
              <a:ext uri="{FF2B5EF4-FFF2-40B4-BE49-F238E27FC236}">
                <a16:creationId xmlns:a16="http://schemas.microsoft.com/office/drawing/2014/main" id="{BBB4D1A3-F979-900D-EBC6-82022A3A747A}"/>
              </a:ext>
            </a:extLst>
          </p:cNvPr>
          <p:cNvSpPr txBox="1"/>
          <p:nvPr/>
        </p:nvSpPr>
        <p:spPr>
          <a:xfrm>
            <a:off x="360000" y="360000"/>
            <a:ext cx="6130636" cy="540000"/>
          </a:xfrm>
          <a:prstGeom prst="rect">
            <a:avLst/>
          </a:prstGeom>
        </p:spPr>
        <p:txBody>
          <a:bodyPr vert="horz" lIns="91440" tIns="45720" rIns="91440" bIns="45720" rtlCol="0" anchor="ctr">
            <a:noAutofit/>
          </a:bodyPr>
          <a:lstStyle>
            <a:defPPr>
              <a:defRPr lang="zh-CN"/>
            </a:defPPr>
            <a:lvl1pPr>
              <a:lnSpc>
                <a:spcPct val="90000"/>
              </a:lnSpc>
              <a:spcBef>
                <a:spcPct val="0"/>
              </a:spcBef>
              <a:buNone/>
              <a:defRPr sz="3200">
                <a:solidFill>
                  <a:srgbClr val="C00000"/>
                </a:solidFill>
                <a:latin typeface="黑体" panose="02010609060101010101" pitchFamily="49" charset="-122"/>
                <a:ea typeface="黑体" panose="02010609060101010101" pitchFamily="49" charset="-122"/>
                <a:cs typeface="+mj-cs"/>
              </a:defRPr>
            </a:lvl1pPr>
          </a:lstStyle>
          <a:p>
            <a:r>
              <a:rPr lang="en-US" altLang="zh-CN" dirty="0" smtClean="0"/>
              <a:t>7.4.3 </a:t>
            </a:r>
            <a:r>
              <a:rPr lang="zh-CN" altLang="en-US" dirty="0" smtClean="0"/>
              <a:t>删除</a:t>
            </a:r>
            <a:r>
              <a:rPr lang="zh-CN" altLang="en-US" dirty="0"/>
              <a:t>（</a:t>
            </a:r>
            <a:r>
              <a:rPr lang="en-US" altLang="zh-CN" dirty="0"/>
              <a:t>DELETE</a:t>
            </a:r>
            <a:r>
              <a:rPr lang="zh-CN" altLang="en-US" dirty="0"/>
              <a:t>）操作</a:t>
            </a:r>
          </a:p>
        </p:txBody>
      </p:sp>
      <p:sp>
        <p:nvSpPr>
          <p:cNvPr id="8" name="标题 1">
            <a:extLst>
              <a:ext uri="{FF2B5EF4-FFF2-40B4-BE49-F238E27FC236}">
                <a16:creationId xmlns:a16="http://schemas.microsoft.com/office/drawing/2014/main" id="{A998677E-864F-AF67-E77B-A038FC9401B8}"/>
              </a:ext>
            </a:extLst>
          </p:cNvPr>
          <p:cNvSpPr txBox="1">
            <a:spLocks/>
          </p:cNvSpPr>
          <p:nvPr/>
        </p:nvSpPr>
        <p:spPr>
          <a:xfrm>
            <a:off x="952491" y="1302719"/>
            <a:ext cx="6063450" cy="4532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zh-CN" altLang="en-US" sz="2800" dirty="0">
                <a:solidFill>
                  <a:srgbClr val="0000CC"/>
                </a:solidFill>
                <a:latin typeface="黑体" panose="02010609060101010101" pitchFamily="49" charset="-122"/>
                <a:ea typeface="黑体" panose="02010609060101010101" pitchFamily="49" charset="-122"/>
              </a:rPr>
              <a:t>使用图形界面修改表中的数据</a:t>
            </a:r>
          </a:p>
        </p:txBody>
      </p:sp>
      <p:pic>
        <p:nvPicPr>
          <p:cNvPr id="2" name="图片 1">
            <a:extLst>
              <a:ext uri="{FF2B5EF4-FFF2-40B4-BE49-F238E27FC236}">
                <a16:creationId xmlns:a16="http://schemas.microsoft.com/office/drawing/2014/main" id="{43B89725-AD53-0489-51EF-891AC39EA943}"/>
              </a:ext>
            </a:extLst>
          </p:cNvPr>
          <p:cNvPicPr>
            <a:picLocks noChangeAspect="1"/>
          </p:cNvPicPr>
          <p:nvPr/>
        </p:nvPicPr>
        <p:blipFill>
          <a:blip r:embed="rId3"/>
          <a:stretch>
            <a:fillRect/>
          </a:stretch>
        </p:blipFill>
        <p:spPr>
          <a:xfrm>
            <a:off x="7321040" y="906086"/>
            <a:ext cx="2911927" cy="3297718"/>
          </a:xfrm>
          <a:prstGeom prst="rect">
            <a:avLst/>
          </a:prstGeom>
          <a:effectLst>
            <a:outerShdw blurRad="50800" dist="38100" dir="2700000" algn="tl" rotWithShape="0">
              <a:prstClr val="black">
                <a:alpha val="40000"/>
              </a:prstClr>
            </a:outerShdw>
          </a:effectLst>
        </p:spPr>
      </p:pic>
      <p:sp>
        <p:nvSpPr>
          <p:cNvPr id="6" name="内容占位符 2">
            <a:extLst>
              <a:ext uri="{FF2B5EF4-FFF2-40B4-BE49-F238E27FC236}">
                <a16:creationId xmlns:a16="http://schemas.microsoft.com/office/drawing/2014/main" id="{1CB7403F-D549-59FB-53B7-723C2A7449AA}"/>
              </a:ext>
            </a:extLst>
          </p:cNvPr>
          <p:cNvSpPr txBox="1">
            <a:spLocks/>
          </p:cNvSpPr>
          <p:nvPr/>
        </p:nvSpPr>
        <p:spPr>
          <a:xfrm>
            <a:off x="952491" y="4605799"/>
            <a:ext cx="5846926" cy="7143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lvl="2" indent="0">
              <a:lnSpc>
                <a:spcPct val="140000"/>
              </a:lnSpc>
              <a:spcBef>
                <a:spcPts val="1200"/>
              </a:spcBef>
              <a:buSzPct val="100000"/>
              <a:buNone/>
              <a:defRPr/>
            </a:pPr>
            <a:r>
              <a:rPr lang="zh-CN" altLang="en-US" sz="2400" dirty="0">
                <a:latin typeface="黑体" pitchFamily="49" charset="-122"/>
                <a:ea typeface="黑体" pitchFamily="49" charset="-122"/>
              </a:rPr>
              <a:t>② 在删除提示框中单击 “</a:t>
            </a:r>
            <a:r>
              <a:rPr lang="zh-CN" altLang="en-US" sz="2400" dirty="0">
                <a:solidFill>
                  <a:srgbClr val="0000CC"/>
                </a:solidFill>
                <a:latin typeface="黑体" pitchFamily="49" charset="-122"/>
                <a:ea typeface="黑体" pitchFamily="49" charset="-122"/>
              </a:rPr>
              <a:t>是</a:t>
            </a:r>
            <a:r>
              <a:rPr lang="zh-CN" altLang="en-US" sz="2400" dirty="0">
                <a:latin typeface="黑体" pitchFamily="49" charset="-122"/>
                <a:ea typeface="黑体" pitchFamily="49" charset="-122"/>
              </a:rPr>
              <a:t>”按钮。</a:t>
            </a:r>
          </a:p>
        </p:txBody>
      </p:sp>
      <p:pic>
        <p:nvPicPr>
          <p:cNvPr id="9" name="图片 8">
            <a:extLst>
              <a:ext uri="{FF2B5EF4-FFF2-40B4-BE49-F238E27FC236}">
                <a16:creationId xmlns:a16="http://schemas.microsoft.com/office/drawing/2014/main" id="{D516D9DD-A50D-8B78-3701-E1B3CB7D41F5}"/>
              </a:ext>
            </a:extLst>
          </p:cNvPr>
          <p:cNvPicPr>
            <a:picLocks noChangeAspect="1"/>
          </p:cNvPicPr>
          <p:nvPr/>
        </p:nvPicPr>
        <p:blipFill>
          <a:blip r:embed="rId4"/>
          <a:stretch>
            <a:fillRect/>
          </a:stretch>
        </p:blipFill>
        <p:spPr>
          <a:xfrm>
            <a:off x="7321040" y="4521548"/>
            <a:ext cx="3545900" cy="162987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8972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P spid="8"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81FE5-DE6B-4063-A9FF-65F6D0686145}"/>
              </a:ext>
            </a:extLst>
          </p:cNvPr>
          <p:cNvSpPr>
            <a:spLocks noGrp="1"/>
          </p:cNvSpPr>
          <p:nvPr>
            <p:ph type="title"/>
          </p:nvPr>
        </p:nvSpPr>
        <p:spPr>
          <a:xfrm>
            <a:off x="622480" y="473879"/>
            <a:ext cx="10515600" cy="1033844"/>
          </a:xfrm>
        </p:spPr>
        <p:txBody>
          <a:bodyPr vert="horz" lIns="91440" tIns="45720" rIns="91440" bIns="45720" rtlCol="0" anchor="ctr">
            <a:normAutofit/>
          </a:bodyPr>
          <a:lstStyle/>
          <a:p>
            <a:pPr marL="457200" indent="-457200">
              <a:buFont typeface="Wingdings" panose="05000000000000000000" pitchFamily="2" charset="2"/>
              <a:buChar char="Ø"/>
            </a:pPr>
            <a:r>
              <a:rPr lang="zh-CN" altLang="en-US" sz="2800" dirty="0">
                <a:solidFill>
                  <a:srgbClr val="0000CC"/>
                </a:solidFill>
                <a:latin typeface="黑体" panose="02010609060101010101" pitchFamily="49" charset="-122"/>
                <a:ea typeface="黑体" panose="02010609060101010101" pitchFamily="49" charset="-122"/>
              </a:rPr>
              <a:t>使用</a:t>
            </a:r>
            <a:r>
              <a:rPr lang="en-US" altLang="zh-CN" sz="2800" dirty="0">
                <a:solidFill>
                  <a:srgbClr val="FF0000"/>
                </a:solidFill>
                <a:latin typeface="黑体" panose="02010609060101010101" pitchFamily="49" charset="-122"/>
                <a:ea typeface="黑体" panose="02010609060101010101" pitchFamily="49" charset="-122"/>
              </a:rPr>
              <a:t>DELETE</a:t>
            </a:r>
            <a:r>
              <a:rPr lang="zh-CN" altLang="en-US" sz="2800" dirty="0">
                <a:solidFill>
                  <a:srgbClr val="0000CC"/>
                </a:solidFill>
                <a:latin typeface="黑体" panose="02010609060101010101" pitchFamily="49" charset="-122"/>
                <a:ea typeface="黑体" panose="02010609060101010101" pitchFamily="49" charset="-122"/>
              </a:rPr>
              <a:t>语句删除表中的记录</a:t>
            </a:r>
          </a:p>
        </p:txBody>
      </p:sp>
      <p:sp>
        <p:nvSpPr>
          <p:cNvPr id="4" name="Rectangle 3">
            <a:extLst>
              <a:ext uri="{FF2B5EF4-FFF2-40B4-BE49-F238E27FC236}">
                <a16:creationId xmlns:a16="http://schemas.microsoft.com/office/drawing/2014/main" id="{4A52DF85-171B-4CF9-B452-B411A4167A6F}"/>
              </a:ext>
            </a:extLst>
          </p:cNvPr>
          <p:cNvSpPr>
            <a:spLocks noChangeArrowheads="1"/>
          </p:cNvSpPr>
          <p:nvPr/>
        </p:nvSpPr>
        <p:spPr bwMode="auto">
          <a:xfrm>
            <a:off x="0" y="17843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内容占位符 2">
            <a:extLst>
              <a:ext uri="{FF2B5EF4-FFF2-40B4-BE49-F238E27FC236}">
                <a16:creationId xmlns:a16="http://schemas.microsoft.com/office/drawing/2014/main" id="{24F13A3B-7FED-93CB-0EE5-0EFEB0C01157}"/>
              </a:ext>
            </a:extLst>
          </p:cNvPr>
          <p:cNvSpPr txBox="1">
            <a:spLocks/>
          </p:cNvSpPr>
          <p:nvPr/>
        </p:nvSpPr>
        <p:spPr>
          <a:xfrm>
            <a:off x="1335645" y="2237427"/>
            <a:ext cx="8207366" cy="696966"/>
          </a:xfrm>
          <a:prstGeom prst="rect">
            <a:avLst/>
          </a:prstGeom>
          <a:solidFill>
            <a:schemeClr val="bg1">
              <a:lumMod val="95000"/>
            </a:schemeClr>
          </a:solidFill>
          <a:ln>
            <a:solidFill>
              <a:schemeClr val="tx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57150">
              <a:lnSpc>
                <a:spcPct val="140000"/>
              </a:lnSpc>
              <a:spcBef>
                <a:spcPts val="1200"/>
              </a:spcBef>
              <a:buSzPct val="100000"/>
              <a:buNone/>
              <a:defRPr/>
            </a:pPr>
            <a:r>
              <a:rPr lang="en-US" altLang="zh-CN" dirty="0">
                <a:solidFill>
                  <a:srgbClr val="C00000"/>
                </a:solidFill>
                <a:latin typeface="黑体" panose="02010609060101010101" pitchFamily="49" charset="-122"/>
                <a:ea typeface="黑体" panose="02010609060101010101" pitchFamily="49" charset="-122"/>
              </a:rPr>
              <a:t> DELETE FROM </a:t>
            </a:r>
            <a:r>
              <a:rPr lang="zh-CN" altLang="en-US" dirty="0">
                <a:latin typeface="黑体" panose="02010609060101010101" pitchFamily="49" charset="-122"/>
                <a:ea typeface="黑体" panose="02010609060101010101" pitchFamily="49" charset="-122"/>
              </a:rPr>
              <a:t>表名</a:t>
            </a:r>
            <a:r>
              <a:rPr lang="en-US" altLang="zh-CN" dirty="0">
                <a:latin typeface="黑体" panose="02010609060101010101" pitchFamily="49" charset="-122"/>
                <a:ea typeface="黑体" panose="02010609060101010101" pitchFamily="49" charset="-122"/>
              </a:rPr>
              <a:t> </a:t>
            </a:r>
            <a:r>
              <a:rPr lang="en-US" altLang="zh-CN" dirty="0">
                <a:solidFill>
                  <a:schemeClr val="tx1">
                    <a:lumMod val="50000"/>
                    <a:lumOff val="50000"/>
                  </a:schemeClr>
                </a:solidFill>
                <a:latin typeface="黑体" panose="02010609060101010101" pitchFamily="49" charset="-122"/>
                <a:ea typeface="黑体" panose="02010609060101010101" pitchFamily="49" charset="-122"/>
              </a:rPr>
              <a:t>[</a:t>
            </a:r>
            <a:r>
              <a:rPr lang="en-US" altLang="zh-CN" dirty="0">
                <a:solidFill>
                  <a:srgbClr val="C00000"/>
                </a:solidFill>
                <a:latin typeface="黑体" panose="02010609060101010101" pitchFamily="49" charset="-122"/>
                <a:ea typeface="黑体" panose="02010609060101010101" pitchFamily="49" charset="-122"/>
              </a:rPr>
              <a:t>WHERE </a:t>
            </a:r>
            <a:r>
              <a:rPr lang="zh-CN" altLang="en-US" dirty="0">
                <a:latin typeface="黑体" panose="02010609060101010101" pitchFamily="49" charset="-122"/>
                <a:ea typeface="黑体" panose="02010609060101010101" pitchFamily="49" charset="-122"/>
              </a:rPr>
              <a:t>条件</a:t>
            </a:r>
            <a:r>
              <a:rPr lang="en-US" altLang="zh-CN" dirty="0">
                <a:solidFill>
                  <a:schemeClr val="tx1">
                    <a:lumMod val="50000"/>
                    <a:lumOff val="50000"/>
                  </a:schemeClr>
                </a:solidFill>
                <a:latin typeface="黑体" pitchFamily="49" charset="-122"/>
                <a:ea typeface="黑体" pitchFamily="49" charset="-122"/>
              </a:rPr>
              <a:t>]</a:t>
            </a:r>
          </a:p>
          <a:p>
            <a:pPr marL="0" lvl="1" indent="0">
              <a:lnSpc>
                <a:spcPct val="140000"/>
              </a:lnSpc>
              <a:spcBef>
                <a:spcPts val="1200"/>
              </a:spcBef>
              <a:buSzPct val="100000"/>
              <a:buNone/>
              <a:defRPr/>
            </a:pPr>
            <a:endParaRPr lang="en-US" altLang="zh-CN" dirty="0">
              <a:latin typeface="黑体" pitchFamily="49" charset="-122"/>
              <a:ea typeface="黑体" pitchFamily="49" charset="-122"/>
            </a:endParaRPr>
          </a:p>
        </p:txBody>
      </p:sp>
      <p:sp>
        <p:nvSpPr>
          <p:cNvPr id="6" name="文本框 5">
            <a:extLst>
              <a:ext uri="{FF2B5EF4-FFF2-40B4-BE49-F238E27FC236}">
                <a16:creationId xmlns:a16="http://schemas.microsoft.com/office/drawing/2014/main" id="{B4BE2C14-BD1E-6B31-2556-C40DF71D9C0C}"/>
              </a:ext>
            </a:extLst>
          </p:cNvPr>
          <p:cNvSpPr txBox="1"/>
          <p:nvPr/>
        </p:nvSpPr>
        <p:spPr>
          <a:xfrm>
            <a:off x="946034" y="1399563"/>
            <a:ext cx="5752104" cy="532069"/>
          </a:xfrm>
          <a:prstGeom prst="rect">
            <a:avLst/>
          </a:prstGeom>
          <a:noFill/>
        </p:spPr>
        <p:txBody>
          <a:bodyPr wrap="square">
            <a:spAutoFit/>
          </a:bodyPr>
          <a:lstStyle/>
          <a:p>
            <a:pPr marL="0" lvl="1">
              <a:lnSpc>
                <a:spcPct val="140000"/>
              </a:lnSpc>
              <a:spcBef>
                <a:spcPts val="1200"/>
              </a:spcBef>
              <a:buSzPct val="100000"/>
              <a:defRPr/>
            </a:pPr>
            <a:r>
              <a:rPr lang="zh-CN" altLang="en-US" sz="2400" dirty="0">
                <a:latin typeface="黑体" pitchFamily="49" charset="-122"/>
                <a:ea typeface="黑体" pitchFamily="49" charset="-122"/>
              </a:rPr>
              <a:t> </a:t>
            </a:r>
            <a:r>
              <a:rPr lang="en-US" altLang="zh-CN" sz="2400" dirty="0">
                <a:latin typeface="黑体" pitchFamily="49" charset="-122"/>
                <a:ea typeface="黑体" pitchFamily="49" charset="-122"/>
              </a:rPr>
              <a:t>DELETE</a:t>
            </a:r>
            <a:r>
              <a:rPr lang="zh-CN" altLang="en-US" sz="2400" dirty="0">
                <a:latin typeface="黑体" pitchFamily="49" charset="-122"/>
                <a:ea typeface="黑体" pitchFamily="49" charset="-122"/>
              </a:rPr>
              <a:t>语句的基本语法格式：</a:t>
            </a:r>
            <a:endParaRPr lang="en-US" altLang="zh-CN" sz="2400" dirty="0">
              <a:latin typeface="黑体" pitchFamily="49" charset="-122"/>
              <a:ea typeface="黑体" pitchFamily="49" charset="-122"/>
            </a:endParaRPr>
          </a:p>
        </p:txBody>
      </p:sp>
      <p:sp>
        <p:nvSpPr>
          <p:cNvPr id="5" name="对话气泡: 圆角矩形 4">
            <a:extLst>
              <a:ext uri="{FF2B5EF4-FFF2-40B4-BE49-F238E27FC236}">
                <a16:creationId xmlns:a16="http://schemas.microsoft.com/office/drawing/2014/main" id="{6813F7D7-080F-42EE-9D63-4F2A158B184A}"/>
              </a:ext>
            </a:extLst>
          </p:cNvPr>
          <p:cNvSpPr/>
          <p:nvPr/>
        </p:nvSpPr>
        <p:spPr>
          <a:xfrm>
            <a:off x="6095999" y="1147539"/>
            <a:ext cx="4170219" cy="1180026"/>
          </a:xfrm>
          <a:prstGeom prst="wedgeRoundRectCallout">
            <a:avLst>
              <a:gd name="adj1" fmla="val -76613"/>
              <a:gd name="adj2" fmla="val 54564"/>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dirty="0">
                <a:solidFill>
                  <a:srgbClr val="C00000"/>
                </a:solidFill>
                <a:latin typeface="黑体" panose="02010609060101010101" pitchFamily="49" charset="-122"/>
                <a:ea typeface="黑体" panose="02010609060101010101" pitchFamily="49" charset="-122"/>
              </a:rPr>
              <a:t>WHERE</a:t>
            </a:r>
            <a:r>
              <a:rPr lang="zh-CN" altLang="en-US" sz="2200" dirty="0">
                <a:solidFill>
                  <a:schemeClr val="tx1"/>
                </a:solidFill>
                <a:latin typeface="黑体" panose="02010609060101010101" pitchFamily="49" charset="-122"/>
                <a:ea typeface="黑体" panose="02010609060101010101" pitchFamily="49" charset="-122"/>
              </a:rPr>
              <a:t>子句指定要删除的记录需满足的条件。如果省略</a:t>
            </a:r>
            <a:r>
              <a:rPr lang="en-US" altLang="zh-CN" sz="2200" dirty="0">
                <a:solidFill>
                  <a:schemeClr val="tx1"/>
                </a:solidFill>
                <a:latin typeface="黑体" panose="02010609060101010101" pitchFamily="49" charset="-122"/>
                <a:ea typeface="黑体" panose="02010609060101010101" pitchFamily="49" charset="-122"/>
              </a:rPr>
              <a:t>WHERE</a:t>
            </a:r>
            <a:r>
              <a:rPr lang="zh-CN" altLang="en-US" sz="2200" dirty="0">
                <a:solidFill>
                  <a:schemeClr val="tx1"/>
                </a:solidFill>
                <a:latin typeface="黑体" panose="02010609060101010101" pitchFamily="49" charset="-122"/>
                <a:ea typeface="黑体" panose="02010609060101010101" pitchFamily="49" charset="-122"/>
              </a:rPr>
              <a:t>子句则默认删除所有记录。</a:t>
            </a:r>
            <a:endParaRPr lang="en-US" altLang="zh-CN" sz="2200" dirty="0">
              <a:solidFill>
                <a:schemeClr val="tx1"/>
              </a:solidFill>
              <a:latin typeface="黑体" panose="02010609060101010101" pitchFamily="49" charset="-122"/>
              <a:ea typeface="黑体" panose="02010609060101010101" pitchFamily="49" charset="-122"/>
            </a:endParaRPr>
          </a:p>
        </p:txBody>
      </p:sp>
      <p:sp>
        <p:nvSpPr>
          <p:cNvPr id="10" name="内容占位符 2">
            <a:extLst>
              <a:ext uri="{FF2B5EF4-FFF2-40B4-BE49-F238E27FC236}">
                <a16:creationId xmlns:a16="http://schemas.microsoft.com/office/drawing/2014/main" id="{D51D25BF-490D-C249-E9CF-00DDDA1FDDAE}"/>
              </a:ext>
            </a:extLst>
          </p:cNvPr>
          <p:cNvSpPr>
            <a:spLocks noGrp="1"/>
          </p:cNvSpPr>
          <p:nvPr>
            <p:ph idx="1"/>
          </p:nvPr>
        </p:nvSpPr>
        <p:spPr>
          <a:xfrm>
            <a:off x="1032282" y="3189781"/>
            <a:ext cx="10515600" cy="499561"/>
          </a:xfrm>
        </p:spPr>
        <p:txBody>
          <a:bodyPr>
            <a:normAutofit lnSpcReduction="10000"/>
          </a:bodyPr>
          <a:lstStyle/>
          <a:p>
            <a:pPr marL="0" lvl="1" indent="0">
              <a:lnSpc>
                <a:spcPct val="120000"/>
              </a:lnSpc>
              <a:spcBef>
                <a:spcPts val="600"/>
              </a:spcBef>
              <a:buSzPct val="100000"/>
              <a:buNone/>
              <a:defRPr/>
            </a:pPr>
            <a:r>
              <a:rPr lang="en-US" altLang="zh-CN" dirty="0" smtClean="0">
                <a:solidFill>
                  <a:srgbClr val="006666"/>
                </a:solidFill>
                <a:latin typeface="黑体" panose="02010609060101010101" pitchFamily="49" charset="-122"/>
                <a:ea typeface="黑体" panose="02010609060101010101" pitchFamily="49" charset="-122"/>
              </a:rPr>
              <a:t>【</a:t>
            </a:r>
            <a:r>
              <a:rPr lang="zh-CN" altLang="en-US" dirty="0" smtClean="0">
                <a:solidFill>
                  <a:srgbClr val="006666"/>
                </a:solidFill>
                <a:latin typeface="黑体" panose="02010609060101010101" pitchFamily="49" charset="-122"/>
                <a:ea typeface="黑体" panose="02010609060101010101" pitchFamily="49" charset="-122"/>
              </a:rPr>
              <a:t>例</a:t>
            </a:r>
            <a:r>
              <a:rPr lang="en-US" altLang="zh-CN" dirty="0" smtClean="0">
                <a:solidFill>
                  <a:srgbClr val="006666"/>
                </a:solidFill>
                <a:latin typeface="黑体" panose="02010609060101010101" pitchFamily="49" charset="-122"/>
                <a:ea typeface="黑体" panose="02010609060101010101" pitchFamily="49" charset="-122"/>
              </a:rPr>
              <a:t>7】</a:t>
            </a:r>
            <a:r>
              <a:rPr lang="zh-CN" altLang="en-US" dirty="0">
                <a:latin typeface="黑体" pitchFamily="49" charset="-122"/>
                <a:ea typeface="黑体" pitchFamily="49" charset="-122"/>
              </a:rPr>
              <a:t>将</a:t>
            </a:r>
            <a:r>
              <a:rPr lang="en-US" altLang="zh-CN" dirty="0">
                <a:latin typeface="黑体" pitchFamily="49" charset="-122"/>
                <a:ea typeface="黑体" pitchFamily="49" charset="-122"/>
              </a:rPr>
              <a:t>score</a:t>
            </a:r>
            <a:r>
              <a:rPr lang="zh-CN" altLang="en-US" dirty="0">
                <a:latin typeface="黑体" pitchFamily="49" charset="-122"/>
                <a:ea typeface="黑体" pitchFamily="49" charset="-122"/>
              </a:rPr>
              <a:t>表中</a:t>
            </a:r>
            <a:r>
              <a:rPr lang="en-US" altLang="zh-CN" dirty="0" err="1">
                <a:latin typeface="黑体" pitchFamily="49" charset="-122"/>
                <a:ea typeface="黑体" pitchFamily="49" charset="-122"/>
              </a:rPr>
              <a:t>sno</a:t>
            </a:r>
            <a:r>
              <a:rPr lang="zh-CN" altLang="en-US" dirty="0">
                <a:latin typeface="黑体" pitchFamily="49" charset="-122"/>
                <a:ea typeface="黑体" pitchFamily="49" charset="-122"/>
              </a:rPr>
              <a:t>（学号）为“</a:t>
            </a:r>
            <a:r>
              <a:rPr lang="en-US" altLang="zh-CN" dirty="0">
                <a:latin typeface="黑体" pitchFamily="49" charset="-122"/>
                <a:ea typeface="黑体" pitchFamily="49" charset="-122"/>
              </a:rPr>
              <a:t>111</a:t>
            </a:r>
            <a:r>
              <a:rPr lang="zh-CN" altLang="en-US" dirty="0">
                <a:latin typeface="黑体" pitchFamily="49" charset="-122"/>
                <a:ea typeface="黑体" pitchFamily="49" charset="-122"/>
              </a:rPr>
              <a:t>”的记录删除。</a:t>
            </a:r>
          </a:p>
        </p:txBody>
      </p:sp>
      <p:sp>
        <p:nvSpPr>
          <p:cNvPr id="11" name="矩形 10">
            <a:extLst>
              <a:ext uri="{FF2B5EF4-FFF2-40B4-BE49-F238E27FC236}">
                <a16:creationId xmlns:a16="http://schemas.microsoft.com/office/drawing/2014/main" id="{13749C3B-6698-EA7F-A691-7DD47183C896}"/>
              </a:ext>
            </a:extLst>
          </p:cNvPr>
          <p:cNvSpPr/>
          <p:nvPr/>
        </p:nvSpPr>
        <p:spPr>
          <a:xfrm>
            <a:off x="1335646" y="3770694"/>
            <a:ext cx="8207365" cy="499560"/>
          </a:xfrm>
          <a:prstGeom prst="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altLang="zh-CN" sz="2400" dirty="0">
                <a:solidFill>
                  <a:srgbClr val="0000FF"/>
                </a:solidFill>
                <a:latin typeface="黑体" panose="02010609060101010101" pitchFamily="49" charset="-122"/>
                <a:ea typeface="黑体" panose="02010609060101010101" pitchFamily="49" charset="-122"/>
              </a:rPr>
              <a:t>DELETE</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FROM</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score</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WHERE</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err="1">
                <a:solidFill>
                  <a:srgbClr val="008080"/>
                </a:solidFill>
                <a:latin typeface="黑体" panose="02010609060101010101" pitchFamily="49" charset="-122"/>
                <a:ea typeface="黑体" panose="02010609060101010101" pitchFamily="49" charset="-122"/>
              </a:rPr>
              <a:t>sno</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srgbClr val="FF0000"/>
                </a:solidFill>
                <a:latin typeface="黑体" panose="02010609060101010101" pitchFamily="49" charset="-122"/>
                <a:ea typeface="黑体" panose="02010609060101010101" pitchFamily="49" charset="-122"/>
              </a:rPr>
              <a:t>'111'</a:t>
            </a:r>
            <a:endParaRPr lang="zh-CN" altLang="en-US" sz="2400" dirty="0">
              <a:latin typeface="黑体" panose="02010609060101010101" pitchFamily="49" charset="-122"/>
              <a:ea typeface="黑体" panose="02010609060101010101" pitchFamily="49" charset="-122"/>
            </a:endParaRPr>
          </a:p>
        </p:txBody>
      </p:sp>
      <p:sp>
        <p:nvSpPr>
          <p:cNvPr id="12" name="内容占位符 2">
            <a:extLst>
              <a:ext uri="{FF2B5EF4-FFF2-40B4-BE49-F238E27FC236}">
                <a16:creationId xmlns:a16="http://schemas.microsoft.com/office/drawing/2014/main" id="{C1186E15-53CE-9CFD-5F64-CFA1A35BBB93}"/>
              </a:ext>
            </a:extLst>
          </p:cNvPr>
          <p:cNvSpPr txBox="1">
            <a:spLocks/>
          </p:cNvSpPr>
          <p:nvPr/>
        </p:nvSpPr>
        <p:spPr>
          <a:xfrm>
            <a:off x="724711" y="4616451"/>
            <a:ext cx="7130816" cy="6358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40000"/>
              </a:lnSpc>
              <a:spcBef>
                <a:spcPts val="1200"/>
              </a:spcBef>
              <a:buSzPct val="100000"/>
              <a:buFont typeface="Arial" panose="020B0604020202020204" pitchFamily="34" charset="0"/>
              <a:buNone/>
              <a:defRPr/>
            </a:pPr>
            <a:r>
              <a:rPr lang="en-US" altLang="zh-CN" dirty="0">
                <a:solidFill>
                  <a:srgbClr val="006666"/>
                </a:solidFill>
                <a:latin typeface="黑体" panose="02010609060101010101" pitchFamily="49" charset="-122"/>
                <a:ea typeface="黑体" panose="02010609060101010101" pitchFamily="49" charset="-122"/>
              </a:rPr>
              <a:t>  </a:t>
            </a:r>
            <a:r>
              <a:rPr lang="en-US" altLang="zh-CN" dirty="0" smtClean="0">
                <a:solidFill>
                  <a:srgbClr val="006666"/>
                </a:solidFill>
                <a:latin typeface="黑体" panose="02010609060101010101" pitchFamily="49" charset="-122"/>
                <a:ea typeface="黑体" panose="02010609060101010101" pitchFamily="49" charset="-122"/>
              </a:rPr>
              <a:t>【</a:t>
            </a:r>
            <a:r>
              <a:rPr lang="zh-CN" altLang="en-US" dirty="0" smtClean="0">
                <a:solidFill>
                  <a:srgbClr val="006666"/>
                </a:solidFill>
                <a:latin typeface="黑体" panose="02010609060101010101" pitchFamily="49" charset="-122"/>
                <a:ea typeface="黑体" panose="02010609060101010101" pitchFamily="49" charset="-122"/>
              </a:rPr>
              <a:t>例</a:t>
            </a:r>
            <a:r>
              <a:rPr lang="en-US" altLang="zh-CN" dirty="0" smtClean="0">
                <a:solidFill>
                  <a:srgbClr val="006666"/>
                </a:solidFill>
                <a:latin typeface="黑体" panose="02010609060101010101" pitchFamily="49" charset="-122"/>
                <a:ea typeface="黑体" panose="02010609060101010101" pitchFamily="49" charset="-122"/>
              </a:rPr>
              <a:t>8】</a:t>
            </a:r>
            <a:r>
              <a:rPr lang="zh-CN" altLang="en-US" dirty="0">
                <a:latin typeface="黑体" pitchFamily="49" charset="-122"/>
                <a:ea typeface="黑体" pitchFamily="49" charset="-122"/>
              </a:rPr>
              <a:t>删除</a:t>
            </a:r>
            <a:r>
              <a:rPr lang="en-US" altLang="zh-CN" dirty="0">
                <a:latin typeface="黑体" pitchFamily="49" charset="-122"/>
                <a:ea typeface="黑体" pitchFamily="49" charset="-122"/>
              </a:rPr>
              <a:t>course</a:t>
            </a:r>
            <a:r>
              <a:rPr lang="zh-CN" altLang="en-US" dirty="0">
                <a:latin typeface="黑体" pitchFamily="49" charset="-122"/>
                <a:ea typeface="黑体" pitchFamily="49" charset="-122"/>
              </a:rPr>
              <a:t>表中没有任课教师的课程。</a:t>
            </a:r>
          </a:p>
        </p:txBody>
      </p:sp>
      <p:sp>
        <p:nvSpPr>
          <p:cNvPr id="13" name="矩形 12">
            <a:extLst>
              <a:ext uri="{FF2B5EF4-FFF2-40B4-BE49-F238E27FC236}">
                <a16:creationId xmlns:a16="http://schemas.microsoft.com/office/drawing/2014/main" id="{74158D49-0FA5-55C2-59D5-AF9B33E32C55}"/>
              </a:ext>
            </a:extLst>
          </p:cNvPr>
          <p:cNvSpPr/>
          <p:nvPr/>
        </p:nvSpPr>
        <p:spPr>
          <a:xfrm>
            <a:off x="1335646" y="5238634"/>
            <a:ext cx="8207366" cy="493740"/>
          </a:xfrm>
          <a:prstGeom prst="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altLang="zh-CN" sz="2400" dirty="0">
                <a:solidFill>
                  <a:srgbClr val="0000FF"/>
                </a:solidFill>
                <a:latin typeface="黑体" panose="02010609060101010101" pitchFamily="49" charset="-122"/>
                <a:ea typeface="黑体" panose="02010609060101010101" pitchFamily="49" charset="-122"/>
              </a:rPr>
              <a:t>DELETE</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FROM</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course</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WHERE</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err="1">
                <a:solidFill>
                  <a:srgbClr val="008080"/>
                </a:solidFill>
                <a:latin typeface="黑体" panose="02010609060101010101" pitchFamily="49" charset="-122"/>
                <a:ea typeface="黑体" panose="02010609060101010101" pitchFamily="49" charset="-122"/>
              </a:rPr>
              <a:t>tno</a:t>
            </a:r>
            <a:r>
              <a:rPr lang="en-US" altLang="zh-CN" sz="2400" dirty="0">
                <a:solidFill>
                  <a:srgbClr val="008080"/>
                </a:solidFill>
                <a:latin typeface="黑体" panose="02010609060101010101" pitchFamily="49" charset="-122"/>
                <a:ea typeface="黑体" panose="02010609060101010101" pitchFamily="49" charset="-122"/>
              </a:rPr>
              <a:t> IS NULL</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6032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iterate type="wd">
                                    <p:tmAbs val="500"/>
                                  </p:iterate>
                                  <p:childTnLst>
                                    <p:set>
                                      <p:cBhvr>
                                        <p:cTn id="3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iterate type="wd">
                                    <p:tmAbs val="500"/>
                                  </p:iterate>
                                  <p:childTnLst>
                                    <p:set>
                                      <p:cBhvr>
                                        <p:cTn id="4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6" grpId="0"/>
      <p:bldP spid="5" grpId="0" animBg="1"/>
      <p:bldP spid="11"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81FE5-DE6B-4063-A9FF-65F6D0686145}"/>
              </a:ext>
            </a:extLst>
          </p:cNvPr>
          <p:cNvSpPr>
            <a:spLocks noGrp="1"/>
          </p:cNvSpPr>
          <p:nvPr>
            <p:ph type="title"/>
          </p:nvPr>
        </p:nvSpPr>
        <p:spPr>
          <a:xfrm>
            <a:off x="838200" y="750506"/>
            <a:ext cx="10515600" cy="1033844"/>
          </a:xfrm>
        </p:spPr>
        <p:txBody>
          <a:bodyPr vert="horz" lIns="91440" tIns="45720" rIns="91440" bIns="45720" rtlCol="0" anchor="ctr">
            <a:normAutofit/>
          </a:bodyPr>
          <a:lstStyle/>
          <a:p>
            <a:pPr marL="457200" indent="-457200">
              <a:buFont typeface="Wingdings" panose="05000000000000000000" pitchFamily="2" charset="2"/>
              <a:buChar char="Ø"/>
            </a:pPr>
            <a:r>
              <a:rPr lang="zh-CN" altLang="en-US" sz="2800" dirty="0">
                <a:solidFill>
                  <a:srgbClr val="0000CC"/>
                </a:solidFill>
                <a:latin typeface="黑体" panose="02010609060101010101" pitchFamily="49" charset="-122"/>
                <a:ea typeface="黑体" panose="02010609060101010101" pitchFamily="49" charset="-122"/>
              </a:rPr>
              <a:t>删除表中记录时应注意的事项</a:t>
            </a:r>
          </a:p>
        </p:txBody>
      </p:sp>
      <p:sp>
        <p:nvSpPr>
          <p:cNvPr id="7" name="内容占位符 2">
            <a:extLst>
              <a:ext uri="{FF2B5EF4-FFF2-40B4-BE49-F238E27FC236}">
                <a16:creationId xmlns:a16="http://schemas.microsoft.com/office/drawing/2014/main" id="{D9152916-B7D6-4711-B3BF-663ACE785D48}"/>
              </a:ext>
            </a:extLst>
          </p:cNvPr>
          <p:cNvSpPr>
            <a:spLocks noGrp="1"/>
          </p:cNvSpPr>
          <p:nvPr>
            <p:ph idx="1"/>
          </p:nvPr>
        </p:nvSpPr>
        <p:spPr>
          <a:xfrm>
            <a:off x="838200" y="1871736"/>
            <a:ext cx="10267604" cy="3114528"/>
          </a:xfrm>
        </p:spPr>
        <p:txBody>
          <a:bodyPr>
            <a:normAutofit/>
          </a:bodyPr>
          <a:lstStyle/>
          <a:p>
            <a:pPr lvl="1">
              <a:lnSpc>
                <a:spcPct val="130000"/>
              </a:lnSpc>
              <a:spcBef>
                <a:spcPts val="1800"/>
              </a:spcBef>
            </a:pPr>
            <a:r>
              <a:rPr lang="zh-CN" altLang="en-US" dirty="0">
                <a:latin typeface="黑体" pitchFamily="49" charset="-122"/>
                <a:ea typeface="黑体" pitchFamily="49" charset="-122"/>
              </a:rPr>
              <a:t>一次只能删除一个表中的记录。</a:t>
            </a:r>
            <a:endParaRPr lang="en-US" altLang="zh-CN" dirty="0">
              <a:latin typeface="黑体" pitchFamily="49" charset="-122"/>
              <a:ea typeface="黑体" pitchFamily="49" charset="-122"/>
            </a:endParaRPr>
          </a:p>
          <a:p>
            <a:pPr lvl="1">
              <a:lnSpc>
                <a:spcPct val="130000"/>
              </a:lnSpc>
              <a:spcBef>
                <a:spcPts val="1800"/>
              </a:spcBef>
            </a:pPr>
            <a:r>
              <a:rPr lang="zh-CN" altLang="en-US" dirty="0">
                <a:latin typeface="黑体" pitchFamily="49" charset="-122"/>
                <a:ea typeface="黑体" pitchFamily="49" charset="-122"/>
              </a:rPr>
              <a:t>记录中的数据如果被其他表通过外键约束引用时是不能直接删除该记录的，如果要删除这样的记录可以先删除其他表中引用它的记录，然后再删除该记录，或者先删除引用它的外键约束，然后再删除该记录。</a:t>
            </a:r>
          </a:p>
        </p:txBody>
      </p:sp>
      <p:sp>
        <p:nvSpPr>
          <p:cNvPr id="4" name="Rectangle 3">
            <a:extLst>
              <a:ext uri="{FF2B5EF4-FFF2-40B4-BE49-F238E27FC236}">
                <a16:creationId xmlns:a16="http://schemas.microsoft.com/office/drawing/2014/main" id="{4A52DF85-171B-4CF9-B452-B411A4167A6F}"/>
              </a:ext>
            </a:extLst>
          </p:cNvPr>
          <p:cNvSpPr>
            <a:spLocks noChangeArrowheads="1"/>
          </p:cNvSpPr>
          <p:nvPr/>
        </p:nvSpPr>
        <p:spPr bwMode="auto">
          <a:xfrm>
            <a:off x="0" y="17843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454551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a:extLst>
              <a:ext uri="{FF2B5EF4-FFF2-40B4-BE49-F238E27FC236}">
                <a16:creationId xmlns:a16="http://schemas.microsoft.com/office/drawing/2014/main" id="{D9152916-B7D6-4711-B3BF-663ACE785D48}"/>
              </a:ext>
            </a:extLst>
          </p:cNvPr>
          <p:cNvSpPr>
            <a:spLocks noGrp="1"/>
          </p:cNvSpPr>
          <p:nvPr>
            <p:ph idx="1"/>
          </p:nvPr>
        </p:nvSpPr>
        <p:spPr>
          <a:xfrm>
            <a:off x="1418314" y="922926"/>
            <a:ext cx="9355372" cy="4780809"/>
          </a:xfrm>
        </p:spPr>
        <p:txBody>
          <a:bodyPr>
            <a:normAutofit/>
          </a:bodyPr>
          <a:lstStyle/>
          <a:p>
            <a:pPr marL="400050" lvl="1" indent="-457200">
              <a:lnSpc>
                <a:spcPct val="140000"/>
              </a:lnSpc>
              <a:spcBef>
                <a:spcPts val="0"/>
              </a:spcBef>
              <a:buSzPct val="100000"/>
              <a:buFont typeface="Wingdings" panose="05000000000000000000" pitchFamily="2" charset="2"/>
              <a:buChar char="Ø"/>
              <a:defRPr/>
            </a:pPr>
            <a:r>
              <a:rPr lang="zh-CN" altLang="en-US" sz="2800" dirty="0">
                <a:solidFill>
                  <a:srgbClr val="C00000"/>
                </a:solidFill>
                <a:latin typeface="黑体" pitchFamily="49" charset="-122"/>
                <a:ea typeface="黑体" pitchFamily="49" charset="-122"/>
              </a:rPr>
              <a:t>三种表数据操作</a:t>
            </a:r>
            <a:endParaRPr lang="en-US" altLang="zh-CN" sz="2800" dirty="0">
              <a:solidFill>
                <a:srgbClr val="C00000"/>
              </a:solidFill>
              <a:latin typeface="黑体" pitchFamily="49" charset="-122"/>
              <a:ea typeface="黑体" pitchFamily="49" charset="-122"/>
            </a:endParaRPr>
          </a:p>
          <a:p>
            <a:pPr marL="857250" lvl="2" indent="-457200">
              <a:lnSpc>
                <a:spcPct val="140000"/>
              </a:lnSpc>
              <a:spcBef>
                <a:spcPts val="0"/>
              </a:spcBef>
              <a:buSzPct val="100000"/>
              <a:defRPr/>
            </a:pPr>
            <a:r>
              <a:rPr lang="zh-CN" altLang="en-US" sz="2600" dirty="0">
                <a:latin typeface="黑体" pitchFamily="49" charset="-122"/>
                <a:ea typeface="黑体" pitchFamily="49" charset="-122"/>
              </a:rPr>
              <a:t>插入操作</a:t>
            </a:r>
            <a:endParaRPr lang="en-US" altLang="zh-CN" sz="2600" dirty="0">
              <a:latin typeface="黑体" pitchFamily="49" charset="-122"/>
              <a:ea typeface="黑体" pitchFamily="49" charset="-122"/>
            </a:endParaRPr>
          </a:p>
          <a:p>
            <a:pPr marL="857250" lvl="2" indent="-457200">
              <a:lnSpc>
                <a:spcPct val="140000"/>
              </a:lnSpc>
              <a:spcBef>
                <a:spcPts val="0"/>
              </a:spcBef>
              <a:buSzPct val="100000"/>
              <a:defRPr/>
            </a:pPr>
            <a:r>
              <a:rPr lang="zh-CN" altLang="en-US" sz="2600" dirty="0">
                <a:latin typeface="黑体" pitchFamily="49" charset="-122"/>
                <a:ea typeface="黑体" pitchFamily="49" charset="-122"/>
              </a:rPr>
              <a:t>更新操作</a:t>
            </a:r>
            <a:endParaRPr lang="en-US" altLang="zh-CN" sz="2600" dirty="0">
              <a:latin typeface="黑体" pitchFamily="49" charset="-122"/>
              <a:ea typeface="黑体" pitchFamily="49" charset="-122"/>
            </a:endParaRPr>
          </a:p>
          <a:p>
            <a:pPr marL="857250" lvl="2" indent="-457200">
              <a:lnSpc>
                <a:spcPct val="140000"/>
              </a:lnSpc>
              <a:spcBef>
                <a:spcPts val="0"/>
              </a:spcBef>
              <a:buSzPct val="100000"/>
              <a:defRPr/>
            </a:pPr>
            <a:r>
              <a:rPr lang="zh-CN" altLang="en-US" sz="2600" dirty="0">
                <a:latin typeface="黑体" pitchFamily="49" charset="-122"/>
                <a:ea typeface="黑体" pitchFamily="49" charset="-122"/>
              </a:rPr>
              <a:t>删除操作</a:t>
            </a:r>
            <a:endParaRPr lang="en-US" altLang="zh-CN" sz="2600" dirty="0">
              <a:latin typeface="黑体" pitchFamily="49" charset="-122"/>
              <a:ea typeface="黑体" pitchFamily="49" charset="-122"/>
            </a:endParaRPr>
          </a:p>
          <a:p>
            <a:pPr marL="400050" lvl="1" indent="-457200">
              <a:lnSpc>
                <a:spcPct val="140000"/>
              </a:lnSpc>
              <a:spcBef>
                <a:spcPts val="1800"/>
              </a:spcBef>
              <a:buSzPct val="100000"/>
              <a:buFont typeface="Wingdings" panose="05000000000000000000" pitchFamily="2" charset="2"/>
              <a:buChar char="Ø"/>
              <a:defRPr/>
            </a:pPr>
            <a:r>
              <a:rPr lang="zh-CN" altLang="en-US" sz="2800" dirty="0">
                <a:solidFill>
                  <a:srgbClr val="C00000"/>
                </a:solidFill>
                <a:latin typeface="黑体" pitchFamily="49" charset="-122"/>
                <a:ea typeface="黑体" pitchFamily="49" charset="-122"/>
              </a:rPr>
              <a:t>两种表数据操作的方法</a:t>
            </a:r>
            <a:endParaRPr lang="en-US" altLang="zh-CN" sz="2800" dirty="0">
              <a:solidFill>
                <a:srgbClr val="C00000"/>
              </a:solidFill>
              <a:latin typeface="黑体" pitchFamily="49" charset="-122"/>
              <a:ea typeface="黑体" pitchFamily="49" charset="-122"/>
            </a:endParaRPr>
          </a:p>
          <a:p>
            <a:pPr marL="857250" lvl="2" indent="-457200">
              <a:lnSpc>
                <a:spcPct val="140000"/>
              </a:lnSpc>
              <a:spcBef>
                <a:spcPts val="0"/>
              </a:spcBef>
              <a:buSzPct val="100000"/>
              <a:defRPr/>
            </a:pPr>
            <a:r>
              <a:rPr lang="zh-CN" altLang="en-US" sz="2600" dirty="0">
                <a:latin typeface="黑体" pitchFamily="49" charset="-122"/>
                <a:ea typeface="黑体" pitchFamily="49" charset="-122"/>
              </a:rPr>
              <a:t>使用图形界面</a:t>
            </a:r>
            <a:endParaRPr lang="en-US" altLang="zh-CN" sz="2600" dirty="0">
              <a:latin typeface="黑体" pitchFamily="49" charset="-122"/>
              <a:ea typeface="黑体" pitchFamily="49" charset="-122"/>
            </a:endParaRPr>
          </a:p>
          <a:p>
            <a:pPr marL="857250" lvl="2" indent="-457200">
              <a:lnSpc>
                <a:spcPct val="140000"/>
              </a:lnSpc>
              <a:spcBef>
                <a:spcPts val="0"/>
              </a:spcBef>
              <a:buSzPct val="100000"/>
              <a:defRPr/>
            </a:pPr>
            <a:r>
              <a:rPr lang="zh-CN" altLang="en-US" sz="2600" dirty="0">
                <a:latin typeface="黑体" pitchFamily="49" charset="-122"/>
                <a:ea typeface="黑体" pitchFamily="49" charset="-122"/>
              </a:rPr>
              <a:t>使用</a:t>
            </a:r>
            <a:r>
              <a:rPr lang="en-US" altLang="zh-CN" sz="2600" dirty="0">
                <a:latin typeface="黑体" pitchFamily="49" charset="-122"/>
                <a:ea typeface="黑体" pitchFamily="49" charset="-122"/>
              </a:rPr>
              <a:t>T-SQL</a:t>
            </a:r>
            <a:r>
              <a:rPr lang="zh-CN" altLang="en-US" sz="2600" dirty="0">
                <a:latin typeface="黑体" pitchFamily="49" charset="-122"/>
                <a:ea typeface="黑体" pitchFamily="49" charset="-122"/>
              </a:rPr>
              <a:t>语句</a:t>
            </a:r>
            <a:endParaRPr lang="en-US" altLang="zh-CN" sz="2200" dirty="0">
              <a:latin typeface="黑体" pitchFamily="49" charset="-122"/>
              <a:ea typeface="黑体" pitchFamily="49" charset="-122"/>
            </a:endParaRPr>
          </a:p>
        </p:txBody>
      </p:sp>
    </p:spTree>
    <p:extLst>
      <p:ext uri="{BB962C8B-B14F-4D97-AF65-F5344CB8AC3E}">
        <p14:creationId xmlns:p14="http://schemas.microsoft.com/office/powerpoint/2010/main" val="298703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81FE5-DE6B-4063-A9FF-65F6D0686145}"/>
              </a:ext>
            </a:extLst>
          </p:cNvPr>
          <p:cNvSpPr>
            <a:spLocks noGrp="1"/>
          </p:cNvSpPr>
          <p:nvPr>
            <p:ph type="title"/>
          </p:nvPr>
        </p:nvSpPr>
        <p:spPr>
          <a:xfrm>
            <a:off x="906173" y="977325"/>
            <a:ext cx="10515600" cy="648982"/>
          </a:xfrm>
        </p:spPr>
        <p:txBody>
          <a:bodyPr vert="horz" lIns="91440" tIns="45720" rIns="91440" bIns="45720" rtlCol="0" anchor="ctr">
            <a:normAutofit/>
          </a:bodyPr>
          <a:lstStyle/>
          <a:p>
            <a:pPr marL="457200" indent="-457200">
              <a:buFont typeface="Wingdings" panose="05000000000000000000" pitchFamily="2" charset="2"/>
              <a:buChar char="Ø"/>
            </a:pPr>
            <a:r>
              <a:rPr lang="zh-CN" altLang="en-US" sz="2600" dirty="0">
                <a:solidFill>
                  <a:srgbClr val="0000CC"/>
                </a:solidFill>
                <a:latin typeface="黑体" panose="02010609060101010101" pitchFamily="49" charset="-122"/>
                <a:ea typeface="黑体" panose="02010609060101010101" pitchFamily="49" charset="-122"/>
              </a:rPr>
              <a:t>使用图形界面向表中添加记录</a:t>
            </a:r>
          </a:p>
        </p:txBody>
      </p:sp>
      <p:sp>
        <p:nvSpPr>
          <p:cNvPr id="4" name="文本框 3">
            <a:extLst>
              <a:ext uri="{FF2B5EF4-FFF2-40B4-BE49-F238E27FC236}">
                <a16:creationId xmlns:a16="http://schemas.microsoft.com/office/drawing/2014/main" id="{E7518AC1-605B-C048-C692-907209F6D286}"/>
              </a:ext>
            </a:extLst>
          </p:cNvPr>
          <p:cNvSpPr txBox="1"/>
          <p:nvPr/>
        </p:nvSpPr>
        <p:spPr>
          <a:xfrm>
            <a:off x="360000" y="360000"/>
            <a:ext cx="6128534" cy="540000"/>
          </a:xfrm>
          <a:prstGeom prst="rect">
            <a:avLst/>
          </a:prstGeom>
        </p:spPr>
        <p:txBody>
          <a:bodyPr vert="horz" lIns="91440" tIns="45720" rIns="91440" bIns="45720" rtlCol="0" anchor="ctr">
            <a:noAutofit/>
          </a:bodyPr>
          <a:lstStyle>
            <a:defPPr>
              <a:defRPr lang="zh-CN"/>
            </a:defPPr>
            <a:lvl1pPr>
              <a:lnSpc>
                <a:spcPct val="90000"/>
              </a:lnSpc>
              <a:spcBef>
                <a:spcPct val="0"/>
              </a:spcBef>
              <a:buNone/>
              <a:defRPr sz="3200">
                <a:solidFill>
                  <a:srgbClr val="C00000"/>
                </a:solidFill>
                <a:latin typeface="黑体" panose="02010609060101010101" pitchFamily="49" charset="-122"/>
                <a:ea typeface="黑体" panose="02010609060101010101" pitchFamily="49" charset="-122"/>
                <a:cs typeface="+mj-cs"/>
              </a:defRPr>
            </a:lvl1pPr>
          </a:lstStyle>
          <a:p>
            <a:r>
              <a:rPr lang="en-US" altLang="zh-CN" dirty="0" smtClean="0"/>
              <a:t>7.4.1 </a:t>
            </a:r>
            <a:r>
              <a:rPr lang="zh-CN" altLang="en-US" dirty="0" smtClean="0"/>
              <a:t>插入</a:t>
            </a:r>
            <a:r>
              <a:rPr lang="zh-CN" altLang="en-US" dirty="0"/>
              <a:t>（</a:t>
            </a:r>
            <a:r>
              <a:rPr lang="en-US" altLang="zh-CN" dirty="0"/>
              <a:t>INSERT</a:t>
            </a:r>
            <a:r>
              <a:rPr lang="zh-CN" altLang="en-US" dirty="0"/>
              <a:t>）操作</a:t>
            </a:r>
          </a:p>
        </p:txBody>
      </p:sp>
      <p:sp>
        <p:nvSpPr>
          <p:cNvPr id="6" name="内容占位符 2">
            <a:extLst>
              <a:ext uri="{FF2B5EF4-FFF2-40B4-BE49-F238E27FC236}">
                <a16:creationId xmlns:a16="http://schemas.microsoft.com/office/drawing/2014/main" id="{88E9F917-CB08-5A2D-F44D-E4641426BBAE}"/>
              </a:ext>
            </a:extLst>
          </p:cNvPr>
          <p:cNvSpPr txBox="1">
            <a:spLocks/>
          </p:cNvSpPr>
          <p:nvPr/>
        </p:nvSpPr>
        <p:spPr>
          <a:xfrm>
            <a:off x="770226" y="1597416"/>
            <a:ext cx="5846704" cy="1959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lvl="2" indent="0">
              <a:lnSpc>
                <a:spcPct val="120000"/>
              </a:lnSpc>
              <a:spcBef>
                <a:spcPts val="600"/>
              </a:spcBef>
              <a:buSzPct val="100000"/>
              <a:buFont typeface="Arial" panose="020B0604020202020204" pitchFamily="34" charset="0"/>
              <a:buNone/>
              <a:defRPr/>
            </a:pPr>
            <a:r>
              <a:rPr lang="zh-CN" altLang="en-US" sz="2200" dirty="0">
                <a:solidFill>
                  <a:srgbClr val="C00000"/>
                </a:solidFill>
                <a:latin typeface="黑体" pitchFamily="49" charset="-122"/>
                <a:ea typeface="黑体" pitchFamily="49" charset="-122"/>
              </a:rPr>
              <a:t>操作步骤：</a:t>
            </a:r>
            <a:endParaRPr lang="en-US" altLang="zh-CN" sz="2200" dirty="0">
              <a:solidFill>
                <a:srgbClr val="C00000"/>
              </a:solidFill>
              <a:latin typeface="黑体" pitchFamily="49" charset="-122"/>
              <a:ea typeface="黑体" pitchFamily="49" charset="-122"/>
            </a:endParaRPr>
          </a:p>
          <a:p>
            <a:pPr marL="400050" lvl="2" indent="0">
              <a:lnSpc>
                <a:spcPct val="120000"/>
              </a:lnSpc>
              <a:spcBef>
                <a:spcPts val="600"/>
              </a:spcBef>
              <a:buSzPct val="100000"/>
              <a:buFont typeface="Arial" panose="020B0604020202020204" pitchFamily="34" charset="0"/>
              <a:buNone/>
              <a:defRPr/>
            </a:pPr>
            <a:r>
              <a:rPr lang="zh-CN" altLang="en-US" sz="2400" dirty="0">
                <a:latin typeface="黑体" pitchFamily="49" charset="-122"/>
                <a:ea typeface="黑体" pitchFamily="49" charset="-122"/>
              </a:rPr>
              <a:t>① 在对象资源管理器中右击要添加记录的表，如</a:t>
            </a:r>
            <a:r>
              <a:rPr lang="en-US" altLang="zh-CN" sz="2400" dirty="0">
                <a:latin typeface="黑体" pitchFamily="49" charset="-122"/>
                <a:ea typeface="黑体" pitchFamily="49" charset="-122"/>
              </a:rPr>
              <a:t>student</a:t>
            </a:r>
            <a:r>
              <a:rPr lang="zh-CN" altLang="en-US" sz="2400" dirty="0">
                <a:latin typeface="黑体" pitchFamily="49" charset="-122"/>
                <a:ea typeface="黑体" pitchFamily="49" charset="-122"/>
              </a:rPr>
              <a:t>表，在快捷菜单中选择“</a:t>
            </a:r>
            <a:r>
              <a:rPr lang="zh-CN" altLang="en-US" sz="2400" dirty="0">
                <a:solidFill>
                  <a:srgbClr val="0000CC"/>
                </a:solidFill>
                <a:latin typeface="黑体" pitchFamily="49" charset="-122"/>
                <a:ea typeface="黑体" pitchFamily="49" charset="-122"/>
              </a:rPr>
              <a:t>编辑前</a:t>
            </a:r>
            <a:r>
              <a:rPr lang="en-US" altLang="zh-CN" sz="2400" dirty="0">
                <a:solidFill>
                  <a:srgbClr val="0000CC"/>
                </a:solidFill>
                <a:latin typeface="黑体" pitchFamily="49" charset="-122"/>
                <a:ea typeface="黑体" pitchFamily="49" charset="-122"/>
              </a:rPr>
              <a:t>n</a:t>
            </a:r>
            <a:r>
              <a:rPr lang="zh-CN" altLang="en-US" sz="2400" dirty="0">
                <a:solidFill>
                  <a:srgbClr val="0000CC"/>
                </a:solidFill>
                <a:latin typeface="黑体" pitchFamily="49" charset="-122"/>
                <a:ea typeface="黑体" pitchFamily="49" charset="-122"/>
              </a:rPr>
              <a:t>行</a:t>
            </a:r>
            <a:r>
              <a:rPr lang="zh-CN" altLang="en-US" sz="2400" dirty="0">
                <a:latin typeface="黑体" pitchFamily="49" charset="-122"/>
                <a:ea typeface="黑体" pitchFamily="49" charset="-122"/>
              </a:rPr>
              <a:t>”。</a:t>
            </a:r>
            <a:endParaRPr lang="en-US" altLang="zh-CN" sz="2200" dirty="0">
              <a:latin typeface="黑体" pitchFamily="49" charset="-122"/>
              <a:ea typeface="黑体" pitchFamily="49" charset="-122"/>
            </a:endParaRPr>
          </a:p>
        </p:txBody>
      </p:sp>
      <p:pic>
        <p:nvPicPr>
          <p:cNvPr id="8" name="图片 7">
            <a:extLst>
              <a:ext uri="{FF2B5EF4-FFF2-40B4-BE49-F238E27FC236}">
                <a16:creationId xmlns:a16="http://schemas.microsoft.com/office/drawing/2014/main" id="{FE606393-39F1-8E71-E96E-4D0FAA011ABC}"/>
              </a:ext>
            </a:extLst>
          </p:cNvPr>
          <p:cNvPicPr>
            <a:picLocks noChangeAspect="1"/>
          </p:cNvPicPr>
          <p:nvPr/>
        </p:nvPicPr>
        <p:blipFill>
          <a:blip r:embed="rId3"/>
          <a:stretch>
            <a:fillRect/>
          </a:stretch>
        </p:blipFill>
        <p:spPr>
          <a:xfrm>
            <a:off x="7192230" y="1002673"/>
            <a:ext cx="3481311" cy="2436149"/>
          </a:xfrm>
          <a:prstGeom prst="rect">
            <a:avLst/>
          </a:prstGeom>
          <a:effectLst>
            <a:outerShdw blurRad="50800" dist="38100" dir="2700000" algn="tl" rotWithShape="0">
              <a:prstClr val="black">
                <a:alpha val="40000"/>
              </a:prstClr>
            </a:outerShdw>
          </a:effectLst>
        </p:spPr>
      </p:pic>
      <p:sp>
        <p:nvSpPr>
          <p:cNvPr id="9" name="内容占位符 2">
            <a:extLst>
              <a:ext uri="{FF2B5EF4-FFF2-40B4-BE49-F238E27FC236}">
                <a16:creationId xmlns:a16="http://schemas.microsoft.com/office/drawing/2014/main" id="{46235690-3842-7F94-4EF0-FFFD20A005FE}"/>
              </a:ext>
            </a:extLst>
          </p:cNvPr>
          <p:cNvSpPr txBox="1">
            <a:spLocks/>
          </p:cNvSpPr>
          <p:nvPr/>
        </p:nvSpPr>
        <p:spPr>
          <a:xfrm>
            <a:off x="793564" y="5546948"/>
            <a:ext cx="4609483" cy="8036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lvl="2" indent="0">
              <a:lnSpc>
                <a:spcPct val="130000"/>
              </a:lnSpc>
              <a:spcBef>
                <a:spcPts val="0"/>
              </a:spcBef>
              <a:buSzPct val="100000"/>
              <a:buFont typeface="Arial" panose="020B0604020202020204" pitchFamily="34" charset="0"/>
              <a:buNone/>
              <a:defRPr/>
            </a:pPr>
            <a:r>
              <a:rPr lang="zh-CN" altLang="en-US" sz="2400" dirty="0">
                <a:latin typeface="黑体" pitchFamily="49" charset="-122"/>
                <a:ea typeface="黑体" pitchFamily="49" charset="-122"/>
              </a:rPr>
              <a:t>③ 添加完关闭表即可保存。</a:t>
            </a:r>
            <a:endParaRPr lang="en-US" altLang="zh-CN" sz="2200" dirty="0">
              <a:latin typeface="黑体" pitchFamily="49" charset="-122"/>
              <a:ea typeface="黑体" pitchFamily="49" charset="-122"/>
            </a:endParaRPr>
          </a:p>
        </p:txBody>
      </p:sp>
      <p:pic>
        <p:nvPicPr>
          <p:cNvPr id="10" name="图片 9">
            <a:extLst>
              <a:ext uri="{FF2B5EF4-FFF2-40B4-BE49-F238E27FC236}">
                <a16:creationId xmlns:a16="http://schemas.microsoft.com/office/drawing/2014/main" id="{770510BF-F998-18CD-B9BD-922074D6F353}"/>
              </a:ext>
            </a:extLst>
          </p:cNvPr>
          <p:cNvPicPr>
            <a:picLocks noChangeAspect="1"/>
          </p:cNvPicPr>
          <p:nvPr/>
        </p:nvPicPr>
        <p:blipFill>
          <a:blip r:embed="rId4"/>
          <a:stretch>
            <a:fillRect/>
          </a:stretch>
        </p:blipFill>
        <p:spPr>
          <a:xfrm>
            <a:off x="6466882" y="3674225"/>
            <a:ext cx="4931554" cy="2276480"/>
          </a:xfrm>
          <a:prstGeom prst="rect">
            <a:avLst/>
          </a:prstGeom>
          <a:effectLst>
            <a:outerShdw blurRad="50800" dist="38100" dir="2700000" algn="tl" rotWithShape="0">
              <a:prstClr val="black">
                <a:alpha val="40000"/>
              </a:prstClr>
            </a:outerShdw>
          </a:effectLst>
        </p:spPr>
      </p:pic>
      <p:sp>
        <p:nvSpPr>
          <p:cNvPr id="13" name="内容占位符 2">
            <a:extLst>
              <a:ext uri="{FF2B5EF4-FFF2-40B4-BE49-F238E27FC236}">
                <a16:creationId xmlns:a16="http://schemas.microsoft.com/office/drawing/2014/main" id="{239F8CAD-9274-BA28-ABCA-4F3C7CA9BF80}"/>
              </a:ext>
            </a:extLst>
          </p:cNvPr>
          <p:cNvSpPr txBox="1">
            <a:spLocks/>
          </p:cNvSpPr>
          <p:nvPr/>
        </p:nvSpPr>
        <p:spPr>
          <a:xfrm>
            <a:off x="770226" y="3572683"/>
            <a:ext cx="5780851" cy="20740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lvl="2" indent="0">
              <a:lnSpc>
                <a:spcPct val="120000"/>
              </a:lnSpc>
              <a:spcBef>
                <a:spcPts val="0"/>
              </a:spcBef>
              <a:buSzPct val="100000"/>
              <a:buFont typeface="Arial" panose="020B0604020202020204" pitchFamily="34" charset="0"/>
              <a:buNone/>
              <a:defRPr/>
            </a:pPr>
            <a:r>
              <a:rPr lang="zh-CN" altLang="en-US" sz="2400" dirty="0">
                <a:latin typeface="黑体" pitchFamily="49" charset="-122"/>
                <a:ea typeface="黑体" pitchFamily="49" charset="-122"/>
              </a:rPr>
              <a:t>② 在表编辑窗口中，将光标定位到当前表尾的下一行，然后逐列输入数据。输完一行后，再单击下一行的第一列，按同样的方法可以继续添加下一行。</a:t>
            </a:r>
            <a:endParaRPr lang="en-US" altLang="zh-CN" sz="2200" dirty="0">
              <a:latin typeface="黑体" pitchFamily="49" charset="-122"/>
              <a:ea typeface="黑体" pitchFamily="49" charset="-122"/>
            </a:endParaRPr>
          </a:p>
          <a:p>
            <a:pPr marL="400050" lvl="2" indent="0">
              <a:lnSpc>
                <a:spcPct val="120000"/>
              </a:lnSpc>
              <a:spcBef>
                <a:spcPts val="0"/>
              </a:spcBef>
              <a:buSzPct val="100000"/>
              <a:buFont typeface="Arial" panose="020B0604020202020204" pitchFamily="34" charset="0"/>
              <a:buNone/>
              <a:defRPr/>
            </a:pPr>
            <a:endParaRPr lang="en-US" altLang="zh-CN" sz="2200" dirty="0">
              <a:latin typeface="黑体" pitchFamily="49" charset="-122"/>
              <a:ea typeface="黑体" pitchFamily="49" charset="-122"/>
            </a:endParaRPr>
          </a:p>
        </p:txBody>
      </p:sp>
      <p:sp>
        <p:nvSpPr>
          <p:cNvPr id="3" name="对话气泡: 圆角矩形 2">
            <a:extLst>
              <a:ext uri="{FF2B5EF4-FFF2-40B4-BE49-F238E27FC236}">
                <a16:creationId xmlns:a16="http://schemas.microsoft.com/office/drawing/2014/main" id="{70F85180-7948-66F3-DBB0-8CD30F0A07C8}"/>
              </a:ext>
            </a:extLst>
          </p:cNvPr>
          <p:cNvSpPr/>
          <p:nvPr/>
        </p:nvSpPr>
        <p:spPr>
          <a:xfrm>
            <a:off x="9024099" y="5849047"/>
            <a:ext cx="1898825" cy="406399"/>
          </a:xfrm>
          <a:prstGeom prst="wedgeRoundRectCallout">
            <a:avLst>
              <a:gd name="adj1" fmla="val -64853"/>
              <a:gd name="adj2" fmla="val -105751"/>
              <a:gd name="adj3" fmla="val 16667"/>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solidFill>
                  <a:srgbClr val="0000CC"/>
                </a:solidFill>
                <a:latin typeface="黑体" panose="02010609060101010101" pitchFamily="49" charset="-122"/>
                <a:ea typeface="黑体" panose="02010609060101010101" pitchFamily="49" charset="-122"/>
              </a:rPr>
              <a:t>添加的行</a:t>
            </a:r>
          </a:p>
        </p:txBody>
      </p:sp>
    </p:spTree>
    <p:extLst>
      <p:ext uri="{BB962C8B-B14F-4D97-AF65-F5344CB8AC3E}">
        <p14:creationId xmlns:p14="http://schemas.microsoft.com/office/powerpoint/2010/main" val="179620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9" grpId="0"/>
      <p:bldP spid="13" grpId="0"/>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81FE5-DE6B-4063-A9FF-65F6D0686145}"/>
              </a:ext>
            </a:extLst>
          </p:cNvPr>
          <p:cNvSpPr>
            <a:spLocks noGrp="1"/>
          </p:cNvSpPr>
          <p:nvPr>
            <p:ph type="title"/>
          </p:nvPr>
        </p:nvSpPr>
        <p:spPr>
          <a:xfrm>
            <a:off x="838200" y="522618"/>
            <a:ext cx="10515600" cy="788689"/>
          </a:xfrm>
        </p:spPr>
        <p:txBody>
          <a:bodyPr vert="horz" lIns="91440" tIns="45720" rIns="91440" bIns="45720" rtlCol="0" anchor="ctr">
            <a:normAutofit/>
          </a:bodyPr>
          <a:lstStyle/>
          <a:p>
            <a:pPr marL="457200" indent="-457200">
              <a:buFont typeface="Wingdings" panose="05000000000000000000" pitchFamily="2" charset="2"/>
              <a:buChar char="Ø"/>
            </a:pPr>
            <a:r>
              <a:rPr lang="zh-CN" altLang="en-US" sz="2600" dirty="0">
                <a:solidFill>
                  <a:srgbClr val="0000CC"/>
                </a:solidFill>
                <a:latin typeface="黑体" panose="02010609060101010101" pitchFamily="49" charset="-122"/>
                <a:ea typeface="黑体" panose="02010609060101010101" pitchFamily="49" charset="-122"/>
              </a:rPr>
              <a:t>使用</a:t>
            </a:r>
            <a:r>
              <a:rPr lang="en-US" altLang="zh-CN" sz="2600" dirty="0">
                <a:solidFill>
                  <a:srgbClr val="FF0000"/>
                </a:solidFill>
                <a:latin typeface="黑体" panose="02010609060101010101" pitchFamily="49" charset="-122"/>
                <a:ea typeface="黑体" panose="02010609060101010101" pitchFamily="49" charset="-122"/>
              </a:rPr>
              <a:t>INSERT</a:t>
            </a:r>
            <a:r>
              <a:rPr lang="zh-CN" altLang="en-US" sz="2600" dirty="0">
                <a:solidFill>
                  <a:srgbClr val="0000CC"/>
                </a:solidFill>
                <a:latin typeface="黑体" panose="02010609060101010101" pitchFamily="49" charset="-122"/>
                <a:ea typeface="黑体" panose="02010609060101010101" pitchFamily="49" charset="-122"/>
              </a:rPr>
              <a:t>语句向表中添加记录</a:t>
            </a:r>
          </a:p>
        </p:txBody>
      </p:sp>
      <p:sp>
        <p:nvSpPr>
          <p:cNvPr id="4" name="Rectangle 3">
            <a:extLst>
              <a:ext uri="{FF2B5EF4-FFF2-40B4-BE49-F238E27FC236}">
                <a16:creationId xmlns:a16="http://schemas.microsoft.com/office/drawing/2014/main" id="{4A52DF85-171B-4CF9-B452-B411A4167A6F}"/>
              </a:ext>
            </a:extLst>
          </p:cNvPr>
          <p:cNvSpPr>
            <a:spLocks noChangeArrowheads="1"/>
          </p:cNvSpPr>
          <p:nvPr/>
        </p:nvSpPr>
        <p:spPr bwMode="auto">
          <a:xfrm>
            <a:off x="0" y="17843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文本框 5">
            <a:extLst>
              <a:ext uri="{FF2B5EF4-FFF2-40B4-BE49-F238E27FC236}">
                <a16:creationId xmlns:a16="http://schemas.microsoft.com/office/drawing/2014/main" id="{F1CEB41B-8EF7-974E-3A18-39D5BE014F42}"/>
              </a:ext>
            </a:extLst>
          </p:cNvPr>
          <p:cNvSpPr txBox="1"/>
          <p:nvPr/>
        </p:nvSpPr>
        <p:spPr>
          <a:xfrm>
            <a:off x="1264257" y="1611625"/>
            <a:ext cx="5752104" cy="532069"/>
          </a:xfrm>
          <a:prstGeom prst="rect">
            <a:avLst/>
          </a:prstGeom>
          <a:noFill/>
        </p:spPr>
        <p:txBody>
          <a:bodyPr wrap="square">
            <a:spAutoFit/>
          </a:bodyPr>
          <a:lstStyle/>
          <a:p>
            <a:pPr marL="0" lvl="1">
              <a:lnSpc>
                <a:spcPct val="140000"/>
              </a:lnSpc>
              <a:spcBef>
                <a:spcPts val="1200"/>
              </a:spcBef>
              <a:buSzPct val="100000"/>
              <a:defRPr/>
            </a:pPr>
            <a:r>
              <a:rPr lang="zh-CN" altLang="en-US" sz="2400" dirty="0">
                <a:latin typeface="黑体" pitchFamily="49" charset="-122"/>
                <a:ea typeface="黑体" pitchFamily="49" charset="-122"/>
              </a:rPr>
              <a:t> </a:t>
            </a:r>
            <a:r>
              <a:rPr lang="en-US" altLang="zh-CN" sz="2400" dirty="0">
                <a:latin typeface="黑体" pitchFamily="49" charset="-122"/>
                <a:ea typeface="黑体" pitchFamily="49" charset="-122"/>
              </a:rPr>
              <a:t>INSERT</a:t>
            </a:r>
            <a:r>
              <a:rPr lang="zh-CN" altLang="en-US" sz="2400" dirty="0">
                <a:latin typeface="黑体" pitchFamily="49" charset="-122"/>
                <a:ea typeface="黑体" pitchFamily="49" charset="-122"/>
              </a:rPr>
              <a:t>语句的基本语法格式：</a:t>
            </a:r>
            <a:endParaRPr lang="en-US" altLang="zh-CN" sz="2400" dirty="0">
              <a:latin typeface="黑体" pitchFamily="49" charset="-122"/>
              <a:ea typeface="黑体" pitchFamily="49" charset="-122"/>
            </a:endParaRPr>
          </a:p>
        </p:txBody>
      </p:sp>
      <p:sp>
        <p:nvSpPr>
          <p:cNvPr id="10" name="内容占位符 2">
            <a:extLst>
              <a:ext uri="{FF2B5EF4-FFF2-40B4-BE49-F238E27FC236}">
                <a16:creationId xmlns:a16="http://schemas.microsoft.com/office/drawing/2014/main" id="{D9152916-B7D6-4711-B3BF-663ACE785D48}"/>
              </a:ext>
            </a:extLst>
          </p:cNvPr>
          <p:cNvSpPr>
            <a:spLocks noGrp="1"/>
          </p:cNvSpPr>
          <p:nvPr>
            <p:ph idx="1"/>
          </p:nvPr>
        </p:nvSpPr>
        <p:spPr>
          <a:xfrm>
            <a:off x="1775634" y="2444011"/>
            <a:ext cx="8102379" cy="1877265"/>
          </a:xfrm>
          <a:solidFill>
            <a:schemeClr val="bg1">
              <a:lumMod val="95000"/>
            </a:schemeClr>
          </a:solidFill>
          <a:ln>
            <a:solidFill>
              <a:schemeClr val="tx1"/>
            </a:solidFill>
          </a:ln>
          <a:effectLst>
            <a:outerShdw blurRad="50800" dist="38100" dir="2700000" algn="tl" rotWithShape="0">
              <a:prstClr val="black">
                <a:alpha val="40000"/>
              </a:prstClr>
            </a:outerShdw>
          </a:effectLst>
        </p:spPr>
        <p:txBody>
          <a:bodyPr>
            <a:normAutofit fontScale="92500" lnSpcReduction="10000"/>
          </a:bodyPr>
          <a:lstStyle/>
          <a:p>
            <a:pPr>
              <a:lnSpc>
                <a:spcPct val="120000"/>
              </a:lnSpc>
              <a:spcBef>
                <a:spcPts val="600"/>
              </a:spcBef>
              <a:buNone/>
            </a:pPr>
            <a:r>
              <a:rPr lang="en-US" altLang="zh-CN" sz="2400" dirty="0">
                <a:solidFill>
                  <a:srgbClr val="C00000"/>
                </a:solidFill>
                <a:latin typeface="黑体" panose="02010609060101010101" pitchFamily="49" charset="-122"/>
                <a:ea typeface="黑体" panose="02010609060101010101" pitchFamily="49" charset="-122"/>
              </a:rPr>
              <a:t>INSERT </a:t>
            </a:r>
            <a:r>
              <a:rPr lang="en-US" altLang="zh-CN" sz="2400" dirty="0">
                <a:solidFill>
                  <a:schemeClr val="tx1">
                    <a:lumMod val="50000"/>
                    <a:lumOff val="50000"/>
                  </a:schemeClr>
                </a:solidFill>
                <a:latin typeface="黑体" panose="02010609060101010101" pitchFamily="49" charset="-122"/>
                <a:ea typeface="黑体" panose="02010609060101010101" pitchFamily="49" charset="-122"/>
              </a:rPr>
              <a:t>[</a:t>
            </a:r>
            <a:r>
              <a:rPr lang="en-US" altLang="zh-CN" sz="2400" dirty="0">
                <a:solidFill>
                  <a:srgbClr val="C00000"/>
                </a:solidFill>
                <a:latin typeface="黑体" panose="02010609060101010101" pitchFamily="49" charset="-122"/>
                <a:ea typeface="黑体" panose="02010609060101010101" pitchFamily="49" charset="-122"/>
              </a:rPr>
              <a:t>INTO</a:t>
            </a:r>
            <a:r>
              <a:rPr lang="en-US" altLang="zh-CN" sz="2400" dirty="0">
                <a:solidFill>
                  <a:schemeClr val="tx1">
                    <a:lumMod val="50000"/>
                    <a:lumOff val="50000"/>
                  </a:schemeClr>
                </a:solidFill>
                <a:latin typeface="黑体" panose="02010609060101010101" pitchFamily="49" charset="-122"/>
                <a:ea typeface="黑体" panose="02010609060101010101" pitchFamily="49" charset="-122"/>
              </a:rPr>
              <a:t>]</a:t>
            </a:r>
            <a:r>
              <a:rPr lang="en-US" altLang="zh-CN" sz="2400" dirty="0">
                <a:solidFill>
                  <a:srgbClr val="C00000"/>
                </a:solidFill>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表名</a:t>
            </a:r>
            <a:r>
              <a:rPr lang="en-US" altLang="zh-CN" sz="2400" dirty="0">
                <a:solidFill>
                  <a:schemeClr val="tx1">
                    <a:lumMod val="50000"/>
                    <a:lumOff val="50000"/>
                  </a:schemeClr>
                </a:solidFill>
                <a:latin typeface="黑体" panose="02010609060101010101" pitchFamily="49" charset="-122"/>
                <a:ea typeface="黑体" panose="02010609060101010101" pitchFamily="49" charset="-122"/>
              </a:rPr>
              <a:t>[</a:t>
            </a:r>
            <a:r>
              <a:rPr lang="en-US" altLang="zh-CN" sz="2400" dirty="0">
                <a:solidFill>
                  <a:srgbClr val="C00000"/>
                </a:solidFill>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列名</a:t>
            </a:r>
            <a:r>
              <a:rPr lang="en-US" altLang="zh-CN" sz="2400" dirty="0">
                <a:latin typeface="黑体" panose="02010609060101010101" pitchFamily="49" charset="-122"/>
                <a:ea typeface="黑体" panose="02010609060101010101" pitchFamily="49" charset="-122"/>
              </a:rPr>
              <a:t>1</a:t>
            </a:r>
            <a:r>
              <a:rPr lang="en-US" altLang="zh-CN" sz="2400" dirty="0">
                <a:solidFill>
                  <a:srgbClr val="C00000"/>
                </a:solidFill>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列名</a:t>
            </a:r>
            <a:r>
              <a:rPr lang="en-US" altLang="zh-CN" sz="2400" dirty="0">
                <a:latin typeface="黑体" panose="02010609060101010101" pitchFamily="49" charset="-122"/>
                <a:ea typeface="黑体" panose="02010609060101010101" pitchFamily="49" charset="-122"/>
              </a:rPr>
              <a:t>2</a:t>
            </a:r>
            <a:r>
              <a:rPr lang="en-US" altLang="zh-CN" sz="2400" dirty="0">
                <a:solidFill>
                  <a:srgbClr val="C00000"/>
                </a:solidFill>
                <a:latin typeface="黑体" panose="02010609060101010101" pitchFamily="49" charset="-122"/>
                <a:ea typeface="黑体" panose="02010609060101010101" pitchFamily="49" charset="-122"/>
              </a:rPr>
              <a:t>,…)</a:t>
            </a:r>
            <a:r>
              <a:rPr lang="en-US" altLang="zh-CN" sz="2400" dirty="0">
                <a:solidFill>
                  <a:schemeClr val="tx1">
                    <a:lumMod val="50000"/>
                    <a:lumOff val="50000"/>
                  </a:schemeClr>
                </a:solidFill>
                <a:latin typeface="黑体" panose="02010609060101010101" pitchFamily="49" charset="-122"/>
                <a:ea typeface="黑体" panose="02010609060101010101" pitchFamily="49" charset="-122"/>
              </a:rPr>
              <a:t>]</a:t>
            </a:r>
          </a:p>
          <a:p>
            <a:pPr lvl="2">
              <a:lnSpc>
                <a:spcPct val="120000"/>
              </a:lnSpc>
              <a:spcBef>
                <a:spcPts val="600"/>
              </a:spcBef>
              <a:buNone/>
            </a:pPr>
            <a:r>
              <a:rPr lang="en-US" altLang="zh-CN" sz="2400" dirty="0">
                <a:solidFill>
                  <a:srgbClr val="C00000"/>
                </a:solidFill>
                <a:latin typeface="黑体" panose="02010609060101010101" pitchFamily="49" charset="-122"/>
                <a:ea typeface="黑体" panose="02010609060101010101" pitchFamily="49" charset="-122"/>
              </a:rPr>
              <a:t>   	VALUES(</a:t>
            </a:r>
            <a:r>
              <a:rPr lang="zh-CN" altLang="en-US" sz="2400" dirty="0">
                <a:latin typeface="黑体" panose="02010609060101010101" pitchFamily="49" charset="-122"/>
                <a:ea typeface="黑体" panose="02010609060101010101" pitchFamily="49" charset="-122"/>
              </a:rPr>
              <a:t>表达式</a:t>
            </a:r>
            <a:r>
              <a:rPr lang="en-US" altLang="zh-CN" sz="2400" dirty="0">
                <a:latin typeface="黑体" panose="02010609060101010101" pitchFamily="49" charset="-122"/>
                <a:ea typeface="黑体" panose="02010609060101010101" pitchFamily="49" charset="-122"/>
              </a:rPr>
              <a:t>1</a:t>
            </a:r>
            <a:r>
              <a:rPr lang="en-US" altLang="zh-CN" sz="2400" dirty="0">
                <a:solidFill>
                  <a:srgbClr val="C00000"/>
                </a:solidFill>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表达式</a:t>
            </a:r>
            <a:r>
              <a:rPr lang="en-US" altLang="zh-CN" sz="2400" dirty="0">
                <a:latin typeface="黑体" panose="02010609060101010101" pitchFamily="49" charset="-122"/>
                <a:ea typeface="黑体" panose="02010609060101010101" pitchFamily="49" charset="-122"/>
              </a:rPr>
              <a:t>2</a:t>
            </a:r>
            <a:r>
              <a:rPr lang="en-US" altLang="zh-CN" sz="2400" dirty="0" smtClean="0">
                <a:solidFill>
                  <a:srgbClr val="C00000"/>
                </a:solidFill>
                <a:latin typeface="黑体" panose="02010609060101010101" pitchFamily="49" charset="-122"/>
                <a:ea typeface="黑体" panose="02010609060101010101" pitchFamily="49" charset="-122"/>
              </a:rPr>
              <a:t>,…),</a:t>
            </a:r>
          </a:p>
          <a:p>
            <a:pPr lvl="2">
              <a:lnSpc>
                <a:spcPct val="120000"/>
              </a:lnSpc>
              <a:spcBef>
                <a:spcPts val="600"/>
              </a:spcBef>
              <a:buNone/>
            </a:pPr>
            <a:r>
              <a:rPr lang="en-US" altLang="zh-CN" sz="2400" b="1" dirty="0" smtClean="0">
                <a:solidFill>
                  <a:srgbClr val="C00000"/>
                </a:solidFill>
                <a:latin typeface="黑体" pitchFamily="49" charset="-122"/>
                <a:ea typeface="黑体"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表达式</a:t>
            </a:r>
            <a:r>
              <a:rPr lang="en-US" altLang="zh-CN" sz="2400" dirty="0">
                <a:latin typeface="黑体" panose="02010609060101010101" pitchFamily="49" charset="-122"/>
                <a:ea typeface="黑体" panose="02010609060101010101" pitchFamily="49" charset="-122"/>
              </a:rPr>
              <a:t>1</a:t>
            </a:r>
            <a:r>
              <a:rPr lang="en-US" altLang="zh-CN" sz="2400" dirty="0">
                <a:solidFill>
                  <a:srgbClr val="C00000"/>
                </a:solidFill>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表达式</a:t>
            </a:r>
            <a:r>
              <a:rPr lang="en-US" altLang="zh-CN" sz="2400" dirty="0">
                <a:latin typeface="黑体" panose="02010609060101010101" pitchFamily="49" charset="-122"/>
                <a:ea typeface="黑体" panose="02010609060101010101" pitchFamily="49" charset="-122"/>
              </a:rPr>
              <a:t>2</a:t>
            </a:r>
            <a:r>
              <a:rPr lang="en-US" altLang="zh-CN" sz="2400" dirty="0" smtClean="0">
                <a:solidFill>
                  <a:srgbClr val="C00000"/>
                </a:solidFill>
                <a:latin typeface="黑体" panose="02010609060101010101" pitchFamily="49" charset="-122"/>
                <a:ea typeface="黑体" panose="02010609060101010101" pitchFamily="49" charset="-122"/>
              </a:rPr>
              <a:t>,…),</a:t>
            </a:r>
          </a:p>
          <a:p>
            <a:pPr lvl="2">
              <a:lnSpc>
                <a:spcPct val="120000"/>
              </a:lnSpc>
              <a:spcBef>
                <a:spcPts val="600"/>
              </a:spcBef>
              <a:buNone/>
            </a:pPr>
            <a:r>
              <a:rPr lang="en-US" altLang="zh-CN" sz="2400" b="1" dirty="0">
                <a:solidFill>
                  <a:srgbClr val="C00000"/>
                </a:solidFill>
                <a:latin typeface="黑体" panose="02010609060101010101" pitchFamily="49" charset="-122"/>
                <a:ea typeface="黑体" panose="02010609060101010101" pitchFamily="49" charset="-122"/>
              </a:rPr>
              <a:t> </a:t>
            </a:r>
            <a:r>
              <a:rPr lang="en-US" altLang="zh-CN" sz="2400" b="1" dirty="0" smtClean="0">
                <a:solidFill>
                  <a:srgbClr val="C00000"/>
                </a:solidFill>
                <a:latin typeface="黑体" panose="02010609060101010101" pitchFamily="49" charset="-122"/>
                <a:ea typeface="黑体" panose="02010609060101010101" pitchFamily="49" charset="-122"/>
              </a:rPr>
              <a:t>            …]</a:t>
            </a:r>
            <a:endParaRPr lang="en-US" altLang="zh-CN" sz="2400" b="1" dirty="0">
              <a:solidFill>
                <a:srgbClr val="C00000"/>
              </a:solidFill>
              <a:latin typeface="黑体" pitchFamily="49" charset="-122"/>
              <a:ea typeface="黑体" pitchFamily="49" charset="-122"/>
            </a:endParaRPr>
          </a:p>
          <a:p>
            <a:pPr marL="0" lvl="1" indent="0">
              <a:lnSpc>
                <a:spcPct val="120000"/>
              </a:lnSpc>
              <a:spcBef>
                <a:spcPts val="600"/>
              </a:spcBef>
              <a:buSzPct val="100000"/>
              <a:buNone/>
              <a:defRPr/>
            </a:pPr>
            <a:endParaRPr lang="en-US" altLang="zh-CN" sz="2600" dirty="0">
              <a:latin typeface="黑体" pitchFamily="49" charset="-122"/>
              <a:ea typeface="黑体" pitchFamily="49" charset="-122"/>
            </a:endParaRPr>
          </a:p>
          <a:p>
            <a:pPr marL="0" lvl="1" indent="0">
              <a:lnSpc>
                <a:spcPct val="120000"/>
              </a:lnSpc>
              <a:spcBef>
                <a:spcPts val="600"/>
              </a:spcBef>
              <a:buSzPct val="60000"/>
              <a:buNone/>
              <a:defRPr/>
            </a:pPr>
            <a:endParaRPr lang="zh-CN" altLang="en-US" dirty="0">
              <a:latin typeface="黑体" pitchFamily="49" charset="-122"/>
              <a:ea typeface="黑体" pitchFamily="49" charset="-122"/>
            </a:endParaRPr>
          </a:p>
        </p:txBody>
      </p:sp>
      <p:sp>
        <p:nvSpPr>
          <p:cNvPr id="11" name="对话气泡: 圆角矩形 2">
            <a:extLst>
              <a:ext uri="{FF2B5EF4-FFF2-40B4-BE49-F238E27FC236}">
                <a16:creationId xmlns:a16="http://schemas.microsoft.com/office/drawing/2014/main" id="{F5E3110A-0635-43F4-9070-15B15E987713}"/>
              </a:ext>
            </a:extLst>
          </p:cNvPr>
          <p:cNvSpPr/>
          <p:nvPr/>
        </p:nvSpPr>
        <p:spPr>
          <a:xfrm>
            <a:off x="7663951" y="1066620"/>
            <a:ext cx="3530601" cy="1170580"/>
          </a:xfrm>
          <a:prstGeom prst="wedgeRoundRectCallout">
            <a:avLst>
              <a:gd name="adj1" fmla="val -70061"/>
              <a:gd name="adj2" fmla="val 7607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chemeClr val="tx1"/>
                </a:solidFill>
                <a:latin typeface="黑体" panose="02010609060101010101" pitchFamily="49" charset="-122"/>
                <a:ea typeface="黑体" panose="02010609060101010101" pitchFamily="49" charset="-122"/>
              </a:rPr>
              <a:t>当向表的所有列插入值时，列名可以省略，当向部分列插入值时必须指定列名。</a:t>
            </a:r>
          </a:p>
        </p:txBody>
      </p:sp>
      <p:sp>
        <p:nvSpPr>
          <p:cNvPr id="12" name="对话气泡: 圆角矩形 7">
            <a:extLst>
              <a:ext uri="{FF2B5EF4-FFF2-40B4-BE49-F238E27FC236}">
                <a16:creationId xmlns:a16="http://schemas.microsoft.com/office/drawing/2014/main" id="{153AF5C0-7D7F-4FED-A271-DC76181CE783}"/>
              </a:ext>
            </a:extLst>
          </p:cNvPr>
          <p:cNvSpPr/>
          <p:nvPr/>
        </p:nvSpPr>
        <p:spPr>
          <a:xfrm>
            <a:off x="2960857" y="4970396"/>
            <a:ext cx="5731932" cy="1143732"/>
          </a:xfrm>
          <a:prstGeom prst="wedgeRoundRectCallout">
            <a:avLst>
              <a:gd name="adj1" fmla="val -6940"/>
              <a:gd name="adj2" fmla="val -157474"/>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CC"/>
                </a:solidFill>
                <a:latin typeface="黑体" panose="02010609060101010101" pitchFamily="49" charset="-122"/>
                <a:ea typeface="黑体" panose="02010609060101010101" pitchFamily="49" charset="-122"/>
              </a:rPr>
              <a:t>表达式</a:t>
            </a:r>
            <a:r>
              <a:rPr lang="zh-CN" altLang="en-US" sz="2200" dirty="0">
                <a:solidFill>
                  <a:schemeClr val="tx1"/>
                </a:solidFill>
                <a:latin typeface="黑体" panose="02010609060101010101" pitchFamily="49" charset="-122"/>
                <a:ea typeface="黑体" panose="02010609060101010101" pitchFamily="49" charset="-122"/>
              </a:rPr>
              <a:t>是插入到列中的值，因此表达式要与列一一对应，即个数、类型和含义一致。</a:t>
            </a:r>
            <a:endParaRPr lang="en-US" altLang="zh-CN" sz="2200" dirty="0">
              <a:solidFill>
                <a:schemeClr val="tx1"/>
              </a:solidFill>
              <a:latin typeface="黑体" panose="02010609060101010101" pitchFamily="49" charset="-122"/>
              <a:ea typeface="黑体" panose="02010609060101010101" pitchFamily="49" charset="-122"/>
            </a:endParaRPr>
          </a:p>
        </p:txBody>
      </p:sp>
      <p:sp>
        <p:nvSpPr>
          <p:cNvPr id="13" name="对话气泡: 圆角矩形 2">
            <a:extLst>
              <a:ext uri="{FF2B5EF4-FFF2-40B4-BE49-F238E27FC236}">
                <a16:creationId xmlns:a16="http://schemas.microsoft.com/office/drawing/2014/main" id="{F5E3110A-0635-43F4-9070-15B15E987713}"/>
              </a:ext>
            </a:extLst>
          </p:cNvPr>
          <p:cNvSpPr/>
          <p:nvPr/>
        </p:nvSpPr>
        <p:spPr>
          <a:xfrm>
            <a:off x="8083050" y="3223654"/>
            <a:ext cx="3361698" cy="764638"/>
          </a:xfrm>
          <a:prstGeom prst="wedgeRoundRectCallout">
            <a:avLst>
              <a:gd name="adj1" fmla="val -63231"/>
              <a:gd name="adj2" fmla="val 991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smtClean="0">
                <a:solidFill>
                  <a:schemeClr val="tx1"/>
                </a:solidFill>
                <a:latin typeface="黑体" panose="02010609060101010101" pitchFamily="49" charset="-122"/>
                <a:ea typeface="黑体" panose="02010609060101010101" pitchFamily="49" charset="-122"/>
              </a:rPr>
              <a:t>可以一次向表中插入多行。</a:t>
            </a:r>
            <a:endParaRPr lang="zh-CN" altLang="en-US" sz="2200" dirty="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20096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build="p" animBg="1"/>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a:extLst>
              <a:ext uri="{FF2B5EF4-FFF2-40B4-BE49-F238E27FC236}">
                <a16:creationId xmlns:a16="http://schemas.microsoft.com/office/drawing/2014/main" id="{D9152916-B7D6-4711-B3BF-663ACE785D48}"/>
              </a:ext>
            </a:extLst>
          </p:cNvPr>
          <p:cNvSpPr>
            <a:spLocks noGrp="1"/>
          </p:cNvSpPr>
          <p:nvPr>
            <p:ph idx="1"/>
          </p:nvPr>
        </p:nvSpPr>
        <p:spPr>
          <a:xfrm>
            <a:off x="720000" y="540000"/>
            <a:ext cx="10684710" cy="1178613"/>
          </a:xfrm>
        </p:spPr>
        <p:txBody>
          <a:bodyPr>
            <a:normAutofit/>
          </a:bodyPr>
          <a:lstStyle/>
          <a:p>
            <a:pPr marL="266700" lvl="1" indent="-266700">
              <a:lnSpc>
                <a:spcPct val="130000"/>
              </a:lnSpc>
              <a:spcBef>
                <a:spcPts val="600"/>
              </a:spcBef>
              <a:buSzPct val="100000"/>
              <a:buNone/>
              <a:defRPr/>
            </a:pPr>
            <a:r>
              <a:rPr lang="en-US" altLang="zh-CN" dirty="0">
                <a:solidFill>
                  <a:srgbClr val="006666"/>
                </a:solidFill>
                <a:latin typeface="黑体" panose="02010609060101010101" pitchFamily="49" charset="-122"/>
                <a:ea typeface="黑体" panose="02010609060101010101" pitchFamily="49" charset="-122"/>
              </a:rPr>
              <a:t>【</a:t>
            </a:r>
            <a:r>
              <a:rPr lang="zh-CN" altLang="en-US" dirty="0">
                <a:solidFill>
                  <a:srgbClr val="006666"/>
                </a:solidFill>
                <a:latin typeface="黑体" panose="02010609060101010101" pitchFamily="49" charset="-122"/>
                <a:ea typeface="黑体" panose="02010609060101010101" pitchFamily="49" charset="-122"/>
              </a:rPr>
              <a:t>例</a:t>
            </a:r>
            <a:r>
              <a:rPr lang="en-US" altLang="zh-CN" dirty="0">
                <a:solidFill>
                  <a:srgbClr val="006666"/>
                </a:solidFill>
                <a:latin typeface="黑体" panose="02010609060101010101" pitchFamily="49" charset="-122"/>
                <a:ea typeface="黑体" panose="02010609060101010101" pitchFamily="49" charset="-122"/>
              </a:rPr>
              <a:t>1】</a:t>
            </a:r>
            <a:r>
              <a:rPr lang="zh-CN" altLang="en-US" dirty="0">
                <a:latin typeface="黑体" pitchFamily="49" charset="-122"/>
                <a:ea typeface="黑体" pitchFamily="49" charset="-122"/>
              </a:rPr>
              <a:t>向</a:t>
            </a:r>
            <a:r>
              <a:rPr lang="en-US" altLang="zh-CN" dirty="0">
                <a:latin typeface="黑体" pitchFamily="49" charset="-122"/>
                <a:ea typeface="黑体" pitchFamily="49" charset="-122"/>
              </a:rPr>
              <a:t>score</a:t>
            </a:r>
            <a:r>
              <a:rPr lang="zh-CN" altLang="en-US" dirty="0">
                <a:latin typeface="黑体" pitchFamily="49" charset="-122"/>
                <a:ea typeface="黑体" pitchFamily="49" charset="-122"/>
              </a:rPr>
              <a:t>表中添加一条选课记录，学号为“</a:t>
            </a:r>
            <a:r>
              <a:rPr lang="en-US" altLang="zh-CN" dirty="0">
                <a:latin typeface="黑体" pitchFamily="49" charset="-122"/>
                <a:ea typeface="黑体" pitchFamily="49" charset="-122"/>
              </a:rPr>
              <a:t>111</a:t>
            </a:r>
            <a:r>
              <a:rPr lang="zh-CN" altLang="en-US" dirty="0">
                <a:latin typeface="黑体" pitchFamily="49" charset="-122"/>
                <a:ea typeface="黑体" pitchFamily="49" charset="-122"/>
              </a:rPr>
              <a:t>”，课程号为“</a:t>
            </a:r>
            <a:r>
              <a:rPr lang="en-US" altLang="zh-CN" dirty="0">
                <a:latin typeface="黑体" pitchFamily="49" charset="-122"/>
                <a:ea typeface="黑体" pitchFamily="49" charset="-122"/>
              </a:rPr>
              <a:t>6-166</a:t>
            </a:r>
            <a:r>
              <a:rPr lang="zh-CN" altLang="en-US" dirty="0">
                <a:latin typeface="黑体" pitchFamily="49" charset="-122"/>
                <a:ea typeface="黑体" pitchFamily="49" charset="-122"/>
              </a:rPr>
              <a:t>”，成绩为</a:t>
            </a:r>
            <a:r>
              <a:rPr lang="en-US" altLang="zh-CN" dirty="0">
                <a:latin typeface="黑体" pitchFamily="49" charset="-122"/>
                <a:ea typeface="黑体" pitchFamily="49" charset="-122"/>
              </a:rPr>
              <a:t>87</a:t>
            </a:r>
            <a:r>
              <a:rPr lang="zh-CN" altLang="en-US" dirty="0">
                <a:latin typeface="黑体" pitchFamily="49" charset="-122"/>
                <a:ea typeface="黑体" pitchFamily="49" charset="-122"/>
              </a:rPr>
              <a:t>。</a:t>
            </a:r>
            <a:endParaRPr lang="en-US" altLang="zh-CN" dirty="0">
              <a:latin typeface="黑体" pitchFamily="49" charset="-122"/>
              <a:ea typeface="黑体" pitchFamily="49" charset="-122"/>
            </a:endParaRPr>
          </a:p>
        </p:txBody>
      </p:sp>
      <p:sp>
        <p:nvSpPr>
          <p:cNvPr id="4" name="Rectangle 3">
            <a:extLst>
              <a:ext uri="{FF2B5EF4-FFF2-40B4-BE49-F238E27FC236}">
                <a16:creationId xmlns:a16="http://schemas.microsoft.com/office/drawing/2014/main" id="{4A52DF85-171B-4CF9-B452-B411A4167A6F}"/>
              </a:ext>
            </a:extLst>
          </p:cNvPr>
          <p:cNvSpPr>
            <a:spLocks noChangeArrowheads="1"/>
          </p:cNvSpPr>
          <p:nvPr/>
        </p:nvSpPr>
        <p:spPr bwMode="auto">
          <a:xfrm>
            <a:off x="0" y="17843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a:extLst>
              <a:ext uri="{FF2B5EF4-FFF2-40B4-BE49-F238E27FC236}">
                <a16:creationId xmlns:a16="http://schemas.microsoft.com/office/drawing/2014/main" id="{95D38B4F-F108-41CC-8AEF-C90053B96B7B}"/>
              </a:ext>
            </a:extLst>
          </p:cNvPr>
          <p:cNvSpPr/>
          <p:nvPr/>
        </p:nvSpPr>
        <p:spPr>
          <a:xfrm>
            <a:off x="1273853" y="2287921"/>
            <a:ext cx="5129718" cy="1195407"/>
          </a:xfrm>
          <a:prstGeom prst="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0000FF"/>
                </a:solidFill>
                <a:latin typeface="黑体" panose="02010609060101010101" pitchFamily="49" charset="-122"/>
                <a:ea typeface="黑体" panose="02010609060101010101" pitchFamily="49" charset="-122"/>
              </a:rPr>
              <a:t>INSERT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INTO</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score</a:t>
            </a:r>
            <a:r>
              <a:rPr lang="zh-CN" altLang="en-US" sz="2400" dirty="0">
                <a:solidFill>
                  <a:prstClr val="black"/>
                </a:solidFill>
                <a:latin typeface="黑体" panose="02010609060101010101" pitchFamily="49" charset="-122"/>
                <a:ea typeface="黑体" panose="02010609060101010101" pitchFamily="49" charset="-122"/>
              </a:rPr>
              <a:t> </a:t>
            </a:r>
            <a:endParaRPr lang="en-US" altLang="zh-CN"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VALUES</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srgbClr val="FF0000"/>
                </a:solidFill>
                <a:latin typeface="黑体" panose="02010609060101010101" pitchFamily="49" charset="-122"/>
                <a:ea typeface="黑体" panose="02010609060101010101" pitchFamily="49" charset="-122"/>
              </a:rPr>
              <a:t>'111'</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srgbClr val="FF0000"/>
                </a:solidFill>
                <a:latin typeface="黑体" panose="02010609060101010101" pitchFamily="49" charset="-122"/>
                <a:ea typeface="黑体" panose="02010609060101010101" pitchFamily="49" charset="-122"/>
              </a:rPr>
              <a:t>'6-166'</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prstClr val="black"/>
                </a:solidFill>
                <a:latin typeface="黑体" panose="02010609060101010101" pitchFamily="49" charset="-122"/>
                <a:ea typeface="黑体" panose="02010609060101010101" pitchFamily="49" charset="-122"/>
              </a:rPr>
              <a:t>87</a:t>
            </a:r>
            <a:r>
              <a:rPr lang="en-US" altLang="zh-CN" sz="2400" dirty="0">
                <a:solidFill>
                  <a:srgbClr val="808080"/>
                </a:solidFill>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sp>
        <p:nvSpPr>
          <p:cNvPr id="8" name="对话气泡: 圆角矩形 7">
            <a:extLst>
              <a:ext uri="{FF2B5EF4-FFF2-40B4-BE49-F238E27FC236}">
                <a16:creationId xmlns:a16="http://schemas.microsoft.com/office/drawing/2014/main" id="{0E70D528-7334-4835-A525-02B384971D22}"/>
              </a:ext>
            </a:extLst>
          </p:cNvPr>
          <p:cNvSpPr/>
          <p:nvPr/>
        </p:nvSpPr>
        <p:spPr>
          <a:xfrm>
            <a:off x="1273853" y="4131033"/>
            <a:ext cx="3431151" cy="808192"/>
          </a:xfrm>
          <a:prstGeom prst="wedgeRoundRectCallout">
            <a:avLst>
              <a:gd name="adj1" fmla="val -6876"/>
              <a:gd name="adj2" fmla="val -132918"/>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chemeClr val="tx1"/>
                </a:solidFill>
                <a:latin typeface="黑体" panose="02010609060101010101" pitchFamily="49" charset="-122"/>
                <a:ea typeface="黑体" panose="02010609060101010101" pitchFamily="49" charset="-122"/>
              </a:rPr>
              <a:t>向所有列中插入数据时，列名可以省略不写。</a:t>
            </a:r>
            <a:endParaRPr lang="en-US" altLang="zh-CN" sz="2200" dirty="0">
              <a:solidFill>
                <a:schemeClr val="tx1"/>
              </a:solidFill>
              <a:latin typeface="黑体" panose="02010609060101010101" pitchFamily="49" charset="-122"/>
              <a:ea typeface="黑体" panose="02010609060101010101" pitchFamily="49" charset="-122"/>
            </a:endParaRPr>
          </a:p>
        </p:txBody>
      </p:sp>
      <p:sp>
        <p:nvSpPr>
          <p:cNvPr id="10" name="文本框 9">
            <a:extLst>
              <a:ext uri="{FF2B5EF4-FFF2-40B4-BE49-F238E27FC236}">
                <a16:creationId xmlns:a16="http://schemas.microsoft.com/office/drawing/2014/main" id="{74AD810E-744D-3450-E7B9-FDBFE0C35A87}"/>
              </a:ext>
            </a:extLst>
          </p:cNvPr>
          <p:cNvSpPr txBox="1"/>
          <p:nvPr/>
        </p:nvSpPr>
        <p:spPr>
          <a:xfrm>
            <a:off x="1273853" y="1734306"/>
            <a:ext cx="1986742" cy="430887"/>
          </a:xfrm>
          <a:prstGeom prst="rect">
            <a:avLst/>
          </a:prstGeom>
          <a:noFill/>
        </p:spPr>
        <p:txBody>
          <a:bodyPr wrap="square">
            <a:spAutoFit/>
          </a:bodyPr>
          <a:lstStyle/>
          <a:p>
            <a:pPr>
              <a:spcBef>
                <a:spcPts val="1800"/>
              </a:spcBef>
            </a:pPr>
            <a:r>
              <a:rPr lang="zh-CN" altLang="en-US" sz="2200" dirty="0">
                <a:solidFill>
                  <a:srgbClr val="C00000"/>
                </a:solidFill>
                <a:latin typeface="黑体" panose="02010609060101010101" pitchFamily="49" charset="-122"/>
                <a:ea typeface="黑体" panose="02010609060101010101" pitchFamily="49" charset="-122"/>
              </a:rPr>
              <a:t>插入语句：</a:t>
            </a:r>
            <a:r>
              <a:rPr lang="en-US" altLang="zh-CN" sz="2200" dirty="0">
                <a:latin typeface="黑体" pitchFamily="49" charset="-122"/>
                <a:ea typeface="黑体" pitchFamily="49" charset="-122"/>
              </a:rPr>
              <a:t>   </a:t>
            </a:r>
          </a:p>
        </p:txBody>
      </p:sp>
      <p:grpSp>
        <p:nvGrpSpPr>
          <p:cNvPr id="12" name="组合 11">
            <a:extLst>
              <a:ext uri="{FF2B5EF4-FFF2-40B4-BE49-F238E27FC236}">
                <a16:creationId xmlns:a16="http://schemas.microsoft.com/office/drawing/2014/main" id="{F5E745AA-C55E-CCB1-C7CB-1FBC9F59E628}"/>
              </a:ext>
            </a:extLst>
          </p:cNvPr>
          <p:cNvGrpSpPr/>
          <p:nvPr/>
        </p:nvGrpSpPr>
        <p:grpSpPr>
          <a:xfrm>
            <a:off x="5731330" y="1734306"/>
            <a:ext cx="5242975" cy="4308842"/>
            <a:chOff x="5731330" y="1734306"/>
            <a:chExt cx="5242975" cy="4308842"/>
          </a:xfrm>
        </p:grpSpPr>
        <p:pic>
          <p:nvPicPr>
            <p:cNvPr id="2" name="图片 1">
              <a:extLst>
                <a:ext uri="{FF2B5EF4-FFF2-40B4-BE49-F238E27FC236}">
                  <a16:creationId xmlns:a16="http://schemas.microsoft.com/office/drawing/2014/main" id="{11153AC2-BBAB-435D-82E1-DA0B284DE9A3}"/>
                </a:ext>
              </a:extLst>
            </p:cNvPr>
            <p:cNvPicPr>
              <a:picLocks noChangeAspect="1"/>
            </p:cNvPicPr>
            <p:nvPr/>
          </p:nvPicPr>
          <p:blipFill>
            <a:blip r:embed="rId3"/>
            <a:stretch>
              <a:fillRect/>
            </a:stretch>
          </p:blipFill>
          <p:spPr>
            <a:xfrm>
              <a:off x="7990603" y="1734306"/>
              <a:ext cx="2983702" cy="4308842"/>
            </a:xfrm>
            <a:prstGeom prst="rect">
              <a:avLst/>
            </a:prstGeom>
            <a:effectLst>
              <a:outerShdw blurRad="50800" dist="38100" dir="2700000" algn="tl" rotWithShape="0">
                <a:prstClr val="black">
                  <a:alpha val="40000"/>
                </a:prstClr>
              </a:outerShdw>
            </a:effectLst>
          </p:spPr>
        </p:pic>
        <p:sp>
          <p:nvSpPr>
            <p:cNvPr id="11" name="对话气泡: 圆角矩形 10">
              <a:extLst>
                <a:ext uri="{FF2B5EF4-FFF2-40B4-BE49-F238E27FC236}">
                  <a16:creationId xmlns:a16="http://schemas.microsoft.com/office/drawing/2014/main" id="{C5C6A827-BD33-01EC-DAC1-F2F7DC32E19B}"/>
                </a:ext>
              </a:extLst>
            </p:cNvPr>
            <p:cNvSpPr/>
            <p:nvPr/>
          </p:nvSpPr>
          <p:spPr>
            <a:xfrm>
              <a:off x="5731330" y="4212355"/>
              <a:ext cx="2223950" cy="808192"/>
            </a:xfrm>
            <a:prstGeom prst="wedgeRoundRectCallout">
              <a:avLst>
                <a:gd name="adj1" fmla="val 74263"/>
                <a:gd name="adj2" fmla="val 133478"/>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500"/>
                </a:spcBef>
              </a:pPr>
              <a:r>
                <a:rPr lang="zh-CN" altLang="en-US" sz="2200" dirty="0">
                  <a:solidFill>
                    <a:srgbClr val="0000CC"/>
                  </a:solidFill>
                  <a:latin typeface="黑体" panose="02010609060101010101" pitchFamily="49" charset="-122"/>
                  <a:ea typeface="黑体" panose="02010609060101010101" pitchFamily="49" charset="-122"/>
                </a:rPr>
                <a:t>打开编辑窗口可查看添加结果。</a:t>
              </a:r>
            </a:p>
          </p:txBody>
        </p:sp>
      </p:grpSp>
    </p:spTree>
    <p:extLst>
      <p:ext uri="{BB962C8B-B14F-4D97-AF65-F5344CB8AC3E}">
        <p14:creationId xmlns:p14="http://schemas.microsoft.com/office/powerpoint/2010/main" val="3882840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wd">
                                    <p:tmAbs val="500"/>
                                  </p:iterate>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wd">
                                    <p:tmAbs val="500"/>
                                  </p:iterate>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F6AB463-02E5-476E-95F2-478B0625E9D3}"/>
              </a:ext>
            </a:extLst>
          </p:cNvPr>
          <p:cNvPicPr>
            <a:picLocks noChangeAspect="1"/>
          </p:cNvPicPr>
          <p:nvPr/>
        </p:nvPicPr>
        <p:blipFill rotWithShape="1">
          <a:blip r:embed="rId3"/>
          <a:srcRect b="1639"/>
          <a:stretch/>
        </p:blipFill>
        <p:spPr>
          <a:xfrm>
            <a:off x="7999760" y="1602312"/>
            <a:ext cx="2918387" cy="4044486"/>
          </a:xfrm>
          <a:prstGeom prst="rect">
            <a:avLst/>
          </a:prstGeom>
          <a:effectLst>
            <a:outerShdw blurRad="50800" dist="38100" dir="2700000" algn="tl" rotWithShape="0">
              <a:prstClr val="black">
                <a:alpha val="40000"/>
              </a:prstClr>
            </a:outerShdw>
          </a:effectLst>
        </p:spPr>
      </p:pic>
      <p:sp>
        <p:nvSpPr>
          <p:cNvPr id="6" name="矩形 5">
            <a:extLst>
              <a:ext uri="{FF2B5EF4-FFF2-40B4-BE49-F238E27FC236}">
                <a16:creationId xmlns:a16="http://schemas.microsoft.com/office/drawing/2014/main" id="{C686D44A-5F99-4757-A772-9CBF4F6046E6}"/>
              </a:ext>
            </a:extLst>
          </p:cNvPr>
          <p:cNvSpPr/>
          <p:nvPr/>
        </p:nvSpPr>
        <p:spPr>
          <a:xfrm>
            <a:off x="1273853" y="2321335"/>
            <a:ext cx="4822147" cy="1038164"/>
          </a:xfrm>
          <a:prstGeom prst="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0000FF"/>
                </a:solidFill>
                <a:latin typeface="黑体" panose="02010609060101010101" pitchFamily="49" charset="-122"/>
                <a:ea typeface="黑体" panose="02010609060101010101" pitchFamily="49" charset="-122"/>
              </a:rPr>
              <a:t>INSERT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INTO</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score</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err="1">
                <a:solidFill>
                  <a:srgbClr val="008080"/>
                </a:solidFill>
                <a:latin typeface="黑体" panose="02010609060101010101" pitchFamily="49" charset="-122"/>
                <a:ea typeface="黑体" panose="02010609060101010101" pitchFamily="49" charset="-122"/>
              </a:rPr>
              <a:t>sno</a:t>
            </a:r>
            <a:r>
              <a:rPr lang="en-US" altLang="zh-CN" sz="2400" dirty="0" err="1">
                <a:solidFill>
                  <a:srgbClr val="808080"/>
                </a:solidFill>
                <a:latin typeface="黑体" panose="02010609060101010101" pitchFamily="49" charset="-122"/>
                <a:ea typeface="黑体" panose="02010609060101010101" pitchFamily="49" charset="-122"/>
              </a:rPr>
              <a:t>,</a:t>
            </a:r>
            <a:r>
              <a:rPr lang="en-US" altLang="zh-CN" sz="2400" dirty="0" err="1">
                <a:solidFill>
                  <a:srgbClr val="008080"/>
                </a:solidFill>
                <a:latin typeface="黑体" panose="02010609060101010101" pitchFamily="49" charset="-122"/>
                <a:ea typeface="黑体" panose="02010609060101010101" pitchFamily="49" charset="-122"/>
              </a:rPr>
              <a:t>cno</a:t>
            </a:r>
            <a:r>
              <a:rPr lang="en-US" altLang="zh-CN" sz="2400" dirty="0">
                <a:solidFill>
                  <a:srgbClr val="808080"/>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  </a:t>
            </a:r>
          </a:p>
          <a:p>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VALUES</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srgbClr val="FF0000"/>
                </a:solidFill>
                <a:latin typeface="黑体" panose="02010609060101010101" pitchFamily="49" charset="-122"/>
                <a:ea typeface="黑体" panose="02010609060101010101" pitchFamily="49" charset="-122"/>
              </a:rPr>
              <a:t>'111'</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srgbClr val="FF0000"/>
                </a:solidFill>
                <a:latin typeface="黑体" panose="02010609060101010101" pitchFamily="49" charset="-122"/>
                <a:ea typeface="黑体" panose="02010609060101010101" pitchFamily="49" charset="-122"/>
              </a:rPr>
              <a:t>'3-245'</a:t>
            </a:r>
            <a:r>
              <a:rPr lang="en-US" altLang="zh-CN" sz="2400" dirty="0">
                <a:solidFill>
                  <a:srgbClr val="808080"/>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743903A4-38BD-4FFB-97F1-0E84361664E7}"/>
              </a:ext>
            </a:extLst>
          </p:cNvPr>
          <p:cNvSpPr>
            <a:spLocks noGrp="1"/>
          </p:cNvSpPr>
          <p:nvPr>
            <p:ph idx="1"/>
          </p:nvPr>
        </p:nvSpPr>
        <p:spPr>
          <a:xfrm>
            <a:off x="720000" y="540000"/>
            <a:ext cx="10618560" cy="1038164"/>
          </a:xfrm>
        </p:spPr>
        <p:txBody>
          <a:bodyPr>
            <a:normAutofit lnSpcReduction="10000"/>
          </a:bodyPr>
          <a:lstStyle/>
          <a:p>
            <a:pPr marL="182563" lvl="1" indent="-182563">
              <a:lnSpc>
                <a:spcPct val="130000"/>
              </a:lnSpc>
              <a:spcBef>
                <a:spcPts val="600"/>
              </a:spcBef>
              <a:buSzPct val="100000"/>
              <a:buNone/>
              <a:defRPr/>
            </a:pPr>
            <a:r>
              <a:rPr lang="en-US" altLang="zh-CN" dirty="0" smtClean="0">
                <a:solidFill>
                  <a:srgbClr val="006666"/>
                </a:solidFill>
                <a:latin typeface="黑体" panose="02010609060101010101" pitchFamily="49" charset="-122"/>
                <a:ea typeface="黑体" panose="02010609060101010101" pitchFamily="49" charset="-122"/>
              </a:rPr>
              <a:t>【</a:t>
            </a:r>
            <a:r>
              <a:rPr lang="zh-CN" altLang="en-US" dirty="0" smtClean="0">
                <a:solidFill>
                  <a:srgbClr val="006666"/>
                </a:solidFill>
                <a:latin typeface="黑体" panose="02010609060101010101" pitchFamily="49" charset="-122"/>
                <a:ea typeface="黑体" panose="02010609060101010101" pitchFamily="49" charset="-122"/>
              </a:rPr>
              <a:t>例</a:t>
            </a:r>
            <a:r>
              <a:rPr lang="en-US" altLang="zh-CN" dirty="0" smtClean="0">
                <a:solidFill>
                  <a:srgbClr val="006666"/>
                </a:solidFill>
                <a:latin typeface="黑体" panose="02010609060101010101" pitchFamily="49" charset="-122"/>
                <a:ea typeface="黑体" panose="02010609060101010101" pitchFamily="49" charset="-122"/>
              </a:rPr>
              <a:t>2】</a:t>
            </a:r>
            <a:r>
              <a:rPr lang="zh-CN" altLang="en-US" dirty="0">
                <a:latin typeface="黑体" pitchFamily="49" charset="-122"/>
                <a:ea typeface="黑体" pitchFamily="49" charset="-122"/>
              </a:rPr>
              <a:t>向</a:t>
            </a:r>
            <a:r>
              <a:rPr lang="en-US" altLang="zh-CN" dirty="0">
                <a:latin typeface="黑体" pitchFamily="49" charset="-122"/>
                <a:ea typeface="黑体" pitchFamily="49" charset="-122"/>
              </a:rPr>
              <a:t>score</a:t>
            </a:r>
            <a:r>
              <a:rPr lang="zh-CN" altLang="en-US" dirty="0">
                <a:latin typeface="黑体" pitchFamily="49" charset="-122"/>
                <a:ea typeface="黑体" pitchFamily="49" charset="-122"/>
              </a:rPr>
              <a:t>表中添加一条选课记录，学号为“</a:t>
            </a:r>
            <a:r>
              <a:rPr lang="en-US" altLang="zh-CN" dirty="0">
                <a:latin typeface="黑体" pitchFamily="49" charset="-122"/>
                <a:ea typeface="黑体" pitchFamily="49" charset="-122"/>
              </a:rPr>
              <a:t>111</a:t>
            </a:r>
            <a:r>
              <a:rPr lang="zh-CN" altLang="en-US" dirty="0">
                <a:latin typeface="黑体" pitchFamily="49" charset="-122"/>
                <a:ea typeface="黑体" pitchFamily="49" charset="-122"/>
              </a:rPr>
              <a:t>”，课程号为“</a:t>
            </a:r>
            <a:r>
              <a:rPr lang="en-US" altLang="zh-CN" dirty="0">
                <a:latin typeface="黑体" pitchFamily="49" charset="-122"/>
                <a:ea typeface="黑体" pitchFamily="49" charset="-122"/>
              </a:rPr>
              <a:t>3-245</a:t>
            </a:r>
            <a:r>
              <a:rPr lang="zh-CN" altLang="en-US" dirty="0">
                <a:latin typeface="黑体" pitchFamily="49" charset="-122"/>
                <a:ea typeface="黑体" pitchFamily="49" charset="-122"/>
              </a:rPr>
              <a:t>”，成绩列不指定值。</a:t>
            </a:r>
            <a:endParaRPr lang="en-US" altLang="zh-CN" dirty="0">
              <a:latin typeface="黑体" pitchFamily="49" charset="-122"/>
              <a:ea typeface="黑体" pitchFamily="49" charset="-122"/>
            </a:endParaRPr>
          </a:p>
        </p:txBody>
      </p:sp>
      <p:sp>
        <p:nvSpPr>
          <p:cNvPr id="10" name="对话气泡: 圆角矩形 9">
            <a:extLst>
              <a:ext uri="{FF2B5EF4-FFF2-40B4-BE49-F238E27FC236}">
                <a16:creationId xmlns:a16="http://schemas.microsoft.com/office/drawing/2014/main" id="{502B3F0C-9E31-497E-AAEA-B4C7E68B8B90}"/>
              </a:ext>
            </a:extLst>
          </p:cNvPr>
          <p:cNvSpPr/>
          <p:nvPr/>
        </p:nvSpPr>
        <p:spPr>
          <a:xfrm>
            <a:off x="2004023" y="3648682"/>
            <a:ext cx="2551061" cy="1032281"/>
          </a:xfrm>
          <a:prstGeom prst="wedgeRoundRectCallout">
            <a:avLst>
              <a:gd name="adj1" fmla="val 48557"/>
              <a:gd name="adj2" fmla="val -140098"/>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chemeClr val="tx1"/>
                </a:solidFill>
                <a:latin typeface="黑体" panose="02010609060101010101" pitchFamily="49" charset="-122"/>
                <a:ea typeface="黑体" panose="02010609060101010101" pitchFamily="49" charset="-122"/>
              </a:rPr>
              <a:t>向部分列中插入值须指定列名。</a:t>
            </a:r>
            <a:endParaRPr lang="en-US" altLang="zh-CN" sz="2200" dirty="0">
              <a:solidFill>
                <a:schemeClr val="tx1"/>
              </a:solidFill>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865EDB0F-F4F9-4F01-AA42-236437F52A9F}"/>
              </a:ext>
            </a:extLst>
          </p:cNvPr>
          <p:cNvSpPr txBox="1"/>
          <p:nvPr/>
        </p:nvSpPr>
        <p:spPr>
          <a:xfrm>
            <a:off x="1125050" y="5802940"/>
            <a:ext cx="7935823" cy="461665"/>
          </a:xfrm>
          <a:prstGeom prst="rect">
            <a:avLst/>
          </a:prstGeom>
          <a:noFill/>
        </p:spPr>
        <p:txBody>
          <a:bodyPr wrap="square" rtlCol="0">
            <a:spAutoFit/>
          </a:bodyPr>
          <a:lstStyle/>
          <a:p>
            <a:r>
              <a:rPr lang="zh-CN" altLang="en-US" sz="2400" dirty="0">
                <a:solidFill>
                  <a:srgbClr val="C00000"/>
                </a:solidFill>
                <a:latin typeface="黑体" panose="02010609060101010101" pitchFamily="49" charset="-122"/>
                <a:ea typeface="黑体" panose="02010609060101010101" pitchFamily="49" charset="-122"/>
              </a:rPr>
              <a:t>注意：未指定插入值的列必须有默认值或允许取空值。</a:t>
            </a:r>
            <a:endParaRPr lang="zh-CN" altLang="en-US" dirty="0"/>
          </a:p>
        </p:txBody>
      </p:sp>
      <p:sp>
        <p:nvSpPr>
          <p:cNvPr id="9" name="对话气泡: 圆角矩形 8">
            <a:extLst>
              <a:ext uri="{FF2B5EF4-FFF2-40B4-BE49-F238E27FC236}">
                <a16:creationId xmlns:a16="http://schemas.microsoft.com/office/drawing/2014/main" id="{0B022288-5F44-4743-A2A9-5EA59C564349}"/>
              </a:ext>
            </a:extLst>
          </p:cNvPr>
          <p:cNvSpPr/>
          <p:nvPr/>
        </p:nvSpPr>
        <p:spPr>
          <a:xfrm>
            <a:off x="7256351" y="3129949"/>
            <a:ext cx="3990769" cy="923516"/>
          </a:xfrm>
          <a:prstGeom prst="wedgeRoundRectCallout">
            <a:avLst>
              <a:gd name="adj1" fmla="val 27326"/>
              <a:gd name="adj2" fmla="val 18304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chemeClr val="tx1"/>
                </a:solidFill>
                <a:latin typeface="黑体" panose="02010609060101010101" pitchFamily="49" charset="-122"/>
                <a:ea typeface="黑体" panose="02010609060101010101" pitchFamily="49" charset="-122"/>
              </a:rPr>
              <a:t>未指定成绩列的值则插入默认值，没有默认则插入空值</a:t>
            </a:r>
            <a:r>
              <a:rPr lang="en-US" altLang="zh-CN" sz="2200" dirty="0">
                <a:solidFill>
                  <a:srgbClr val="0000CC"/>
                </a:solidFill>
                <a:latin typeface="黑体" panose="02010609060101010101" pitchFamily="49" charset="-122"/>
                <a:ea typeface="黑体" panose="02010609060101010101" pitchFamily="49" charset="-122"/>
              </a:rPr>
              <a:t>NULL</a:t>
            </a:r>
            <a:r>
              <a:rPr lang="zh-CN" altLang="en-US" sz="2200" dirty="0">
                <a:solidFill>
                  <a:schemeClr val="tx1"/>
                </a:solidFill>
                <a:latin typeface="黑体" panose="02010609060101010101" pitchFamily="49" charset="-122"/>
                <a:ea typeface="黑体" panose="02010609060101010101" pitchFamily="49" charset="-122"/>
              </a:rPr>
              <a:t>。</a:t>
            </a:r>
            <a:endParaRPr lang="en-US" altLang="zh-CN" sz="2200" dirty="0">
              <a:solidFill>
                <a:schemeClr val="tx1"/>
              </a:solidFill>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6930EAA1-EDD2-5117-E846-21C239D7063F}"/>
              </a:ext>
            </a:extLst>
          </p:cNvPr>
          <p:cNvSpPr txBox="1"/>
          <p:nvPr/>
        </p:nvSpPr>
        <p:spPr>
          <a:xfrm>
            <a:off x="1273853" y="1734306"/>
            <a:ext cx="1986742" cy="430887"/>
          </a:xfrm>
          <a:prstGeom prst="rect">
            <a:avLst/>
          </a:prstGeom>
          <a:noFill/>
        </p:spPr>
        <p:txBody>
          <a:bodyPr wrap="square">
            <a:spAutoFit/>
          </a:bodyPr>
          <a:lstStyle/>
          <a:p>
            <a:pPr>
              <a:spcBef>
                <a:spcPts val="1800"/>
              </a:spcBef>
            </a:pPr>
            <a:r>
              <a:rPr lang="zh-CN" altLang="en-US" sz="2200" dirty="0">
                <a:solidFill>
                  <a:srgbClr val="C00000"/>
                </a:solidFill>
                <a:latin typeface="黑体" panose="02010609060101010101" pitchFamily="49" charset="-122"/>
                <a:ea typeface="黑体" panose="02010609060101010101" pitchFamily="49" charset="-122"/>
              </a:rPr>
              <a:t>插入语句：</a:t>
            </a:r>
            <a:r>
              <a:rPr lang="en-US" altLang="zh-CN" sz="2200" dirty="0">
                <a:latin typeface="黑体" pitchFamily="49" charset="-122"/>
                <a:ea typeface="黑体" pitchFamily="49" charset="-122"/>
              </a:rPr>
              <a:t>   </a:t>
            </a:r>
          </a:p>
        </p:txBody>
      </p:sp>
      <p:sp>
        <p:nvSpPr>
          <p:cNvPr id="7" name="对话气泡: 圆角矩形 6">
            <a:extLst>
              <a:ext uri="{FF2B5EF4-FFF2-40B4-BE49-F238E27FC236}">
                <a16:creationId xmlns:a16="http://schemas.microsoft.com/office/drawing/2014/main" id="{F0EA8F22-DF77-443A-9AE0-08400C0C1595}"/>
              </a:ext>
            </a:extLst>
          </p:cNvPr>
          <p:cNvSpPr/>
          <p:nvPr/>
        </p:nvSpPr>
        <p:spPr>
          <a:xfrm>
            <a:off x="5731330" y="4212355"/>
            <a:ext cx="2223950" cy="808192"/>
          </a:xfrm>
          <a:prstGeom prst="wedgeRoundRectCallout">
            <a:avLst>
              <a:gd name="adj1" fmla="val 53705"/>
              <a:gd name="adj2" fmla="val 9542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500"/>
              </a:spcBef>
            </a:pPr>
            <a:r>
              <a:rPr lang="zh-CN" altLang="en-US" sz="2200" dirty="0">
                <a:solidFill>
                  <a:srgbClr val="0000CC"/>
                </a:solidFill>
                <a:latin typeface="黑体" panose="02010609060101010101" pitchFamily="49" charset="-122"/>
                <a:ea typeface="黑体" panose="02010609060101010101" pitchFamily="49" charset="-122"/>
              </a:rPr>
              <a:t>打开编辑窗口可查看添加结果。</a:t>
            </a:r>
          </a:p>
        </p:txBody>
      </p:sp>
    </p:spTree>
    <p:extLst>
      <p:ext uri="{BB962C8B-B14F-4D97-AF65-F5344CB8AC3E}">
        <p14:creationId xmlns:p14="http://schemas.microsoft.com/office/powerpoint/2010/main" val="2863938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5" grpId="0"/>
      <p:bldP spid="9" grpId="0" animBg="1"/>
      <p:bldP spid="3" grpId="0"/>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a:extLst>
              <a:ext uri="{FF2B5EF4-FFF2-40B4-BE49-F238E27FC236}">
                <a16:creationId xmlns:a16="http://schemas.microsoft.com/office/drawing/2014/main" id="{743903A4-38BD-4FFB-97F1-0E84361664E7}"/>
              </a:ext>
            </a:extLst>
          </p:cNvPr>
          <p:cNvSpPr>
            <a:spLocks noGrp="1"/>
          </p:cNvSpPr>
          <p:nvPr>
            <p:ph idx="1"/>
          </p:nvPr>
        </p:nvSpPr>
        <p:spPr>
          <a:xfrm>
            <a:off x="720000" y="540000"/>
            <a:ext cx="10618560" cy="659358"/>
          </a:xfrm>
        </p:spPr>
        <p:txBody>
          <a:bodyPr>
            <a:normAutofit/>
          </a:bodyPr>
          <a:lstStyle/>
          <a:p>
            <a:pPr marL="457200" lvl="2" indent="0">
              <a:lnSpc>
                <a:spcPct val="130000"/>
              </a:lnSpc>
              <a:spcBef>
                <a:spcPts val="600"/>
              </a:spcBef>
              <a:buSzPct val="100000"/>
              <a:buNone/>
              <a:defRPr/>
            </a:pPr>
            <a:r>
              <a:rPr lang="en-US" altLang="zh-CN" sz="2400" dirty="0" smtClean="0">
                <a:solidFill>
                  <a:srgbClr val="006666"/>
                </a:solidFill>
                <a:latin typeface="黑体" panose="02010609060101010101" pitchFamily="49" charset="-122"/>
                <a:ea typeface="黑体" panose="02010609060101010101" pitchFamily="49" charset="-122"/>
              </a:rPr>
              <a:t>【</a:t>
            </a:r>
            <a:r>
              <a:rPr lang="zh-CN" altLang="en-US" sz="2400" dirty="0" smtClean="0">
                <a:solidFill>
                  <a:srgbClr val="006666"/>
                </a:solidFill>
                <a:latin typeface="黑体" panose="02010609060101010101" pitchFamily="49" charset="-122"/>
                <a:ea typeface="黑体" panose="02010609060101010101" pitchFamily="49" charset="-122"/>
              </a:rPr>
              <a:t>例</a:t>
            </a:r>
            <a:r>
              <a:rPr lang="en-US" altLang="zh-CN" sz="2400" dirty="0" smtClean="0">
                <a:solidFill>
                  <a:srgbClr val="006666"/>
                </a:solidFill>
                <a:latin typeface="黑体" panose="02010609060101010101" pitchFamily="49" charset="-122"/>
                <a:ea typeface="黑体" panose="02010609060101010101" pitchFamily="49" charset="-122"/>
              </a:rPr>
              <a:t>3】</a:t>
            </a:r>
            <a:r>
              <a:rPr lang="zh-CN" altLang="en-US" sz="2400" dirty="0">
                <a:latin typeface="黑体" pitchFamily="49" charset="-122"/>
                <a:ea typeface="黑体" pitchFamily="49" charset="-122"/>
              </a:rPr>
              <a:t>使用一个</a:t>
            </a:r>
            <a:r>
              <a:rPr lang="en-US" altLang="zh-CN" sz="2400" dirty="0">
                <a:latin typeface="黑体" pitchFamily="49" charset="-122"/>
                <a:ea typeface="黑体" pitchFamily="49" charset="-122"/>
              </a:rPr>
              <a:t>insert</a:t>
            </a:r>
            <a:r>
              <a:rPr lang="zh-CN" altLang="en-US" sz="2400" dirty="0">
                <a:latin typeface="黑体" pitchFamily="49" charset="-122"/>
                <a:ea typeface="黑体" pitchFamily="49" charset="-122"/>
              </a:rPr>
              <a:t>语句向</a:t>
            </a:r>
            <a:r>
              <a:rPr lang="en-US" altLang="zh-CN" sz="2400" dirty="0">
                <a:latin typeface="黑体" pitchFamily="49" charset="-122"/>
                <a:ea typeface="黑体" pitchFamily="49" charset="-122"/>
              </a:rPr>
              <a:t>student</a:t>
            </a:r>
            <a:r>
              <a:rPr lang="zh-CN" altLang="en-US" sz="2400" dirty="0">
                <a:latin typeface="黑体" pitchFamily="49" charset="-122"/>
                <a:ea typeface="黑体" pitchFamily="49" charset="-122"/>
              </a:rPr>
              <a:t>表中添加三条记录。</a:t>
            </a:r>
            <a:endParaRPr lang="en-US" altLang="zh-CN" sz="2400" dirty="0">
              <a:latin typeface="黑体" pitchFamily="49" charset="-122"/>
              <a:ea typeface="黑体" pitchFamily="49" charset="-122"/>
            </a:endParaRPr>
          </a:p>
        </p:txBody>
      </p:sp>
      <p:sp>
        <p:nvSpPr>
          <p:cNvPr id="3" name="文本框 2">
            <a:extLst>
              <a:ext uri="{FF2B5EF4-FFF2-40B4-BE49-F238E27FC236}">
                <a16:creationId xmlns:a16="http://schemas.microsoft.com/office/drawing/2014/main" id="{6930EAA1-EDD2-5117-E846-21C239D7063F}"/>
              </a:ext>
            </a:extLst>
          </p:cNvPr>
          <p:cNvSpPr txBox="1"/>
          <p:nvPr/>
        </p:nvSpPr>
        <p:spPr>
          <a:xfrm>
            <a:off x="1273853" y="1734306"/>
            <a:ext cx="1986742" cy="430887"/>
          </a:xfrm>
          <a:prstGeom prst="rect">
            <a:avLst/>
          </a:prstGeom>
          <a:noFill/>
        </p:spPr>
        <p:txBody>
          <a:bodyPr wrap="square">
            <a:spAutoFit/>
          </a:bodyPr>
          <a:lstStyle/>
          <a:p>
            <a:pPr>
              <a:spcBef>
                <a:spcPts val="1800"/>
              </a:spcBef>
            </a:pPr>
            <a:r>
              <a:rPr lang="zh-CN" altLang="en-US" sz="2200" dirty="0">
                <a:solidFill>
                  <a:srgbClr val="C00000"/>
                </a:solidFill>
                <a:latin typeface="黑体" panose="02010609060101010101" pitchFamily="49" charset="-122"/>
                <a:ea typeface="黑体" panose="02010609060101010101" pitchFamily="49" charset="-122"/>
              </a:rPr>
              <a:t>插入语句：</a:t>
            </a:r>
            <a:r>
              <a:rPr lang="en-US" altLang="zh-CN" sz="2200" dirty="0">
                <a:latin typeface="黑体" pitchFamily="49" charset="-122"/>
                <a:ea typeface="黑体" pitchFamily="49" charset="-122"/>
              </a:rPr>
              <a:t>   </a:t>
            </a:r>
          </a:p>
        </p:txBody>
      </p:sp>
      <p:sp>
        <p:nvSpPr>
          <p:cNvPr id="12" name="文本框 11">
            <a:extLst>
              <a:ext uri="{FF2B5EF4-FFF2-40B4-BE49-F238E27FC236}">
                <a16:creationId xmlns:a16="http://schemas.microsoft.com/office/drawing/2014/main" id="{CBF6FC13-A8AB-4069-CB4E-5C8D01305C1F}"/>
              </a:ext>
            </a:extLst>
          </p:cNvPr>
          <p:cNvSpPr txBox="1"/>
          <p:nvPr/>
        </p:nvSpPr>
        <p:spPr>
          <a:xfrm>
            <a:off x="1121787" y="2605051"/>
            <a:ext cx="10346634" cy="1354217"/>
          </a:xfrm>
          <a:prstGeom prst="rect">
            <a:avLst/>
          </a:prstGeom>
          <a:solidFill>
            <a:schemeClr val="bg1">
              <a:lumMod val="95000"/>
            </a:schemeClr>
          </a:solidFill>
          <a:ln w="3175">
            <a:solidFill>
              <a:schemeClr val="tx1"/>
            </a:solidFill>
          </a:ln>
        </p:spPr>
        <p:txBody>
          <a:bodyPr wrap="square">
            <a:spAutoFit/>
          </a:bodyPr>
          <a:lstStyle/>
          <a:p>
            <a:pPr>
              <a:spcBef>
                <a:spcPts val="600"/>
              </a:spcBef>
            </a:pPr>
            <a:r>
              <a:rPr lang="en-US" altLang="zh-CN" sz="2400" dirty="0">
                <a:solidFill>
                  <a:srgbClr val="0000FF"/>
                </a:solidFill>
                <a:latin typeface="黑体" panose="02010609060101010101" pitchFamily="49" charset="-122"/>
                <a:ea typeface="黑体" panose="02010609060101010101" pitchFamily="49" charset="-122"/>
              </a:rPr>
              <a:t>INSERT</a:t>
            </a:r>
            <a:r>
              <a:rPr lang="en-US" altLang="zh-CN" sz="2400" b="1" dirty="0">
                <a:solidFill>
                  <a:prstClr val="black"/>
                </a:solidFill>
                <a:latin typeface="黑体" panose="02010609060101010101" pitchFamily="49" charset="-122"/>
                <a:ea typeface="黑体" panose="02010609060101010101" pitchFamily="49" charset="-122"/>
              </a:rPr>
              <a:t> </a:t>
            </a:r>
            <a:r>
              <a:rPr lang="en-US" altLang="zh-CN" sz="2400" b="0" dirty="0">
                <a:solidFill>
                  <a:srgbClr val="0000FF"/>
                </a:solidFill>
                <a:latin typeface="黑体" panose="02010609060101010101" pitchFamily="49" charset="-122"/>
                <a:ea typeface="黑体" panose="02010609060101010101" pitchFamily="49" charset="-122"/>
              </a:rPr>
              <a:t>INTO</a:t>
            </a:r>
            <a:r>
              <a:rPr lang="en-US" altLang="zh-CN" sz="2400" b="1" dirty="0">
                <a:solidFill>
                  <a:prstClr val="black"/>
                </a:solidFill>
                <a:latin typeface="黑体" panose="02010609060101010101" pitchFamily="49" charset="-122"/>
                <a:ea typeface="黑体" panose="02010609060101010101" pitchFamily="49" charset="-122"/>
              </a:rPr>
              <a:t> </a:t>
            </a:r>
            <a:r>
              <a:rPr lang="en-US" altLang="zh-CN" sz="2400" b="0" dirty="0">
                <a:solidFill>
                  <a:srgbClr val="008080"/>
                </a:solidFill>
                <a:latin typeface="黑体" panose="02010609060101010101" pitchFamily="49" charset="-122"/>
                <a:ea typeface="黑体" panose="02010609060101010101" pitchFamily="49" charset="-122"/>
              </a:rPr>
              <a:t>Student</a:t>
            </a:r>
            <a:r>
              <a:rPr lang="en-US" altLang="zh-CN" sz="2400" b="1" dirty="0">
                <a:solidFill>
                  <a:prstClr val="black"/>
                </a:solidFill>
                <a:latin typeface="黑体" panose="02010609060101010101" pitchFamily="49" charset="-122"/>
                <a:ea typeface="黑体" panose="02010609060101010101" pitchFamily="49" charset="-122"/>
              </a:rPr>
              <a:t> </a:t>
            </a:r>
            <a:r>
              <a:rPr lang="en-US" altLang="zh-CN" sz="2400" b="0" dirty="0">
                <a:solidFill>
                  <a:srgbClr val="0000FF"/>
                </a:solidFill>
                <a:latin typeface="黑体" panose="02010609060101010101" pitchFamily="49" charset="-122"/>
                <a:ea typeface="黑体" panose="02010609060101010101" pitchFamily="49" charset="-122"/>
              </a:rPr>
              <a:t>VALUES</a:t>
            </a:r>
            <a:r>
              <a:rPr lang="en-US" altLang="zh-CN" sz="2400" b="0" dirty="0">
                <a:solidFill>
                  <a:srgbClr val="808080"/>
                </a:solidFill>
                <a:latin typeface="黑体" panose="02010609060101010101" pitchFamily="49" charset="-122"/>
                <a:ea typeface="黑体" panose="02010609060101010101" pitchFamily="49" charset="-122"/>
              </a:rPr>
              <a:t>(</a:t>
            </a:r>
            <a:r>
              <a:rPr lang="en-US" altLang="zh-CN" sz="2400" b="0" dirty="0">
                <a:solidFill>
                  <a:prstClr val="black"/>
                </a:solidFill>
                <a:latin typeface="黑体" panose="02010609060101010101" pitchFamily="49" charset="-122"/>
                <a:ea typeface="黑体" panose="02010609060101010101" pitchFamily="49" charset="-122"/>
              </a:rPr>
              <a:t>107</a:t>
            </a:r>
            <a:r>
              <a:rPr lang="en-US" altLang="zh-CN" sz="2400" b="0" dirty="0">
                <a:solidFill>
                  <a:srgbClr val="808080"/>
                </a:solidFill>
                <a:latin typeface="黑体" panose="02010609060101010101" pitchFamily="49" charset="-122"/>
                <a:ea typeface="黑体" panose="02010609060101010101" pitchFamily="49" charset="-122"/>
              </a:rPr>
              <a:t>,</a:t>
            </a:r>
            <a:r>
              <a:rPr lang="en-US" altLang="zh-CN" sz="2400" b="0" dirty="0">
                <a:solidFill>
                  <a:srgbClr val="FF0000"/>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王丽</a:t>
            </a:r>
            <a:r>
              <a:rPr lang="en-US" altLang="zh-CN" sz="2400" b="0" dirty="0">
                <a:solidFill>
                  <a:srgbClr val="FF0000"/>
                </a:solidFill>
                <a:latin typeface="黑体" panose="02010609060101010101" pitchFamily="49" charset="-122"/>
                <a:ea typeface="黑体" panose="02010609060101010101" pitchFamily="49" charset="-122"/>
              </a:rPr>
              <a:t>'</a:t>
            </a:r>
            <a:r>
              <a:rPr lang="en-US" altLang="zh-CN" sz="2400" b="0" dirty="0">
                <a:solidFill>
                  <a:srgbClr val="808080"/>
                </a:solidFill>
                <a:latin typeface="黑体" panose="02010609060101010101" pitchFamily="49" charset="-122"/>
                <a:ea typeface="黑体" panose="02010609060101010101" pitchFamily="49" charset="-122"/>
              </a:rPr>
              <a:t>,</a:t>
            </a:r>
            <a:r>
              <a:rPr lang="en-US" altLang="zh-CN" sz="2400" b="0" dirty="0">
                <a:solidFill>
                  <a:srgbClr val="FF0000"/>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女</a:t>
            </a:r>
            <a:r>
              <a:rPr lang="en-US" altLang="zh-CN" sz="2400" b="0" dirty="0">
                <a:solidFill>
                  <a:srgbClr val="FF0000"/>
                </a:solidFill>
                <a:latin typeface="黑体" panose="02010609060101010101" pitchFamily="49" charset="-122"/>
                <a:ea typeface="黑体" panose="02010609060101010101" pitchFamily="49" charset="-122"/>
              </a:rPr>
              <a:t>'</a:t>
            </a:r>
            <a:r>
              <a:rPr lang="en-US" altLang="zh-CN" sz="2400" b="0" dirty="0">
                <a:solidFill>
                  <a:srgbClr val="808080"/>
                </a:solidFill>
                <a:latin typeface="黑体" panose="02010609060101010101" pitchFamily="49" charset="-122"/>
                <a:ea typeface="黑体" panose="02010609060101010101" pitchFamily="49" charset="-122"/>
              </a:rPr>
              <a:t>,</a:t>
            </a:r>
            <a:r>
              <a:rPr lang="en-US" altLang="zh-CN" sz="2400" b="0" dirty="0">
                <a:solidFill>
                  <a:srgbClr val="FF0000"/>
                </a:solidFill>
                <a:latin typeface="黑体" panose="02010609060101010101" pitchFamily="49" charset="-122"/>
                <a:ea typeface="黑体" panose="02010609060101010101" pitchFamily="49" charset="-122"/>
              </a:rPr>
              <a:t>'1976-01-23'</a:t>
            </a:r>
            <a:r>
              <a:rPr lang="en-US" altLang="zh-CN" sz="2400" b="0" dirty="0">
                <a:solidFill>
                  <a:srgbClr val="808080"/>
                </a:solidFill>
                <a:latin typeface="黑体" panose="02010609060101010101" pitchFamily="49" charset="-122"/>
                <a:ea typeface="黑体" panose="02010609060101010101" pitchFamily="49" charset="-122"/>
              </a:rPr>
              <a:t>,</a:t>
            </a:r>
            <a:r>
              <a:rPr lang="en-US" altLang="zh-CN" sz="2400" b="0" dirty="0">
                <a:solidFill>
                  <a:srgbClr val="FF0000"/>
                </a:solidFill>
                <a:latin typeface="黑体" panose="02010609060101010101" pitchFamily="49" charset="-122"/>
                <a:ea typeface="黑体" panose="02010609060101010101" pitchFamily="49" charset="-122"/>
              </a:rPr>
              <a:t>'95033'</a:t>
            </a:r>
            <a:r>
              <a:rPr lang="en-US" altLang="zh-CN" sz="2400" b="0" dirty="0">
                <a:solidFill>
                  <a:srgbClr val="808080"/>
                </a:solidFill>
                <a:latin typeface="黑体" panose="02010609060101010101" pitchFamily="49" charset="-122"/>
                <a:ea typeface="黑体" panose="02010609060101010101" pitchFamily="49" charset="-122"/>
              </a:rPr>
              <a:t>),</a:t>
            </a:r>
            <a:endParaRPr lang="zh-CN" altLang="en-US" sz="2400" b="1" dirty="0">
              <a:solidFill>
                <a:prstClr val="black"/>
              </a:solidFill>
              <a:latin typeface="黑体" panose="02010609060101010101" pitchFamily="49" charset="-122"/>
              <a:ea typeface="黑体" panose="02010609060101010101" pitchFamily="49" charset="-122"/>
            </a:endParaRPr>
          </a:p>
          <a:p>
            <a:pPr>
              <a:spcBef>
                <a:spcPts val="600"/>
              </a:spcBef>
            </a:pPr>
            <a:r>
              <a:rPr lang="zh-CN" altLang="en-US" sz="2400" b="0" dirty="0">
                <a:solidFill>
                  <a:srgbClr val="0000FF"/>
                </a:solidFill>
                <a:latin typeface="黑体" panose="02010609060101010101" pitchFamily="49" charset="-122"/>
                <a:ea typeface="黑体" panose="02010609060101010101" pitchFamily="49" charset="-122"/>
              </a:rPr>
              <a:t>                          </a:t>
            </a:r>
            <a:r>
              <a:rPr lang="en-US" altLang="zh-CN" sz="2400" b="0" dirty="0">
                <a:solidFill>
                  <a:srgbClr val="808080"/>
                </a:solidFill>
                <a:latin typeface="黑体" panose="02010609060101010101" pitchFamily="49" charset="-122"/>
                <a:ea typeface="黑体" panose="02010609060101010101" pitchFamily="49" charset="-122"/>
              </a:rPr>
              <a:t>(</a:t>
            </a:r>
            <a:r>
              <a:rPr lang="en-US" altLang="zh-CN" sz="2400" b="0" dirty="0">
                <a:solidFill>
                  <a:prstClr val="black"/>
                </a:solidFill>
                <a:latin typeface="黑体" panose="02010609060101010101" pitchFamily="49" charset="-122"/>
                <a:ea typeface="黑体" panose="02010609060101010101" pitchFamily="49" charset="-122"/>
              </a:rPr>
              <a:t>108</a:t>
            </a:r>
            <a:r>
              <a:rPr lang="en-US" altLang="zh-CN" sz="2400" b="0" dirty="0">
                <a:solidFill>
                  <a:srgbClr val="808080"/>
                </a:solidFill>
                <a:latin typeface="黑体" panose="02010609060101010101" pitchFamily="49" charset="-122"/>
                <a:ea typeface="黑体" panose="02010609060101010101" pitchFamily="49" charset="-122"/>
              </a:rPr>
              <a:t>,</a:t>
            </a:r>
            <a:r>
              <a:rPr lang="en-US" altLang="zh-CN" sz="2400" b="0" dirty="0">
                <a:solidFill>
                  <a:srgbClr val="FF0000"/>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曾华</a:t>
            </a:r>
            <a:r>
              <a:rPr lang="en-US" altLang="zh-CN" sz="2400" b="0" dirty="0">
                <a:solidFill>
                  <a:srgbClr val="FF0000"/>
                </a:solidFill>
                <a:latin typeface="黑体" panose="02010609060101010101" pitchFamily="49" charset="-122"/>
                <a:ea typeface="黑体" panose="02010609060101010101" pitchFamily="49" charset="-122"/>
              </a:rPr>
              <a:t>'</a:t>
            </a:r>
            <a:r>
              <a:rPr lang="en-US" altLang="zh-CN" sz="2400" b="0" dirty="0">
                <a:solidFill>
                  <a:srgbClr val="808080"/>
                </a:solidFill>
                <a:latin typeface="黑体" panose="02010609060101010101" pitchFamily="49" charset="-122"/>
                <a:ea typeface="黑体" panose="02010609060101010101" pitchFamily="49" charset="-122"/>
              </a:rPr>
              <a:t>,</a:t>
            </a:r>
            <a:r>
              <a:rPr lang="en-US" altLang="zh-CN" sz="2400" b="0" dirty="0">
                <a:solidFill>
                  <a:srgbClr val="FF0000"/>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男</a:t>
            </a:r>
            <a:r>
              <a:rPr lang="en-US" altLang="zh-CN" sz="2400" b="0" dirty="0">
                <a:solidFill>
                  <a:srgbClr val="FF0000"/>
                </a:solidFill>
                <a:latin typeface="黑体" panose="02010609060101010101" pitchFamily="49" charset="-122"/>
                <a:ea typeface="黑体" panose="02010609060101010101" pitchFamily="49" charset="-122"/>
              </a:rPr>
              <a:t>'</a:t>
            </a:r>
            <a:r>
              <a:rPr lang="en-US" altLang="zh-CN" sz="2400" b="0" dirty="0">
                <a:solidFill>
                  <a:srgbClr val="808080"/>
                </a:solidFill>
                <a:latin typeface="黑体" panose="02010609060101010101" pitchFamily="49" charset="-122"/>
                <a:ea typeface="黑体" panose="02010609060101010101" pitchFamily="49" charset="-122"/>
              </a:rPr>
              <a:t>,</a:t>
            </a:r>
            <a:r>
              <a:rPr lang="en-US" altLang="zh-CN" sz="2400" b="0" dirty="0">
                <a:solidFill>
                  <a:srgbClr val="FF0000"/>
                </a:solidFill>
                <a:latin typeface="黑体" panose="02010609060101010101" pitchFamily="49" charset="-122"/>
                <a:ea typeface="黑体" panose="02010609060101010101" pitchFamily="49" charset="-122"/>
              </a:rPr>
              <a:t>'1976-09-01'</a:t>
            </a:r>
            <a:r>
              <a:rPr lang="en-US" altLang="zh-CN" sz="2400" b="0" dirty="0">
                <a:solidFill>
                  <a:srgbClr val="808080"/>
                </a:solidFill>
                <a:latin typeface="黑体" panose="02010609060101010101" pitchFamily="49" charset="-122"/>
                <a:ea typeface="黑体" panose="02010609060101010101" pitchFamily="49" charset="-122"/>
              </a:rPr>
              <a:t>,</a:t>
            </a:r>
            <a:r>
              <a:rPr lang="en-US" altLang="zh-CN" sz="2400" b="0" dirty="0">
                <a:solidFill>
                  <a:srgbClr val="FF0000"/>
                </a:solidFill>
                <a:latin typeface="黑体" panose="02010609060101010101" pitchFamily="49" charset="-122"/>
                <a:ea typeface="黑体" panose="02010609060101010101" pitchFamily="49" charset="-122"/>
              </a:rPr>
              <a:t>'95033'</a:t>
            </a:r>
            <a:r>
              <a:rPr lang="en-US" altLang="zh-CN" sz="2400" b="0" dirty="0">
                <a:solidFill>
                  <a:srgbClr val="808080"/>
                </a:solidFill>
                <a:latin typeface="黑体" panose="02010609060101010101" pitchFamily="49" charset="-122"/>
                <a:ea typeface="黑体" panose="02010609060101010101" pitchFamily="49" charset="-122"/>
              </a:rPr>
              <a:t>),</a:t>
            </a:r>
            <a:endParaRPr lang="zh-CN" altLang="en-US" sz="2400" b="1" dirty="0">
              <a:solidFill>
                <a:prstClr val="black"/>
              </a:solidFill>
              <a:latin typeface="黑体" panose="02010609060101010101" pitchFamily="49" charset="-122"/>
              <a:ea typeface="黑体" panose="02010609060101010101" pitchFamily="49" charset="-122"/>
            </a:endParaRPr>
          </a:p>
          <a:p>
            <a:pPr>
              <a:spcBef>
                <a:spcPts val="600"/>
              </a:spcBef>
            </a:pPr>
            <a:r>
              <a:rPr lang="zh-CN" altLang="en-US" sz="2400" b="0" dirty="0">
                <a:solidFill>
                  <a:srgbClr val="0000FF"/>
                </a:solidFill>
                <a:latin typeface="黑体" panose="02010609060101010101" pitchFamily="49" charset="-122"/>
                <a:ea typeface="黑体" panose="02010609060101010101" pitchFamily="49" charset="-122"/>
              </a:rPr>
              <a:t>                          </a:t>
            </a:r>
            <a:r>
              <a:rPr lang="en-US" altLang="zh-CN" sz="2400" b="0" dirty="0">
                <a:solidFill>
                  <a:srgbClr val="808080"/>
                </a:solidFill>
                <a:latin typeface="黑体" panose="02010609060101010101" pitchFamily="49" charset="-122"/>
                <a:ea typeface="黑体" panose="02010609060101010101" pitchFamily="49" charset="-122"/>
              </a:rPr>
              <a:t>(</a:t>
            </a:r>
            <a:r>
              <a:rPr lang="en-US" altLang="zh-CN" sz="2400" b="0" dirty="0">
                <a:solidFill>
                  <a:prstClr val="black"/>
                </a:solidFill>
                <a:latin typeface="黑体" panose="02010609060101010101" pitchFamily="49" charset="-122"/>
                <a:ea typeface="黑体" panose="02010609060101010101" pitchFamily="49" charset="-122"/>
              </a:rPr>
              <a:t>109</a:t>
            </a:r>
            <a:r>
              <a:rPr lang="en-US" altLang="zh-CN" sz="2400" b="0" dirty="0">
                <a:solidFill>
                  <a:srgbClr val="808080"/>
                </a:solidFill>
                <a:latin typeface="黑体" panose="02010609060101010101" pitchFamily="49" charset="-122"/>
                <a:ea typeface="黑体" panose="02010609060101010101" pitchFamily="49" charset="-122"/>
              </a:rPr>
              <a:t>,</a:t>
            </a:r>
            <a:r>
              <a:rPr lang="en-US" altLang="zh-CN" sz="2400" b="0" dirty="0">
                <a:solidFill>
                  <a:srgbClr val="FF0000"/>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王芳</a:t>
            </a:r>
            <a:r>
              <a:rPr lang="en-US" altLang="zh-CN" sz="2400" b="0" dirty="0">
                <a:solidFill>
                  <a:srgbClr val="FF0000"/>
                </a:solidFill>
                <a:latin typeface="黑体" panose="02010609060101010101" pitchFamily="49" charset="-122"/>
                <a:ea typeface="黑体" panose="02010609060101010101" pitchFamily="49" charset="-122"/>
              </a:rPr>
              <a:t>'</a:t>
            </a:r>
            <a:r>
              <a:rPr lang="en-US" altLang="zh-CN" sz="2400" b="0" dirty="0">
                <a:solidFill>
                  <a:srgbClr val="808080"/>
                </a:solidFill>
                <a:latin typeface="黑体" panose="02010609060101010101" pitchFamily="49" charset="-122"/>
                <a:ea typeface="黑体" panose="02010609060101010101" pitchFamily="49" charset="-122"/>
              </a:rPr>
              <a:t>,</a:t>
            </a:r>
            <a:r>
              <a:rPr lang="en-US" altLang="zh-CN" sz="2400" b="0" dirty="0">
                <a:solidFill>
                  <a:srgbClr val="FF0000"/>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女</a:t>
            </a:r>
            <a:r>
              <a:rPr lang="en-US" altLang="zh-CN" sz="2400" b="0" dirty="0">
                <a:solidFill>
                  <a:srgbClr val="FF0000"/>
                </a:solidFill>
                <a:latin typeface="黑体" panose="02010609060101010101" pitchFamily="49" charset="-122"/>
                <a:ea typeface="黑体" panose="02010609060101010101" pitchFamily="49" charset="-122"/>
              </a:rPr>
              <a:t>'</a:t>
            </a:r>
            <a:r>
              <a:rPr lang="en-US" altLang="zh-CN" sz="2400" b="0" dirty="0">
                <a:solidFill>
                  <a:srgbClr val="808080"/>
                </a:solidFill>
                <a:latin typeface="黑体" panose="02010609060101010101" pitchFamily="49" charset="-122"/>
                <a:ea typeface="黑体" panose="02010609060101010101" pitchFamily="49" charset="-122"/>
              </a:rPr>
              <a:t>,</a:t>
            </a:r>
            <a:r>
              <a:rPr lang="en-US" altLang="zh-CN" sz="2400" b="0" dirty="0">
                <a:solidFill>
                  <a:srgbClr val="FF0000"/>
                </a:solidFill>
                <a:latin typeface="黑体" panose="02010609060101010101" pitchFamily="49" charset="-122"/>
                <a:ea typeface="黑体" panose="02010609060101010101" pitchFamily="49" charset="-122"/>
              </a:rPr>
              <a:t>'1975-02-10'</a:t>
            </a:r>
            <a:r>
              <a:rPr lang="en-US" altLang="zh-CN" sz="2400" b="0" dirty="0">
                <a:solidFill>
                  <a:srgbClr val="808080"/>
                </a:solidFill>
                <a:latin typeface="黑体" panose="02010609060101010101" pitchFamily="49" charset="-122"/>
                <a:ea typeface="黑体" panose="02010609060101010101" pitchFamily="49" charset="-122"/>
              </a:rPr>
              <a:t>,</a:t>
            </a:r>
            <a:r>
              <a:rPr lang="en-US" altLang="zh-CN" sz="2400" b="0" dirty="0">
                <a:solidFill>
                  <a:srgbClr val="FF0000"/>
                </a:solidFill>
                <a:latin typeface="黑体" panose="02010609060101010101" pitchFamily="49" charset="-122"/>
                <a:ea typeface="黑体" panose="02010609060101010101" pitchFamily="49" charset="-122"/>
              </a:rPr>
              <a:t>'95031'</a:t>
            </a:r>
            <a:r>
              <a:rPr lang="en-US" altLang="zh-CN" sz="2400" b="0" dirty="0">
                <a:solidFill>
                  <a:srgbClr val="808080"/>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408977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686D44A-5F99-4757-A772-9CBF4F6046E6}"/>
              </a:ext>
            </a:extLst>
          </p:cNvPr>
          <p:cNvSpPr/>
          <p:nvPr/>
        </p:nvSpPr>
        <p:spPr>
          <a:xfrm>
            <a:off x="762000" y="1522375"/>
            <a:ext cx="11105322" cy="407166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0000FF"/>
                </a:solidFill>
                <a:latin typeface="黑体" panose="02010609060101010101" pitchFamily="49" charset="-122"/>
                <a:ea typeface="黑体" panose="02010609060101010101" pitchFamily="49" charset="-122"/>
              </a:rPr>
              <a:t>CREATE</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TABLE</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err="1">
                <a:solidFill>
                  <a:srgbClr val="008080"/>
                </a:solidFill>
                <a:latin typeface="黑体" panose="02010609060101010101" pitchFamily="49" charset="-122"/>
                <a:ea typeface="黑体" panose="02010609060101010101" pitchFamily="49" charset="-122"/>
              </a:rPr>
              <a:t>st</a:t>
            </a:r>
            <a:endParaRPr lang="zh-CN" altLang="en-US" sz="2400" dirty="0">
              <a:solidFill>
                <a:srgbClr val="008080"/>
              </a:solidFill>
              <a:latin typeface="黑体" panose="02010609060101010101" pitchFamily="49" charset="-122"/>
              <a:ea typeface="黑体" panose="02010609060101010101" pitchFamily="49" charset="-122"/>
            </a:endParaRPr>
          </a:p>
          <a:p>
            <a:r>
              <a:rPr lang="zh-CN" altLang="en-US" sz="2400" dirty="0">
                <a:solidFill>
                  <a:srgbClr val="0000FF"/>
                </a:solidFill>
                <a:latin typeface="黑体" panose="02010609060101010101" pitchFamily="49" charset="-122"/>
                <a:ea typeface="黑体" panose="02010609060101010101" pitchFamily="49" charset="-122"/>
              </a:rPr>
              <a:t>     </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err="1">
                <a:solidFill>
                  <a:srgbClr val="008080"/>
                </a:solidFill>
                <a:latin typeface="黑体" panose="02010609060101010101" pitchFamily="49" charset="-122"/>
                <a:ea typeface="黑体" panose="02010609060101010101" pitchFamily="49" charset="-122"/>
              </a:rPr>
              <a:t>Sno</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VARCHAR</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prstClr val="black"/>
                </a:solidFill>
                <a:latin typeface="黑体" panose="02010609060101010101" pitchFamily="49" charset="-122"/>
                <a:ea typeface="黑体" panose="02010609060101010101" pitchFamily="49" charset="-122"/>
              </a:rPr>
              <a:t>5</a:t>
            </a:r>
            <a:r>
              <a:rPr lang="en-US" altLang="zh-CN" sz="2400" dirty="0">
                <a:solidFill>
                  <a:srgbClr val="808080"/>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primary</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key</a:t>
            </a:r>
            <a:r>
              <a:rPr lang="en-US" altLang="zh-CN" sz="2400" dirty="0">
                <a:solidFill>
                  <a:srgbClr val="808080"/>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 </a:t>
            </a:r>
          </a:p>
          <a:p>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err="1">
                <a:solidFill>
                  <a:srgbClr val="008080"/>
                </a:solidFill>
                <a:latin typeface="黑体" panose="02010609060101010101" pitchFamily="49" charset="-122"/>
                <a:ea typeface="黑体" panose="02010609060101010101" pitchFamily="49" charset="-122"/>
              </a:rPr>
              <a:t>Sname</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VARCHAR</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prstClr val="black"/>
                </a:solidFill>
                <a:latin typeface="黑体" panose="02010609060101010101" pitchFamily="49" charset="-122"/>
                <a:ea typeface="黑体" panose="02010609060101010101" pitchFamily="49" charset="-122"/>
              </a:rPr>
              <a:t>20</a:t>
            </a:r>
            <a:r>
              <a:rPr lang="en-US" altLang="zh-CN" sz="2400" dirty="0">
                <a:solidFill>
                  <a:srgbClr val="808080"/>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808080"/>
                </a:solidFill>
                <a:latin typeface="黑体" panose="02010609060101010101" pitchFamily="49" charset="-122"/>
                <a:ea typeface="黑体" panose="02010609060101010101" pitchFamily="49" charset="-122"/>
              </a:rPr>
              <a:t>not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808080"/>
                </a:solidFill>
                <a:latin typeface="黑体" panose="02010609060101010101" pitchFamily="49" charset="-122"/>
                <a:ea typeface="黑体" panose="02010609060101010101" pitchFamily="49" charset="-122"/>
              </a:rPr>
              <a:t>null,</a:t>
            </a:r>
            <a:r>
              <a:rPr lang="zh-CN" altLang="en-US" sz="2400" dirty="0">
                <a:solidFill>
                  <a:prstClr val="black"/>
                </a:solidFill>
                <a:latin typeface="黑体" panose="02010609060101010101" pitchFamily="49" charset="-122"/>
                <a:ea typeface="黑体" panose="02010609060101010101" pitchFamily="49" charset="-122"/>
              </a:rPr>
              <a:t>  </a:t>
            </a:r>
          </a:p>
          <a:p>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err="1">
                <a:solidFill>
                  <a:srgbClr val="008080"/>
                </a:solidFill>
                <a:latin typeface="黑体" panose="02010609060101010101" pitchFamily="49" charset="-122"/>
                <a:ea typeface="黑体" panose="02010609060101010101" pitchFamily="49" charset="-122"/>
              </a:rPr>
              <a:t>Ssex</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CHAR</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prstClr val="black"/>
                </a:solidFill>
                <a:latin typeface="黑体" panose="02010609060101010101" pitchFamily="49" charset="-122"/>
                <a:ea typeface="黑体" panose="02010609060101010101" pitchFamily="49" charset="-122"/>
              </a:rPr>
              <a:t>2</a:t>
            </a:r>
            <a:r>
              <a:rPr lang="en-US" altLang="zh-CN" sz="2400" dirty="0">
                <a:solidFill>
                  <a:srgbClr val="808080"/>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default</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srgbClr val="FF0000"/>
                </a:solidFill>
                <a:latin typeface="黑体" panose="02010609060101010101" pitchFamily="49" charset="-122"/>
                <a:ea typeface="黑体" panose="02010609060101010101" pitchFamily="49" charset="-122"/>
              </a:rPr>
              <a:t>'</a:t>
            </a:r>
            <a:r>
              <a:rPr lang="zh-CN" altLang="en-US" sz="2400" dirty="0">
                <a:solidFill>
                  <a:srgbClr val="FF0000"/>
                </a:solidFill>
                <a:latin typeface="黑体" panose="02010609060101010101" pitchFamily="49" charset="-122"/>
                <a:ea typeface="黑体" panose="02010609060101010101" pitchFamily="49" charset="-122"/>
              </a:rPr>
              <a:t>男</a:t>
            </a:r>
            <a:r>
              <a:rPr lang="en-US" altLang="zh-CN" sz="2400" dirty="0">
                <a:solidFill>
                  <a:srgbClr val="FF0000"/>
                </a:solidFill>
                <a:latin typeface="黑体" panose="02010609060101010101" pitchFamily="49" charset="-122"/>
                <a:ea typeface="黑体" panose="02010609060101010101" pitchFamily="49" charset="-122"/>
              </a:rPr>
              <a:t>'</a:t>
            </a:r>
            <a:r>
              <a:rPr lang="en-US" altLang="zh-CN" sz="2400" dirty="0">
                <a:solidFill>
                  <a:srgbClr val="808080"/>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808080"/>
                </a:solidFill>
                <a:latin typeface="黑体" panose="02010609060101010101" pitchFamily="49" charset="-122"/>
                <a:ea typeface="黑体" panose="02010609060101010101" pitchFamily="49" charset="-122"/>
              </a:rPr>
              <a:t>not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808080"/>
                </a:solidFill>
                <a:latin typeface="黑体" panose="02010609060101010101" pitchFamily="49" charset="-122"/>
                <a:ea typeface="黑体" panose="02010609060101010101" pitchFamily="49" charset="-122"/>
              </a:rPr>
              <a:t>null </a:t>
            </a:r>
            <a:r>
              <a:rPr lang="en-US" altLang="zh-CN" sz="2400" dirty="0">
                <a:solidFill>
                  <a:srgbClr val="0000FF"/>
                </a:solidFill>
                <a:latin typeface="黑体" panose="02010609060101010101" pitchFamily="49" charset="-122"/>
                <a:ea typeface="黑体" panose="02010609060101010101" pitchFamily="49" charset="-122"/>
              </a:rPr>
              <a:t>check</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err="1">
                <a:solidFill>
                  <a:srgbClr val="008080"/>
                </a:solidFill>
                <a:latin typeface="黑体" panose="02010609060101010101" pitchFamily="49" charset="-122"/>
                <a:ea typeface="黑体" panose="02010609060101010101" pitchFamily="49" charset="-122"/>
              </a:rPr>
              <a:t>ssex</a:t>
            </a:r>
            <a:r>
              <a:rPr lang="en-US" altLang="zh-CN" sz="2400" b="1" dirty="0">
                <a:solidFill>
                  <a:prstClr val="black"/>
                </a:solidFill>
                <a:latin typeface="黑体" panose="02010609060101010101" pitchFamily="49" charset="-122"/>
                <a:ea typeface="黑体" panose="02010609060101010101" pitchFamily="49" charset="-122"/>
              </a:rPr>
              <a:t> </a:t>
            </a:r>
            <a:r>
              <a:rPr lang="en-US" altLang="zh-CN" sz="2400" dirty="0">
                <a:solidFill>
                  <a:srgbClr val="808080"/>
                </a:solidFill>
                <a:latin typeface="黑体" panose="02010609060101010101" pitchFamily="49" charset="-122"/>
                <a:ea typeface="黑体" panose="02010609060101010101" pitchFamily="49" charset="-122"/>
              </a:rPr>
              <a:t>in(</a:t>
            </a:r>
            <a:r>
              <a:rPr lang="en-US" altLang="zh-CN" sz="2400" dirty="0">
                <a:solidFill>
                  <a:srgbClr val="FF0000"/>
                </a:solidFill>
                <a:latin typeface="黑体" panose="02010609060101010101" pitchFamily="49" charset="-122"/>
                <a:ea typeface="黑体" panose="02010609060101010101" pitchFamily="49" charset="-122"/>
              </a:rPr>
              <a:t>'</a:t>
            </a:r>
            <a:r>
              <a:rPr lang="zh-CN" altLang="en-US" sz="2400" dirty="0">
                <a:solidFill>
                  <a:srgbClr val="FF0000"/>
                </a:solidFill>
                <a:latin typeface="黑体" panose="02010609060101010101" pitchFamily="49" charset="-122"/>
                <a:ea typeface="黑体" panose="02010609060101010101" pitchFamily="49" charset="-122"/>
              </a:rPr>
              <a:t>男</a:t>
            </a:r>
            <a:r>
              <a:rPr lang="en-US" altLang="zh-CN" sz="2400" dirty="0">
                <a:solidFill>
                  <a:srgbClr val="FF0000"/>
                </a:solidFill>
                <a:latin typeface="黑体" panose="02010609060101010101" pitchFamily="49" charset="-122"/>
                <a:ea typeface="黑体" panose="02010609060101010101" pitchFamily="49" charset="-122"/>
              </a:rPr>
              <a:t>'</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srgbClr val="FF0000"/>
                </a:solidFill>
                <a:latin typeface="黑体" panose="02010609060101010101" pitchFamily="49" charset="-122"/>
                <a:ea typeface="黑体" panose="02010609060101010101" pitchFamily="49" charset="-122"/>
              </a:rPr>
              <a:t>'</a:t>
            </a:r>
            <a:r>
              <a:rPr lang="zh-CN" altLang="en-US" sz="2400" dirty="0">
                <a:solidFill>
                  <a:srgbClr val="FF0000"/>
                </a:solidFill>
                <a:latin typeface="黑体" panose="02010609060101010101" pitchFamily="49" charset="-122"/>
                <a:ea typeface="黑体" panose="02010609060101010101" pitchFamily="49" charset="-122"/>
              </a:rPr>
              <a:t>女</a:t>
            </a:r>
            <a:r>
              <a:rPr lang="en-US" altLang="zh-CN" sz="2400" dirty="0">
                <a:solidFill>
                  <a:srgbClr val="FF0000"/>
                </a:solidFill>
                <a:latin typeface="黑体" panose="02010609060101010101" pitchFamily="49" charset="-122"/>
                <a:ea typeface="黑体" panose="02010609060101010101" pitchFamily="49" charset="-122"/>
              </a:rPr>
              <a:t>'</a:t>
            </a:r>
            <a:r>
              <a:rPr lang="en-US" altLang="zh-CN" sz="2400" dirty="0">
                <a:solidFill>
                  <a:srgbClr val="808080"/>
                </a:solidFill>
                <a:latin typeface="黑体" panose="02010609060101010101" pitchFamily="49" charset="-122"/>
                <a:ea typeface="黑体" panose="02010609060101010101" pitchFamily="49" charset="-122"/>
              </a:rPr>
              <a:t>)),</a:t>
            </a:r>
            <a:endParaRPr lang="zh-CN" altLang="en-US" sz="2400" dirty="0">
              <a:solidFill>
                <a:srgbClr val="808080"/>
              </a:solidFill>
              <a:latin typeface="黑体" panose="02010609060101010101" pitchFamily="49" charset="-122"/>
              <a:ea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Sage</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INT</a:t>
            </a:r>
            <a:r>
              <a:rPr lang="en-US" altLang="zh-CN" sz="2400" dirty="0">
                <a:solidFill>
                  <a:srgbClr val="808080"/>
                </a:solidFill>
                <a:latin typeface="黑体" panose="02010609060101010101" pitchFamily="49" charset="-122"/>
                <a:ea typeface="黑体" panose="02010609060101010101" pitchFamily="49" charset="-122"/>
              </a:rPr>
              <a:t>,</a:t>
            </a:r>
            <a:endParaRPr lang="zh-CN" altLang="en-US" sz="2400" dirty="0">
              <a:solidFill>
                <a:srgbClr val="808080"/>
              </a:solidFill>
              <a:latin typeface="黑体" panose="02010609060101010101" pitchFamily="49" charset="-122"/>
              <a:ea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err="1">
                <a:solidFill>
                  <a:srgbClr val="008080"/>
                </a:solidFill>
                <a:latin typeface="黑体" panose="02010609060101010101" pitchFamily="49" charset="-122"/>
                <a:ea typeface="黑体" panose="02010609060101010101" pitchFamily="49" charset="-122"/>
              </a:rPr>
              <a:t>Sdept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VARCHAR</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prstClr val="black"/>
                </a:solidFill>
                <a:latin typeface="黑体" panose="02010609060101010101" pitchFamily="49" charset="-122"/>
                <a:ea typeface="黑体" panose="02010609060101010101" pitchFamily="49" charset="-122"/>
              </a:rPr>
              <a:t>15</a:t>
            </a:r>
            <a:r>
              <a:rPr lang="en-US" altLang="zh-CN" sz="2400" dirty="0">
                <a:solidFill>
                  <a:srgbClr val="808080"/>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default</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srgbClr val="FF0000"/>
                </a:solidFill>
                <a:latin typeface="黑体" panose="02010609060101010101" pitchFamily="49" charset="-122"/>
                <a:ea typeface="黑体" panose="02010609060101010101" pitchFamily="49" charset="-122"/>
              </a:rPr>
              <a:t>'</a:t>
            </a:r>
            <a:r>
              <a:rPr lang="zh-CN" altLang="en-US" sz="2400" dirty="0">
                <a:solidFill>
                  <a:srgbClr val="FF0000"/>
                </a:solidFill>
                <a:latin typeface="黑体" panose="02010609060101010101" pitchFamily="49" charset="-122"/>
                <a:ea typeface="黑体" panose="02010609060101010101" pitchFamily="49" charset="-122"/>
              </a:rPr>
              <a:t>计算机</a:t>
            </a:r>
            <a:r>
              <a:rPr lang="en-US" altLang="zh-CN" sz="2400" dirty="0">
                <a:solidFill>
                  <a:srgbClr val="FF0000"/>
                </a:solidFill>
                <a:latin typeface="黑体" panose="02010609060101010101" pitchFamily="49" charset="-122"/>
                <a:ea typeface="黑体" panose="02010609060101010101" pitchFamily="49" charset="-122"/>
              </a:rPr>
              <a:t>'</a:t>
            </a:r>
            <a:r>
              <a:rPr lang="en-US" altLang="zh-CN" sz="2400" dirty="0">
                <a:solidFill>
                  <a:srgbClr val="808080"/>
                </a:solidFill>
                <a:latin typeface="黑体" panose="02010609060101010101" pitchFamily="49" charset="-122"/>
                <a:ea typeface="黑体" panose="02010609060101010101" pitchFamily="49" charset="-122"/>
              </a:rPr>
              <a:t>)</a:t>
            </a:r>
            <a:endParaRPr lang="zh-CN" altLang="en-US" sz="2400" dirty="0">
              <a:solidFill>
                <a:srgbClr val="808080"/>
              </a:solidFill>
              <a:latin typeface="黑体" panose="02010609060101010101" pitchFamily="49" charset="-122"/>
              <a:ea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808080"/>
                </a:solidFill>
                <a:latin typeface="黑体" panose="02010609060101010101" pitchFamily="49" charset="-122"/>
                <a:ea typeface="黑体" panose="02010609060101010101" pitchFamily="49" charset="-122"/>
              </a:rPr>
              <a:t>)</a:t>
            </a:r>
          </a:p>
          <a:p>
            <a:endParaRPr lang="zh-CN" altLang="en-US" sz="2400" dirty="0">
              <a:solidFill>
                <a:srgbClr val="808080"/>
              </a:solidFill>
              <a:latin typeface="黑体" panose="02010609060101010101" pitchFamily="49" charset="-122"/>
              <a:ea typeface="黑体" panose="02010609060101010101" pitchFamily="49" charset="-122"/>
            </a:endParaRPr>
          </a:p>
          <a:p>
            <a:r>
              <a:rPr lang="en-US" altLang="zh-CN" sz="2400" dirty="0">
                <a:solidFill>
                  <a:srgbClr val="0000FF"/>
                </a:solidFill>
                <a:latin typeface="黑体" panose="02010609060101010101" pitchFamily="49" charset="-122"/>
                <a:ea typeface="黑体" panose="02010609060101010101" pitchFamily="49" charset="-122"/>
              </a:rPr>
              <a:t>INSERT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INTO</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err="1">
                <a:solidFill>
                  <a:srgbClr val="008080"/>
                </a:solidFill>
                <a:latin typeface="黑体" panose="02010609060101010101" pitchFamily="49" charset="-122"/>
                <a:ea typeface="黑体" panose="02010609060101010101" pitchFamily="49" charset="-122"/>
              </a:rPr>
              <a:t>st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VALUES</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srgbClr val="FF0000"/>
                </a:solidFill>
                <a:latin typeface="黑体" panose="02010609060101010101" pitchFamily="49" charset="-122"/>
                <a:ea typeface="黑体" panose="02010609060101010101" pitchFamily="49" charset="-122"/>
              </a:rPr>
              <a:t>'0001'</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srgbClr val="FF0000"/>
                </a:solidFill>
                <a:latin typeface="黑体" panose="02010609060101010101" pitchFamily="49" charset="-122"/>
                <a:ea typeface="黑体" panose="02010609060101010101" pitchFamily="49" charset="-122"/>
              </a:rPr>
              <a:t>'</a:t>
            </a:r>
            <a:r>
              <a:rPr lang="zh-CN" altLang="en-US" sz="2400" dirty="0">
                <a:solidFill>
                  <a:srgbClr val="FF0000"/>
                </a:solidFill>
                <a:latin typeface="黑体" panose="02010609060101010101" pitchFamily="49" charset="-122"/>
                <a:ea typeface="黑体" panose="02010609060101010101" pitchFamily="49" charset="-122"/>
              </a:rPr>
              <a:t>张三</a:t>
            </a:r>
            <a:r>
              <a:rPr lang="en-US" altLang="zh-CN" sz="2400" dirty="0">
                <a:solidFill>
                  <a:srgbClr val="FF0000"/>
                </a:solidFill>
                <a:latin typeface="黑体" panose="02010609060101010101" pitchFamily="49" charset="-122"/>
                <a:ea typeface="黑体" panose="02010609060101010101" pitchFamily="49" charset="-122"/>
              </a:rPr>
              <a:t>'</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srgbClr val="0000FF"/>
                </a:solidFill>
                <a:latin typeface="黑体" panose="02010609060101010101" pitchFamily="49" charset="-122"/>
                <a:ea typeface="黑体" panose="02010609060101010101" pitchFamily="49" charset="-122"/>
              </a:rPr>
              <a:t>default</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prstClr val="black"/>
                </a:solidFill>
                <a:latin typeface="黑体" panose="02010609060101010101" pitchFamily="49" charset="-122"/>
                <a:ea typeface="黑体" panose="02010609060101010101" pitchFamily="49" charset="-122"/>
              </a:rPr>
              <a:t>16</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srgbClr val="0000FF"/>
                </a:solidFill>
                <a:latin typeface="黑体" panose="02010609060101010101" pitchFamily="49" charset="-122"/>
                <a:ea typeface="黑体" panose="02010609060101010101" pitchFamily="49" charset="-122"/>
              </a:rPr>
              <a:t>default</a:t>
            </a:r>
            <a:r>
              <a:rPr lang="en-US" altLang="zh-CN" sz="2400" dirty="0">
                <a:solidFill>
                  <a:srgbClr val="808080"/>
                </a:solidFill>
                <a:latin typeface="黑体" panose="02010609060101010101" pitchFamily="49" charset="-122"/>
                <a:ea typeface="黑体" panose="02010609060101010101" pitchFamily="49" charset="-122"/>
              </a:rPr>
              <a:t>)</a:t>
            </a:r>
            <a:endParaRPr lang="zh-CN" altLang="en-US" sz="2400" dirty="0">
              <a:solidFill>
                <a:srgbClr val="808080"/>
              </a:solidFill>
              <a:latin typeface="黑体" panose="02010609060101010101" pitchFamily="49" charset="-122"/>
              <a:ea typeface="黑体" panose="02010609060101010101" pitchFamily="49" charset="-122"/>
            </a:endParaRPr>
          </a:p>
          <a:p>
            <a:r>
              <a:rPr lang="en-US" altLang="zh-CN" sz="2400" dirty="0">
                <a:solidFill>
                  <a:srgbClr val="0000FF"/>
                </a:solidFill>
                <a:latin typeface="黑体" panose="02010609060101010101" pitchFamily="49" charset="-122"/>
                <a:ea typeface="黑体" panose="02010609060101010101" pitchFamily="49" charset="-122"/>
              </a:rPr>
              <a:t>INSERT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INTO</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err="1">
                <a:solidFill>
                  <a:srgbClr val="008080"/>
                </a:solidFill>
                <a:latin typeface="黑体" panose="02010609060101010101" pitchFamily="49" charset="-122"/>
                <a:ea typeface="黑体" panose="02010609060101010101" pitchFamily="49" charset="-122"/>
              </a:rPr>
              <a:t>st</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err="1">
                <a:solidFill>
                  <a:srgbClr val="008080"/>
                </a:solidFill>
                <a:latin typeface="黑体" panose="02010609060101010101" pitchFamily="49" charset="-122"/>
                <a:ea typeface="黑体" panose="02010609060101010101" pitchFamily="49" charset="-122"/>
              </a:rPr>
              <a:t>sno</a:t>
            </a:r>
            <a:r>
              <a:rPr lang="en-US" altLang="zh-CN" sz="2400" dirty="0" err="1">
                <a:solidFill>
                  <a:srgbClr val="808080"/>
                </a:solidFill>
                <a:latin typeface="黑体" panose="02010609060101010101" pitchFamily="49" charset="-122"/>
                <a:ea typeface="黑体" panose="02010609060101010101" pitchFamily="49" charset="-122"/>
              </a:rPr>
              <a:t>,</a:t>
            </a:r>
            <a:r>
              <a:rPr lang="en-US" altLang="zh-CN" sz="2400" dirty="0" err="1">
                <a:solidFill>
                  <a:srgbClr val="008080"/>
                </a:solidFill>
                <a:latin typeface="黑体" panose="02010609060101010101" pitchFamily="49" charset="-122"/>
                <a:ea typeface="黑体" panose="02010609060101010101" pitchFamily="49" charset="-122"/>
              </a:rPr>
              <a:t>sname</a:t>
            </a:r>
            <a:r>
              <a:rPr lang="en-US" altLang="zh-CN" sz="2400" dirty="0">
                <a:solidFill>
                  <a:srgbClr val="808080"/>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VALUES</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srgbClr val="FF0000"/>
                </a:solidFill>
                <a:latin typeface="黑体" panose="02010609060101010101" pitchFamily="49" charset="-122"/>
                <a:ea typeface="黑体" panose="02010609060101010101" pitchFamily="49" charset="-122"/>
              </a:rPr>
              <a:t>'0002'</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srgbClr val="FF0000"/>
                </a:solidFill>
                <a:latin typeface="黑体" panose="02010609060101010101" pitchFamily="49" charset="-122"/>
                <a:ea typeface="黑体" panose="02010609060101010101" pitchFamily="49" charset="-122"/>
              </a:rPr>
              <a:t>'</a:t>
            </a:r>
            <a:r>
              <a:rPr lang="zh-CN" altLang="en-US" sz="2400" dirty="0">
                <a:solidFill>
                  <a:srgbClr val="FF0000"/>
                </a:solidFill>
                <a:latin typeface="黑体" panose="02010609060101010101" pitchFamily="49" charset="-122"/>
                <a:ea typeface="黑体" panose="02010609060101010101" pitchFamily="49" charset="-122"/>
              </a:rPr>
              <a:t>李四</a:t>
            </a:r>
            <a:r>
              <a:rPr lang="en-US" altLang="zh-CN" sz="2400" dirty="0">
                <a:solidFill>
                  <a:srgbClr val="FF0000"/>
                </a:solidFill>
                <a:latin typeface="黑体" panose="02010609060101010101" pitchFamily="49" charset="-122"/>
                <a:ea typeface="黑体" panose="02010609060101010101" pitchFamily="49" charset="-122"/>
              </a:rPr>
              <a:t>'</a:t>
            </a:r>
            <a:r>
              <a:rPr lang="en-US" altLang="zh-CN" sz="2400" dirty="0">
                <a:solidFill>
                  <a:srgbClr val="808080"/>
                </a:solidFill>
                <a:latin typeface="黑体" panose="02010609060101010101" pitchFamily="49" charset="-122"/>
                <a:ea typeface="黑体" panose="02010609060101010101" pitchFamily="49" charset="-122"/>
              </a:rPr>
              <a:t>)</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743903A4-38BD-4FFB-97F1-0E84361664E7}"/>
              </a:ext>
            </a:extLst>
          </p:cNvPr>
          <p:cNvSpPr>
            <a:spLocks noGrp="1"/>
          </p:cNvSpPr>
          <p:nvPr>
            <p:ph idx="1"/>
          </p:nvPr>
        </p:nvSpPr>
        <p:spPr>
          <a:xfrm>
            <a:off x="762000" y="869563"/>
            <a:ext cx="9986513" cy="752203"/>
          </a:xfrm>
        </p:spPr>
        <p:txBody>
          <a:bodyPr>
            <a:normAutofit/>
          </a:bodyPr>
          <a:lstStyle/>
          <a:p>
            <a:pPr marL="457200" lvl="2" indent="0">
              <a:lnSpc>
                <a:spcPct val="130000"/>
              </a:lnSpc>
              <a:spcBef>
                <a:spcPts val="600"/>
              </a:spcBef>
              <a:buSzPct val="100000"/>
              <a:buNone/>
              <a:defRPr/>
            </a:pPr>
            <a:r>
              <a:rPr lang="en-US" altLang="zh-CN" sz="2400" dirty="0" smtClean="0">
                <a:solidFill>
                  <a:srgbClr val="006666"/>
                </a:solidFill>
                <a:latin typeface="黑体" panose="02010609060101010101" pitchFamily="49" charset="-122"/>
                <a:ea typeface="黑体" panose="02010609060101010101" pitchFamily="49" charset="-122"/>
              </a:rPr>
              <a:t>【</a:t>
            </a:r>
            <a:r>
              <a:rPr lang="zh-CN" altLang="en-US" sz="2400" dirty="0" smtClean="0">
                <a:solidFill>
                  <a:srgbClr val="006666"/>
                </a:solidFill>
                <a:latin typeface="黑体" panose="02010609060101010101" pitchFamily="49" charset="-122"/>
                <a:ea typeface="黑体" panose="02010609060101010101" pitchFamily="49" charset="-122"/>
              </a:rPr>
              <a:t>例</a:t>
            </a:r>
            <a:r>
              <a:rPr lang="en-US" altLang="zh-CN" sz="2400" dirty="0" smtClean="0">
                <a:solidFill>
                  <a:srgbClr val="006666"/>
                </a:solidFill>
                <a:latin typeface="黑体" panose="02010609060101010101" pitchFamily="49" charset="-122"/>
                <a:ea typeface="黑体" panose="02010609060101010101" pitchFamily="49" charset="-122"/>
              </a:rPr>
              <a:t>4】</a:t>
            </a:r>
            <a:r>
              <a:rPr lang="zh-CN" altLang="en-US" sz="2400" dirty="0">
                <a:latin typeface="黑体" pitchFamily="49" charset="-122"/>
                <a:ea typeface="黑体" pitchFamily="49" charset="-122"/>
              </a:rPr>
              <a:t>写出执行如下语句后</a:t>
            </a:r>
            <a:r>
              <a:rPr lang="en-US" altLang="zh-CN" sz="2400" dirty="0" err="1">
                <a:latin typeface="黑体" pitchFamily="49" charset="-122"/>
                <a:ea typeface="黑体" pitchFamily="49" charset="-122"/>
              </a:rPr>
              <a:t>st</a:t>
            </a:r>
            <a:r>
              <a:rPr lang="zh-CN" altLang="en-US" sz="2400" dirty="0">
                <a:latin typeface="黑体" pitchFamily="49" charset="-122"/>
                <a:ea typeface="黑体" pitchFamily="49" charset="-122"/>
              </a:rPr>
              <a:t>表的内容。</a:t>
            </a:r>
            <a:endParaRPr lang="zh-CN" altLang="en-US" dirty="0">
              <a:latin typeface="黑体" pitchFamily="49" charset="-122"/>
              <a:ea typeface="黑体" pitchFamily="49" charset="-122"/>
            </a:endParaRPr>
          </a:p>
        </p:txBody>
      </p:sp>
    </p:spTree>
    <p:extLst>
      <p:ext uri="{BB962C8B-B14F-4D97-AF65-F5344CB8AC3E}">
        <p14:creationId xmlns:p14="http://schemas.microsoft.com/office/powerpoint/2010/main" val="53810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0F3D9242-4FE7-482E-BA3D-AF907B12ACD8}"/>
              </a:ext>
            </a:extLst>
          </p:cNvPr>
          <p:cNvSpPr txBox="1">
            <a:spLocks/>
          </p:cNvSpPr>
          <p:nvPr/>
        </p:nvSpPr>
        <p:spPr>
          <a:xfrm>
            <a:off x="762000" y="869563"/>
            <a:ext cx="5863087" cy="6659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lnSpc>
                <a:spcPct val="100000"/>
              </a:lnSpc>
              <a:buFont typeface="Arial" panose="020B0604020202020204" pitchFamily="34" charset="0"/>
              <a:buNone/>
            </a:pPr>
            <a:r>
              <a:rPr lang="zh-CN" altLang="en-US" sz="2400" dirty="0">
                <a:solidFill>
                  <a:srgbClr val="C00000"/>
                </a:solidFill>
                <a:latin typeface="黑体" panose="02010609060101010101" pitchFamily="49" charset="-122"/>
                <a:ea typeface="黑体" panose="02010609060101010101" pitchFamily="49" charset="-122"/>
              </a:rPr>
              <a:t>运行以上语句后</a:t>
            </a:r>
            <a:r>
              <a:rPr lang="en-US" altLang="zh-CN" sz="2400" dirty="0" err="1">
                <a:solidFill>
                  <a:srgbClr val="C00000"/>
                </a:solidFill>
                <a:latin typeface="黑体" panose="02010609060101010101" pitchFamily="49" charset="-122"/>
                <a:ea typeface="黑体" panose="02010609060101010101" pitchFamily="49" charset="-122"/>
              </a:rPr>
              <a:t>st</a:t>
            </a:r>
            <a:r>
              <a:rPr lang="zh-CN" altLang="en-US" sz="2400" dirty="0">
                <a:solidFill>
                  <a:srgbClr val="C00000"/>
                </a:solidFill>
                <a:latin typeface="黑体" panose="02010609060101010101" pitchFamily="49" charset="-122"/>
                <a:ea typeface="黑体" panose="02010609060101010101" pitchFamily="49" charset="-122"/>
              </a:rPr>
              <a:t>表的内容：</a:t>
            </a:r>
            <a:r>
              <a:rPr lang="en-US" altLang="zh-CN" sz="2600" dirty="0">
                <a:latin typeface="黑体" pitchFamily="49" charset="-122"/>
                <a:ea typeface="黑体" pitchFamily="49" charset="-122"/>
              </a:rPr>
              <a:t>   </a:t>
            </a:r>
          </a:p>
          <a:p>
            <a:pPr marL="0" lvl="1" indent="0">
              <a:lnSpc>
                <a:spcPct val="140000"/>
              </a:lnSpc>
              <a:spcBef>
                <a:spcPts val="1200"/>
              </a:spcBef>
              <a:buSzPct val="100000"/>
              <a:buFont typeface="Arial" panose="020B0604020202020204" pitchFamily="34" charset="0"/>
              <a:buNone/>
              <a:defRPr/>
            </a:pPr>
            <a:endParaRPr lang="en-US" altLang="zh-CN" sz="2600" dirty="0">
              <a:latin typeface="黑体" pitchFamily="49" charset="-122"/>
              <a:ea typeface="黑体" pitchFamily="49" charset="-122"/>
            </a:endParaRPr>
          </a:p>
          <a:p>
            <a:pPr marL="0" lvl="1" indent="0">
              <a:lnSpc>
                <a:spcPct val="140000"/>
              </a:lnSpc>
              <a:spcBef>
                <a:spcPts val="1200"/>
              </a:spcBef>
              <a:buSzPct val="60000"/>
              <a:buFont typeface="Arial" panose="020B0604020202020204" pitchFamily="34" charset="0"/>
              <a:buNone/>
              <a:defRPr/>
            </a:pPr>
            <a:endParaRPr lang="zh-CN" altLang="en-US" dirty="0">
              <a:latin typeface="黑体" pitchFamily="49" charset="-122"/>
              <a:ea typeface="黑体" pitchFamily="49" charset="-122"/>
            </a:endParaRPr>
          </a:p>
        </p:txBody>
      </p:sp>
      <p:pic>
        <p:nvPicPr>
          <p:cNvPr id="3" name="图片 2">
            <a:extLst>
              <a:ext uri="{FF2B5EF4-FFF2-40B4-BE49-F238E27FC236}">
                <a16:creationId xmlns:a16="http://schemas.microsoft.com/office/drawing/2014/main" id="{042299E1-B126-4D9B-9ACB-4AFCF0ADEFB1}"/>
              </a:ext>
            </a:extLst>
          </p:cNvPr>
          <p:cNvPicPr>
            <a:picLocks noChangeAspect="1"/>
          </p:cNvPicPr>
          <p:nvPr/>
        </p:nvPicPr>
        <p:blipFill>
          <a:blip r:embed="rId3"/>
          <a:stretch>
            <a:fillRect/>
          </a:stretch>
        </p:blipFill>
        <p:spPr>
          <a:xfrm>
            <a:off x="1587437" y="2291248"/>
            <a:ext cx="9017126" cy="2641961"/>
          </a:xfrm>
          <a:prstGeom prst="rect">
            <a:avLst/>
          </a:prstGeom>
        </p:spPr>
      </p:pic>
      <p:sp>
        <p:nvSpPr>
          <p:cNvPr id="4" name="对话气泡: 圆角矩形 3">
            <a:extLst>
              <a:ext uri="{FF2B5EF4-FFF2-40B4-BE49-F238E27FC236}">
                <a16:creationId xmlns:a16="http://schemas.microsoft.com/office/drawing/2014/main" id="{1847871E-B2B5-49FD-9514-6B63E6FB187C}"/>
              </a:ext>
            </a:extLst>
          </p:cNvPr>
          <p:cNvSpPr/>
          <p:nvPr/>
        </p:nvSpPr>
        <p:spPr>
          <a:xfrm>
            <a:off x="5895975" y="1499681"/>
            <a:ext cx="2254907" cy="1014743"/>
          </a:xfrm>
          <a:prstGeom prst="wedgeRoundRectCallout">
            <a:avLst>
              <a:gd name="adj1" fmla="val -66569"/>
              <a:gd name="adj2" fmla="val 12713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0000CC"/>
                </a:solidFill>
                <a:latin typeface="黑体" panose="02010609060101010101" pitchFamily="49" charset="-122"/>
                <a:ea typeface="黑体" panose="02010609060101010101" pitchFamily="49" charset="-122"/>
              </a:rPr>
              <a:t>使用</a:t>
            </a:r>
            <a:r>
              <a:rPr lang="en-US" altLang="zh-CN" sz="2400" dirty="0">
                <a:solidFill>
                  <a:srgbClr val="0000CC"/>
                </a:solidFill>
                <a:latin typeface="黑体" panose="02010609060101010101" pitchFamily="49" charset="-122"/>
                <a:ea typeface="黑体" panose="02010609060101010101" pitchFamily="49" charset="-122"/>
              </a:rPr>
              <a:t>default</a:t>
            </a:r>
            <a:r>
              <a:rPr lang="zh-CN" altLang="en-US" sz="2400" dirty="0">
                <a:solidFill>
                  <a:srgbClr val="0000CC"/>
                </a:solidFill>
                <a:latin typeface="黑体" panose="02010609060101010101" pitchFamily="49" charset="-122"/>
                <a:ea typeface="黑体" panose="02010609060101010101" pitchFamily="49" charset="-122"/>
              </a:rPr>
              <a:t>插入的默认值</a:t>
            </a:r>
            <a:endParaRPr lang="en-US" altLang="zh-CN" sz="2400" dirty="0">
              <a:solidFill>
                <a:srgbClr val="0000CC"/>
              </a:solidFill>
              <a:latin typeface="黑体" panose="02010609060101010101" pitchFamily="49" charset="-122"/>
              <a:ea typeface="黑体" panose="02010609060101010101" pitchFamily="49" charset="-122"/>
            </a:endParaRPr>
          </a:p>
        </p:txBody>
      </p:sp>
      <p:sp>
        <p:nvSpPr>
          <p:cNvPr id="5" name="对话气泡: 圆角矩形 4">
            <a:extLst>
              <a:ext uri="{FF2B5EF4-FFF2-40B4-BE49-F238E27FC236}">
                <a16:creationId xmlns:a16="http://schemas.microsoft.com/office/drawing/2014/main" id="{B5158BA1-A1A6-4FFA-AC0B-EADD1B4C5C23}"/>
              </a:ext>
            </a:extLst>
          </p:cNvPr>
          <p:cNvSpPr/>
          <p:nvPr/>
        </p:nvSpPr>
        <p:spPr>
          <a:xfrm>
            <a:off x="8894012" y="1414518"/>
            <a:ext cx="2254907" cy="1014743"/>
          </a:xfrm>
          <a:prstGeom prst="wedgeRoundRectCallout">
            <a:avLst>
              <a:gd name="adj1" fmla="val -43616"/>
              <a:gd name="adj2" fmla="val 12713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0000CC"/>
                </a:solidFill>
                <a:latin typeface="黑体" panose="02010609060101010101" pitchFamily="49" charset="-122"/>
                <a:ea typeface="黑体" panose="02010609060101010101" pitchFamily="49" charset="-122"/>
              </a:rPr>
              <a:t>使用</a:t>
            </a:r>
            <a:r>
              <a:rPr lang="en-US" altLang="zh-CN" sz="2400" dirty="0">
                <a:solidFill>
                  <a:srgbClr val="0000CC"/>
                </a:solidFill>
                <a:latin typeface="黑体" panose="02010609060101010101" pitchFamily="49" charset="-122"/>
                <a:ea typeface="黑体" panose="02010609060101010101" pitchFamily="49" charset="-122"/>
              </a:rPr>
              <a:t>default</a:t>
            </a:r>
            <a:r>
              <a:rPr lang="zh-CN" altLang="en-US" sz="2400" dirty="0">
                <a:solidFill>
                  <a:srgbClr val="0000CC"/>
                </a:solidFill>
                <a:latin typeface="黑体" panose="02010609060101010101" pitchFamily="49" charset="-122"/>
                <a:ea typeface="黑体" panose="02010609060101010101" pitchFamily="49" charset="-122"/>
              </a:rPr>
              <a:t>插入的默认值</a:t>
            </a:r>
            <a:endParaRPr lang="en-US" altLang="zh-CN" sz="2400" dirty="0">
              <a:solidFill>
                <a:srgbClr val="0000CC"/>
              </a:solidFill>
              <a:latin typeface="黑体" panose="02010609060101010101" pitchFamily="49" charset="-122"/>
              <a:ea typeface="黑体" panose="02010609060101010101" pitchFamily="49" charset="-122"/>
            </a:endParaRPr>
          </a:p>
        </p:txBody>
      </p:sp>
      <p:sp>
        <p:nvSpPr>
          <p:cNvPr id="6" name="对话气泡: 圆角矩形 5">
            <a:extLst>
              <a:ext uri="{FF2B5EF4-FFF2-40B4-BE49-F238E27FC236}">
                <a16:creationId xmlns:a16="http://schemas.microsoft.com/office/drawing/2014/main" id="{DE0B27A2-5CD6-4F03-A4DA-4207C531F24C}"/>
              </a:ext>
            </a:extLst>
          </p:cNvPr>
          <p:cNvSpPr/>
          <p:nvPr/>
        </p:nvSpPr>
        <p:spPr>
          <a:xfrm>
            <a:off x="2648309" y="4568835"/>
            <a:ext cx="2504536" cy="1209286"/>
          </a:xfrm>
          <a:prstGeom prst="wedgeRoundRectCallout">
            <a:avLst>
              <a:gd name="adj1" fmla="val 53944"/>
              <a:gd name="adj2" fmla="val -8852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0000CC"/>
                </a:solidFill>
                <a:latin typeface="黑体" panose="02010609060101010101" pitchFamily="49" charset="-122"/>
                <a:ea typeface="黑体" panose="02010609060101010101" pitchFamily="49" charset="-122"/>
              </a:rPr>
              <a:t>未指定插入数据，如果有默认值则插入默认值</a:t>
            </a:r>
            <a:endParaRPr lang="en-US" altLang="zh-CN" sz="2400" dirty="0">
              <a:solidFill>
                <a:srgbClr val="0000CC"/>
              </a:solidFill>
              <a:latin typeface="黑体" panose="02010609060101010101" pitchFamily="49" charset="-122"/>
              <a:ea typeface="黑体" panose="02010609060101010101" pitchFamily="49" charset="-122"/>
            </a:endParaRPr>
          </a:p>
        </p:txBody>
      </p:sp>
      <p:sp>
        <p:nvSpPr>
          <p:cNvPr id="7" name="对话气泡: 圆角矩形 6">
            <a:extLst>
              <a:ext uri="{FF2B5EF4-FFF2-40B4-BE49-F238E27FC236}">
                <a16:creationId xmlns:a16="http://schemas.microsoft.com/office/drawing/2014/main" id="{E4F4EDEB-58FC-4154-9287-56EDB5F9C174}"/>
              </a:ext>
            </a:extLst>
          </p:cNvPr>
          <p:cNvSpPr/>
          <p:nvPr/>
        </p:nvSpPr>
        <p:spPr>
          <a:xfrm>
            <a:off x="8644383" y="4615004"/>
            <a:ext cx="2504536" cy="1194935"/>
          </a:xfrm>
          <a:prstGeom prst="wedgeRoundRectCallout">
            <a:avLst>
              <a:gd name="adj1" fmla="val -29409"/>
              <a:gd name="adj2" fmla="val -89948"/>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0000CC"/>
                </a:solidFill>
                <a:latin typeface="黑体" panose="02010609060101010101" pitchFamily="49" charset="-122"/>
                <a:ea typeface="黑体" panose="02010609060101010101" pitchFamily="49" charset="-122"/>
              </a:rPr>
              <a:t>未指定插入数据，如果有默认值则插入默认值</a:t>
            </a:r>
            <a:endParaRPr lang="en-US" altLang="zh-CN" sz="2400" dirty="0">
              <a:solidFill>
                <a:srgbClr val="0000CC"/>
              </a:solidFill>
              <a:latin typeface="黑体" panose="02010609060101010101" pitchFamily="49" charset="-122"/>
              <a:ea typeface="黑体" panose="02010609060101010101" pitchFamily="49" charset="-122"/>
            </a:endParaRPr>
          </a:p>
        </p:txBody>
      </p:sp>
      <p:sp>
        <p:nvSpPr>
          <p:cNvPr id="8" name="对话气泡: 圆角矩形 7">
            <a:extLst>
              <a:ext uri="{FF2B5EF4-FFF2-40B4-BE49-F238E27FC236}">
                <a16:creationId xmlns:a16="http://schemas.microsoft.com/office/drawing/2014/main" id="{27B47254-1F4F-499C-BDFE-596802E02DD2}"/>
              </a:ext>
            </a:extLst>
          </p:cNvPr>
          <p:cNvSpPr/>
          <p:nvPr/>
        </p:nvSpPr>
        <p:spPr>
          <a:xfrm>
            <a:off x="5646346" y="4638751"/>
            <a:ext cx="2504536" cy="1209286"/>
          </a:xfrm>
          <a:prstGeom prst="wedgeRoundRectCallout">
            <a:avLst>
              <a:gd name="adj1" fmla="val 7790"/>
              <a:gd name="adj2" fmla="val -9280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0000CC"/>
                </a:solidFill>
                <a:latin typeface="黑体" panose="02010609060101010101" pitchFamily="49" charset="-122"/>
                <a:ea typeface="黑体" panose="02010609060101010101" pitchFamily="49" charset="-122"/>
              </a:rPr>
              <a:t>未指定插入数据，没有默认值则插入空值</a:t>
            </a:r>
            <a:endParaRPr lang="en-US" altLang="zh-CN" sz="2400" dirty="0">
              <a:solidFill>
                <a:srgbClr val="0000C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4130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2479</TotalTime>
  <Words>1599</Words>
  <Application>Microsoft Office PowerPoint</Application>
  <PresentationFormat>宽屏</PresentationFormat>
  <Paragraphs>145</Paragraphs>
  <Slides>18</Slides>
  <Notes>18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等线</vt:lpstr>
      <vt:lpstr>等线 Light</vt:lpstr>
      <vt:lpstr>黑体</vt:lpstr>
      <vt:lpstr>Arial</vt:lpstr>
      <vt:lpstr>Wingdings</vt:lpstr>
      <vt:lpstr>Office 主题​​</vt:lpstr>
      <vt:lpstr>PowerPoint 演示文稿</vt:lpstr>
      <vt:lpstr>PowerPoint 演示文稿</vt:lpstr>
      <vt:lpstr>使用图形界面向表中添加记录</vt:lpstr>
      <vt:lpstr>使用INSERT语句向表中添加记录</vt:lpstr>
      <vt:lpstr>PowerPoint 演示文稿</vt:lpstr>
      <vt:lpstr>PowerPoint 演示文稿</vt:lpstr>
      <vt:lpstr>PowerPoint 演示文稿</vt:lpstr>
      <vt:lpstr>PowerPoint 演示文稿</vt:lpstr>
      <vt:lpstr>PowerPoint 演示文稿</vt:lpstr>
      <vt:lpstr>向表添加记录时应注意的事项</vt:lpstr>
      <vt:lpstr>使用图形界面修改表中的数据</vt:lpstr>
      <vt:lpstr>PowerPoint 演示文稿</vt:lpstr>
      <vt:lpstr>PowerPoint 演示文稿</vt:lpstr>
      <vt:lpstr>PowerPoint 演示文稿</vt:lpstr>
      <vt:lpstr>修改表中数据时应注意的事项</vt:lpstr>
      <vt:lpstr>PowerPoint 演示文稿</vt:lpstr>
      <vt:lpstr>使用DELETE语句删除表中的记录</vt:lpstr>
      <vt:lpstr>删除表中记录时应注意的事项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dc:title>
  <dc:creator>zhang yonghua</dc:creator>
  <cp:lastModifiedBy>Admin</cp:lastModifiedBy>
  <cp:revision>297</cp:revision>
  <dcterms:created xsi:type="dcterms:W3CDTF">2019-10-10T08:16:17Z</dcterms:created>
  <dcterms:modified xsi:type="dcterms:W3CDTF">2024-05-30T13:41:24Z</dcterms:modified>
</cp:coreProperties>
</file>