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58" r:id="rId2"/>
    <p:sldId id="322" r:id="rId3"/>
    <p:sldId id="461" r:id="rId4"/>
    <p:sldId id="462" r:id="rId5"/>
    <p:sldId id="463" r:id="rId6"/>
    <p:sldId id="256" r:id="rId7"/>
    <p:sldId id="310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23" r:id="rId16"/>
    <p:sldId id="464" r:id="rId17"/>
  </p:sldIdLst>
  <p:sldSz cx="12192000" cy="6858000"/>
  <p:notesSz cx="6761163" cy="99425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77" autoAdjust="0"/>
    <p:restoredTop sz="95713" autoAdjust="0"/>
  </p:normalViewPr>
  <p:slideViewPr>
    <p:cSldViewPr snapToGrid="0">
      <p:cViewPr varScale="1">
        <p:scale>
          <a:sx n="125" d="100"/>
          <a:sy n="125" d="100"/>
        </p:scale>
        <p:origin x="7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8463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06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5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计算列最好给定一个别名，否则会没有列名，使查询结果不易读</a:t>
            </a:r>
            <a:endParaRPr lang="en-US" altLang="zh-CN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年龄由当前系统日期算出，设当前日期为</a:t>
            </a:r>
            <a:r>
              <a:rPr lang="en-US" altLang="zh-CN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2023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393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因为一个系有多位教师，所以</a:t>
            </a:r>
            <a:r>
              <a:rPr lang="en-US" altLang="zh-CN" dirty="0"/>
              <a:t>depart</a:t>
            </a:r>
            <a:r>
              <a:rPr lang="zh-CN" altLang="en-US" dirty="0"/>
              <a:t>列会有很多重复值，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但是如果只想查都有哪些系出现若干重复系就不好看了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5828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是一个正整数，表示返回查询结果的前</a:t>
            </a:r>
            <a:r>
              <a:rPr lang="en-US" altLang="zh-CN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行。若使用</a:t>
            </a:r>
            <a:r>
              <a:rPr lang="en-US" altLang="zh-CN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PERCENT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关键字，则表示返回结果的前</a:t>
            </a:r>
            <a:r>
              <a:rPr lang="en-US" altLang="zh-CN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n%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190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是一个正整数，表示返回查询结果的前</a:t>
            </a:r>
            <a:r>
              <a:rPr lang="en-US" altLang="zh-CN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行。若使用</a:t>
            </a:r>
            <a:r>
              <a:rPr lang="en-US" altLang="zh-CN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PERCENT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关键字，则表示返回结果的前</a:t>
            </a:r>
            <a:r>
              <a:rPr lang="en-US" altLang="zh-CN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n%</a:t>
            </a: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00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排序表达式可以有多个，先按表达式</a:t>
            </a:r>
            <a:r>
              <a:rPr lang="en-US" altLang="zh-CN" dirty="0"/>
              <a:t>1</a:t>
            </a:r>
            <a:r>
              <a:rPr lang="zh-CN" altLang="en-US" dirty="0"/>
              <a:t>的值排，值一样的再按表达式</a:t>
            </a:r>
            <a:r>
              <a:rPr lang="en-US" altLang="zh-CN" dirty="0"/>
              <a:t>2</a:t>
            </a:r>
            <a:r>
              <a:rPr lang="zh-CN" altLang="en-US" dirty="0"/>
              <a:t>的值排，依次类推。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90858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本节我们重点学习了投影查询</a:t>
            </a:r>
            <a:r>
              <a:rPr lang="en-US" altLang="zh-CN" dirty="0"/>
              <a:t>select</a:t>
            </a:r>
            <a:r>
              <a:rPr lang="zh-CN" altLang="en-US" dirty="0"/>
              <a:t>子句的使用和对查询结果排序的</a:t>
            </a:r>
            <a:r>
              <a:rPr lang="en-US" altLang="zh-CN" dirty="0"/>
              <a:t>order by</a:t>
            </a:r>
            <a:r>
              <a:rPr lang="zh-CN" altLang="en-US" dirty="0"/>
              <a:t>子句的使用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778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数据查询最基本的方式是使用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语句，该语句功能强大，包含若干子句，可以完成各类查询。</a:t>
            </a: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语句的基本语法格式如下</a:t>
            </a:r>
            <a:endParaRPr lang="en-US" altLang="zh-CN" sz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语句由若干子句组成，其中加中括号的子句为可选子句</a:t>
            </a:r>
            <a:endParaRPr lang="en-US" altLang="zh-CN" sz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也是一个子句</a:t>
            </a: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,SELECT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子句用来指定查询结果包含的列，各列在</a:t>
            </a: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子句中的顺序决定了它们在查询结果中的顺序。</a:t>
            </a:r>
            <a:endParaRPr lang="en-US" altLang="zh-CN" sz="1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子句用来指定查询的数据源，即查询所涉及的数据来自的表或视图。</a:t>
            </a:r>
            <a:endParaRPr lang="zh-CN" altLang="en-US" sz="1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子句用来指定记录的筛选条件或表的连接条件。</a:t>
            </a:r>
            <a:endParaRPr lang="en-US" altLang="zh-CN" sz="1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GROUP BY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用来指定查询分组的依据，即按哪个表达式的值进行分组。</a:t>
            </a: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Having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</a:t>
            </a:r>
            <a:r>
              <a:rPr lang="en-US" altLang="zh-CN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group by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子句中一个子句用来对组进行筛选</a:t>
            </a:r>
            <a:endParaRPr lang="en-US" altLang="zh-CN" sz="1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ORDER BY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子句用来指定查询结果的排序依据和排序方式。</a:t>
            </a: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升序，</a:t>
            </a:r>
            <a:r>
              <a:rPr lang="en-US" altLang="zh-CN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DESC</a:t>
            </a:r>
            <a:r>
              <a:rPr lang="zh-CN" altLang="en-US" sz="1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r>
              <a:rPr lang="zh-CN" altLang="en-US" sz="1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降序。</a:t>
            </a:r>
            <a:endParaRPr lang="zh-CN" altLang="en-US" sz="1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160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本章查询例题用到的数据库是</a:t>
            </a:r>
            <a:r>
              <a:rPr lang="en-US" altLang="zh-CN" dirty="0"/>
              <a:t>school</a:t>
            </a:r>
            <a:r>
              <a:rPr lang="zh-CN" altLang="en-US" dirty="0"/>
              <a:t>数据库，所以先熟悉一下这个数据库。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school</a:t>
            </a:r>
            <a:r>
              <a:rPr lang="zh-CN" altLang="en-US" dirty="0"/>
              <a:t>数据库中包含四个表：学生表</a:t>
            </a:r>
            <a:r>
              <a:rPr lang="en-US" altLang="zh-CN" dirty="0"/>
              <a:t>student</a:t>
            </a:r>
            <a:r>
              <a:rPr lang="zh-CN" altLang="en-US" dirty="0"/>
              <a:t>，教师表</a:t>
            </a:r>
            <a:r>
              <a:rPr lang="en-US" altLang="zh-CN" dirty="0"/>
              <a:t>teacher</a:t>
            </a:r>
            <a:r>
              <a:rPr lang="zh-CN" altLang="en-US" dirty="0"/>
              <a:t>，课程表</a:t>
            </a:r>
            <a:r>
              <a:rPr lang="en-US" altLang="zh-CN" dirty="0"/>
              <a:t>course</a:t>
            </a:r>
            <a:r>
              <a:rPr lang="zh-CN" altLang="en-US" dirty="0"/>
              <a:t>，成绩表</a:t>
            </a:r>
            <a:r>
              <a:rPr lang="en-US" altLang="zh-CN" dirty="0"/>
              <a:t>score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这四个表是有联系的，其联系如右图所示：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course</a:t>
            </a:r>
            <a:r>
              <a:rPr lang="zh-CN" altLang="en-US" dirty="0"/>
              <a:t>表通过外键教师号</a:t>
            </a:r>
            <a:r>
              <a:rPr lang="en-US" altLang="zh-CN" dirty="0" err="1"/>
              <a:t>tno</a:t>
            </a:r>
            <a:r>
              <a:rPr lang="zh-CN" altLang="en-US" dirty="0"/>
              <a:t>与</a:t>
            </a:r>
            <a:r>
              <a:rPr lang="en-US" altLang="zh-CN" dirty="0"/>
              <a:t>teacher</a:t>
            </a:r>
            <a:r>
              <a:rPr lang="zh-CN" altLang="en-US" dirty="0"/>
              <a:t>表联系</a:t>
            </a:r>
            <a:r>
              <a:rPr lang="en-US" altLang="zh-CN" dirty="0"/>
              <a:t> </a:t>
            </a:r>
            <a:r>
              <a:rPr lang="zh-CN" altLang="en-US" dirty="0"/>
              <a:t>，即</a:t>
            </a:r>
            <a:r>
              <a:rPr lang="en-US" altLang="zh-CN" dirty="0"/>
              <a:t>course</a:t>
            </a:r>
            <a:r>
              <a:rPr lang="zh-CN" altLang="en-US" dirty="0"/>
              <a:t>表的外键列</a:t>
            </a:r>
            <a:r>
              <a:rPr lang="en-US" altLang="zh-CN" dirty="0" err="1"/>
              <a:t>tno</a:t>
            </a:r>
            <a:r>
              <a:rPr lang="zh-CN" altLang="en-US" dirty="0"/>
              <a:t>参照了</a:t>
            </a:r>
            <a:r>
              <a:rPr lang="en-US" altLang="zh-CN" dirty="0"/>
              <a:t>teacher</a:t>
            </a:r>
            <a:r>
              <a:rPr lang="zh-CN" altLang="en-US" dirty="0"/>
              <a:t>表的主键列</a:t>
            </a:r>
            <a:r>
              <a:rPr lang="en-US" altLang="zh-CN" dirty="0" err="1"/>
              <a:t>tno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score</a:t>
            </a:r>
            <a:r>
              <a:rPr lang="zh-CN" altLang="en-US" dirty="0"/>
              <a:t>表通过的外键学号</a:t>
            </a:r>
            <a:r>
              <a:rPr lang="en-US" altLang="zh-CN" dirty="0" err="1"/>
              <a:t>sno</a:t>
            </a:r>
            <a:r>
              <a:rPr lang="zh-CN" altLang="en-US" dirty="0"/>
              <a:t>与</a:t>
            </a:r>
            <a:r>
              <a:rPr lang="en-US" altLang="zh-CN" dirty="0"/>
              <a:t>student</a:t>
            </a:r>
            <a:r>
              <a:rPr lang="zh-CN" altLang="en-US" dirty="0"/>
              <a:t>表联系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score</a:t>
            </a:r>
            <a:r>
              <a:rPr lang="zh-CN" altLang="en-US" dirty="0"/>
              <a:t>表通过外键课程号</a:t>
            </a:r>
            <a:r>
              <a:rPr lang="en-US" altLang="zh-CN" dirty="0" err="1"/>
              <a:t>cno</a:t>
            </a:r>
            <a:r>
              <a:rPr lang="zh-CN" altLang="en-US" dirty="0"/>
              <a:t>与</a:t>
            </a:r>
            <a:r>
              <a:rPr lang="en-US" altLang="zh-CN" dirty="0"/>
              <a:t>course</a:t>
            </a:r>
            <a:r>
              <a:rPr lang="zh-CN" altLang="en-US" dirty="0"/>
              <a:t>表联系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011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表间的联系可以用数据库关系图表示，下图表示了四个表之间的联系，有连线的表表示是有联系的表。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course</a:t>
            </a:r>
            <a:r>
              <a:rPr lang="zh-CN" altLang="en-US" dirty="0"/>
              <a:t>表通过外键教师号</a:t>
            </a:r>
            <a:r>
              <a:rPr lang="en-US" altLang="zh-CN" dirty="0" err="1"/>
              <a:t>tno</a:t>
            </a:r>
            <a:r>
              <a:rPr lang="zh-CN" altLang="en-US" dirty="0"/>
              <a:t>与</a:t>
            </a:r>
            <a:r>
              <a:rPr lang="en-US" altLang="zh-CN" dirty="0"/>
              <a:t>teacher</a:t>
            </a:r>
            <a:r>
              <a:rPr lang="zh-CN" altLang="en-US" dirty="0"/>
              <a:t>表联系</a:t>
            </a:r>
            <a:r>
              <a:rPr lang="en-US" altLang="zh-CN" dirty="0"/>
              <a:t> </a:t>
            </a:r>
            <a:r>
              <a:rPr lang="zh-CN" altLang="en-US" dirty="0"/>
              <a:t>，即</a:t>
            </a:r>
            <a:r>
              <a:rPr lang="en-US" altLang="zh-CN" dirty="0"/>
              <a:t>course</a:t>
            </a:r>
            <a:r>
              <a:rPr lang="zh-CN" altLang="en-US" dirty="0"/>
              <a:t>表的外键列</a:t>
            </a:r>
            <a:r>
              <a:rPr lang="en-US" altLang="zh-CN" dirty="0" err="1"/>
              <a:t>tno</a:t>
            </a:r>
            <a:r>
              <a:rPr lang="zh-CN" altLang="en-US" dirty="0"/>
              <a:t>参照了</a:t>
            </a:r>
            <a:r>
              <a:rPr lang="en-US" altLang="zh-CN" dirty="0"/>
              <a:t>teacher</a:t>
            </a:r>
            <a:r>
              <a:rPr lang="zh-CN" altLang="en-US" dirty="0"/>
              <a:t>表的主键列</a:t>
            </a:r>
            <a:r>
              <a:rPr lang="en-US" altLang="zh-CN" dirty="0" err="1"/>
              <a:t>tno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score</a:t>
            </a:r>
            <a:r>
              <a:rPr lang="zh-CN" altLang="en-US" dirty="0"/>
              <a:t>表通过的外键学号</a:t>
            </a:r>
            <a:r>
              <a:rPr lang="en-US" altLang="zh-CN" dirty="0" err="1"/>
              <a:t>sno</a:t>
            </a:r>
            <a:r>
              <a:rPr lang="zh-CN" altLang="en-US" dirty="0"/>
              <a:t>与</a:t>
            </a:r>
            <a:r>
              <a:rPr lang="en-US" altLang="zh-CN" dirty="0"/>
              <a:t>student</a:t>
            </a:r>
            <a:r>
              <a:rPr lang="zh-CN" altLang="en-US" dirty="0"/>
              <a:t>表联系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en-US" altLang="zh-CN" dirty="0"/>
              <a:t>score</a:t>
            </a:r>
            <a:r>
              <a:rPr lang="zh-CN" altLang="en-US" dirty="0"/>
              <a:t>表的外键列</a:t>
            </a:r>
            <a:r>
              <a:rPr lang="en-US" altLang="zh-CN" dirty="0" err="1"/>
              <a:t>sno</a:t>
            </a:r>
            <a:r>
              <a:rPr lang="zh-CN" altLang="en-US" dirty="0"/>
              <a:t>参照了</a:t>
            </a:r>
            <a:r>
              <a:rPr lang="en-US" altLang="zh-CN" dirty="0"/>
              <a:t>student</a:t>
            </a:r>
            <a:r>
              <a:rPr lang="zh-CN" altLang="en-US" dirty="0"/>
              <a:t>表的主键列</a:t>
            </a:r>
            <a:r>
              <a:rPr lang="en-US" altLang="zh-CN" dirty="0" err="1"/>
              <a:t>sno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score</a:t>
            </a:r>
            <a:r>
              <a:rPr lang="zh-CN" altLang="en-US" dirty="0"/>
              <a:t>表通过外键课程号</a:t>
            </a:r>
            <a:r>
              <a:rPr lang="en-US" altLang="zh-CN" dirty="0" err="1"/>
              <a:t>cno</a:t>
            </a:r>
            <a:r>
              <a:rPr lang="zh-CN" altLang="en-US" dirty="0"/>
              <a:t>与</a:t>
            </a:r>
            <a:r>
              <a:rPr lang="en-US" altLang="zh-CN" dirty="0"/>
              <a:t>course</a:t>
            </a:r>
            <a:r>
              <a:rPr lang="zh-CN" altLang="en-US" dirty="0"/>
              <a:t>表联系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en-US" altLang="zh-CN" dirty="0"/>
              <a:t>score</a:t>
            </a:r>
            <a:r>
              <a:rPr lang="zh-CN" altLang="en-US" dirty="0"/>
              <a:t>表的外键列</a:t>
            </a:r>
            <a:r>
              <a:rPr lang="en-US" altLang="zh-CN" dirty="0" err="1"/>
              <a:t>cno</a:t>
            </a:r>
            <a:r>
              <a:rPr lang="zh-CN" altLang="en-US" dirty="0"/>
              <a:t>参照了</a:t>
            </a:r>
            <a:r>
              <a:rPr lang="en-US" altLang="zh-CN" dirty="0"/>
              <a:t>course</a:t>
            </a:r>
            <a:r>
              <a:rPr lang="zh-CN" altLang="en-US" dirty="0"/>
              <a:t>表的主键列</a:t>
            </a:r>
            <a:r>
              <a:rPr lang="en-US" altLang="zh-CN" dirty="0" err="1"/>
              <a:t>cno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253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endParaRPr lang="en-US" altLang="zh-CN" sz="12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查询功能是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的主要功能，通过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的查询可以从表或视图中迅速、方便地检索数据。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T-SQL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的查询最基本的方式是</a:t>
            </a:r>
            <a:r>
              <a:rPr lang="en-US" altLang="zh-CN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1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语句，其功能十分强大。它能够以任意顺序、从多表多列中查询数据，并在查询过程中进行计算。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686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第二行是输出列的写法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899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先分析查询数据源，确定</a:t>
            </a:r>
            <a:r>
              <a:rPr lang="en-US" altLang="zh-CN" dirty="0"/>
              <a:t>FROM</a:t>
            </a:r>
            <a:r>
              <a:rPr lang="zh-CN" altLang="en-US" dirty="0"/>
              <a:t>子句，根据题意该使用到的表只有一个表即</a:t>
            </a:r>
            <a:r>
              <a:rPr lang="en-US" altLang="zh-CN" dirty="0"/>
              <a:t>student</a:t>
            </a:r>
            <a:r>
              <a:rPr lang="zh-CN" altLang="en-US" dirty="0"/>
              <a:t>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查询表中所有列时，为方便书写可用*代替所有列。当然也可以写上所有的列名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没有指定列的别名，默认使用字段名做列名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65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没有指定列的别名，默认使用字段名做列名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21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当希望查询结果中的列使用新的名字来取代原来字段名时，可以使用以下方法：</a:t>
            </a:r>
            <a:endParaRPr lang="en-US" altLang="zh-CN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可以看到输出列使用了别名会使结果更易读。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92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BB40E-5C73-4E15-99D8-7C30662E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7AC0CF-FC7C-4194-A8EA-4D23C02A5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1344F-771A-453D-AEEE-3A2559CA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BC0BE9-757A-4D4F-A278-67374108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422E0E-F7A2-4F03-A4C7-82110B27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8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513FB-D4B6-4388-904C-62E50D3D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07AC23B-FAFB-4C08-8A83-521AF97C6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A4A89-C3D2-4771-B131-340EC58B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2D130E-229B-4DCA-B2A0-4CCDC706D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AB0BA4-5F9E-4EFA-B72A-0E1E4B7B1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33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2CC236B-00CD-42BF-B51F-AD65C77D1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1B8BED-6B2F-49EF-9787-BF68C3977D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63B725-761F-44A6-ABD0-CBF845C8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86098-C044-458B-A578-87DCF0A4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74412-BB52-46FC-92E6-76D1256B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52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D41C7-7CF6-4DC2-8663-8A4902A49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582E0E-0A96-4611-94F8-9E893CB9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D0CA45-5F50-4A95-A3A0-AED23FBC6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398ED9-013E-4EC9-8309-2AC6619A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83E43A-D663-40C8-9081-D482D008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91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5C0D32-149D-4F31-8C94-EACC00528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82ECA3-7555-42C2-882E-16F8CF503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46CAC0-3CDE-4704-BF95-2EB28B99A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7FE72D-02F8-4096-9037-78DC199E9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3F06A6-FFAA-4695-BF6D-30E0DFB69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27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F9267-9F3B-4B4C-9777-2F76466F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F03B0E-2ED5-4076-9141-2E6AB14B1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4115D-2BB7-4C0C-9609-B2FB7E2B9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CE2535-E166-4702-825D-4D8663E86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0C0405-C2E5-474F-B105-448140618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57737-B4A4-4B2E-8D1A-AB5A6ED6E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1303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37C1A-F3C1-45AE-8477-E53692C4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66112A-5678-4E7A-9090-A58B0DD1D1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E523F7-9965-428B-9826-D88732BCD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5870A7-47B6-4217-8B2C-DFFA610978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8DD03C-ABB0-4B9C-9ADC-1D51320F0D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24221B-74AD-465C-B2CF-918D48DD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36B96D6-D8C4-4EE0-B79B-BC45BBEA5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0E3A0F-58EA-4D60-892F-CD20666D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549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62325-7E14-45D2-90A3-BCC50E03E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3B1D87-6F8E-419B-9C32-758FCD9A3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E50355-988B-42F4-87C6-2E76458B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7C9615-0A83-4220-BFA6-69556567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0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12BB20-8DF0-403C-8DF8-0D5D6C69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24363C-AE65-4B73-B147-58559C112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FC4682-2AB2-43C2-A169-FECF3710A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91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4D921A-9AB9-413F-958A-B6A9E2F80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B93E2-873F-43C7-99A7-2BF3AB80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0D325D-86E9-4689-B4CF-FA42880D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B686E41-14D2-42A3-B659-AD1355CA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B8B60C-F9F8-484A-9DB0-6150767D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A71654-30AA-470E-8EB5-360F294D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553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DF00C3-3AA7-4469-9BAD-F996127A5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32FBACC-2843-4D0D-8F0E-9E39FFB4E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C78199-5F42-4E87-96A3-34CCBEB09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CC6C31-802B-4A40-ACE5-DC4C697B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70B668-5BCC-474C-8FA9-13E92C5A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17CEB4-B65D-4DD4-BDC8-70432A576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547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CC952BB-B32E-4042-A287-39CD997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B1EE1F-0E54-425F-8FB6-05296C159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85351C-857A-4A4F-9B40-BCDBDAE39D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D533F6-F6BB-4B6E-88F5-F971C5783C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6C1D70-F44E-4660-9592-A44F89253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4ACA39BA-DB93-7E40-1C9B-F5C2A6323F37}"/>
              </a:ext>
            </a:extLst>
          </p:cNvPr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C81870E-C307-EB9F-9DC2-14D8DBD146D1}"/>
                </a:ext>
              </a:extLst>
            </p:cNvPr>
            <p:cNvGrpSpPr/>
            <p:nvPr userDrawn="1"/>
          </p:nvGrpSpPr>
          <p:grpSpPr>
            <a:xfrm>
              <a:off x="-19606" y="-15875"/>
              <a:ext cx="12259019" cy="1043781"/>
              <a:chOff x="-19606" y="-15875"/>
              <a:chExt cx="12259019" cy="1043781"/>
            </a:xfrm>
          </p:grpSpPr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53F3F9C6-B79C-C017-3241-74D1E421F802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3"/>
              <a:srcRect b="7917"/>
              <a:stretch/>
            </p:blipFill>
            <p:spPr>
              <a:xfrm>
                <a:off x="-19606" y="-15875"/>
                <a:ext cx="12259019" cy="350837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87A8A86-F0E4-D41A-BF45-5A69BE6102E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4"/>
              <a:stretch>
                <a:fillRect/>
              </a:stretch>
            </p:blipFill>
            <p:spPr>
              <a:xfrm>
                <a:off x="11593039" y="378549"/>
                <a:ext cx="576458" cy="649357"/>
              </a:xfrm>
              <a:prstGeom prst="rect">
                <a:avLst/>
              </a:prstGeom>
            </p:spPr>
          </p:pic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E0C58C0-E9AA-FC7C-8F64-F15258099853}"/>
                </a:ext>
              </a:extLst>
            </p:cNvPr>
            <p:cNvGrpSpPr/>
            <p:nvPr userDrawn="1"/>
          </p:nvGrpSpPr>
          <p:grpSpPr>
            <a:xfrm>
              <a:off x="-19605" y="6031120"/>
              <a:ext cx="12198206" cy="832911"/>
              <a:chOff x="-19605" y="6031120"/>
              <a:chExt cx="12198206" cy="832911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DA8D27B0-C691-2083-B51A-3AD152D1A5E4}"/>
                  </a:ext>
                </a:extLst>
              </p:cNvPr>
              <p:cNvPicPr>
                <a:picLocks noChangeAspect="1"/>
              </p:cNvPicPr>
              <p:nvPr userDrawn="1"/>
            </p:nvPicPr>
            <p:blipFill rotWithShape="1">
              <a:blip r:embed="rId15"/>
              <a:srcRect l="10351"/>
              <a:stretch/>
            </p:blipFill>
            <p:spPr>
              <a:xfrm>
                <a:off x="-19605" y="6031120"/>
                <a:ext cx="1359214" cy="491596"/>
              </a:xfrm>
              <a:prstGeom prst="rect">
                <a:avLst/>
              </a:prstGeom>
            </p:spPr>
          </p:pic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5ED551C8-BDDF-E1B8-8D14-789AF8DAA5A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16"/>
              <a:stretch>
                <a:fillRect/>
              </a:stretch>
            </p:blipFill>
            <p:spPr>
              <a:xfrm>
                <a:off x="-6773" y="6513194"/>
                <a:ext cx="12185374" cy="35083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41409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>
            <a:extLst>
              <a:ext uri="{FF2B5EF4-FFF2-40B4-BE49-F238E27FC236}">
                <a16:creationId xmlns:a16="http://schemas.microsoft.com/office/drawing/2014/main" id="{0F543B67-000F-7F4F-932E-E84BC1C1E075}"/>
              </a:ext>
            </a:extLst>
          </p:cNvPr>
          <p:cNvGrpSpPr/>
          <p:nvPr/>
        </p:nvGrpSpPr>
        <p:grpSpPr>
          <a:xfrm>
            <a:off x="2918598" y="1930059"/>
            <a:ext cx="7072069" cy="4072770"/>
            <a:chOff x="4717100" y="1438712"/>
            <a:chExt cx="7072069" cy="4072770"/>
          </a:xfrm>
        </p:grpSpPr>
        <p:sp>
          <p:nvSpPr>
            <p:cNvPr id="8" name="TextBox 603"/>
            <p:cNvSpPr txBox="1"/>
            <p:nvPr/>
          </p:nvSpPr>
          <p:spPr bwMode="auto">
            <a:xfrm>
              <a:off x="4746634" y="2773218"/>
              <a:ext cx="3070974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8.3</a:t>
              </a:r>
              <a:r>
                <a:rPr lang="zh-CN" altLang="en-US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分组查询</a:t>
              </a:r>
              <a:endParaRPr lang="en-US" altLang="zh-CN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5" name="TextBox 603"/>
            <p:cNvSpPr txBox="1"/>
            <p:nvPr/>
          </p:nvSpPr>
          <p:spPr bwMode="auto">
            <a:xfrm>
              <a:off x="4746634" y="2088738"/>
              <a:ext cx="3070974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8.2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选择查询</a:t>
              </a:r>
              <a:endParaRPr lang="en-US" altLang="zh-CN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9" name="TextBox 603"/>
            <p:cNvSpPr txBox="1"/>
            <p:nvPr/>
          </p:nvSpPr>
          <p:spPr bwMode="auto">
            <a:xfrm>
              <a:off x="4746634" y="1438712"/>
              <a:ext cx="4571385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8.1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投影查询及排序</a:t>
              </a:r>
              <a:endParaRPr lang="en-US" altLang="zh-CN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3" name="TextBox 603">
              <a:extLst>
                <a:ext uri="{FF2B5EF4-FFF2-40B4-BE49-F238E27FC236}">
                  <a16:creationId xmlns:a16="http://schemas.microsoft.com/office/drawing/2014/main" id="{0B517AD8-8BAD-BA2A-E04F-D54F9ECD2453}"/>
                </a:ext>
              </a:extLst>
            </p:cNvPr>
            <p:cNvSpPr txBox="1"/>
            <p:nvPr/>
          </p:nvSpPr>
          <p:spPr bwMode="auto">
            <a:xfrm>
              <a:off x="4746634" y="3457698"/>
              <a:ext cx="3070974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8.4</a:t>
              </a:r>
              <a:r>
                <a:rPr lang="zh-CN" altLang="en-US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连接查询</a:t>
              </a:r>
              <a:endParaRPr lang="en-US" altLang="zh-CN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4" name="TextBox 603">
              <a:extLst>
                <a:ext uri="{FF2B5EF4-FFF2-40B4-BE49-F238E27FC236}">
                  <a16:creationId xmlns:a16="http://schemas.microsoft.com/office/drawing/2014/main" id="{A782FFAF-DEFA-A334-1033-FA54CCA243A5}"/>
                </a:ext>
              </a:extLst>
            </p:cNvPr>
            <p:cNvSpPr txBox="1"/>
            <p:nvPr/>
          </p:nvSpPr>
          <p:spPr bwMode="auto">
            <a:xfrm>
              <a:off x="4746634" y="4172184"/>
              <a:ext cx="2570837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8.5</a:t>
              </a:r>
              <a:r>
                <a:rPr lang="zh-CN" altLang="en-US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子查询</a:t>
              </a:r>
              <a:endParaRPr lang="en-US" altLang="zh-CN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  <p:sp>
          <p:nvSpPr>
            <p:cNvPr id="10" name="TextBox 603">
              <a:extLst>
                <a:ext uri="{FF2B5EF4-FFF2-40B4-BE49-F238E27FC236}">
                  <a16:creationId xmlns:a16="http://schemas.microsoft.com/office/drawing/2014/main" id="{F0B6F50E-D3A7-F478-B301-F4A884491323}"/>
                </a:ext>
              </a:extLst>
            </p:cNvPr>
            <p:cNvSpPr txBox="1"/>
            <p:nvPr/>
          </p:nvSpPr>
          <p:spPr bwMode="auto">
            <a:xfrm>
              <a:off x="4717100" y="4919202"/>
              <a:ext cx="7072069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8.6</a:t>
              </a:r>
              <a:r>
                <a:rPr lang="zh-CN" altLang="en-US" sz="3600" b="1" dirty="0" smtClean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 </a:t>
              </a:r>
              <a:r>
                <a:rPr lang="zh-CN" altLang="en-US" sz="3600" b="1" dirty="0">
                  <a:solidFill>
                    <a:srgbClr val="0000CC"/>
                  </a:solidFill>
                  <a:latin typeface="Microsoft YaHei" charset="-122"/>
                  <a:ea typeface="Microsoft YaHei" charset="-122"/>
                  <a:cs typeface="Microsoft YaHei" charset="-122"/>
                </a:rPr>
                <a:t>在增删改语句中使用子查询</a:t>
              </a:r>
              <a:endParaRPr lang="en-US" altLang="zh-CN" sz="3600" b="1" dirty="0">
                <a:solidFill>
                  <a:srgbClr val="0000CC"/>
                </a:solidFill>
                <a:latin typeface="Microsoft YaHei" charset="-122"/>
                <a:ea typeface="Microsoft YaHei" charset="-122"/>
                <a:cs typeface="Microsoft YaHei" charset="-122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562C491D-9318-8209-EB0F-CF1EAED1FCF2}"/>
              </a:ext>
            </a:extLst>
          </p:cNvPr>
          <p:cNvSpPr txBox="1">
            <a:spLocks/>
          </p:cNvSpPr>
          <p:nvPr/>
        </p:nvSpPr>
        <p:spPr>
          <a:xfrm>
            <a:off x="1414329" y="728493"/>
            <a:ext cx="8209280" cy="900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48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</a:t>
            </a:r>
            <a:r>
              <a:rPr lang="zh-CN" altLang="en-US" sz="4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数据查询</a:t>
            </a:r>
          </a:p>
        </p:txBody>
      </p:sp>
    </p:spTree>
    <p:extLst>
      <p:ext uri="{BB962C8B-B14F-4D97-AF65-F5344CB8AC3E}">
        <p14:creationId xmlns:p14="http://schemas.microsoft.com/office/powerpoint/2010/main" val="3360217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566692"/>
            <a:ext cx="10515600" cy="3059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为列设置别名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00" lvl="1" indent="-360000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在字段名之后可以使用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短语来更改查询结果中的列名，也可以省略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短语而在字段名后直接使用列的别名。列的别名可以加双引号、单引号或不带引号。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查询学生的姓名、出生日期和班级，查询结果使用汉字列名。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查询语句：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</a:t>
            </a:r>
          </a:p>
          <a:p>
            <a:pPr lvl="1">
              <a:lnSpc>
                <a:spcPct val="120000"/>
              </a:lnSpc>
              <a:spcBef>
                <a:spcPts val="600"/>
              </a:spcBef>
            </a:pPr>
            <a:endParaRPr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100078AE-C19B-EA16-A5C5-02B4DF66F691}"/>
              </a:ext>
            </a:extLst>
          </p:cNvPr>
          <p:cNvGrpSpPr/>
          <p:nvPr/>
        </p:nvGrpSpPr>
        <p:grpSpPr>
          <a:xfrm>
            <a:off x="6157800" y="3033794"/>
            <a:ext cx="3424244" cy="2685363"/>
            <a:chOff x="6348874" y="3055586"/>
            <a:chExt cx="3424244" cy="2685363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C7298B1-37F6-AE1A-E5F6-2E2F268E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8874" y="3570852"/>
              <a:ext cx="3424244" cy="217009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0B5700F-90E8-41AE-BE83-969F1B7574A2}"/>
                </a:ext>
              </a:extLst>
            </p:cNvPr>
            <p:cNvSpPr txBox="1"/>
            <p:nvPr/>
          </p:nvSpPr>
          <p:spPr>
            <a:xfrm>
              <a:off x="6348874" y="3055586"/>
              <a:ext cx="2524074" cy="444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运行结果：</a:t>
              </a:r>
              <a:endPara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62B8BD8D-70C2-42E4-9BC6-7EDDD11B5017}"/>
              </a:ext>
            </a:extLst>
          </p:cNvPr>
          <p:cNvSpPr/>
          <p:nvPr/>
        </p:nvSpPr>
        <p:spPr>
          <a:xfrm>
            <a:off x="1631932" y="3570852"/>
            <a:ext cx="4211195" cy="19825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sbirthday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出生日期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endParaRPr lang="zh-CN" altLang="en-US" sz="2400" b="1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班级</a:t>
            </a:r>
            <a:r>
              <a:rPr lang="en-US" altLang="zh-CN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1DB3D924-A1C7-4491-9288-9C045C95D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0448" y="3287148"/>
            <a:ext cx="1739240" cy="1089328"/>
          </a:xfrm>
          <a:prstGeom prst="wedgeRoundRectCallout">
            <a:avLst>
              <a:gd name="adj1" fmla="val -63618"/>
              <a:gd name="adj2" fmla="val -832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查询结果的列名为语句中指定别名。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239E382-A4E7-2CDB-E87D-7483158D1231}"/>
              </a:ext>
            </a:extLst>
          </p:cNvPr>
          <p:cNvGrpSpPr/>
          <p:nvPr/>
        </p:nvGrpSpPr>
        <p:grpSpPr>
          <a:xfrm>
            <a:off x="3881717" y="4141694"/>
            <a:ext cx="1694330" cy="878542"/>
            <a:chOff x="3881717" y="4141694"/>
            <a:chExt cx="1694330" cy="878542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EF116963-8C1B-5B73-E4EB-DDABDFFAFD59}"/>
                </a:ext>
              </a:extLst>
            </p:cNvPr>
            <p:cNvCxnSpPr/>
            <p:nvPr/>
          </p:nvCxnSpPr>
          <p:spPr>
            <a:xfrm>
              <a:off x="4034117" y="4141694"/>
              <a:ext cx="78889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47DD790-C042-73D7-FA59-CFDEC0C2099C}"/>
                </a:ext>
              </a:extLst>
            </p:cNvPr>
            <p:cNvCxnSpPr/>
            <p:nvPr/>
          </p:nvCxnSpPr>
          <p:spPr>
            <a:xfrm>
              <a:off x="3881717" y="5020236"/>
              <a:ext cx="788895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D1F60F-1090-2B92-E69C-32CF371CB775}"/>
                </a:ext>
              </a:extLst>
            </p:cNvPr>
            <p:cNvCxnSpPr>
              <a:cxnSpLocks/>
            </p:cNvCxnSpPr>
            <p:nvPr/>
          </p:nvCxnSpPr>
          <p:spPr>
            <a:xfrm>
              <a:off x="4258235" y="4554070"/>
              <a:ext cx="1317812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6020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bldLvl="3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642505"/>
            <a:ext cx="10515599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查询计算列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00" lvl="1" indent="-360000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后面可以跟列的表达式从而查询计算得到的新列。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查询学生的姓名和年龄。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F551030-3176-2BF4-519E-BCBE9AF73170}"/>
              </a:ext>
            </a:extLst>
          </p:cNvPr>
          <p:cNvGrpSpPr/>
          <p:nvPr/>
        </p:nvGrpSpPr>
        <p:grpSpPr>
          <a:xfrm>
            <a:off x="8528931" y="2096212"/>
            <a:ext cx="2618800" cy="2766574"/>
            <a:chOff x="8528931" y="2096212"/>
            <a:chExt cx="2618800" cy="2766574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08FF13A-FE1C-C7D1-5354-3F74E0C0AC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82"/>
            <a:stretch/>
          </p:blipFill>
          <p:spPr>
            <a:xfrm>
              <a:off x="8858359" y="2540886"/>
              <a:ext cx="2289372" cy="23219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7CE9AF44-81BF-433E-80C4-F3D2B13EFB20}"/>
                </a:ext>
              </a:extLst>
            </p:cNvPr>
            <p:cNvSpPr txBox="1"/>
            <p:nvPr/>
          </p:nvSpPr>
          <p:spPr>
            <a:xfrm>
              <a:off x="8528931" y="2096212"/>
              <a:ext cx="2125738" cy="444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1200"/>
                </a:spcBef>
              </a:pP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运行结果：</a:t>
              </a:r>
              <a:endPara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903166C4-C4CA-4523-A8BE-44645921FA11}"/>
              </a:ext>
            </a:extLst>
          </p:cNvPr>
          <p:cNvSpPr/>
          <p:nvPr/>
        </p:nvSpPr>
        <p:spPr>
          <a:xfrm>
            <a:off x="1380196" y="3014720"/>
            <a:ext cx="7159153" cy="1489630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姓名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getdate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())-</a:t>
            </a:r>
            <a:r>
              <a:rPr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year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sbirthday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年龄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FD3A46AA-4A6E-4BEC-BE68-77DDCE4DD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9160" y="4639897"/>
            <a:ext cx="3206911" cy="1079007"/>
          </a:xfrm>
          <a:prstGeom prst="wedgeRoundRectCallout">
            <a:avLst>
              <a:gd name="adj1" fmla="val 28489"/>
              <a:gd name="adj2" fmla="val -10319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计算列最好给定一个列名，否则会显示“无列名”，使查询结果不易读。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A425266-1241-E6FD-E790-0ACBB8B06D1D}"/>
              </a:ext>
            </a:extLst>
          </p:cNvPr>
          <p:cNvGrpSpPr/>
          <p:nvPr/>
        </p:nvGrpSpPr>
        <p:grpSpPr>
          <a:xfrm>
            <a:off x="1364901" y="3991297"/>
            <a:ext cx="5845010" cy="1127550"/>
            <a:chOff x="1515970" y="4039003"/>
            <a:chExt cx="5845010" cy="1127550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AB720D2A-32FC-4E77-818D-F71B8EE0BBDB}"/>
                </a:ext>
              </a:extLst>
            </p:cNvPr>
            <p:cNvCxnSpPr>
              <a:cxnSpLocks/>
            </p:cNvCxnSpPr>
            <p:nvPr/>
          </p:nvCxnSpPr>
          <p:spPr>
            <a:xfrm>
              <a:off x="2687539" y="4039003"/>
              <a:ext cx="467344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AutoShape 8">
              <a:extLst>
                <a:ext uri="{FF2B5EF4-FFF2-40B4-BE49-F238E27FC236}">
                  <a16:creationId xmlns:a16="http://schemas.microsoft.com/office/drawing/2014/main" id="{54489E30-0500-E26B-5593-7AE5386786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5970" y="4679652"/>
              <a:ext cx="2570605" cy="486901"/>
            </a:xfrm>
            <a:prstGeom prst="wedgeRoundRectCallout">
              <a:avLst>
                <a:gd name="adj1" fmla="val 72149"/>
                <a:gd name="adj2" fmla="val -18228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9pPr>
            </a:lstStyle>
            <a:p>
              <a:pPr eaLnBrk="1" hangingPunct="1">
                <a:defRPr/>
              </a:pPr>
              <a:r>
                <a:rPr lang="zh-CN" altLang="en-US" sz="20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计算年龄的表达式。</a:t>
              </a:r>
              <a:endParaRPr lang="zh-CN" altLang="en-US" sz="20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AutoShape 8">
            <a:extLst>
              <a:ext uri="{FF2B5EF4-FFF2-40B4-BE49-F238E27FC236}">
                <a16:creationId xmlns:a16="http://schemas.microsoft.com/office/drawing/2014/main" id="{6F15F127-E11A-F654-F4C7-27B75C4CF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9755" y="5217123"/>
            <a:ext cx="2582669" cy="734097"/>
          </a:xfrm>
          <a:prstGeom prst="wedgeRoundRectCallout">
            <a:avLst>
              <a:gd name="adj1" fmla="val 19910"/>
              <a:gd name="adj2" fmla="val -10231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设当前日期为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2023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年算出的年龄。</a:t>
            </a:r>
          </a:p>
        </p:txBody>
      </p:sp>
    </p:spTree>
    <p:extLst>
      <p:ext uri="{BB962C8B-B14F-4D97-AF65-F5344CB8AC3E}">
        <p14:creationId xmlns:p14="http://schemas.microsoft.com/office/powerpoint/2010/main" val="1733552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bldLvl="3" animBg="1"/>
      <p:bldP spid="15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668128"/>
            <a:ext cx="10515599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消除查询结果中的重复行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在查询列前使用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DISTINCT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短语可消除查询结果的重复行。 </a:t>
            </a: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查询教师所在的系都有哪些，要求系不重复显示。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16D39C-E258-42DB-8C2E-815782AD34CD}"/>
              </a:ext>
            </a:extLst>
          </p:cNvPr>
          <p:cNvSpPr txBox="1"/>
          <p:nvPr/>
        </p:nvSpPr>
        <p:spPr>
          <a:xfrm>
            <a:off x="1342893" y="3557222"/>
            <a:ext cx="2231571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962155-9D67-48BE-9DDD-486619667FFD}"/>
              </a:ext>
            </a:extLst>
          </p:cNvPr>
          <p:cNvSpPr/>
          <p:nvPr/>
        </p:nvSpPr>
        <p:spPr>
          <a:xfrm>
            <a:off x="1853343" y="2908385"/>
            <a:ext cx="5606638" cy="52061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DISTINCT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depart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82086161-99DC-5BEE-3DF9-35B58C717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2660" y="3684729"/>
            <a:ext cx="3572200" cy="1079007"/>
          </a:xfrm>
          <a:prstGeom prst="wedgeRoundRectCallout">
            <a:avLst>
              <a:gd name="adj1" fmla="val -77856"/>
              <a:gd name="adj2" fmla="val -7719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DISTINCT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短语取消了重复出现的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depart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值（所在系），即重复的行只保留一行。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defRPr/>
            </a:pPr>
            <a:endParaRPr lang="zh-CN" altLang="en-US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D498C69-4795-9728-EE79-679CBDE643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804"/>
          <a:stretch/>
        </p:blipFill>
        <p:spPr>
          <a:xfrm>
            <a:off x="1853342" y="4072208"/>
            <a:ext cx="2231572" cy="1034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0459B506-82B1-3979-4AE1-C738FDB51F3C}"/>
              </a:ext>
            </a:extLst>
          </p:cNvPr>
          <p:cNvGrpSpPr/>
          <p:nvPr/>
        </p:nvGrpSpPr>
        <p:grpSpPr>
          <a:xfrm>
            <a:off x="7263669" y="4865906"/>
            <a:ext cx="4445235" cy="1411998"/>
            <a:chOff x="7263669" y="4865906"/>
            <a:chExt cx="4445235" cy="1411998"/>
          </a:xfrm>
        </p:grpSpPr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C4356D6-54E7-C776-2028-32EAB52A19E9}"/>
                </a:ext>
              </a:extLst>
            </p:cNvPr>
            <p:cNvSpPr txBox="1"/>
            <p:nvPr/>
          </p:nvSpPr>
          <p:spPr>
            <a:xfrm>
              <a:off x="9150465" y="4865906"/>
              <a:ext cx="11881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teacher</a:t>
              </a:r>
              <a:r>
                <a:rPr lang="zh-CN" altLang="en-US" sz="16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黑体" panose="02010609060101010101" pitchFamily="49" charset="-122"/>
                  <a:ea typeface="黑体" panose="02010609060101010101" pitchFamily="49" charset="-122"/>
                </a:rPr>
                <a:t>表</a:t>
              </a: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65CA76D-E809-0317-CF5C-2399E1423A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619"/>
            <a:stretch/>
          </p:blipFill>
          <p:spPr>
            <a:xfrm>
              <a:off x="7263669" y="5204460"/>
              <a:ext cx="4445235" cy="107344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1280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692740"/>
            <a:ext cx="10689771" cy="4351338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限制查询返回的行数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  <a:defRPr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查询列的前面使用</a:t>
            </a: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 n [PERCENT]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短语可限制查询结果返回的行数。 </a:t>
            </a:r>
          </a:p>
          <a:p>
            <a:pPr marL="457200" lvl="1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查询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score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表的前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行。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</a:t>
            </a:r>
            <a:endParaRPr lang="zh-CN" altLang="en-US" b="1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None/>
            </a:pP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E705CD7-407E-414A-884C-C98FFBA3AC65}"/>
              </a:ext>
            </a:extLst>
          </p:cNvPr>
          <p:cNvSpPr/>
          <p:nvPr/>
        </p:nvSpPr>
        <p:spPr>
          <a:xfrm>
            <a:off x="1635758" y="2822712"/>
            <a:ext cx="6171811" cy="57910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8F3F48-3CDC-4330-BE2A-445F98E3A860}"/>
              </a:ext>
            </a:extLst>
          </p:cNvPr>
          <p:cNvSpPr txBox="1"/>
          <p:nvPr/>
        </p:nvSpPr>
        <p:spPr>
          <a:xfrm>
            <a:off x="1194520" y="3429000"/>
            <a:ext cx="2231571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AutoShape 8">
            <a:extLst>
              <a:ext uri="{FF2B5EF4-FFF2-40B4-BE49-F238E27FC236}">
                <a16:creationId xmlns:a16="http://schemas.microsoft.com/office/drawing/2014/main" id="{AFB1E955-C113-4358-524B-E300B195B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943" y="3703755"/>
            <a:ext cx="3206911" cy="1079007"/>
          </a:xfrm>
          <a:prstGeom prst="wedgeRoundRectCallout">
            <a:avLst>
              <a:gd name="adj1" fmla="val -132427"/>
              <a:gd name="adj2" fmla="val -8551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 5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来限制输出结果中只显示前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  <a:endParaRPr lang="en-US" altLang="zh-CN" sz="2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0CB508E-5B39-5B2D-AFB9-A478D261A9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77"/>
          <a:stretch/>
        </p:blipFill>
        <p:spPr>
          <a:xfrm>
            <a:off x="1635758" y="3931919"/>
            <a:ext cx="2702243" cy="17933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604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8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935" y="692740"/>
            <a:ext cx="10689771" cy="4351338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spcBef>
                <a:spcPts val="1800"/>
              </a:spcBef>
              <a:buNone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查询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表的前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50%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行。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</a:t>
            </a:r>
            <a:endParaRPr lang="zh-CN" altLang="en-US" b="1" dirty="0">
              <a:solidFill>
                <a:prstClr val="black"/>
              </a:solidFill>
            </a:endParaRP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</a:t>
            </a:r>
            <a:endParaRPr lang="zh-CN" altLang="en-US" b="1" dirty="0">
              <a:solidFill>
                <a:prstClr val="black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1800"/>
              </a:spcBef>
              <a:buNone/>
            </a:pP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BC69810-59C2-4EA6-9144-16EE53959AEA}"/>
              </a:ext>
            </a:extLst>
          </p:cNvPr>
          <p:cNvSpPr/>
          <p:nvPr/>
        </p:nvSpPr>
        <p:spPr>
          <a:xfrm>
            <a:off x="1660190" y="1896928"/>
            <a:ext cx="6752105" cy="66703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percent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035F33-BE30-45FA-B0DA-BEF755DD28E5}"/>
              </a:ext>
            </a:extLst>
          </p:cNvPr>
          <p:cNvSpPr txBox="1"/>
          <p:nvPr/>
        </p:nvSpPr>
        <p:spPr>
          <a:xfrm>
            <a:off x="1194520" y="3190665"/>
            <a:ext cx="2231571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8C7FF5D7-1D4A-AB5B-F038-585D6A5F8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5594" y="2889496"/>
            <a:ext cx="3786216" cy="1079007"/>
          </a:xfrm>
          <a:prstGeom prst="wedgeRoundRectCallout">
            <a:avLst>
              <a:gd name="adj1" fmla="val -132427"/>
              <a:gd name="adj2" fmla="val -8551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使用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 50 percent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来限制输出结果中只显示前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50%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1108278-6AC6-4EB5-2C92-7D12AEA65E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79"/>
          <a:stretch/>
        </p:blipFill>
        <p:spPr>
          <a:xfrm>
            <a:off x="1660190" y="3768147"/>
            <a:ext cx="4861550" cy="131332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06FD7B5-3872-20C1-AB7B-75614E1048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468"/>
          <a:stretch/>
        </p:blipFill>
        <p:spPr>
          <a:xfrm>
            <a:off x="7332758" y="4745529"/>
            <a:ext cx="3868642" cy="15027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23B250A-B537-D032-F5AD-67DC05227355}"/>
              </a:ext>
            </a:extLst>
          </p:cNvPr>
          <p:cNvSpPr txBox="1"/>
          <p:nvPr/>
        </p:nvSpPr>
        <p:spPr>
          <a:xfrm>
            <a:off x="8830425" y="4424811"/>
            <a:ext cx="1188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表</a:t>
            </a:r>
          </a:p>
        </p:txBody>
      </p:sp>
    </p:spTree>
    <p:extLst>
      <p:ext uri="{BB962C8B-B14F-4D97-AF65-F5344CB8AC3E}">
        <p14:creationId xmlns:p14="http://schemas.microsoft.com/office/powerpoint/2010/main" val="298593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8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12" grpId="0" animBg="1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81FE5-DE6B-4063-A9FF-65F6D068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8.1.3 ORDER 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5921"/>
            <a:ext cx="10515600" cy="639491"/>
          </a:xfrm>
        </p:spPr>
        <p:txBody>
          <a:bodyPr>
            <a:normAutofit/>
          </a:bodyPr>
          <a:lstStyle/>
          <a:p>
            <a:pPr marL="352425" indent="-4392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ORDER BY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子句用来对查询结果进行排序。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856670-D26B-DE61-6158-415B995C4906}"/>
              </a:ext>
            </a:extLst>
          </p:cNvPr>
          <p:cNvSpPr txBox="1">
            <a:spLocks/>
          </p:cNvSpPr>
          <p:nvPr/>
        </p:nvSpPr>
        <p:spPr>
          <a:xfrm>
            <a:off x="838200" y="1952715"/>
            <a:ext cx="10515600" cy="568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439200">
              <a:lnSpc>
                <a:spcPct val="100000"/>
              </a:lnSpc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ORDER BY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子句的语法格式：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83C064D7-C9C1-0E70-0026-B361C8F156B3}"/>
              </a:ext>
            </a:extLst>
          </p:cNvPr>
          <p:cNvSpPr txBox="1">
            <a:spLocks/>
          </p:cNvSpPr>
          <p:nvPr/>
        </p:nvSpPr>
        <p:spPr>
          <a:xfrm>
            <a:off x="1054918" y="2529390"/>
            <a:ext cx="9570720" cy="6083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ORDER BY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排序表达式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排序表达式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</a:p>
          <a:p>
            <a:pPr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29A1F583-C29C-63E6-DA60-48C6B4D30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803" y="3769854"/>
            <a:ext cx="3733357" cy="1079007"/>
          </a:xfrm>
          <a:prstGeom prst="wedgeRoundRectCallout">
            <a:avLst>
              <a:gd name="adj1" fmla="val 47380"/>
              <a:gd name="adj2" fmla="val -1031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表示升序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DESC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表示降序，两者都不选默认升序。</a:t>
            </a: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A4AA4E4-E09B-AC6A-7044-7BE86E2F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348" y="3631487"/>
            <a:ext cx="4237290" cy="1355740"/>
          </a:xfrm>
          <a:prstGeom prst="wedgeRoundRectCallout">
            <a:avLst>
              <a:gd name="adj1" fmla="val -31887"/>
              <a:gd name="adj2" fmla="val -8232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排序表达式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有多个时，先按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的值排，值一样的再按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的值排，依次类推。</a:t>
            </a:r>
          </a:p>
          <a:p>
            <a:pPr>
              <a:lnSpc>
                <a:spcPct val="120000"/>
              </a:lnSpc>
            </a:pPr>
            <a:endParaRPr lang="en-US" altLang="zh-CN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7019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3" grpId="0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9152916-B7D6-4711-B3BF-663ACE785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216" y="735313"/>
            <a:ext cx="6157528" cy="448627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8】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按学分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credit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降序查询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course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表。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1800"/>
              </a:spcBef>
              <a:buNone/>
              <a:defRPr/>
            </a:pP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endParaRPr lang="en-US" altLang="zh-CN" sz="2400" dirty="0">
              <a:solidFill>
                <a:srgbClr val="0000CC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0"/>
              </a:spcBef>
              <a:buNone/>
              <a:defRPr/>
            </a:pP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9】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查询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score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表，结果先按课程号</a:t>
            </a:r>
            <a:r>
              <a:rPr lang="en-US" altLang="zh-CN" sz="2400" dirty="0" err="1">
                <a:latin typeface="黑体" pitchFamily="49" charset="-122"/>
                <a:ea typeface="黑体" pitchFamily="49" charset="-122"/>
              </a:rPr>
              <a:t>cno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升序，课程号一样的再按成绩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degree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降序排。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  <a:defRPr/>
            </a:pPr>
            <a:r>
              <a:rPr lang="zh-CN" altLang="en-US" sz="24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</a:p>
          <a:p>
            <a:pPr>
              <a:lnSpc>
                <a:spcPct val="150000"/>
              </a:lnSpc>
              <a:spcBef>
                <a:spcPts val="1200"/>
              </a:spcBef>
              <a:buNone/>
              <a:defRPr/>
            </a:pPr>
            <a:endParaRPr lang="en-US" altLang="zh-CN" sz="2400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52DF85-171B-4CF9-B452-B411A4167A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55722" y="190058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C7100B4-7794-4C6D-91AF-E2BB09DBA6CF}"/>
              </a:ext>
            </a:extLst>
          </p:cNvPr>
          <p:cNvSpPr/>
          <p:nvPr/>
        </p:nvSpPr>
        <p:spPr>
          <a:xfrm>
            <a:off x="1255074" y="1957377"/>
            <a:ext cx="4970466" cy="9444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ORDER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credit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DESC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38BABE-8980-4FDB-A244-D3CCAF2D986B}"/>
              </a:ext>
            </a:extLst>
          </p:cNvPr>
          <p:cNvSpPr/>
          <p:nvPr/>
        </p:nvSpPr>
        <p:spPr>
          <a:xfrm>
            <a:off x="1234074" y="4665212"/>
            <a:ext cx="4909507" cy="94448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ORDER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BY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en-US" altLang="zh-CN" sz="2400" b="1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DESC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5FA98B-AEA4-A3E1-1359-ABD452A07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0434" y="1356508"/>
            <a:ext cx="4324350" cy="15453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B1F8A7B-A2F0-22F1-8FCC-C9D9A30F9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1566" y="3126781"/>
            <a:ext cx="2456498" cy="291520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A3E41DB7-E00E-5F5C-86A0-4672A6903205}"/>
              </a:ext>
            </a:extLst>
          </p:cNvPr>
          <p:cNvSpPr txBox="1"/>
          <p:nvPr/>
        </p:nvSpPr>
        <p:spPr>
          <a:xfrm>
            <a:off x="6630440" y="932303"/>
            <a:ext cx="2231571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  <a:spcBef>
                <a:spcPts val="1200"/>
              </a:spcBef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50F039D-C343-A782-293B-5CF19492788A}"/>
              </a:ext>
            </a:extLst>
          </p:cNvPr>
          <p:cNvSpPr txBox="1"/>
          <p:nvPr/>
        </p:nvSpPr>
        <p:spPr>
          <a:xfrm>
            <a:off x="6630439" y="4665212"/>
            <a:ext cx="2231571" cy="444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运行结果：</a:t>
            </a:r>
            <a:endParaRPr lang="en-US" altLang="zh-CN" sz="2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3536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40673E15-7C0D-2C50-D2DA-E6E12E0ABA58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515600" cy="540000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语句的基本语法格式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15CFED4-FDA8-1DE9-E54E-35D487666827}"/>
              </a:ext>
            </a:extLst>
          </p:cNvPr>
          <p:cNvSpPr txBox="1">
            <a:spLocks/>
          </p:cNvSpPr>
          <p:nvPr/>
        </p:nvSpPr>
        <p:spPr>
          <a:xfrm>
            <a:off x="838200" y="1383536"/>
            <a:ext cx="10515600" cy="3466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查询输出列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视图名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行筛选条件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表连接条件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GROUP BY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分组表达式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HAVING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组筛选条件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]]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ORDER BY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排序表达式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]]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AF042E4-3B41-C272-D5AE-04B832C2EB97}"/>
              </a:ext>
            </a:extLst>
          </p:cNvPr>
          <p:cNvSpPr txBox="1">
            <a:spLocks/>
          </p:cNvSpPr>
          <p:nvPr/>
        </p:nvSpPr>
        <p:spPr>
          <a:xfrm>
            <a:off x="830249" y="4995680"/>
            <a:ext cx="10515600" cy="96780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spcBef>
                <a:spcPts val="1800"/>
              </a:spcBef>
              <a:buSzPct val="100000"/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其中的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子句为必选子句，而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GROUP BY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HAVING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ORDER BY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子句为可选子句，需要根据查询的具体要求决定是否选用。</a:t>
            </a:r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E4B592FB-19E4-2CC0-7ABA-F07402D2D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6266" y="1347633"/>
            <a:ext cx="4765379" cy="377437"/>
          </a:xfrm>
          <a:prstGeom prst="wedgeRoundRectCallout">
            <a:avLst>
              <a:gd name="adj1" fmla="val -63753"/>
              <a:gd name="adj2" fmla="val 3470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子句用来指定查询结果包含的列。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AutoShape 8">
            <a:extLst>
              <a:ext uri="{FF2B5EF4-FFF2-40B4-BE49-F238E27FC236}">
                <a16:creationId xmlns:a16="http://schemas.microsoft.com/office/drawing/2014/main" id="{E10999A4-B6D9-595B-342B-811ADC81C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2698" y="1926059"/>
            <a:ext cx="3919773" cy="482703"/>
          </a:xfrm>
          <a:prstGeom prst="wedgeRoundRectCallout">
            <a:avLst>
              <a:gd name="adj1" fmla="val -67212"/>
              <a:gd name="adj2" fmla="val 3110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子句用来指定查询的数据源。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AutoShape 8">
            <a:extLst>
              <a:ext uri="{FF2B5EF4-FFF2-40B4-BE49-F238E27FC236}">
                <a16:creationId xmlns:a16="http://schemas.microsoft.com/office/drawing/2014/main" id="{8D9AC4E3-8D4F-11B2-B187-19B66D1C6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1882" y="2542872"/>
            <a:ext cx="5995631" cy="482703"/>
          </a:xfrm>
          <a:prstGeom prst="wedgeRoundRectCallout">
            <a:avLst>
              <a:gd name="adj1" fmla="val -52529"/>
              <a:gd name="adj2" fmla="val 2028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WHERE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子句用来指定记录的筛选条件或表的连接条件。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0D0C9F87-BA80-A954-3205-273B161B5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765" y="3100775"/>
            <a:ext cx="4657297" cy="482703"/>
          </a:xfrm>
          <a:prstGeom prst="wedgeRoundRectCallout">
            <a:avLst>
              <a:gd name="adj1" fmla="val -60128"/>
              <a:gd name="adj2" fmla="val 1666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GROUP BY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子句用来指定查询分组的依据。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AutoShape 8">
            <a:extLst>
              <a:ext uri="{FF2B5EF4-FFF2-40B4-BE49-F238E27FC236}">
                <a16:creationId xmlns:a16="http://schemas.microsoft.com/office/drawing/2014/main" id="{8EDB3E8D-36B5-CC98-BECD-9A40E88E4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0765" y="3692000"/>
            <a:ext cx="3649425" cy="455107"/>
          </a:xfrm>
          <a:prstGeom prst="wedgeRoundRectCallout">
            <a:avLst>
              <a:gd name="adj1" fmla="val -59326"/>
              <a:gd name="adj2" fmla="val 9995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HAVING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子句用来对组进行筛选。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E9DFDE9B-D74A-0134-8435-DC2CF3EA9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5088" y="4223180"/>
            <a:ext cx="4657297" cy="735406"/>
          </a:xfrm>
          <a:prstGeom prst="wedgeRoundRectCallout">
            <a:avLst>
              <a:gd name="adj1" fmla="val -57018"/>
              <a:gd name="adj2" fmla="val 727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ORDER BY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子句用来指定查询结果的排序依据和排序方式。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ASC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升序，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DESC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降序。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78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build="p" bldLvl="2"/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A628357-47F8-4F11-8C74-5E56FFCD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012" y="1022241"/>
            <a:ext cx="6241776" cy="703612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school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数据库中的四个表：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6FDDF2-6838-D017-E105-8C5871F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查询举例使用的数据库：</a:t>
            </a: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school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103D39E0-1C8D-F51E-5AFC-F4DCA79CEC68}"/>
              </a:ext>
            </a:extLst>
          </p:cNvPr>
          <p:cNvGrpSpPr/>
          <p:nvPr/>
        </p:nvGrpSpPr>
        <p:grpSpPr>
          <a:xfrm>
            <a:off x="3277923" y="1509213"/>
            <a:ext cx="5636152" cy="2573985"/>
            <a:chOff x="3372599" y="1524184"/>
            <a:chExt cx="5636152" cy="2573985"/>
          </a:xfrm>
        </p:grpSpPr>
        <p:sp>
          <p:nvSpPr>
            <p:cNvPr id="3" name="内容占位符 2">
              <a:extLst>
                <a:ext uri="{FF2B5EF4-FFF2-40B4-BE49-F238E27FC236}">
                  <a16:creationId xmlns:a16="http://schemas.microsoft.com/office/drawing/2014/main" id="{8658F379-4B25-E6B6-96F1-9313BE13CA35}"/>
                </a:ext>
              </a:extLst>
            </p:cNvPr>
            <p:cNvSpPr txBox="1">
              <a:spLocks/>
            </p:cNvSpPr>
            <p:nvPr/>
          </p:nvSpPr>
          <p:spPr>
            <a:xfrm>
              <a:off x="4803661" y="1524184"/>
              <a:ext cx="2584676" cy="5088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20000"/>
                </a:lnSpc>
                <a:spcBef>
                  <a:spcPts val="1200"/>
                </a:spcBef>
                <a:buSzPct val="100000"/>
                <a:buNone/>
              </a:pPr>
              <a:r>
                <a:rPr lang="en-US" altLang="zh-CN" sz="2200" dirty="0">
                  <a:latin typeface="黑体" panose="02010609060101010101" pitchFamily="49" charset="-122"/>
                  <a:ea typeface="黑体" panose="02010609060101010101" pitchFamily="49" charset="-122"/>
                </a:rPr>
                <a:t>student</a:t>
              </a:r>
              <a:r>
                <a:rPr lang="zh-CN" altLang="en-US" sz="2200" dirty="0">
                  <a:latin typeface="黑体" panose="02010609060101010101" pitchFamily="49" charset="-122"/>
                  <a:ea typeface="黑体" panose="02010609060101010101" pitchFamily="49" charset="-122"/>
                </a:rPr>
                <a:t>（学生表）</a:t>
              </a:r>
            </a:p>
          </p:txBody>
        </p:sp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939AC76-FD02-43DD-1BDA-C1AF0DB212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9468"/>
            <a:stretch/>
          </p:blipFill>
          <p:spPr>
            <a:xfrm>
              <a:off x="3372599" y="1908860"/>
              <a:ext cx="5636152" cy="21893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564CE2A-1AD1-200A-1363-16262090B294}"/>
              </a:ext>
            </a:extLst>
          </p:cNvPr>
          <p:cNvGrpSpPr/>
          <p:nvPr/>
        </p:nvGrpSpPr>
        <p:grpSpPr>
          <a:xfrm>
            <a:off x="2730273" y="4251234"/>
            <a:ext cx="6731453" cy="2012148"/>
            <a:chOff x="2730273" y="4276510"/>
            <a:chExt cx="6731453" cy="2012148"/>
          </a:xfrm>
        </p:grpSpPr>
        <p:sp>
          <p:nvSpPr>
            <p:cNvPr id="5" name="内容占位符 2">
              <a:extLst>
                <a:ext uri="{FF2B5EF4-FFF2-40B4-BE49-F238E27FC236}">
                  <a16:creationId xmlns:a16="http://schemas.microsoft.com/office/drawing/2014/main" id="{093703E5-E7E4-7861-A8A5-B2379DF6DB65}"/>
                </a:ext>
              </a:extLst>
            </p:cNvPr>
            <p:cNvSpPr txBox="1">
              <a:spLocks/>
            </p:cNvSpPr>
            <p:nvPr/>
          </p:nvSpPr>
          <p:spPr>
            <a:xfrm>
              <a:off x="4859320" y="4276510"/>
              <a:ext cx="2473358" cy="5088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/>
            </a:bodyPr>
            <a:lstStyle>
              <a:defPPr>
                <a:defRPr lang="zh-CN"/>
              </a:defPPr>
              <a:lvl1pPr indent="0">
                <a:lnSpc>
                  <a:spcPct val="120000"/>
                </a:lnSpc>
                <a:spcBef>
                  <a:spcPts val="1200"/>
                </a:spcBef>
                <a:buSzPct val="100000"/>
                <a:buFont typeface="Arial" panose="020B0604020202020204" pitchFamily="34" charset="0"/>
                <a:buNone/>
                <a:defRPr sz="2200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teacher</a:t>
              </a:r>
              <a:r>
                <a:rPr lang="zh-CN" altLang="en-US" dirty="0"/>
                <a:t>（教师表）</a:t>
              </a:r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4865A241-AF9D-B9AF-1672-6B6692FAE6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4619"/>
            <a:stretch/>
          </p:blipFill>
          <p:spPr>
            <a:xfrm>
              <a:off x="2730273" y="4663134"/>
              <a:ext cx="6731453" cy="162552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6829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D6FE4820-EC94-CF97-C683-C3C3C1574856}"/>
              </a:ext>
            </a:extLst>
          </p:cNvPr>
          <p:cNvGrpSpPr/>
          <p:nvPr/>
        </p:nvGrpSpPr>
        <p:grpSpPr>
          <a:xfrm>
            <a:off x="2367528" y="403692"/>
            <a:ext cx="5322937" cy="2028582"/>
            <a:chOff x="2367528" y="403692"/>
            <a:chExt cx="5322937" cy="2028582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6D951BE-065B-BB77-D6F5-485E831E3A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2824"/>
            <a:stretch/>
          </p:blipFill>
          <p:spPr>
            <a:xfrm>
              <a:off x="2367528" y="833936"/>
              <a:ext cx="5322937" cy="15983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内容占位符 2">
              <a:extLst>
                <a:ext uri="{FF2B5EF4-FFF2-40B4-BE49-F238E27FC236}">
                  <a16:creationId xmlns:a16="http://schemas.microsoft.com/office/drawing/2014/main" id="{685B30B6-A6E9-E67C-B7CF-6ED06470CDAC}"/>
                </a:ext>
              </a:extLst>
            </p:cNvPr>
            <p:cNvSpPr txBox="1">
              <a:spLocks/>
            </p:cNvSpPr>
            <p:nvPr/>
          </p:nvSpPr>
          <p:spPr>
            <a:xfrm>
              <a:off x="3997235" y="403692"/>
              <a:ext cx="2319901" cy="5088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/>
            </a:bodyPr>
            <a:lstStyle>
              <a:defPPr>
                <a:defRPr lang="zh-CN"/>
              </a:defPPr>
              <a:lvl1pPr indent="0">
                <a:lnSpc>
                  <a:spcPct val="120000"/>
                </a:lnSpc>
                <a:spcBef>
                  <a:spcPts val="1200"/>
                </a:spcBef>
                <a:buSzPct val="100000"/>
                <a:buFont typeface="Arial" panose="020B0604020202020204" pitchFamily="34" charset="0"/>
                <a:buNone/>
                <a:defRPr sz="2200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course (</a:t>
              </a:r>
              <a:r>
                <a:rPr lang="zh-CN" altLang="en-US" dirty="0"/>
                <a:t>课程表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4" name="AutoShape 8">
            <a:extLst>
              <a:ext uri="{FF2B5EF4-FFF2-40B4-BE49-F238E27FC236}">
                <a16:creationId xmlns:a16="http://schemas.microsoft.com/office/drawing/2014/main" id="{A26AC1C8-9734-26F8-DA86-76007A261D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7613" y="912575"/>
            <a:ext cx="2410248" cy="1277929"/>
          </a:xfrm>
          <a:prstGeom prst="wedgeRoundRectCallout">
            <a:avLst>
              <a:gd name="adj1" fmla="val -56180"/>
              <a:gd name="adj2" fmla="val 4398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buSzPct val="100000"/>
              <a:defRPr/>
            </a:pPr>
            <a:r>
              <a:rPr lang="en-US" altLang="zh-CN" sz="22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的值为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表示该课程目前还没有任课教师。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0955068-DEF1-6492-601E-3D3FCF13AA35}"/>
              </a:ext>
            </a:extLst>
          </p:cNvPr>
          <p:cNvGrpSpPr/>
          <p:nvPr/>
        </p:nvGrpSpPr>
        <p:grpSpPr>
          <a:xfrm>
            <a:off x="1583601" y="2812138"/>
            <a:ext cx="4960770" cy="3266307"/>
            <a:chOff x="1583601" y="2812138"/>
            <a:chExt cx="4960770" cy="3266307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AD9B99CD-354A-B781-2E56-355C48E83D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061"/>
            <a:stretch/>
          </p:blipFill>
          <p:spPr>
            <a:xfrm>
              <a:off x="3533611" y="2812138"/>
              <a:ext cx="3010760" cy="32663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" name="内容占位符 2">
              <a:extLst>
                <a:ext uri="{FF2B5EF4-FFF2-40B4-BE49-F238E27FC236}">
                  <a16:creationId xmlns:a16="http://schemas.microsoft.com/office/drawing/2014/main" id="{87E965C7-69A3-C94F-ACAE-F561ABCCE882}"/>
                </a:ext>
              </a:extLst>
            </p:cNvPr>
            <p:cNvSpPr txBox="1">
              <a:spLocks/>
            </p:cNvSpPr>
            <p:nvPr/>
          </p:nvSpPr>
          <p:spPr>
            <a:xfrm>
              <a:off x="1583601" y="3474814"/>
              <a:ext cx="2107595" cy="50888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lIns="91440" tIns="45720" rIns="91440" bIns="45720" rtlCol="0">
              <a:normAutofit/>
            </a:bodyPr>
            <a:lstStyle>
              <a:defPPr>
                <a:defRPr lang="zh-CN"/>
              </a:defPPr>
              <a:lvl1pPr indent="0">
                <a:lnSpc>
                  <a:spcPct val="120000"/>
                </a:lnSpc>
                <a:spcBef>
                  <a:spcPts val="1200"/>
                </a:spcBef>
                <a:buSzPct val="100000"/>
                <a:buFont typeface="Arial" panose="020B0604020202020204" pitchFamily="34" charset="0"/>
                <a:buNone/>
                <a:defRPr sz="2200">
                  <a:latin typeface="黑体" panose="02010609060101010101" pitchFamily="49" charset="-122"/>
                  <a:ea typeface="黑体" panose="02010609060101010101" pitchFamily="49" charset="-122"/>
                </a:defRPr>
              </a:lvl1pPr>
              <a:lvl2pPr marL="685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r>
                <a:rPr lang="en-US" altLang="zh-CN" dirty="0"/>
                <a:t>score(</a:t>
              </a:r>
              <a:r>
                <a:rPr lang="zh-CN" altLang="en-US" dirty="0"/>
                <a:t>成绩表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sp>
        <p:nvSpPr>
          <p:cNvPr id="7" name="AutoShape 8">
            <a:extLst>
              <a:ext uri="{FF2B5EF4-FFF2-40B4-BE49-F238E27FC236}">
                <a16:creationId xmlns:a16="http://schemas.microsoft.com/office/drawing/2014/main" id="{6E949823-81C4-A904-37CD-13D6702B7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9030" y="4668615"/>
            <a:ext cx="3861652" cy="842503"/>
          </a:xfrm>
          <a:prstGeom prst="wedgeRoundRectCallout">
            <a:avLst>
              <a:gd name="adj1" fmla="val -63282"/>
              <a:gd name="adj2" fmla="val 5010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SzPct val="100000"/>
              <a:defRPr/>
            </a:pP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degree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的值为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NULL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表示该生的这门课没有成绩即缺考。</a:t>
            </a:r>
          </a:p>
        </p:txBody>
      </p:sp>
    </p:spTree>
    <p:extLst>
      <p:ext uri="{BB962C8B-B14F-4D97-AF65-F5344CB8AC3E}">
        <p14:creationId xmlns:p14="http://schemas.microsoft.com/office/powerpoint/2010/main" val="1592288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A628357-47F8-4F11-8C74-5E56FFCD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540000"/>
            <a:ext cx="6241776" cy="670235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school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数据库关系图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2211AAA-D5D3-8DB9-0831-11B06081BD75}"/>
              </a:ext>
            </a:extLst>
          </p:cNvPr>
          <p:cNvGrpSpPr/>
          <p:nvPr/>
        </p:nvGrpSpPr>
        <p:grpSpPr>
          <a:xfrm>
            <a:off x="900000" y="1210235"/>
            <a:ext cx="4058216" cy="4664450"/>
            <a:chOff x="7265612" y="1335433"/>
            <a:chExt cx="4058216" cy="466445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E677AD3-8FC7-B1DF-142A-228C23584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5612" y="1335433"/>
              <a:ext cx="4058216" cy="4325896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042BB09-F115-221D-DC25-05B45716B59B}"/>
                </a:ext>
              </a:extLst>
            </p:cNvPr>
            <p:cNvSpPr txBox="1"/>
            <p:nvPr/>
          </p:nvSpPr>
          <p:spPr>
            <a:xfrm>
              <a:off x="8617430" y="5661329"/>
              <a:ext cx="225817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school</a:t>
              </a:r>
              <a:r>
                <a:rPr lang="zh-CN" altLang="en-US" sz="1600" dirty="0">
                  <a:latin typeface="黑体" panose="02010609060101010101" pitchFamily="49" charset="-122"/>
                  <a:ea typeface="黑体" panose="02010609060101010101" pitchFamily="49" charset="-122"/>
                </a:rPr>
                <a:t>数据库关系图</a:t>
              </a:r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14ADCC5-BB5D-2194-6B46-0E2E7DDD904B}"/>
              </a:ext>
            </a:extLst>
          </p:cNvPr>
          <p:cNvSpPr txBox="1">
            <a:spLocks/>
          </p:cNvSpPr>
          <p:nvPr/>
        </p:nvSpPr>
        <p:spPr>
          <a:xfrm>
            <a:off x="5050224" y="2208830"/>
            <a:ext cx="6241776" cy="23287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spcBef>
                <a:spcPts val="0"/>
              </a:spcBef>
              <a:buSzPct val="100000"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表通过外键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tno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teacher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表联系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SzPct val="100000"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表通过外键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表联系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ts val="0"/>
              </a:spcBef>
              <a:buSzPct val="100000"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score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表通过外键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cno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course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表联系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箭头: 下 1">
            <a:extLst>
              <a:ext uri="{FF2B5EF4-FFF2-40B4-BE49-F238E27FC236}">
                <a16:creationId xmlns:a16="http://schemas.microsoft.com/office/drawing/2014/main" id="{CE0853B6-4068-F952-2AF3-E9B0FCF961D4}"/>
              </a:ext>
            </a:extLst>
          </p:cNvPr>
          <p:cNvSpPr/>
          <p:nvPr/>
        </p:nvSpPr>
        <p:spPr>
          <a:xfrm rot="6466293">
            <a:off x="4470510" y="4738295"/>
            <a:ext cx="78957" cy="659353"/>
          </a:xfrm>
          <a:custGeom>
            <a:avLst/>
            <a:gdLst>
              <a:gd name="connsiteX0" fmla="*/ 0 w 343948"/>
              <a:gd name="connsiteY0" fmla="*/ 633369 h 805343"/>
              <a:gd name="connsiteX1" fmla="*/ 85987 w 343948"/>
              <a:gd name="connsiteY1" fmla="*/ 633369 h 805343"/>
              <a:gd name="connsiteX2" fmla="*/ 85987 w 343948"/>
              <a:gd name="connsiteY2" fmla="*/ 0 h 805343"/>
              <a:gd name="connsiteX3" fmla="*/ 257961 w 343948"/>
              <a:gd name="connsiteY3" fmla="*/ 0 h 805343"/>
              <a:gd name="connsiteX4" fmla="*/ 257961 w 343948"/>
              <a:gd name="connsiteY4" fmla="*/ 633369 h 805343"/>
              <a:gd name="connsiteX5" fmla="*/ 343948 w 343948"/>
              <a:gd name="connsiteY5" fmla="*/ 633369 h 805343"/>
              <a:gd name="connsiteX6" fmla="*/ 171974 w 343948"/>
              <a:gd name="connsiteY6" fmla="*/ 805343 h 805343"/>
              <a:gd name="connsiteX7" fmla="*/ 0 w 343948"/>
              <a:gd name="connsiteY7" fmla="*/ 633369 h 805343"/>
              <a:gd name="connsiteX0" fmla="*/ 0 w 343948"/>
              <a:gd name="connsiteY0" fmla="*/ 1126191 h 1298165"/>
              <a:gd name="connsiteX1" fmla="*/ 85987 w 343948"/>
              <a:gd name="connsiteY1" fmla="*/ 1126191 h 1298165"/>
              <a:gd name="connsiteX2" fmla="*/ 192725 w 343948"/>
              <a:gd name="connsiteY2" fmla="*/ 0 h 1298165"/>
              <a:gd name="connsiteX3" fmla="*/ 257961 w 343948"/>
              <a:gd name="connsiteY3" fmla="*/ 492822 h 1298165"/>
              <a:gd name="connsiteX4" fmla="*/ 257961 w 343948"/>
              <a:gd name="connsiteY4" fmla="*/ 1126191 h 1298165"/>
              <a:gd name="connsiteX5" fmla="*/ 343948 w 343948"/>
              <a:gd name="connsiteY5" fmla="*/ 1126191 h 1298165"/>
              <a:gd name="connsiteX6" fmla="*/ 171974 w 343948"/>
              <a:gd name="connsiteY6" fmla="*/ 1298165 h 1298165"/>
              <a:gd name="connsiteX7" fmla="*/ 0 w 343948"/>
              <a:gd name="connsiteY7" fmla="*/ 1126191 h 1298165"/>
              <a:gd name="connsiteX0" fmla="*/ 0 w 343948"/>
              <a:gd name="connsiteY0" fmla="*/ 1234731 h 1406705"/>
              <a:gd name="connsiteX1" fmla="*/ 85987 w 343948"/>
              <a:gd name="connsiteY1" fmla="*/ 1234731 h 1406705"/>
              <a:gd name="connsiteX2" fmla="*/ 223660 w 343948"/>
              <a:gd name="connsiteY2" fmla="*/ 0 h 1406705"/>
              <a:gd name="connsiteX3" fmla="*/ 257961 w 343948"/>
              <a:gd name="connsiteY3" fmla="*/ 601362 h 1406705"/>
              <a:gd name="connsiteX4" fmla="*/ 257961 w 343948"/>
              <a:gd name="connsiteY4" fmla="*/ 1234731 h 1406705"/>
              <a:gd name="connsiteX5" fmla="*/ 343948 w 343948"/>
              <a:gd name="connsiteY5" fmla="*/ 1234731 h 1406705"/>
              <a:gd name="connsiteX6" fmla="*/ 171974 w 343948"/>
              <a:gd name="connsiteY6" fmla="*/ 1406705 h 1406705"/>
              <a:gd name="connsiteX7" fmla="*/ 0 w 343948"/>
              <a:gd name="connsiteY7" fmla="*/ 1234731 h 140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948" h="1406705">
                <a:moveTo>
                  <a:pt x="0" y="1234731"/>
                </a:moveTo>
                <a:lnTo>
                  <a:pt x="85987" y="1234731"/>
                </a:lnTo>
                <a:lnTo>
                  <a:pt x="223660" y="0"/>
                </a:lnTo>
                <a:lnTo>
                  <a:pt x="257961" y="601362"/>
                </a:lnTo>
                <a:lnTo>
                  <a:pt x="257961" y="1234731"/>
                </a:lnTo>
                <a:lnTo>
                  <a:pt x="343948" y="1234731"/>
                </a:lnTo>
                <a:lnTo>
                  <a:pt x="171974" y="1406705"/>
                </a:lnTo>
                <a:lnTo>
                  <a:pt x="0" y="1234731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箭头: 下 1">
            <a:extLst>
              <a:ext uri="{FF2B5EF4-FFF2-40B4-BE49-F238E27FC236}">
                <a16:creationId xmlns:a16="http://schemas.microsoft.com/office/drawing/2014/main" id="{F2E81EFB-079B-B87E-57BC-3FC164A2FFAF}"/>
              </a:ext>
            </a:extLst>
          </p:cNvPr>
          <p:cNvSpPr/>
          <p:nvPr/>
        </p:nvSpPr>
        <p:spPr>
          <a:xfrm rot="6466293">
            <a:off x="2059005" y="3814931"/>
            <a:ext cx="78957" cy="659353"/>
          </a:xfrm>
          <a:custGeom>
            <a:avLst/>
            <a:gdLst>
              <a:gd name="connsiteX0" fmla="*/ 0 w 343948"/>
              <a:gd name="connsiteY0" fmla="*/ 633369 h 805343"/>
              <a:gd name="connsiteX1" fmla="*/ 85987 w 343948"/>
              <a:gd name="connsiteY1" fmla="*/ 633369 h 805343"/>
              <a:gd name="connsiteX2" fmla="*/ 85987 w 343948"/>
              <a:gd name="connsiteY2" fmla="*/ 0 h 805343"/>
              <a:gd name="connsiteX3" fmla="*/ 257961 w 343948"/>
              <a:gd name="connsiteY3" fmla="*/ 0 h 805343"/>
              <a:gd name="connsiteX4" fmla="*/ 257961 w 343948"/>
              <a:gd name="connsiteY4" fmla="*/ 633369 h 805343"/>
              <a:gd name="connsiteX5" fmla="*/ 343948 w 343948"/>
              <a:gd name="connsiteY5" fmla="*/ 633369 h 805343"/>
              <a:gd name="connsiteX6" fmla="*/ 171974 w 343948"/>
              <a:gd name="connsiteY6" fmla="*/ 805343 h 805343"/>
              <a:gd name="connsiteX7" fmla="*/ 0 w 343948"/>
              <a:gd name="connsiteY7" fmla="*/ 633369 h 805343"/>
              <a:gd name="connsiteX0" fmla="*/ 0 w 343948"/>
              <a:gd name="connsiteY0" fmla="*/ 1126191 h 1298165"/>
              <a:gd name="connsiteX1" fmla="*/ 85987 w 343948"/>
              <a:gd name="connsiteY1" fmla="*/ 1126191 h 1298165"/>
              <a:gd name="connsiteX2" fmla="*/ 192725 w 343948"/>
              <a:gd name="connsiteY2" fmla="*/ 0 h 1298165"/>
              <a:gd name="connsiteX3" fmla="*/ 257961 w 343948"/>
              <a:gd name="connsiteY3" fmla="*/ 492822 h 1298165"/>
              <a:gd name="connsiteX4" fmla="*/ 257961 w 343948"/>
              <a:gd name="connsiteY4" fmla="*/ 1126191 h 1298165"/>
              <a:gd name="connsiteX5" fmla="*/ 343948 w 343948"/>
              <a:gd name="connsiteY5" fmla="*/ 1126191 h 1298165"/>
              <a:gd name="connsiteX6" fmla="*/ 171974 w 343948"/>
              <a:gd name="connsiteY6" fmla="*/ 1298165 h 1298165"/>
              <a:gd name="connsiteX7" fmla="*/ 0 w 343948"/>
              <a:gd name="connsiteY7" fmla="*/ 1126191 h 1298165"/>
              <a:gd name="connsiteX0" fmla="*/ 0 w 343948"/>
              <a:gd name="connsiteY0" fmla="*/ 1234731 h 1406705"/>
              <a:gd name="connsiteX1" fmla="*/ 85987 w 343948"/>
              <a:gd name="connsiteY1" fmla="*/ 1234731 h 1406705"/>
              <a:gd name="connsiteX2" fmla="*/ 223660 w 343948"/>
              <a:gd name="connsiteY2" fmla="*/ 0 h 1406705"/>
              <a:gd name="connsiteX3" fmla="*/ 257961 w 343948"/>
              <a:gd name="connsiteY3" fmla="*/ 601362 h 1406705"/>
              <a:gd name="connsiteX4" fmla="*/ 257961 w 343948"/>
              <a:gd name="connsiteY4" fmla="*/ 1234731 h 1406705"/>
              <a:gd name="connsiteX5" fmla="*/ 343948 w 343948"/>
              <a:gd name="connsiteY5" fmla="*/ 1234731 h 1406705"/>
              <a:gd name="connsiteX6" fmla="*/ 171974 w 343948"/>
              <a:gd name="connsiteY6" fmla="*/ 1406705 h 1406705"/>
              <a:gd name="connsiteX7" fmla="*/ 0 w 343948"/>
              <a:gd name="connsiteY7" fmla="*/ 1234731 h 140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948" h="1406705">
                <a:moveTo>
                  <a:pt x="0" y="1234731"/>
                </a:moveTo>
                <a:lnTo>
                  <a:pt x="85987" y="1234731"/>
                </a:lnTo>
                <a:lnTo>
                  <a:pt x="223660" y="0"/>
                </a:lnTo>
                <a:lnTo>
                  <a:pt x="257961" y="601362"/>
                </a:lnTo>
                <a:lnTo>
                  <a:pt x="257961" y="1234731"/>
                </a:lnTo>
                <a:lnTo>
                  <a:pt x="343948" y="1234731"/>
                </a:lnTo>
                <a:lnTo>
                  <a:pt x="171974" y="1406705"/>
                </a:lnTo>
                <a:lnTo>
                  <a:pt x="0" y="1234731"/>
                </a:lnTo>
                <a:close/>
              </a:path>
            </a:pathLst>
          </a:cu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" name="箭头: 下 1">
            <a:extLst>
              <a:ext uri="{FF2B5EF4-FFF2-40B4-BE49-F238E27FC236}">
                <a16:creationId xmlns:a16="http://schemas.microsoft.com/office/drawing/2014/main" id="{8709AB5D-5EE3-D58C-0115-EC3EBB6DDB93}"/>
              </a:ext>
            </a:extLst>
          </p:cNvPr>
          <p:cNvSpPr/>
          <p:nvPr/>
        </p:nvSpPr>
        <p:spPr>
          <a:xfrm rot="6466293">
            <a:off x="4470509" y="1598571"/>
            <a:ext cx="78957" cy="659353"/>
          </a:xfrm>
          <a:custGeom>
            <a:avLst/>
            <a:gdLst>
              <a:gd name="connsiteX0" fmla="*/ 0 w 343948"/>
              <a:gd name="connsiteY0" fmla="*/ 633369 h 805343"/>
              <a:gd name="connsiteX1" fmla="*/ 85987 w 343948"/>
              <a:gd name="connsiteY1" fmla="*/ 633369 h 805343"/>
              <a:gd name="connsiteX2" fmla="*/ 85987 w 343948"/>
              <a:gd name="connsiteY2" fmla="*/ 0 h 805343"/>
              <a:gd name="connsiteX3" fmla="*/ 257961 w 343948"/>
              <a:gd name="connsiteY3" fmla="*/ 0 h 805343"/>
              <a:gd name="connsiteX4" fmla="*/ 257961 w 343948"/>
              <a:gd name="connsiteY4" fmla="*/ 633369 h 805343"/>
              <a:gd name="connsiteX5" fmla="*/ 343948 w 343948"/>
              <a:gd name="connsiteY5" fmla="*/ 633369 h 805343"/>
              <a:gd name="connsiteX6" fmla="*/ 171974 w 343948"/>
              <a:gd name="connsiteY6" fmla="*/ 805343 h 805343"/>
              <a:gd name="connsiteX7" fmla="*/ 0 w 343948"/>
              <a:gd name="connsiteY7" fmla="*/ 633369 h 805343"/>
              <a:gd name="connsiteX0" fmla="*/ 0 w 343948"/>
              <a:gd name="connsiteY0" fmla="*/ 1126191 h 1298165"/>
              <a:gd name="connsiteX1" fmla="*/ 85987 w 343948"/>
              <a:gd name="connsiteY1" fmla="*/ 1126191 h 1298165"/>
              <a:gd name="connsiteX2" fmla="*/ 192725 w 343948"/>
              <a:gd name="connsiteY2" fmla="*/ 0 h 1298165"/>
              <a:gd name="connsiteX3" fmla="*/ 257961 w 343948"/>
              <a:gd name="connsiteY3" fmla="*/ 492822 h 1298165"/>
              <a:gd name="connsiteX4" fmla="*/ 257961 w 343948"/>
              <a:gd name="connsiteY4" fmla="*/ 1126191 h 1298165"/>
              <a:gd name="connsiteX5" fmla="*/ 343948 w 343948"/>
              <a:gd name="connsiteY5" fmla="*/ 1126191 h 1298165"/>
              <a:gd name="connsiteX6" fmla="*/ 171974 w 343948"/>
              <a:gd name="connsiteY6" fmla="*/ 1298165 h 1298165"/>
              <a:gd name="connsiteX7" fmla="*/ 0 w 343948"/>
              <a:gd name="connsiteY7" fmla="*/ 1126191 h 1298165"/>
              <a:gd name="connsiteX0" fmla="*/ 0 w 343948"/>
              <a:gd name="connsiteY0" fmla="*/ 1234731 h 1406705"/>
              <a:gd name="connsiteX1" fmla="*/ 85987 w 343948"/>
              <a:gd name="connsiteY1" fmla="*/ 1234731 h 1406705"/>
              <a:gd name="connsiteX2" fmla="*/ 223660 w 343948"/>
              <a:gd name="connsiteY2" fmla="*/ 0 h 1406705"/>
              <a:gd name="connsiteX3" fmla="*/ 257961 w 343948"/>
              <a:gd name="connsiteY3" fmla="*/ 601362 h 1406705"/>
              <a:gd name="connsiteX4" fmla="*/ 257961 w 343948"/>
              <a:gd name="connsiteY4" fmla="*/ 1234731 h 1406705"/>
              <a:gd name="connsiteX5" fmla="*/ 343948 w 343948"/>
              <a:gd name="connsiteY5" fmla="*/ 1234731 h 1406705"/>
              <a:gd name="connsiteX6" fmla="*/ 171974 w 343948"/>
              <a:gd name="connsiteY6" fmla="*/ 1406705 h 1406705"/>
              <a:gd name="connsiteX7" fmla="*/ 0 w 343948"/>
              <a:gd name="connsiteY7" fmla="*/ 1234731 h 140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948" h="1406705">
                <a:moveTo>
                  <a:pt x="0" y="1234731"/>
                </a:moveTo>
                <a:lnTo>
                  <a:pt x="85987" y="1234731"/>
                </a:lnTo>
                <a:lnTo>
                  <a:pt x="223660" y="0"/>
                </a:lnTo>
                <a:lnTo>
                  <a:pt x="257961" y="601362"/>
                </a:lnTo>
                <a:lnTo>
                  <a:pt x="257961" y="1234731"/>
                </a:lnTo>
                <a:lnTo>
                  <a:pt x="343948" y="1234731"/>
                </a:lnTo>
                <a:lnTo>
                  <a:pt x="171974" y="1406705"/>
                </a:lnTo>
                <a:lnTo>
                  <a:pt x="0" y="123473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箭头: 下 1">
            <a:extLst>
              <a:ext uri="{FF2B5EF4-FFF2-40B4-BE49-F238E27FC236}">
                <a16:creationId xmlns:a16="http://schemas.microsoft.com/office/drawing/2014/main" id="{2182CB85-506D-184C-02D9-72198982A7FB}"/>
              </a:ext>
            </a:extLst>
          </p:cNvPr>
          <p:cNvSpPr/>
          <p:nvPr/>
        </p:nvSpPr>
        <p:spPr>
          <a:xfrm rot="6466293">
            <a:off x="1960955" y="1550793"/>
            <a:ext cx="78957" cy="659353"/>
          </a:xfrm>
          <a:custGeom>
            <a:avLst/>
            <a:gdLst>
              <a:gd name="connsiteX0" fmla="*/ 0 w 343948"/>
              <a:gd name="connsiteY0" fmla="*/ 633369 h 805343"/>
              <a:gd name="connsiteX1" fmla="*/ 85987 w 343948"/>
              <a:gd name="connsiteY1" fmla="*/ 633369 h 805343"/>
              <a:gd name="connsiteX2" fmla="*/ 85987 w 343948"/>
              <a:gd name="connsiteY2" fmla="*/ 0 h 805343"/>
              <a:gd name="connsiteX3" fmla="*/ 257961 w 343948"/>
              <a:gd name="connsiteY3" fmla="*/ 0 h 805343"/>
              <a:gd name="connsiteX4" fmla="*/ 257961 w 343948"/>
              <a:gd name="connsiteY4" fmla="*/ 633369 h 805343"/>
              <a:gd name="connsiteX5" fmla="*/ 343948 w 343948"/>
              <a:gd name="connsiteY5" fmla="*/ 633369 h 805343"/>
              <a:gd name="connsiteX6" fmla="*/ 171974 w 343948"/>
              <a:gd name="connsiteY6" fmla="*/ 805343 h 805343"/>
              <a:gd name="connsiteX7" fmla="*/ 0 w 343948"/>
              <a:gd name="connsiteY7" fmla="*/ 633369 h 805343"/>
              <a:gd name="connsiteX0" fmla="*/ 0 w 343948"/>
              <a:gd name="connsiteY0" fmla="*/ 1126191 h 1298165"/>
              <a:gd name="connsiteX1" fmla="*/ 85987 w 343948"/>
              <a:gd name="connsiteY1" fmla="*/ 1126191 h 1298165"/>
              <a:gd name="connsiteX2" fmla="*/ 192725 w 343948"/>
              <a:gd name="connsiteY2" fmla="*/ 0 h 1298165"/>
              <a:gd name="connsiteX3" fmla="*/ 257961 w 343948"/>
              <a:gd name="connsiteY3" fmla="*/ 492822 h 1298165"/>
              <a:gd name="connsiteX4" fmla="*/ 257961 w 343948"/>
              <a:gd name="connsiteY4" fmla="*/ 1126191 h 1298165"/>
              <a:gd name="connsiteX5" fmla="*/ 343948 w 343948"/>
              <a:gd name="connsiteY5" fmla="*/ 1126191 h 1298165"/>
              <a:gd name="connsiteX6" fmla="*/ 171974 w 343948"/>
              <a:gd name="connsiteY6" fmla="*/ 1298165 h 1298165"/>
              <a:gd name="connsiteX7" fmla="*/ 0 w 343948"/>
              <a:gd name="connsiteY7" fmla="*/ 1126191 h 1298165"/>
              <a:gd name="connsiteX0" fmla="*/ 0 w 343948"/>
              <a:gd name="connsiteY0" fmla="*/ 1234731 h 1406705"/>
              <a:gd name="connsiteX1" fmla="*/ 85987 w 343948"/>
              <a:gd name="connsiteY1" fmla="*/ 1234731 h 1406705"/>
              <a:gd name="connsiteX2" fmla="*/ 223660 w 343948"/>
              <a:gd name="connsiteY2" fmla="*/ 0 h 1406705"/>
              <a:gd name="connsiteX3" fmla="*/ 257961 w 343948"/>
              <a:gd name="connsiteY3" fmla="*/ 601362 h 1406705"/>
              <a:gd name="connsiteX4" fmla="*/ 257961 w 343948"/>
              <a:gd name="connsiteY4" fmla="*/ 1234731 h 1406705"/>
              <a:gd name="connsiteX5" fmla="*/ 343948 w 343948"/>
              <a:gd name="connsiteY5" fmla="*/ 1234731 h 1406705"/>
              <a:gd name="connsiteX6" fmla="*/ 171974 w 343948"/>
              <a:gd name="connsiteY6" fmla="*/ 1406705 h 1406705"/>
              <a:gd name="connsiteX7" fmla="*/ 0 w 343948"/>
              <a:gd name="connsiteY7" fmla="*/ 1234731 h 140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948" h="1406705">
                <a:moveTo>
                  <a:pt x="0" y="1234731"/>
                </a:moveTo>
                <a:lnTo>
                  <a:pt x="85987" y="1234731"/>
                </a:lnTo>
                <a:lnTo>
                  <a:pt x="223660" y="0"/>
                </a:lnTo>
                <a:lnTo>
                  <a:pt x="257961" y="601362"/>
                </a:lnTo>
                <a:lnTo>
                  <a:pt x="257961" y="1234731"/>
                </a:lnTo>
                <a:lnTo>
                  <a:pt x="343948" y="1234731"/>
                </a:lnTo>
                <a:lnTo>
                  <a:pt x="171974" y="1406705"/>
                </a:lnTo>
                <a:lnTo>
                  <a:pt x="0" y="1234731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箭头: 下 1">
            <a:extLst>
              <a:ext uri="{FF2B5EF4-FFF2-40B4-BE49-F238E27FC236}">
                <a16:creationId xmlns:a16="http://schemas.microsoft.com/office/drawing/2014/main" id="{D80267A2-3DA3-6B60-6344-4F0ECD200C65}"/>
              </a:ext>
            </a:extLst>
          </p:cNvPr>
          <p:cNvSpPr/>
          <p:nvPr/>
        </p:nvSpPr>
        <p:spPr>
          <a:xfrm rot="6466293">
            <a:off x="4470508" y="1804779"/>
            <a:ext cx="78957" cy="659353"/>
          </a:xfrm>
          <a:custGeom>
            <a:avLst/>
            <a:gdLst>
              <a:gd name="connsiteX0" fmla="*/ 0 w 343948"/>
              <a:gd name="connsiteY0" fmla="*/ 633369 h 805343"/>
              <a:gd name="connsiteX1" fmla="*/ 85987 w 343948"/>
              <a:gd name="connsiteY1" fmla="*/ 633369 h 805343"/>
              <a:gd name="connsiteX2" fmla="*/ 85987 w 343948"/>
              <a:gd name="connsiteY2" fmla="*/ 0 h 805343"/>
              <a:gd name="connsiteX3" fmla="*/ 257961 w 343948"/>
              <a:gd name="connsiteY3" fmla="*/ 0 h 805343"/>
              <a:gd name="connsiteX4" fmla="*/ 257961 w 343948"/>
              <a:gd name="connsiteY4" fmla="*/ 633369 h 805343"/>
              <a:gd name="connsiteX5" fmla="*/ 343948 w 343948"/>
              <a:gd name="connsiteY5" fmla="*/ 633369 h 805343"/>
              <a:gd name="connsiteX6" fmla="*/ 171974 w 343948"/>
              <a:gd name="connsiteY6" fmla="*/ 805343 h 805343"/>
              <a:gd name="connsiteX7" fmla="*/ 0 w 343948"/>
              <a:gd name="connsiteY7" fmla="*/ 633369 h 805343"/>
              <a:gd name="connsiteX0" fmla="*/ 0 w 343948"/>
              <a:gd name="connsiteY0" fmla="*/ 1126191 h 1298165"/>
              <a:gd name="connsiteX1" fmla="*/ 85987 w 343948"/>
              <a:gd name="connsiteY1" fmla="*/ 1126191 h 1298165"/>
              <a:gd name="connsiteX2" fmla="*/ 192725 w 343948"/>
              <a:gd name="connsiteY2" fmla="*/ 0 h 1298165"/>
              <a:gd name="connsiteX3" fmla="*/ 257961 w 343948"/>
              <a:gd name="connsiteY3" fmla="*/ 492822 h 1298165"/>
              <a:gd name="connsiteX4" fmla="*/ 257961 w 343948"/>
              <a:gd name="connsiteY4" fmla="*/ 1126191 h 1298165"/>
              <a:gd name="connsiteX5" fmla="*/ 343948 w 343948"/>
              <a:gd name="connsiteY5" fmla="*/ 1126191 h 1298165"/>
              <a:gd name="connsiteX6" fmla="*/ 171974 w 343948"/>
              <a:gd name="connsiteY6" fmla="*/ 1298165 h 1298165"/>
              <a:gd name="connsiteX7" fmla="*/ 0 w 343948"/>
              <a:gd name="connsiteY7" fmla="*/ 1126191 h 1298165"/>
              <a:gd name="connsiteX0" fmla="*/ 0 w 343948"/>
              <a:gd name="connsiteY0" fmla="*/ 1234731 h 1406705"/>
              <a:gd name="connsiteX1" fmla="*/ 85987 w 343948"/>
              <a:gd name="connsiteY1" fmla="*/ 1234731 h 1406705"/>
              <a:gd name="connsiteX2" fmla="*/ 223660 w 343948"/>
              <a:gd name="connsiteY2" fmla="*/ 0 h 1406705"/>
              <a:gd name="connsiteX3" fmla="*/ 257961 w 343948"/>
              <a:gd name="connsiteY3" fmla="*/ 601362 h 1406705"/>
              <a:gd name="connsiteX4" fmla="*/ 257961 w 343948"/>
              <a:gd name="connsiteY4" fmla="*/ 1234731 h 1406705"/>
              <a:gd name="connsiteX5" fmla="*/ 343948 w 343948"/>
              <a:gd name="connsiteY5" fmla="*/ 1234731 h 1406705"/>
              <a:gd name="connsiteX6" fmla="*/ 171974 w 343948"/>
              <a:gd name="connsiteY6" fmla="*/ 1406705 h 1406705"/>
              <a:gd name="connsiteX7" fmla="*/ 0 w 343948"/>
              <a:gd name="connsiteY7" fmla="*/ 1234731 h 140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948" h="1406705">
                <a:moveTo>
                  <a:pt x="0" y="1234731"/>
                </a:moveTo>
                <a:lnTo>
                  <a:pt x="85987" y="1234731"/>
                </a:lnTo>
                <a:lnTo>
                  <a:pt x="223660" y="0"/>
                </a:lnTo>
                <a:lnTo>
                  <a:pt x="257961" y="601362"/>
                </a:lnTo>
                <a:lnTo>
                  <a:pt x="257961" y="1234731"/>
                </a:lnTo>
                <a:lnTo>
                  <a:pt x="343948" y="1234731"/>
                </a:lnTo>
                <a:lnTo>
                  <a:pt x="171974" y="1406705"/>
                </a:lnTo>
                <a:lnTo>
                  <a:pt x="0" y="1234731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7" name="箭头: 下 1">
            <a:extLst>
              <a:ext uri="{FF2B5EF4-FFF2-40B4-BE49-F238E27FC236}">
                <a16:creationId xmlns:a16="http://schemas.microsoft.com/office/drawing/2014/main" id="{78136F27-933E-9612-B6CA-45881521508A}"/>
              </a:ext>
            </a:extLst>
          </p:cNvPr>
          <p:cNvSpPr/>
          <p:nvPr/>
        </p:nvSpPr>
        <p:spPr>
          <a:xfrm rot="6466293">
            <a:off x="4439218" y="3800983"/>
            <a:ext cx="78957" cy="659353"/>
          </a:xfrm>
          <a:custGeom>
            <a:avLst/>
            <a:gdLst>
              <a:gd name="connsiteX0" fmla="*/ 0 w 343948"/>
              <a:gd name="connsiteY0" fmla="*/ 633369 h 805343"/>
              <a:gd name="connsiteX1" fmla="*/ 85987 w 343948"/>
              <a:gd name="connsiteY1" fmla="*/ 633369 h 805343"/>
              <a:gd name="connsiteX2" fmla="*/ 85987 w 343948"/>
              <a:gd name="connsiteY2" fmla="*/ 0 h 805343"/>
              <a:gd name="connsiteX3" fmla="*/ 257961 w 343948"/>
              <a:gd name="connsiteY3" fmla="*/ 0 h 805343"/>
              <a:gd name="connsiteX4" fmla="*/ 257961 w 343948"/>
              <a:gd name="connsiteY4" fmla="*/ 633369 h 805343"/>
              <a:gd name="connsiteX5" fmla="*/ 343948 w 343948"/>
              <a:gd name="connsiteY5" fmla="*/ 633369 h 805343"/>
              <a:gd name="connsiteX6" fmla="*/ 171974 w 343948"/>
              <a:gd name="connsiteY6" fmla="*/ 805343 h 805343"/>
              <a:gd name="connsiteX7" fmla="*/ 0 w 343948"/>
              <a:gd name="connsiteY7" fmla="*/ 633369 h 805343"/>
              <a:gd name="connsiteX0" fmla="*/ 0 w 343948"/>
              <a:gd name="connsiteY0" fmla="*/ 1126191 h 1298165"/>
              <a:gd name="connsiteX1" fmla="*/ 85987 w 343948"/>
              <a:gd name="connsiteY1" fmla="*/ 1126191 h 1298165"/>
              <a:gd name="connsiteX2" fmla="*/ 192725 w 343948"/>
              <a:gd name="connsiteY2" fmla="*/ 0 h 1298165"/>
              <a:gd name="connsiteX3" fmla="*/ 257961 w 343948"/>
              <a:gd name="connsiteY3" fmla="*/ 492822 h 1298165"/>
              <a:gd name="connsiteX4" fmla="*/ 257961 w 343948"/>
              <a:gd name="connsiteY4" fmla="*/ 1126191 h 1298165"/>
              <a:gd name="connsiteX5" fmla="*/ 343948 w 343948"/>
              <a:gd name="connsiteY5" fmla="*/ 1126191 h 1298165"/>
              <a:gd name="connsiteX6" fmla="*/ 171974 w 343948"/>
              <a:gd name="connsiteY6" fmla="*/ 1298165 h 1298165"/>
              <a:gd name="connsiteX7" fmla="*/ 0 w 343948"/>
              <a:gd name="connsiteY7" fmla="*/ 1126191 h 1298165"/>
              <a:gd name="connsiteX0" fmla="*/ 0 w 343948"/>
              <a:gd name="connsiteY0" fmla="*/ 1234731 h 1406705"/>
              <a:gd name="connsiteX1" fmla="*/ 85987 w 343948"/>
              <a:gd name="connsiteY1" fmla="*/ 1234731 h 1406705"/>
              <a:gd name="connsiteX2" fmla="*/ 223660 w 343948"/>
              <a:gd name="connsiteY2" fmla="*/ 0 h 1406705"/>
              <a:gd name="connsiteX3" fmla="*/ 257961 w 343948"/>
              <a:gd name="connsiteY3" fmla="*/ 601362 h 1406705"/>
              <a:gd name="connsiteX4" fmla="*/ 257961 w 343948"/>
              <a:gd name="connsiteY4" fmla="*/ 1234731 h 1406705"/>
              <a:gd name="connsiteX5" fmla="*/ 343948 w 343948"/>
              <a:gd name="connsiteY5" fmla="*/ 1234731 h 1406705"/>
              <a:gd name="connsiteX6" fmla="*/ 171974 w 343948"/>
              <a:gd name="connsiteY6" fmla="*/ 1406705 h 1406705"/>
              <a:gd name="connsiteX7" fmla="*/ 0 w 343948"/>
              <a:gd name="connsiteY7" fmla="*/ 1234731 h 1406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948" h="1406705">
                <a:moveTo>
                  <a:pt x="0" y="1234731"/>
                </a:moveTo>
                <a:lnTo>
                  <a:pt x="85987" y="1234731"/>
                </a:lnTo>
                <a:lnTo>
                  <a:pt x="223660" y="0"/>
                </a:lnTo>
                <a:lnTo>
                  <a:pt x="257961" y="601362"/>
                </a:lnTo>
                <a:lnTo>
                  <a:pt x="257961" y="1234731"/>
                </a:lnTo>
                <a:lnTo>
                  <a:pt x="343948" y="1234731"/>
                </a:lnTo>
                <a:lnTo>
                  <a:pt x="171974" y="1406705"/>
                </a:lnTo>
                <a:lnTo>
                  <a:pt x="0" y="1234731"/>
                </a:lnTo>
                <a:close/>
              </a:path>
            </a:pathLst>
          </a:cu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056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8" grpId="0" animBg="1"/>
      <p:bldP spid="10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368E1EAE-A904-4550-B9DA-8D47A1BF7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9262" y="2529000"/>
            <a:ext cx="10133475" cy="9000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5400" b="1" dirty="0" smtClean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8.1 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投影查询及排序</a:t>
            </a:r>
          </a:p>
        </p:txBody>
      </p:sp>
    </p:spTree>
    <p:extLst>
      <p:ext uri="{BB962C8B-B14F-4D97-AF65-F5344CB8AC3E}">
        <p14:creationId xmlns:p14="http://schemas.microsoft.com/office/powerpoint/2010/main" val="279162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433EBC6-1C70-C81C-20D8-A1F3E4B64F12}"/>
              </a:ext>
            </a:extLst>
          </p:cNvPr>
          <p:cNvSpPr txBox="1">
            <a:spLocks/>
          </p:cNvSpPr>
          <p:nvPr/>
        </p:nvSpPr>
        <p:spPr>
          <a:xfrm>
            <a:off x="1141294" y="3550293"/>
            <a:ext cx="10070045" cy="1739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ALL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DISTINCT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 n 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PERCENT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]]</a:t>
            </a:r>
          </a:p>
          <a:p>
            <a:pPr lvl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*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表名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.*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视图名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.*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字段名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|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表达式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列的别名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None/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…n]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193ABE51-0F31-F9F9-7552-F3EFE2BA47CA}"/>
              </a:ext>
            </a:extLst>
          </p:cNvPr>
          <p:cNvSpPr txBox="1">
            <a:spLocks/>
          </p:cNvSpPr>
          <p:nvPr/>
        </p:nvSpPr>
        <p:spPr>
          <a:xfrm>
            <a:off x="360000" y="360000"/>
            <a:ext cx="10487952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120000"/>
              </a:lnSpc>
              <a:spcBef>
                <a:spcPct val="0"/>
              </a:spcBef>
              <a:buNone/>
              <a:defRPr sz="320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en-US" altLang="zh-CN" dirty="0" smtClean="0"/>
              <a:t>8.1.1 SELECT</a:t>
            </a:r>
            <a:r>
              <a:rPr lang="zh-CN" altLang="en-US" dirty="0"/>
              <a:t>子句的语法格式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1DBBE986-9222-E16E-D100-625C03B7D43D}"/>
              </a:ext>
            </a:extLst>
          </p:cNvPr>
          <p:cNvSpPr txBox="1">
            <a:spLocks/>
          </p:cNvSpPr>
          <p:nvPr/>
        </p:nvSpPr>
        <p:spPr>
          <a:xfrm>
            <a:off x="741534" y="1113249"/>
            <a:ext cx="10708932" cy="103523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投影查询是对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进行筛选的查询，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子句用来指定查询结果的输出列，并可以根据需要改变输出列显示的先后顺序，还可以为查询结果列另起列名。</a:t>
            </a:r>
          </a:p>
        </p:txBody>
      </p:sp>
      <p:sp>
        <p:nvSpPr>
          <p:cNvPr id="13" name="AutoShape 8">
            <a:extLst>
              <a:ext uri="{FF2B5EF4-FFF2-40B4-BE49-F238E27FC236}">
                <a16:creationId xmlns:a16="http://schemas.microsoft.com/office/drawing/2014/main" id="{B0D48803-5FF0-C88B-F8E5-0865F085B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9588" y="2811193"/>
            <a:ext cx="5159894" cy="789429"/>
          </a:xfrm>
          <a:prstGeom prst="wedgeRoundRectCallout">
            <a:avLst>
              <a:gd name="adj1" fmla="val -61852"/>
              <a:gd name="adj2" fmla="val 5291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DISTINCT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短语限制查询结果不能出现重复行，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ALL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则不限则。两者都不选默认为</a:t>
            </a:r>
            <a:r>
              <a:rPr lang="en-US" altLang="zh-CN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ALL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CC9615F5-BB83-648E-7746-EB8394B3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534" y="3473942"/>
            <a:ext cx="3008978" cy="722686"/>
          </a:xfrm>
          <a:prstGeom prst="wedgeRoundRectCallout">
            <a:avLst>
              <a:gd name="adj1" fmla="val -87958"/>
              <a:gd name="adj2" fmla="val 3316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TOP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短语限制输出查询结果的前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行或前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n%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行。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1476416C-281E-CAEE-51F0-BD03DA6336D3}"/>
              </a:ext>
            </a:extLst>
          </p:cNvPr>
          <p:cNvSpPr txBox="1">
            <a:spLocks/>
          </p:cNvSpPr>
          <p:nvPr/>
        </p:nvSpPr>
        <p:spPr>
          <a:xfrm>
            <a:off x="741534" y="2321841"/>
            <a:ext cx="10515600" cy="64935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9738" indent="-439738">
              <a:lnSpc>
                <a:spcPct val="12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子句的基本语法格式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b="1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32E0AC2-F981-8EDC-8D0B-1058DCEDDD61}"/>
              </a:ext>
            </a:extLst>
          </p:cNvPr>
          <p:cNvGrpSpPr/>
          <p:nvPr/>
        </p:nvGrpSpPr>
        <p:grpSpPr>
          <a:xfrm>
            <a:off x="1371600" y="4196628"/>
            <a:ext cx="9927087" cy="993937"/>
            <a:chOff x="1371600" y="4196628"/>
            <a:chExt cx="9927087" cy="993937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3D948D2-2CB9-0C9F-C8C3-5FC68119DE54}"/>
                </a:ext>
              </a:extLst>
            </p:cNvPr>
            <p:cNvSpPr/>
            <p:nvPr/>
          </p:nvSpPr>
          <p:spPr>
            <a:xfrm>
              <a:off x="1371600" y="4196628"/>
              <a:ext cx="7844118" cy="993937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A467E2C-E0A3-C85E-DE5A-E1E4F5FC50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6300" y="4338418"/>
              <a:ext cx="1512387" cy="362855"/>
            </a:xfrm>
            <a:prstGeom prst="wedgeRoundRectCallout">
              <a:avLst>
                <a:gd name="adj1" fmla="val -88683"/>
                <a:gd name="adj2" fmla="val -14987"/>
                <a:gd name="adj3" fmla="val 16667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LiSu" panose="02010509060101010101" pitchFamily="49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rPr>
                <a:t>查询输出列。</a:t>
              </a:r>
            </a:p>
          </p:txBody>
        </p:sp>
      </p:grpSp>
      <p:sp>
        <p:nvSpPr>
          <p:cNvPr id="2" name="AutoShape 8">
            <a:extLst>
              <a:ext uri="{FF2B5EF4-FFF2-40B4-BE49-F238E27FC236}">
                <a16:creationId xmlns:a16="http://schemas.microsoft.com/office/drawing/2014/main" id="{74D4C387-101F-878F-D36F-C38EA91AF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1691" y="4918601"/>
            <a:ext cx="3079877" cy="873193"/>
          </a:xfrm>
          <a:prstGeom prst="wedgeRoundRectCallout">
            <a:avLst>
              <a:gd name="adj1" fmla="val -43634"/>
              <a:gd name="adj2" fmla="val -7675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输出列可以是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字段名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表达式。</a:t>
            </a:r>
            <a:r>
              <a:rPr lang="en-US" altLang="zh-CN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表示所有列。</a:t>
            </a:r>
          </a:p>
        </p:txBody>
      </p:sp>
      <p:sp>
        <p:nvSpPr>
          <p:cNvPr id="15" name="AutoShape 8">
            <a:extLst>
              <a:ext uri="{FF2B5EF4-FFF2-40B4-BE49-F238E27FC236}">
                <a16:creationId xmlns:a16="http://schemas.microsoft.com/office/drawing/2014/main" id="{7BF804ED-BC4C-82AB-1CE0-874FC2C1AD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0105" y="4731354"/>
            <a:ext cx="2592739" cy="766340"/>
          </a:xfrm>
          <a:prstGeom prst="wedgeRoundRectCallout">
            <a:avLst>
              <a:gd name="adj1" fmla="val -55898"/>
              <a:gd name="adj2" fmla="val -66311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列的别名</a:t>
            </a: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表示可以为输出列另起一个列名。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C6506D6F-ACD5-35B0-A63C-C36925A1E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9831" y="5289671"/>
            <a:ext cx="3079877" cy="873193"/>
          </a:xfrm>
          <a:prstGeom prst="wedgeRoundRectCallout">
            <a:avLst>
              <a:gd name="adj1" fmla="val -31699"/>
              <a:gd name="adj2" fmla="val -67922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省略号表示可输出多列，列之间用逗号分开。</a:t>
            </a:r>
            <a:endParaRPr lang="zh-CN" altLang="en-US" sz="2000" b="1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5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2" grpId="0"/>
      <p:bldP spid="13" grpId="0" animBg="1"/>
      <p:bldP spid="14" grpId="0" animBg="1"/>
      <p:bldP spid="18" grpId="0"/>
      <p:bldP spid="2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1080000"/>
            <a:ext cx="5971006" cy="53488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sz="30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查询表中的全部列</a:t>
            </a:r>
            <a:endParaRPr lang="en-US" altLang="zh-CN" sz="30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100000"/>
            </a:pPr>
            <a:endParaRPr lang="zh-CN" altLang="en-US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4CC5B72E-88D2-4806-9432-BBF3DAA78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8.1.2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投</a:t>
            </a:r>
            <a:r>
              <a:rPr lang="zh-CN" altLang="en-US" sz="3200" dirty="0" smtClean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影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查询举例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4C9CC62-B3CE-09C9-DD51-2CF32BDF02CB}"/>
              </a:ext>
            </a:extLst>
          </p:cNvPr>
          <p:cNvGrpSpPr/>
          <p:nvPr/>
        </p:nvGrpSpPr>
        <p:grpSpPr>
          <a:xfrm>
            <a:off x="6413153" y="2942352"/>
            <a:ext cx="4823453" cy="2703708"/>
            <a:chOff x="3204057" y="1372881"/>
            <a:chExt cx="7924625" cy="416573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8ECC063-5AC9-0FA9-D792-3CEB9824A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453"/>
            <a:stretch/>
          </p:blipFill>
          <p:spPr>
            <a:xfrm>
              <a:off x="3704150" y="2155124"/>
              <a:ext cx="7424532" cy="338349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7B06477-3389-4C3E-8CD3-0136AE99FB08}"/>
                </a:ext>
              </a:extLst>
            </p:cNvPr>
            <p:cNvSpPr txBox="1"/>
            <p:nvPr/>
          </p:nvSpPr>
          <p:spPr>
            <a:xfrm>
              <a:off x="3204057" y="1372881"/>
              <a:ext cx="3073179" cy="6851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运行结果：</a:t>
              </a:r>
              <a:endPara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B5B826E-D0A8-4063-9270-76D27557A379}"/>
              </a:ext>
            </a:extLst>
          </p:cNvPr>
          <p:cNvSpPr/>
          <p:nvPr/>
        </p:nvSpPr>
        <p:spPr>
          <a:xfrm>
            <a:off x="1620703" y="3442033"/>
            <a:ext cx="4682121" cy="47666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7D8F00D-47CD-48EC-B177-9BB2ED149169}"/>
              </a:ext>
            </a:extLst>
          </p:cNvPr>
          <p:cNvSpPr/>
          <p:nvPr/>
        </p:nvSpPr>
        <p:spPr>
          <a:xfrm>
            <a:off x="1620704" y="4626335"/>
            <a:ext cx="4682121" cy="12184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ssex</a:t>
            </a:r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</a:p>
          <a:p>
            <a:r>
              <a:rPr lang="en-US" altLang="zh-CN" sz="2400" dirty="0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sbirthday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sclass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en-US" altLang="zh-CN" sz="24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AutoShape 8">
            <a:extLst>
              <a:ext uri="{FF2B5EF4-FFF2-40B4-BE49-F238E27FC236}">
                <a16:creationId xmlns:a16="http://schemas.microsoft.com/office/drawing/2014/main" id="{064F8AE5-462A-419C-8F68-53DA435C8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104" y="2459511"/>
            <a:ext cx="2993904" cy="778052"/>
          </a:xfrm>
          <a:prstGeom prst="wedgeRoundRectCallout">
            <a:avLst>
              <a:gd name="adj1" fmla="val -11092"/>
              <a:gd name="adj2" fmla="val 83413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如果没有指定列的别名，默认使用字段名做列名。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CCBE7E58-65F9-8A2A-B854-89B45F1229D1}"/>
              </a:ext>
            </a:extLst>
          </p:cNvPr>
          <p:cNvSpPr txBox="1">
            <a:spLocks/>
          </p:cNvSpPr>
          <p:nvPr/>
        </p:nvSpPr>
        <p:spPr>
          <a:xfrm>
            <a:off x="1052644" y="1701228"/>
            <a:ext cx="10363199" cy="634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0000" lvl="1" indent="-360000">
              <a:lnSpc>
                <a:spcPct val="120000"/>
              </a:lnSpc>
              <a:spcBef>
                <a:spcPts val="600"/>
              </a:spcBef>
              <a:buSzPct val="100000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查询输出表的全部列时，可以使用星号“</a:t>
            </a:r>
            <a:r>
              <a:rPr lang="zh-CN" altLang="en-US" sz="2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”表示所有列。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369D72A-AE87-BA65-AD94-701C0FC03CB5}"/>
              </a:ext>
            </a:extLst>
          </p:cNvPr>
          <p:cNvSpPr txBox="1">
            <a:spLocks/>
          </p:cNvSpPr>
          <p:nvPr/>
        </p:nvSpPr>
        <p:spPr>
          <a:xfrm>
            <a:off x="914400" y="2275897"/>
            <a:ext cx="10363199" cy="704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1】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查询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student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表中所有数据。  </a:t>
            </a: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5F983E2F-D907-2EF9-1246-A28D6316DA7D}"/>
              </a:ext>
            </a:extLst>
          </p:cNvPr>
          <p:cNvSpPr txBox="1">
            <a:spLocks/>
          </p:cNvSpPr>
          <p:nvPr/>
        </p:nvSpPr>
        <p:spPr>
          <a:xfrm>
            <a:off x="1025809" y="2870699"/>
            <a:ext cx="10363199" cy="535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查询语句：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C73DE0BE-98E4-0A27-46FE-FBC3D3A201D3}"/>
              </a:ext>
            </a:extLst>
          </p:cNvPr>
          <p:cNvSpPr txBox="1">
            <a:spLocks/>
          </p:cNvSpPr>
          <p:nvPr/>
        </p:nvSpPr>
        <p:spPr>
          <a:xfrm>
            <a:off x="1025809" y="4149666"/>
            <a:ext cx="3718983" cy="47666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等价于：</a:t>
            </a:r>
          </a:p>
        </p:txBody>
      </p:sp>
    </p:spTree>
    <p:extLst>
      <p:ext uri="{BB962C8B-B14F-4D97-AF65-F5344CB8AC3E}">
        <p14:creationId xmlns:p14="http://schemas.microsoft.com/office/powerpoint/2010/main" val="4207476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2" grpId="0" animBg="1"/>
      <p:bldP spid="8" grpId="0" animBg="1"/>
      <p:bldP spid="9" grpId="0" animBg="1"/>
      <p:bldP spid="6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44E181-3CE2-476E-B87E-7A0BA506F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000" y="796953"/>
            <a:ext cx="9880158" cy="435133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</a:pP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查询表中的部分列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00000" lvl="1" indent="-360000">
              <a:lnSpc>
                <a:spcPct val="130000"/>
              </a:lnSpc>
              <a:spcBef>
                <a:spcPts val="1200"/>
              </a:spcBef>
              <a:buSzPct val="100000"/>
            </a:pP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选择表的部分列时，要在</a:t>
            </a:r>
            <a:r>
              <a:rPr lang="en-US" altLang="zh-CN" sz="2600" dirty="0"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600" dirty="0">
                <a:latin typeface="黑体" panose="02010609060101010101" pitchFamily="49" charset="-122"/>
                <a:ea typeface="黑体" panose="02010609060101010101" pitchFamily="49" charset="-122"/>
              </a:rPr>
              <a:t>后面列出字段名，各字段名之间用逗号分隔。</a:t>
            </a:r>
            <a:endParaRPr lang="en-US" altLang="zh-CN" sz="26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</a:t>
            </a:r>
            <a:r>
              <a:rPr lang="zh-CN" altLang="en-US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2】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查询所有学生的学号和姓名。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查询语句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altLang="zh-CN" b="1" dirty="0">
                <a:solidFill>
                  <a:srgbClr val="0000FF"/>
                </a:solidFill>
              </a:rPr>
              <a:t>   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D7C09821-066D-B60C-0F7A-E98BE1455740}"/>
              </a:ext>
            </a:extLst>
          </p:cNvPr>
          <p:cNvGrpSpPr/>
          <p:nvPr/>
        </p:nvGrpSpPr>
        <p:grpSpPr>
          <a:xfrm>
            <a:off x="6739373" y="2857723"/>
            <a:ext cx="2397613" cy="2807306"/>
            <a:chOff x="6739373" y="2857723"/>
            <a:chExt cx="2397613" cy="2807306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19FB29B7-A3BE-4D34-BA86-36F49BAE46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30"/>
            <a:stretch/>
          </p:blipFill>
          <p:spPr>
            <a:xfrm>
              <a:off x="7044916" y="3386649"/>
              <a:ext cx="2092070" cy="22783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44F1BCD-3B89-4004-B3EF-48826B0DD7D5}"/>
                </a:ext>
              </a:extLst>
            </p:cNvPr>
            <p:cNvSpPr txBox="1"/>
            <p:nvPr/>
          </p:nvSpPr>
          <p:spPr>
            <a:xfrm>
              <a:off x="6739373" y="2857723"/>
              <a:ext cx="2017227" cy="444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sz="2200" dirty="0">
                  <a:solidFill>
                    <a:srgbClr val="C0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运行结果：</a:t>
              </a:r>
              <a:endPara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D0964673-51FC-42CD-86A2-E9C6E72436E6}"/>
              </a:ext>
            </a:extLst>
          </p:cNvPr>
          <p:cNvSpPr/>
          <p:nvPr/>
        </p:nvSpPr>
        <p:spPr>
          <a:xfrm>
            <a:off x="1656692" y="3837891"/>
            <a:ext cx="4927320" cy="68794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SELECT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sno</a:t>
            </a:r>
            <a:r>
              <a:rPr lang="en-US" altLang="zh-CN" sz="2400" dirty="0" err="1">
                <a:solidFill>
                  <a:srgbClr val="8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en-US" altLang="zh-CN" sz="2400" dirty="0" err="1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sname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FROM</a:t>
            </a:r>
            <a:r>
              <a:rPr lang="zh-CN" altLang="en-US" sz="24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400" dirty="0">
                <a:solidFill>
                  <a:srgbClr val="00808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C35B7ED1-EDB1-4AA0-91AE-F404EF35C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4314" y="3082997"/>
            <a:ext cx="2159485" cy="1152329"/>
          </a:xfrm>
          <a:prstGeom prst="wedgeRoundRectCallout">
            <a:avLst>
              <a:gd name="adj1" fmla="val -59018"/>
              <a:gd name="adj2" fmla="val -5448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LiSu" panose="02010509060101010101" pitchFamily="49" charset="-122"/>
              </a:defRPr>
            </a:lvl9pPr>
          </a:lstStyle>
          <a:p>
            <a:pPr lvl="0" eaLnBrk="1" hangingPunct="1">
              <a:defRPr/>
            </a:pPr>
            <a:r>
              <a:rPr lang="zh-CN" altLang="en-US" sz="20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没有指定列的别名，默认使用字段名做列名。</a:t>
            </a:r>
          </a:p>
        </p:txBody>
      </p:sp>
    </p:spTree>
    <p:extLst>
      <p:ext uri="{BB962C8B-B14F-4D97-AF65-F5344CB8AC3E}">
        <p14:creationId xmlns:p14="http://schemas.microsoft.com/office/powerpoint/2010/main" val="4229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</TotalTime>
  <Words>1907</Words>
  <Application>Microsoft Office PowerPoint</Application>
  <PresentationFormat>宽屏</PresentationFormat>
  <Paragraphs>197</Paragraphs>
  <Slides>16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4" baseType="lpstr">
      <vt:lpstr>等线</vt:lpstr>
      <vt:lpstr>等线 Light</vt:lpstr>
      <vt:lpstr>黑体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查询举例使用的数据库：school数据库</vt:lpstr>
      <vt:lpstr>PowerPoint 演示文稿</vt:lpstr>
      <vt:lpstr>PowerPoint 演示文稿</vt:lpstr>
      <vt:lpstr>PowerPoint 演示文稿</vt:lpstr>
      <vt:lpstr>PowerPoint 演示文稿</vt:lpstr>
      <vt:lpstr>8.1.2 投影查询举例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8.1.3 ORDER BY子句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Admin</cp:lastModifiedBy>
  <cp:revision>344</cp:revision>
  <cp:lastPrinted>2023-08-22T08:37:57Z</cp:lastPrinted>
  <dcterms:created xsi:type="dcterms:W3CDTF">2019-10-10T08:16:17Z</dcterms:created>
  <dcterms:modified xsi:type="dcterms:W3CDTF">2024-05-30T14:05:50Z</dcterms:modified>
</cp:coreProperties>
</file>