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00" r:id="rId3"/>
    <p:sldId id="303" r:id="rId4"/>
    <p:sldId id="309" r:id="rId5"/>
    <p:sldId id="311" r:id="rId6"/>
    <p:sldId id="310" r:id="rId7"/>
    <p:sldId id="312" r:id="rId8"/>
    <p:sldId id="313" r:id="rId9"/>
    <p:sldId id="320" r:id="rId10"/>
    <p:sldId id="314" r:id="rId11"/>
    <p:sldId id="315" r:id="rId12"/>
    <p:sldId id="316" r:id="rId13"/>
    <p:sldId id="317" r:id="rId14"/>
    <p:sldId id="318" r:id="rId15"/>
    <p:sldId id="31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77" autoAdjust="0"/>
    <p:restoredTop sz="95713" autoAdjust="0"/>
  </p:normalViewPr>
  <p:slideViewPr>
    <p:cSldViewPr snapToGrid="0">
      <p:cViewPr varScale="1">
        <p:scale>
          <a:sx n="125" d="100"/>
          <a:sy n="125" d="100"/>
        </p:scale>
        <p:origin x="7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A2FCA-F2F4-4312-9363-FDB760A14D66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4169E-6AA6-4928-A217-CD13C0A678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068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endParaRPr lang="zh-CN" altLang="en-US" sz="1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6869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290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WHERE</a:t>
            </a:r>
            <a:r>
              <a:rPr lang="zh-CN" altLang="en-US" dirty="0"/>
              <a:t>后的条件也可以写成：</a:t>
            </a:r>
            <a:r>
              <a:rPr lang="en-US" altLang="zh-CN" dirty="0"/>
              <a:t>degree&gt;=80 and degree&lt;=100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103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483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集合中的元素放在小括号中，元素之间用逗号分开。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9702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因为空值不是具体值，所以不能用等号或不等号与空值比较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402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本节重点学习了选择查询中</a:t>
            </a:r>
            <a:r>
              <a:rPr lang="en-US" altLang="zh-CN" dirty="0"/>
              <a:t>where</a:t>
            </a:r>
            <a:r>
              <a:rPr lang="zh-CN" altLang="en-US" dirty="0"/>
              <a:t>子句的使用。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982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即将条件为真的记录筛选出来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540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86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查询语句如下</a:t>
            </a:r>
            <a:r>
              <a:rPr lang="en-US" altLang="zh-CN" dirty="0"/>
              <a:t>…</a:t>
            </a:r>
          </a:p>
          <a:p>
            <a:endParaRPr lang="en-US" altLang="zh-CN" dirty="0"/>
          </a:p>
          <a:p>
            <a:r>
              <a:rPr lang="zh-CN" altLang="en-US" dirty="0"/>
              <a:t>查询结果如下</a:t>
            </a:r>
            <a:r>
              <a:rPr lang="en-US" altLang="zh-CN" dirty="0"/>
              <a:t>…</a:t>
            </a:r>
            <a:r>
              <a:rPr lang="zh-CN" altLang="en-US" dirty="0"/>
              <a:t>这样就查到了需要的数据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查询结果可以看到记录的</a:t>
            </a:r>
            <a:r>
              <a:rPr lang="en-US" altLang="zh-CN" dirty="0" err="1"/>
              <a:t>sclass</a:t>
            </a:r>
            <a:r>
              <a:rPr lang="zh-CN" altLang="en-US" dirty="0"/>
              <a:t>班级列的值都是满足</a:t>
            </a:r>
            <a:r>
              <a:rPr lang="en-US" altLang="zh-CN" dirty="0"/>
              <a:t>when</a:t>
            </a:r>
            <a:r>
              <a:rPr lang="zh-CN" altLang="en-US" dirty="0"/>
              <a:t>子句条件的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639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可以通过加小括号改变它们的运算优先级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380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955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173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就是查询姓名中第一个字是王的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从而表达了姓名中第一个字为王的这个条件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298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从而表达了姓名中第二个字的为丽的这个条件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295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BB40E-5C73-4E15-99D8-7C30662E1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7AC0CF-FC7C-4194-A8EA-4D23C02A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1344F-771A-453D-AEEE-3A2559CA9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BC0BE9-757A-4D4F-A278-67374108E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422E0E-F7A2-4F03-A4C7-82110B277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87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513FB-D4B6-4388-904C-62E50D3D0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7AC23B-FAFB-4C08-8A83-521AF97C6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CA4A89-C3D2-4771-B131-340EC58B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2D130E-229B-4DCA-B2A0-4CCDC706D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AB0BA4-5F9E-4EFA-B72A-0E1E4B7B1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33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CC236B-00CD-42BF-B51F-AD65C77D17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1B8BED-6B2F-49EF-9787-BF68C3977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63B725-761F-44A6-ABD0-CBF845C8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786098-C044-458B-A578-87DCF0A41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774412-BB52-46FC-92E6-76D1256B1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5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41C7-7CF6-4DC2-8663-8A4902A49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582E0E-0A96-4611-94F8-9E893CB9D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D0CA45-5F50-4A95-A3A0-AED23FBC6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398ED9-013E-4EC9-8309-2AC6619A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83E43A-D663-40C8-9081-D482D0082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5916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5C0D32-149D-4F31-8C94-EACC00528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82ECA3-7555-42C2-882E-16F8CF503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46CAC0-3CDE-4704-BF95-2EB28B99A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7FE72D-02F8-4096-9037-78DC199E9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3F06A6-FFAA-4695-BF6D-30E0DFB69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277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F9267-9F3B-4B4C-9777-2F76466F8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03B0E-2ED5-4076-9141-2E6AB14B1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94115D-2BB7-4C0C-9609-B2FB7E2B9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CE2535-E166-4702-825D-4D8663E86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0C0405-C2E5-474F-B105-448140618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957737-B4A4-4B2E-8D1A-AB5A6ED6E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303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37C1A-F3C1-45AE-8477-E53692C48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66112A-5678-4E7A-9090-A58B0DD1D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E523F7-9965-428B-9826-D88732BCD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5870A7-47B6-4217-8B2C-DFFA610978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8DD03C-ABB0-4B9C-9ADC-1D51320F0D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24221B-74AD-465C-B2CF-918D48DDD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6B96D6-D8C4-4EE0-B79B-BC45BBEA5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0E3A0F-58EA-4D60-892F-CD20666D5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549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62325-7E14-45D2-90A3-BCC50E03E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3B1D87-6F8E-419B-9C32-758FCD9A3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E50355-988B-42F4-87C6-2E76458BA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7C9615-0A83-4220-BFA6-69556567A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109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12BB20-8DF0-403C-8DF8-0D5D6C69C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24363C-AE65-4B73-B147-58559C112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FC4682-2AB2-43C2-A169-FECF3710A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91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4D921A-9AB9-413F-958A-B6A9E2F80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9B93E2-873F-43C7-99A7-2BF3AB80E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0D325D-86E9-4689-B4CF-FA42880D2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686E41-14D2-42A3-B659-AD1355CA1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B8B60C-F9F8-484A-9DB0-6150767D3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A71654-30AA-470E-8EB5-360F294D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55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F00C3-3AA7-4469-9BAD-F996127A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2FBACC-2843-4D0D-8F0E-9E39FFB4E8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C78199-5F42-4E87-96A3-34CCBEB09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CC6C31-802B-4A40-ACE5-DC4C697B3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70B668-5BCC-474C-8FA9-13E92C5A2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17CEB4-B65D-4DD4-BDC8-70432A576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547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C952BB-B32E-4042-A287-39CD997CE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B1EE1F-0E54-425F-8FB6-05296C159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85351C-857A-4A4F-9B40-BCDBDAE39D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55AE1-CBAC-44AA-91FF-DF4E74582DCA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D533F6-F6BB-4B6E-88F5-F971C5783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6C1D70-F44E-4660-9592-A44F89253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F9185-F76B-437C-8CD0-34369C71AF65}" type="slidenum">
              <a:rPr lang="zh-CN" altLang="en-US" smtClean="0"/>
              <a:t>‹#›</a:t>
            </a:fld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C54AE90-6E0E-8011-DAFE-48A117256A0D}"/>
              </a:ext>
            </a:extLst>
          </p:cNvPr>
          <p:cNvGrpSpPr/>
          <p:nvPr userDrawn="1"/>
        </p:nvGrpSpPr>
        <p:grpSpPr>
          <a:xfrm>
            <a:off x="-19606" y="-15875"/>
            <a:ext cx="12259019" cy="6879906"/>
            <a:chOff x="-19606" y="-15875"/>
            <a:chExt cx="12259019" cy="6879906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8DE5632-6591-3897-2597-D184E6DAED4C}"/>
                </a:ext>
              </a:extLst>
            </p:cNvPr>
            <p:cNvGrpSpPr/>
            <p:nvPr userDrawn="1"/>
          </p:nvGrpSpPr>
          <p:grpSpPr>
            <a:xfrm>
              <a:off x="-19606" y="-15875"/>
              <a:ext cx="12259019" cy="1043781"/>
              <a:chOff x="-19606" y="-15875"/>
              <a:chExt cx="12259019" cy="1043781"/>
            </a:xfrm>
          </p:grpSpPr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AD0430A7-13F7-0BFC-6F23-70D9BDFDAB38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3"/>
              <a:srcRect b="7917"/>
              <a:stretch/>
            </p:blipFill>
            <p:spPr>
              <a:xfrm>
                <a:off x="-19606" y="-15875"/>
                <a:ext cx="12259019" cy="350837"/>
              </a:xfrm>
              <a:prstGeom prst="rect">
                <a:avLst/>
              </a:prstGeom>
            </p:spPr>
          </p:pic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D2CD93F3-3382-9987-37E4-722B71C1CF8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4"/>
              <a:stretch>
                <a:fillRect/>
              </a:stretch>
            </p:blipFill>
            <p:spPr>
              <a:xfrm>
                <a:off x="11593039" y="378549"/>
                <a:ext cx="576458" cy="649357"/>
              </a:xfrm>
              <a:prstGeom prst="rect">
                <a:avLst/>
              </a:prstGeom>
            </p:spPr>
          </p:pic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90741E79-6C37-2D1E-6CA2-EC350B342D23}"/>
                </a:ext>
              </a:extLst>
            </p:cNvPr>
            <p:cNvGrpSpPr/>
            <p:nvPr userDrawn="1"/>
          </p:nvGrpSpPr>
          <p:grpSpPr>
            <a:xfrm>
              <a:off x="-19605" y="6031120"/>
              <a:ext cx="12198206" cy="832911"/>
              <a:chOff x="-19605" y="6031120"/>
              <a:chExt cx="12198206" cy="832911"/>
            </a:xfrm>
          </p:grpSpPr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B799F84F-543D-CACE-5A16-EE49E44F3264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5"/>
              <a:srcRect l="10351"/>
              <a:stretch/>
            </p:blipFill>
            <p:spPr>
              <a:xfrm>
                <a:off x="-19605" y="6031120"/>
                <a:ext cx="1359214" cy="491596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BCD0CF64-C45F-A51A-B54B-DDA8C92A630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6"/>
              <a:stretch>
                <a:fillRect/>
              </a:stretch>
            </p:blipFill>
            <p:spPr>
              <a:xfrm>
                <a:off x="-6773" y="6513194"/>
                <a:ext cx="12185374" cy="35083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94140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0F7A7-567D-420B-A16C-CA2C10B1F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71731"/>
            <a:ext cx="9144000" cy="857269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8.2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选择查询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162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44E181-3CE2-476E-B87E-7A0BA506F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589" y="729862"/>
            <a:ext cx="10496011" cy="4351338"/>
          </a:xfrm>
        </p:spPr>
        <p:txBody>
          <a:bodyPr>
            <a:normAutofit/>
          </a:bodyPr>
          <a:lstStyle/>
          <a:p>
            <a:pPr indent="-439200">
              <a:lnSpc>
                <a:spcPct val="130000"/>
              </a:lnSpc>
              <a:spcBef>
                <a:spcPts val="1800"/>
              </a:spcBef>
              <a:buClr>
                <a:srgbClr val="0000CC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7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查询条件中使用</a:t>
            </a:r>
            <a:r>
              <a:rPr lang="en-US" altLang="zh-CN" sz="27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BETWEEN</a:t>
            </a:r>
            <a:r>
              <a:rPr lang="en-US" altLang="zh-CN" sz="27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  <a:r>
              <a:rPr lang="en-US" altLang="zh-CN" sz="27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AND</a:t>
            </a:r>
            <a:r>
              <a:rPr lang="en-US" altLang="zh-CN" sz="27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  <a:r>
              <a:rPr lang="zh-CN" altLang="en-US" sz="27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7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NOT BETWEEN</a:t>
            </a:r>
            <a:r>
              <a:rPr lang="en-US" altLang="zh-CN" sz="27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  <a:r>
              <a:rPr lang="en-US" altLang="zh-CN" sz="27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AND</a:t>
            </a:r>
            <a:r>
              <a:rPr lang="en-US" altLang="zh-CN" sz="27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  <a:r>
              <a:rPr lang="zh-CN" altLang="en-US" sz="27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）运算符</a:t>
            </a:r>
            <a:endParaRPr lang="en-US" altLang="zh-CN" sz="27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00000" lvl="1" indent="-439200">
              <a:lnSpc>
                <a:spcPct val="130000"/>
              </a:lnSpc>
              <a:spcBef>
                <a:spcPts val="1800"/>
              </a:spcBef>
              <a:defRPr/>
            </a:pPr>
            <a:r>
              <a:rPr lang="en-US" altLang="zh-CN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BETWEEN…AND…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用来表示查询范围在指定的范围内。其中，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AND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的左端给出查询范围的下限，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AND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的右端给出查询范围的上限。该范围包括上限和下限两个值。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900000" lvl="1" indent="-439200">
              <a:lnSpc>
                <a:spcPct val="130000"/>
              </a:lnSpc>
              <a:spcBef>
                <a:spcPts val="1800"/>
              </a:spcBef>
              <a:defRPr/>
            </a:pPr>
            <a:r>
              <a:rPr lang="en-US" altLang="zh-CN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NOT BETWEEN…AND…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用来表示查询不在指定范围内的，该范围不包括上限和下限两个值。 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472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44E181-3CE2-476E-B87E-7A0BA506F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626635"/>
            <a:ext cx="9855004" cy="4351338"/>
          </a:xfrm>
        </p:spPr>
        <p:txBody>
          <a:bodyPr>
            <a:normAutofit/>
          </a:bodyPr>
          <a:lstStyle/>
          <a:p>
            <a:pPr marL="87313" indent="-87313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5】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查询成绩在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80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到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100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分之间的学号、课程号和成绩（包括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80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分和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100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分）。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2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查询语句：</a:t>
            </a:r>
            <a:endParaRPr lang="en-US" altLang="zh-CN" sz="22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22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 </a:t>
            </a:r>
            <a:endParaRPr lang="en-US" altLang="zh-CN" sz="22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</a:pPr>
            <a:endParaRPr lang="en-US" altLang="zh-CN" sz="22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</a:pPr>
            <a:endParaRPr lang="en-US" altLang="zh-CN" sz="22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2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2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运行结果：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CF094B2-722E-45BB-B869-8279A5038297}"/>
              </a:ext>
            </a:extLst>
          </p:cNvPr>
          <p:cNvSpPr/>
          <p:nvPr/>
        </p:nvSpPr>
        <p:spPr>
          <a:xfrm>
            <a:off x="1778046" y="2088698"/>
            <a:ext cx="7493224" cy="127045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sno</a:t>
            </a:r>
            <a:r>
              <a:rPr lang="en-US" altLang="zh-CN" sz="2400" dirty="0" err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cno</a:t>
            </a:r>
            <a:r>
              <a:rPr lang="en-US" altLang="zh-CN" sz="2400" dirty="0" err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degree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score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WHERE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degree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between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80 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and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 </a:t>
            </a:r>
            <a:endParaRPr lang="en-US" altLang="zh-CN" sz="2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3D493257-BC37-44C9-BF9B-22FA5633A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7394" y="1768504"/>
            <a:ext cx="4283886" cy="983212"/>
          </a:xfrm>
          <a:prstGeom prst="wedgeRoundRectCallout">
            <a:avLst>
              <a:gd name="adj1" fmla="val -38602"/>
              <a:gd name="adj2" fmla="val 6215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9pPr>
          </a:lstStyle>
          <a:p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WHERE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子句的条件也可以写成：</a:t>
            </a:r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degree&gt;=80 and degree&lt;=100</a:t>
            </a:r>
            <a:endParaRPr lang="zh-CN" altLang="en-US" sz="2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AutoShape 8">
            <a:extLst>
              <a:ext uri="{FF2B5EF4-FFF2-40B4-BE49-F238E27FC236}">
                <a16:creationId xmlns:a16="http://schemas.microsoft.com/office/drawing/2014/main" id="{4A02D633-2B7D-838A-799D-691E5C598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639" y="3722239"/>
            <a:ext cx="3165337" cy="805449"/>
          </a:xfrm>
          <a:prstGeom prst="wedgeRoundRectCallout">
            <a:avLst>
              <a:gd name="adj1" fmla="val -31388"/>
              <a:gd name="adj2" fmla="val -99837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9pPr>
          </a:lstStyle>
          <a:p>
            <a:pPr>
              <a:spcBef>
                <a:spcPts val="1200"/>
              </a:spcBef>
              <a:buSzPct val="100000"/>
              <a:defRPr/>
            </a:pPr>
            <a:r>
              <a:rPr lang="en-US" altLang="zh-CN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degree(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成绩</a:t>
            </a:r>
            <a:r>
              <a:rPr lang="en-US" altLang="zh-CN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字段的值在</a:t>
            </a:r>
            <a:r>
              <a:rPr lang="en-US" altLang="zh-CN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80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之间为真。</a:t>
            </a:r>
            <a:endParaRPr lang="zh-CN" altLang="en-US" sz="22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2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2F74176-DAA3-0447-72BE-FDD9F4D87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46" y="3983425"/>
            <a:ext cx="2881040" cy="18972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D0DD6B18-3F9D-C087-6C29-628019B383B2}"/>
              </a:ext>
            </a:extLst>
          </p:cNvPr>
          <p:cNvGrpSpPr/>
          <p:nvPr/>
        </p:nvGrpSpPr>
        <p:grpSpPr>
          <a:xfrm>
            <a:off x="8628203" y="3341730"/>
            <a:ext cx="2395299" cy="2889635"/>
            <a:chOff x="8628203" y="3341730"/>
            <a:chExt cx="2395299" cy="2889635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D6632E79-76FA-61D4-35A2-5664290A1C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061"/>
            <a:stretch/>
          </p:blipFill>
          <p:spPr>
            <a:xfrm>
              <a:off x="8628203" y="3632758"/>
              <a:ext cx="2395299" cy="25986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DE3B851-52AA-BFDA-0C40-7BA2EF9101C5}"/>
                </a:ext>
              </a:extLst>
            </p:cNvPr>
            <p:cNvSpPr txBox="1"/>
            <p:nvPr/>
          </p:nvSpPr>
          <p:spPr>
            <a:xfrm>
              <a:off x="9440853" y="3341730"/>
              <a:ext cx="11881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score</a:t>
              </a:r>
              <a:r>
                <a:rPr lang="zh-CN" alt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348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44E181-3CE2-476E-B87E-7A0BA506F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540" y="835059"/>
            <a:ext cx="10408920" cy="4351338"/>
          </a:xfrm>
        </p:spPr>
        <p:txBody>
          <a:bodyPr>
            <a:normAutofit/>
          </a:bodyPr>
          <a:lstStyle/>
          <a:p>
            <a:pPr indent="-439200"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查询条件中使用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</a:t>
            </a: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（或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NOT IN</a:t>
            </a: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）运算符</a:t>
            </a:r>
            <a:endParaRPr lang="en-US" altLang="zh-CN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  <a:spcBef>
                <a:spcPts val="3000"/>
              </a:spcBef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运算符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NOT IN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用来表示查询范围属于（不属于）指定的集合。当表达式的值与集合中的某一个值匹配（不匹配）时为真。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  <a:spcBef>
                <a:spcPts val="3000"/>
              </a:spcBef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集合中列出所有可能的值，值之间用逗号分开。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881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9BAA27AF-6BDF-6843-9402-D6DA795EFCB6}"/>
              </a:ext>
            </a:extLst>
          </p:cNvPr>
          <p:cNvGrpSpPr/>
          <p:nvPr/>
        </p:nvGrpSpPr>
        <p:grpSpPr>
          <a:xfrm>
            <a:off x="7828795" y="3159190"/>
            <a:ext cx="2560531" cy="3084855"/>
            <a:chOff x="8089840" y="3593456"/>
            <a:chExt cx="2395299" cy="2890988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3A1B9977-B74C-C489-308E-E29BA1152B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061"/>
            <a:stretch/>
          </p:blipFill>
          <p:spPr>
            <a:xfrm>
              <a:off x="8089840" y="3885837"/>
              <a:ext cx="2395299" cy="25986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1E03839-E22F-83F6-D76F-FC909851318B}"/>
                </a:ext>
              </a:extLst>
            </p:cNvPr>
            <p:cNvSpPr txBox="1"/>
            <p:nvPr/>
          </p:nvSpPr>
          <p:spPr>
            <a:xfrm>
              <a:off x="8927943" y="3593456"/>
              <a:ext cx="11881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score</a:t>
              </a:r>
              <a:r>
                <a:rPr lang="zh-CN" alt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表</a:t>
              </a:r>
            </a:p>
          </p:txBody>
        </p:sp>
      </p:grp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44E181-3CE2-476E-B87E-7A0BA506F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720000"/>
            <a:ext cx="9768839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6】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查询成绩为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85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86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或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88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的学号、课程号及成绩。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22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查询语句：</a:t>
            </a:r>
            <a:endParaRPr lang="en-US" altLang="zh-CN" sz="22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marL="457200" lvl="1" indent="0">
              <a:buNone/>
            </a:pPr>
            <a:r>
              <a:rPr lang="zh-CN" altLang="en-US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dirty="0">
                <a:solidFill>
                  <a:srgbClr val="C00000"/>
                </a:solidFill>
              </a:rPr>
              <a:t>  </a:t>
            </a:r>
            <a:endParaRPr lang="en-US" altLang="zh-CN" dirty="0">
              <a:solidFill>
                <a:srgbClr val="C00000"/>
              </a:solidFill>
            </a:endParaRPr>
          </a:p>
          <a:p>
            <a:pPr marL="544513" lvl="1" indent="0">
              <a:lnSpc>
                <a:spcPct val="150000"/>
              </a:lnSpc>
              <a:spcBef>
                <a:spcPts val="1200"/>
              </a:spcBef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544513" lvl="1" indent="0">
              <a:lnSpc>
                <a:spcPct val="150000"/>
              </a:lnSpc>
              <a:spcBef>
                <a:spcPts val="4800"/>
              </a:spcBef>
              <a:buNone/>
            </a:pPr>
            <a:r>
              <a:rPr lang="zh-CN" altLang="en-US" sz="2200" dirty="0">
                <a:solidFill>
                  <a:srgbClr val="C00000"/>
                </a:solidFill>
              </a:rPr>
              <a:t>   </a:t>
            </a:r>
            <a:r>
              <a:rPr lang="zh-CN" altLang="en-US" sz="22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运行结果：</a:t>
            </a:r>
            <a:endParaRPr lang="en-US" altLang="zh-CN" sz="22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131DB0F-001E-4B5C-9698-A49AE689434C}"/>
              </a:ext>
            </a:extLst>
          </p:cNvPr>
          <p:cNvSpPr/>
          <p:nvPr/>
        </p:nvSpPr>
        <p:spPr>
          <a:xfrm>
            <a:off x="1967906" y="2002865"/>
            <a:ext cx="7493224" cy="109849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score  </a:t>
            </a:r>
          </a:p>
          <a:p>
            <a:pPr lvl="1"/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WHERE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degree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in(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85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86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88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2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AutoShape 8">
            <a:extLst>
              <a:ext uri="{FF2B5EF4-FFF2-40B4-BE49-F238E27FC236}">
                <a16:creationId xmlns:a16="http://schemas.microsoft.com/office/drawing/2014/main" id="{1863CD40-3D8E-CECE-0E6B-39FE0B743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4651" y="3241854"/>
            <a:ext cx="3553097" cy="807632"/>
          </a:xfrm>
          <a:prstGeom prst="wedgeRoundRectCallout">
            <a:avLst>
              <a:gd name="adj1" fmla="val -3973"/>
              <a:gd name="adj2" fmla="val -82271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9pPr>
          </a:lstStyle>
          <a:p>
            <a:pPr>
              <a:spcBef>
                <a:spcPts val="1200"/>
              </a:spcBef>
              <a:buSzPct val="100000"/>
              <a:defRPr/>
            </a:pPr>
            <a:r>
              <a:rPr lang="en-US" altLang="zh-CN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degree(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成绩</a:t>
            </a:r>
            <a:r>
              <a:rPr lang="en-US" altLang="zh-CN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字段的值在集合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85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86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88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中为真。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0207E2C-34F7-E87E-BFF4-6BD03DBB98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458"/>
          <a:stretch/>
        </p:blipFill>
        <p:spPr>
          <a:xfrm>
            <a:off x="1967906" y="4151481"/>
            <a:ext cx="3178859" cy="14551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AutoShape 8">
            <a:extLst>
              <a:ext uri="{FF2B5EF4-FFF2-40B4-BE49-F238E27FC236}">
                <a16:creationId xmlns:a16="http://schemas.microsoft.com/office/drawing/2014/main" id="{1C57EAF7-B03F-5B0D-7832-C30176735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9417" y="1326349"/>
            <a:ext cx="5381166" cy="983212"/>
          </a:xfrm>
          <a:prstGeom prst="wedgeRoundRectCallout">
            <a:avLst>
              <a:gd name="adj1" fmla="val -37631"/>
              <a:gd name="adj2" fmla="val 6923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9pPr>
          </a:lstStyle>
          <a:p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WHERE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子句的条件也可以写成：</a:t>
            </a:r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degree=85 or degree=86 or degree=88 </a:t>
            </a:r>
            <a:endParaRPr lang="zh-CN" altLang="en-US" sz="2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3950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44E181-3CE2-476E-B87E-7A0BA506F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540" y="802691"/>
            <a:ext cx="10290266" cy="4351338"/>
          </a:xfrm>
        </p:spPr>
        <p:txBody>
          <a:bodyPr>
            <a:normAutofit/>
          </a:bodyPr>
          <a:lstStyle/>
          <a:p>
            <a:pPr indent="-439200">
              <a:lnSpc>
                <a:spcPct val="130000"/>
              </a:lnSpc>
              <a:spcBef>
                <a:spcPts val="1800"/>
              </a:spcBef>
              <a:buClr>
                <a:srgbClr val="0000CC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查询条件中涉及空值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NULL</a:t>
            </a:r>
          </a:p>
          <a:p>
            <a:pPr lvl="1">
              <a:lnSpc>
                <a:spcPct val="130000"/>
              </a:lnSpc>
              <a:spcBef>
                <a:spcPts val="1800"/>
              </a:spcBef>
              <a:defRPr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NULL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（空值）表示没有、不确定、不知道的意思。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30000"/>
              </a:lnSpc>
              <a:spcBef>
                <a:spcPts val="1800"/>
              </a:spcBef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一个字段是否允许为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NULL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，需要在表结构中设置。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30000"/>
              </a:lnSpc>
              <a:spcBef>
                <a:spcPts val="1800"/>
              </a:spcBef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当要判断一个表达式的值是否为空值时，使用运算符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IS NULL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（为空）、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IS NOT NULL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（不为空）。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447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44E181-3CE2-476E-B87E-7A0BA506F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517" y="768194"/>
            <a:ext cx="10212148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7】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查询缺考（即成绩为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NULL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）学生的选课信息。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 查询语句：</a:t>
            </a:r>
            <a:endParaRPr lang="en-US" altLang="zh-CN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marL="457200" lvl="1" indent="0">
              <a:buNone/>
            </a:pPr>
            <a:r>
              <a:rPr lang="zh-CN" altLang="en-US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 </a:t>
            </a:r>
          </a:p>
          <a:p>
            <a:pPr marL="457200" lvl="1" indent="0">
              <a:buNone/>
            </a:pPr>
            <a:endParaRPr lang="en-US" altLang="zh-CN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 </a:t>
            </a:r>
          </a:p>
          <a:p>
            <a:pPr marL="457200" lvl="1" indent="0">
              <a:spcBef>
                <a:spcPts val="2400"/>
              </a:spcBef>
              <a:buNone/>
            </a:pPr>
            <a:r>
              <a:rPr lang="en-US" altLang="zh-CN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运行结果：</a:t>
            </a:r>
            <a:endParaRPr lang="en-US" altLang="zh-CN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CE4125C-3D50-4B5F-9452-9B20E0BD0254}"/>
              </a:ext>
            </a:extLst>
          </p:cNvPr>
          <p:cNvSpPr/>
          <p:nvPr/>
        </p:nvSpPr>
        <p:spPr>
          <a:xfrm>
            <a:off x="1981634" y="1931851"/>
            <a:ext cx="7493224" cy="73666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score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WHERE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degree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IS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NULL</a:t>
            </a:r>
            <a:endParaRPr lang="en-US" altLang="zh-CN" sz="2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AutoShape 8">
            <a:extLst>
              <a:ext uri="{FF2B5EF4-FFF2-40B4-BE49-F238E27FC236}">
                <a16:creationId xmlns:a16="http://schemas.microsoft.com/office/drawing/2014/main" id="{C1DA3FAF-B71F-0CD9-A263-0369130CF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8286" y="1590393"/>
            <a:ext cx="6178389" cy="458648"/>
          </a:xfrm>
          <a:prstGeom prst="wedgeRoundRectCallout">
            <a:avLst>
              <a:gd name="adj1" fmla="val 3722"/>
              <a:gd name="adj2" fmla="val 87869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9pPr>
          </a:lstStyle>
          <a:p>
            <a:pPr>
              <a:spcBef>
                <a:spcPts val="1200"/>
              </a:spcBef>
              <a:buSzPct val="100000"/>
              <a:defRPr/>
            </a:pPr>
            <a:r>
              <a:rPr lang="en-US" altLang="zh-CN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degree(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成绩</a:t>
            </a:r>
            <a:r>
              <a:rPr lang="en-US" altLang="zh-CN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字段的值</a:t>
            </a: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NULL</a:t>
            </a: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空值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则条件为真。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32A6D68-6F8F-6E2B-669D-10626F262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634" y="3925263"/>
            <a:ext cx="3395153" cy="8528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5D0F2E1A-4FA4-22A2-40CE-A5C96572C9B6}"/>
              </a:ext>
            </a:extLst>
          </p:cNvPr>
          <p:cNvGrpSpPr/>
          <p:nvPr/>
        </p:nvGrpSpPr>
        <p:grpSpPr>
          <a:xfrm>
            <a:off x="8154166" y="3009971"/>
            <a:ext cx="2539960" cy="3079835"/>
            <a:chOff x="8807309" y="3388780"/>
            <a:chExt cx="2395299" cy="2892282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633E7E4A-2693-2BDA-6C56-BDC3297A09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061"/>
            <a:stretch/>
          </p:blipFill>
          <p:spPr>
            <a:xfrm>
              <a:off x="8807309" y="3682455"/>
              <a:ext cx="2395299" cy="25986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82332E3-BFA6-D227-ABD7-EF91CB98C23D}"/>
                </a:ext>
              </a:extLst>
            </p:cNvPr>
            <p:cNvSpPr txBox="1"/>
            <p:nvPr/>
          </p:nvSpPr>
          <p:spPr>
            <a:xfrm>
              <a:off x="9533904" y="3388780"/>
              <a:ext cx="11881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score</a:t>
              </a:r>
              <a:r>
                <a:rPr lang="zh-CN" alt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332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E81FE5-DE6B-4063-A9FF-65F6D068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0515600" cy="540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8.2.1 WHERE</a:t>
            </a:r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子句的语法格式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9152916-B7D6-4711-B3BF-663ACE78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08770"/>
            <a:ext cx="9899469" cy="1421748"/>
          </a:xfrm>
        </p:spPr>
        <p:txBody>
          <a:bodyPr>
            <a:normAutofit/>
          </a:bodyPr>
          <a:lstStyle/>
          <a:p>
            <a:pPr marL="352425" indent="-439200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选择查询是对表中的记录进行筛选的查询，使用</a:t>
            </a:r>
            <a:r>
              <a:rPr lang="en-US" altLang="zh-CN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WHERE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子句指定记录的筛选条件。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979E25-CB17-87FC-F1A6-3A8A7FF69944}"/>
              </a:ext>
            </a:extLst>
          </p:cNvPr>
          <p:cNvSpPr txBox="1">
            <a:spLocks/>
          </p:cNvSpPr>
          <p:nvPr/>
        </p:nvSpPr>
        <p:spPr>
          <a:xfrm>
            <a:off x="838200" y="2475181"/>
            <a:ext cx="10515600" cy="5914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4392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WHERE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子句的基本语法格式：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586646B-DD88-719B-0E78-EE0ABA1EDDF4}"/>
              </a:ext>
            </a:extLst>
          </p:cNvPr>
          <p:cNvSpPr txBox="1">
            <a:spLocks/>
          </p:cNvSpPr>
          <p:nvPr/>
        </p:nvSpPr>
        <p:spPr>
          <a:xfrm>
            <a:off x="1435895" y="3259105"/>
            <a:ext cx="4897172" cy="649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1200"/>
              </a:spcBef>
              <a:buNone/>
              <a:defRPr/>
            </a:pP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WHERE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记录筛选条件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098E1D6D-2661-F5DC-08AE-CDCB3EDCE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6846" y="4316983"/>
            <a:ext cx="5251269" cy="995246"/>
          </a:xfrm>
          <a:prstGeom prst="wedgeRoundRectCallout">
            <a:avLst>
              <a:gd name="adj1" fmla="val -33971"/>
              <a:gd name="adj2" fmla="val -94817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9pPr>
          </a:lstStyle>
          <a:p>
            <a:pPr eaLnBrk="1" hangingPunct="1"/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记录筛选条件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是一个逻辑表达式，运算结果为逻辑值</a:t>
            </a:r>
            <a:r>
              <a:rPr lang="en-US" altLang="zh-CN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TRUE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（真）或</a:t>
            </a:r>
            <a:r>
              <a:rPr lang="en-US" altLang="zh-CN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FALSE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（假）。</a:t>
            </a:r>
            <a:endParaRPr lang="en-US" altLang="zh-CN" sz="22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50C4308F-A2E5-9ADA-BB5B-1A6C62EB4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8110" y="2730518"/>
            <a:ext cx="2599101" cy="877667"/>
          </a:xfrm>
          <a:prstGeom prst="wedgeRoundRectCallout">
            <a:avLst>
              <a:gd name="adj1" fmla="val -63502"/>
              <a:gd name="adj2" fmla="val 39831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9pPr>
          </a:lstStyle>
          <a:p>
            <a:pPr eaLnBrk="1" hangingPunct="1"/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WHEN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子句将条件为真的记录筛选出来。</a:t>
            </a:r>
            <a:endParaRPr lang="en-US" altLang="zh-CN" sz="22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2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868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 bldLvl="2"/>
      <p:bldP spid="3" grpId="0" build="p" bldLvl="2"/>
      <p:bldP spid="6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44E181-3CE2-476E-B87E-7A0BA506F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705" y="942267"/>
            <a:ext cx="9768839" cy="4683251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Clr>
                <a:srgbClr val="0000CC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查询</a:t>
            </a: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条件中使用比较运算符，常用的比较运算符：</a:t>
            </a:r>
            <a:endParaRPr lang="en-US" altLang="zh-CN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defRPr/>
            </a:pPr>
            <a:r>
              <a:rPr lang="en-US" altLang="zh-CN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等于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&gt;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大于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&lt;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小于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&gt;=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大于等于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&lt;=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小于等于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!=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不等于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&lt;&gt;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不等于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、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!&lt;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不小于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!&gt;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不大于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747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44E181-3CE2-476E-B87E-7A0BA506F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902871"/>
            <a:ext cx="9768839" cy="469217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1】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查询“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95031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”班的学生信息。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22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查询语句：</a:t>
            </a:r>
            <a:endParaRPr lang="en-US" altLang="zh-CN" sz="22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marL="457200" lvl="1" indent="0">
              <a:buNone/>
            </a:pPr>
            <a:r>
              <a:rPr lang="zh-CN" altLang="en-US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 </a:t>
            </a:r>
            <a:endParaRPr lang="en-US" altLang="zh-CN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marL="457200" lvl="1" indent="0">
              <a:buNone/>
            </a:pPr>
            <a:endParaRPr lang="en-US" altLang="zh-CN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marL="457200" lvl="1" indent="0">
              <a:buNone/>
            </a:pPr>
            <a:endParaRPr lang="en-US" altLang="zh-CN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22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运行结果：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1228BE4-2112-4463-ACE3-95D04D3759D3}"/>
              </a:ext>
            </a:extLst>
          </p:cNvPr>
          <p:cNvSpPr/>
          <p:nvPr/>
        </p:nvSpPr>
        <p:spPr>
          <a:xfrm>
            <a:off x="1917812" y="2188060"/>
            <a:ext cx="7493224" cy="77877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student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WHERE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sclass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'95031'</a:t>
            </a:r>
          </a:p>
        </p:txBody>
      </p:sp>
      <p:sp>
        <p:nvSpPr>
          <p:cNvPr id="2" name="AutoShape 8">
            <a:extLst>
              <a:ext uri="{FF2B5EF4-FFF2-40B4-BE49-F238E27FC236}">
                <a16:creationId xmlns:a16="http://schemas.microsoft.com/office/drawing/2014/main" id="{C9B7D9D7-F666-FD11-1DBD-74C6E4FC8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6453" y="1313006"/>
            <a:ext cx="4149227" cy="875054"/>
          </a:xfrm>
          <a:prstGeom prst="wedgeRoundRectCallout">
            <a:avLst>
              <a:gd name="adj1" fmla="val -45448"/>
              <a:gd name="adj2" fmla="val 77401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9pPr>
          </a:lstStyle>
          <a:p>
            <a:pPr eaLnBrk="1" hangingPunct="1"/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记录的筛选条件为：</a:t>
            </a:r>
            <a:endParaRPr lang="en-US" altLang="zh-CN" sz="22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en-US" altLang="zh-CN" sz="2200" dirty="0" err="1">
                <a:latin typeface="黑体" panose="02010609060101010101" pitchFamily="49" charset="-122"/>
                <a:ea typeface="黑体" panose="02010609060101010101" pitchFamily="49" charset="-122"/>
              </a:rPr>
              <a:t>sclass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（班级）等于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'95031' </a:t>
            </a:r>
            <a:endParaRPr lang="en-US" altLang="zh-CN" sz="22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2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3CE7F50-9C7D-CD51-78B0-BEF361D0C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812" y="3785208"/>
            <a:ext cx="4825550" cy="13298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5FD2801-9368-DAD2-9312-58A6D0E053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468"/>
          <a:stretch/>
        </p:blipFill>
        <p:spPr>
          <a:xfrm>
            <a:off x="7476715" y="4773777"/>
            <a:ext cx="3868642" cy="15027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43DE4B5-95CF-E960-1834-A1F67ED972A0}"/>
              </a:ext>
            </a:extLst>
          </p:cNvPr>
          <p:cNvSpPr txBox="1"/>
          <p:nvPr/>
        </p:nvSpPr>
        <p:spPr>
          <a:xfrm>
            <a:off x="8922130" y="4435223"/>
            <a:ext cx="1188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student</a:t>
            </a:r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表</a:t>
            </a:r>
          </a:p>
        </p:txBody>
      </p:sp>
      <p:sp>
        <p:nvSpPr>
          <p:cNvPr id="4" name="AutoShape 8">
            <a:extLst>
              <a:ext uri="{FF2B5EF4-FFF2-40B4-BE49-F238E27FC236}">
                <a16:creationId xmlns:a16="http://schemas.microsoft.com/office/drawing/2014/main" id="{855677ED-8114-CF06-CBED-2B6AEA726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7489" y="5314595"/>
            <a:ext cx="3534866" cy="875054"/>
          </a:xfrm>
          <a:prstGeom prst="wedgeRoundRectCallout">
            <a:avLst>
              <a:gd name="adj1" fmla="val 28175"/>
              <a:gd name="adj2" fmla="val -79841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9pPr>
          </a:lstStyle>
          <a:p>
            <a:pPr eaLnBrk="1" hangingPunct="1"/>
            <a:r>
              <a:rPr lang="en-US" altLang="zh-CN" sz="2200" dirty="0" err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sclass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（班级）列的值都是满足</a:t>
            </a:r>
            <a:r>
              <a:rPr lang="en-US" altLang="zh-CN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where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子句条件的。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4CC5B72E-88D2-4806-9432-BBF3DAA78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0515600" cy="540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320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8.2.2 </a:t>
            </a:r>
            <a:r>
              <a:rPr lang="zh-CN" altLang="en-US" sz="320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</a:t>
            </a:r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查询举例</a:t>
            </a:r>
          </a:p>
        </p:txBody>
      </p:sp>
    </p:spTree>
    <p:extLst>
      <p:ext uri="{BB962C8B-B14F-4D97-AF65-F5344CB8AC3E}">
        <p14:creationId xmlns:p14="http://schemas.microsoft.com/office/powerpoint/2010/main" val="247434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10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44E181-3CE2-476E-B87E-7A0BA506F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540" y="754137"/>
            <a:ext cx="10603774" cy="5411993"/>
          </a:xfrm>
        </p:spPr>
        <p:txBody>
          <a:bodyPr>
            <a:normAutofit/>
          </a:bodyPr>
          <a:lstStyle/>
          <a:p>
            <a:pPr indent="-439200"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查询条件中使用逻辑运算符</a:t>
            </a:r>
            <a:endParaRPr lang="en-US" altLang="zh-CN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00000" lvl="1" indent="-360000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600" dirty="0">
                <a:latin typeface="黑体" pitchFamily="49" charset="-122"/>
                <a:ea typeface="黑体" pitchFamily="49" charset="-122"/>
              </a:rPr>
              <a:t>一个</a:t>
            </a:r>
            <a:r>
              <a:rPr lang="en-US" altLang="zh-CN" sz="2600" dirty="0">
                <a:latin typeface="黑体" pitchFamily="49" charset="-122"/>
                <a:ea typeface="黑体" pitchFamily="49" charset="-122"/>
              </a:rPr>
              <a:t>SELECT</a:t>
            </a:r>
            <a:r>
              <a:rPr lang="zh-CN" altLang="en-US" sz="2600" dirty="0">
                <a:latin typeface="黑体" pitchFamily="49" charset="-122"/>
                <a:ea typeface="黑体" pitchFamily="49" charset="-122"/>
              </a:rPr>
              <a:t>语句中只能有一个</a:t>
            </a:r>
            <a:r>
              <a:rPr lang="en-US" altLang="zh-CN" sz="2600" dirty="0">
                <a:latin typeface="黑体" pitchFamily="49" charset="-122"/>
                <a:ea typeface="黑体" pitchFamily="49" charset="-122"/>
              </a:rPr>
              <a:t>WHERE</a:t>
            </a:r>
            <a:r>
              <a:rPr lang="zh-CN" altLang="en-US" sz="2600" dirty="0">
                <a:latin typeface="黑体" pitchFamily="49" charset="-122"/>
                <a:ea typeface="黑体" pitchFamily="49" charset="-122"/>
              </a:rPr>
              <a:t>子句，所以当有多个记录筛选条件时，必须使用逻辑运算符将它们组合成一个条件。</a:t>
            </a:r>
          </a:p>
          <a:p>
            <a:pPr marL="900000" lvl="1" indent="-432000">
              <a:lnSpc>
                <a:spcPct val="130000"/>
              </a:lnSpc>
              <a:spcBef>
                <a:spcPts val="1800"/>
              </a:spcBef>
              <a:defRPr/>
            </a:pPr>
            <a:r>
              <a:rPr lang="zh-CN" altLang="en-US" sz="2600" dirty="0">
                <a:latin typeface="黑体" pitchFamily="49" charset="-122"/>
                <a:ea typeface="黑体" pitchFamily="49" charset="-122"/>
              </a:rPr>
              <a:t>常用逻辑运算符：</a:t>
            </a:r>
            <a:endParaRPr lang="en-US" altLang="zh-CN" sz="26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marL="900000" lvl="2">
              <a:lnSpc>
                <a:spcPct val="120000"/>
              </a:lnSpc>
              <a:spcBef>
                <a:spcPts val="600"/>
              </a:spcBef>
              <a:buFont typeface="黑体" panose="02010609060101010101" pitchFamily="49" charset="-122"/>
              <a:buChar char="‐"/>
              <a:defRPr/>
            </a:pPr>
            <a:r>
              <a:rPr lang="en-US" altLang="zh-CN" sz="2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AND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逻辑与运算，两个操作数都为</a:t>
            </a:r>
            <a:r>
              <a:rPr lang="en-US" altLang="zh-CN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true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结果才为</a:t>
            </a:r>
            <a:r>
              <a:rPr lang="en-US" altLang="zh-CN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true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，否则为</a:t>
            </a:r>
            <a:r>
              <a:rPr lang="en-US" altLang="zh-CN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false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200" dirty="0">
              <a:solidFill>
                <a:srgbClr val="0000CC"/>
              </a:solidFill>
              <a:latin typeface="黑体" pitchFamily="49" charset="-122"/>
              <a:ea typeface="黑体" pitchFamily="49" charset="-122"/>
            </a:endParaRPr>
          </a:p>
          <a:p>
            <a:pPr marL="900000" lvl="2">
              <a:lnSpc>
                <a:spcPct val="120000"/>
              </a:lnSpc>
              <a:spcBef>
                <a:spcPts val="600"/>
              </a:spcBef>
              <a:buFont typeface="黑体" panose="02010609060101010101" pitchFamily="49" charset="-122"/>
              <a:buChar char="‐"/>
              <a:defRPr/>
            </a:pPr>
            <a:r>
              <a:rPr lang="en-US" altLang="zh-CN" sz="2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OR</a:t>
            </a:r>
            <a:r>
              <a:rPr lang="en-US" altLang="zh-CN" sz="22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逻辑或运算，两个操作数有一个为</a:t>
            </a:r>
            <a:r>
              <a:rPr lang="en-US" altLang="zh-CN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true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，结果则为</a:t>
            </a:r>
            <a:r>
              <a:rPr lang="en-US" altLang="zh-CN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true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，否则为</a:t>
            </a:r>
            <a:r>
              <a:rPr lang="en-US" altLang="zh-CN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false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2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00000" lvl="2">
              <a:lnSpc>
                <a:spcPct val="120000"/>
              </a:lnSpc>
              <a:spcBef>
                <a:spcPts val="600"/>
              </a:spcBef>
              <a:buFont typeface="黑体" panose="02010609060101010101" pitchFamily="49" charset="-122"/>
              <a:buChar char="‐"/>
              <a:defRPr/>
            </a:pPr>
            <a:r>
              <a:rPr lang="en-US" altLang="zh-CN" sz="2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NOT</a:t>
            </a:r>
            <a:r>
              <a:rPr lang="en-US" altLang="zh-CN" sz="26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逻辑非运算，单目运算，结果值取反。</a:t>
            </a:r>
            <a:endParaRPr lang="en-US" altLang="zh-CN" sz="22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00000" lvl="1" indent="-439200">
              <a:lnSpc>
                <a:spcPct val="120000"/>
              </a:lnSpc>
              <a:spcBef>
                <a:spcPts val="1800"/>
              </a:spcBef>
              <a:defRPr/>
            </a:pPr>
            <a:r>
              <a:rPr lang="zh-CN" altLang="en-US" sz="2600" dirty="0">
                <a:latin typeface="黑体" pitchFamily="49" charset="-122"/>
                <a:ea typeface="黑体" pitchFamily="49" charset="-122"/>
              </a:rPr>
              <a:t>当一个表达式中同时含有多个逻辑运算符时，优先顺序为：</a:t>
            </a:r>
            <a:endParaRPr lang="en-US" altLang="zh-CN" sz="2600" dirty="0">
              <a:latin typeface="黑体" pitchFamily="49" charset="-122"/>
              <a:ea typeface="黑体" pitchFamily="49" charset="-122"/>
            </a:endParaRPr>
          </a:p>
          <a:p>
            <a:pPr marL="918000" lvl="2" indent="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NOT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AND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OR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457200" lvl="1" indent="0">
              <a:lnSpc>
                <a:spcPct val="130000"/>
              </a:lnSpc>
              <a:spcBef>
                <a:spcPts val="600"/>
              </a:spcBef>
              <a:buNone/>
              <a:defRPr/>
            </a:pP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188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44E181-3CE2-476E-B87E-7A0BA506F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714103"/>
            <a:ext cx="9768839" cy="548672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2】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查询“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95031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”班的男生信息。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22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查询语句：</a:t>
            </a:r>
            <a:endParaRPr lang="en-US" altLang="zh-CN" sz="22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    </a:t>
            </a:r>
            <a:r>
              <a:rPr lang="en-US" altLang="zh-CN" b="1" dirty="0">
                <a:solidFill>
                  <a:srgbClr val="FF0000"/>
                </a:solidFill>
              </a:rPr>
              <a:t>    </a:t>
            </a: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altLang="zh-CN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</a:t>
            </a:r>
          </a:p>
          <a:p>
            <a:pPr marL="457200" lvl="1" indent="0">
              <a:lnSpc>
                <a:spcPct val="100000"/>
              </a:lnSpc>
              <a:spcBef>
                <a:spcPts val="240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22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运行结果：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8BBCCA9-03C1-4D25-AA0B-E24D272F1D38}"/>
              </a:ext>
            </a:extLst>
          </p:cNvPr>
          <p:cNvSpPr/>
          <p:nvPr/>
        </p:nvSpPr>
        <p:spPr>
          <a:xfrm>
            <a:off x="1918199" y="1965232"/>
            <a:ext cx="7493224" cy="92249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student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WHERE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sclass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'95031'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and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ssex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'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男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</a:p>
        </p:txBody>
      </p:sp>
      <p:sp>
        <p:nvSpPr>
          <p:cNvPr id="2" name="AutoShape 8">
            <a:extLst>
              <a:ext uri="{FF2B5EF4-FFF2-40B4-BE49-F238E27FC236}">
                <a16:creationId xmlns:a16="http://schemas.microsoft.com/office/drawing/2014/main" id="{2FE6909E-CA66-4537-9CBF-131CA0E64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624" y="927620"/>
            <a:ext cx="3618005" cy="922493"/>
          </a:xfrm>
          <a:prstGeom prst="wedgeRoundRectCallout">
            <a:avLst>
              <a:gd name="adj1" fmla="val -54113"/>
              <a:gd name="adj2" fmla="val 12177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9pPr>
          </a:lstStyle>
          <a:p>
            <a:pPr eaLnBrk="1" hangingPunct="1"/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两个条件用逻辑运算符</a:t>
            </a:r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and</a:t>
            </a:r>
          </a:p>
          <a:p>
            <a:pPr eaLnBrk="1" hangingPunct="1"/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连成一个条件表达式。</a:t>
            </a:r>
            <a:endParaRPr lang="en-US" altLang="zh-CN" sz="22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2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9B1C174-A5EF-FB72-5352-678F707FC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199" y="4112380"/>
            <a:ext cx="4473893" cy="10279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7AA663B-64A6-4EE1-79C3-BCB3C09A5E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468"/>
          <a:stretch/>
        </p:blipFill>
        <p:spPr>
          <a:xfrm>
            <a:off x="7274249" y="4388973"/>
            <a:ext cx="3868642" cy="15027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014ACBE-0044-AE87-FEAA-472F20ED880A}"/>
              </a:ext>
            </a:extLst>
          </p:cNvPr>
          <p:cNvSpPr txBox="1"/>
          <p:nvPr/>
        </p:nvSpPr>
        <p:spPr>
          <a:xfrm>
            <a:off x="8771916" y="4068255"/>
            <a:ext cx="1188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student</a:t>
            </a:r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表</a:t>
            </a:r>
          </a:p>
        </p:txBody>
      </p:sp>
    </p:spTree>
    <p:extLst>
      <p:ext uri="{BB962C8B-B14F-4D97-AF65-F5344CB8AC3E}">
        <p14:creationId xmlns:p14="http://schemas.microsoft.com/office/powerpoint/2010/main" val="231328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44E181-3CE2-476E-B87E-7A0BA506F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540" y="843151"/>
            <a:ext cx="10408920" cy="4351338"/>
          </a:xfrm>
        </p:spPr>
        <p:txBody>
          <a:bodyPr>
            <a:normAutofit/>
          </a:bodyPr>
          <a:lstStyle/>
          <a:p>
            <a:pPr indent="-439200">
              <a:lnSpc>
                <a:spcPct val="120000"/>
              </a:lnSpc>
              <a:spcBef>
                <a:spcPts val="2400"/>
              </a:spcBef>
              <a:buClr>
                <a:srgbClr val="0000CC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查询条件中使用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LIKE</a:t>
            </a: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（或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NOT LIKE</a:t>
            </a: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）运算符</a:t>
            </a:r>
            <a:endParaRPr lang="en-US" altLang="zh-CN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00000" lvl="1" indent="-439200">
              <a:lnSpc>
                <a:spcPct val="120000"/>
              </a:lnSpc>
              <a:spcBef>
                <a:spcPts val="2400"/>
              </a:spcBef>
              <a:defRPr/>
            </a:pPr>
            <a:r>
              <a:rPr lang="zh-CN" altLang="en-US" sz="2600" dirty="0">
                <a:latin typeface="黑体" pitchFamily="49" charset="-122"/>
                <a:ea typeface="黑体" pitchFamily="49" charset="-122"/>
              </a:rPr>
              <a:t>使用</a:t>
            </a:r>
            <a:r>
              <a:rPr lang="en-US" altLang="zh-CN" sz="2600" dirty="0">
                <a:latin typeface="黑体" pitchFamily="49" charset="-122"/>
                <a:ea typeface="黑体" pitchFamily="49" charset="-122"/>
              </a:rPr>
              <a:t>LIKE</a:t>
            </a:r>
            <a:r>
              <a:rPr lang="zh-CN" altLang="en-US" sz="2600" dirty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600" dirty="0">
                <a:latin typeface="黑体" pitchFamily="49" charset="-122"/>
                <a:ea typeface="黑体" pitchFamily="49" charset="-122"/>
              </a:rPr>
              <a:t>NOT LIKE</a:t>
            </a:r>
            <a:r>
              <a:rPr lang="zh-CN" altLang="en-US" sz="2600" dirty="0">
                <a:latin typeface="黑体" pitchFamily="49" charset="-122"/>
                <a:ea typeface="黑体" pitchFamily="49" charset="-122"/>
              </a:rPr>
              <a:t>）运算符的查询称为模糊查询，可用于搜索与指定模式匹配的（或不匹配）字符串、日期或时间。</a:t>
            </a:r>
            <a:endParaRPr lang="en-US" altLang="zh-CN" sz="2600" dirty="0">
              <a:latin typeface="黑体" pitchFamily="49" charset="-122"/>
              <a:ea typeface="黑体" pitchFamily="49" charset="-122"/>
            </a:endParaRPr>
          </a:p>
          <a:p>
            <a:pPr marL="900000" lvl="1" indent="-439200">
              <a:lnSpc>
                <a:spcPct val="120000"/>
              </a:lnSpc>
              <a:spcBef>
                <a:spcPts val="2400"/>
              </a:spcBef>
              <a:defRPr/>
            </a:pPr>
            <a:r>
              <a:rPr lang="en-US" altLang="zh-CN" sz="2600" dirty="0">
                <a:latin typeface="黑体" pitchFamily="49" charset="-122"/>
                <a:ea typeface="黑体" pitchFamily="49" charset="-122"/>
              </a:rPr>
              <a:t>LIKE</a:t>
            </a:r>
            <a:r>
              <a:rPr lang="zh-CN" altLang="en-US" sz="2600" dirty="0">
                <a:latin typeface="黑体" pitchFamily="49" charset="-122"/>
                <a:ea typeface="黑体" pitchFamily="49" charset="-122"/>
              </a:rPr>
              <a:t>常用的两个通配符：</a:t>
            </a:r>
            <a:endParaRPr lang="en-US" altLang="zh-CN" sz="2600" dirty="0">
              <a:latin typeface="黑体" pitchFamily="49" charset="-122"/>
              <a:ea typeface="黑体" pitchFamily="49" charset="-122"/>
            </a:endParaRPr>
          </a:p>
          <a:p>
            <a:pPr marL="914400" lvl="2" indent="0">
              <a:lnSpc>
                <a:spcPct val="120000"/>
              </a:lnSpc>
              <a:spcBef>
                <a:spcPts val="2400"/>
              </a:spcBef>
              <a:buNone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“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%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表示零个或多个任意的字符。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2" indent="0">
              <a:lnSpc>
                <a:spcPct val="120000"/>
              </a:lnSpc>
              <a:spcBef>
                <a:spcPts val="2400"/>
              </a:spcBef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_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表示一个任意的字符。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744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44E181-3CE2-476E-B87E-7A0BA506F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720000"/>
            <a:ext cx="9768839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3】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查询姓“王”的学生信息。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22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查询语句：</a:t>
            </a:r>
            <a:endParaRPr lang="en-US" altLang="zh-CN" sz="22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  </a:t>
            </a:r>
            <a:endParaRPr lang="en-US" altLang="zh-CN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marL="544513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rgbClr val="C00000"/>
                </a:solidFill>
              </a:rPr>
              <a:t>   </a:t>
            </a:r>
            <a:endParaRPr lang="en-US" altLang="zh-CN" dirty="0">
              <a:solidFill>
                <a:srgbClr val="C00000"/>
              </a:solidFill>
            </a:endParaRPr>
          </a:p>
          <a:p>
            <a:pPr marL="544513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 </a:t>
            </a:r>
          </a:p>
          <a:p>
            <a:pPr marL="457200" lvl="1" indent="0">
              <a:lnSpc>
                <a:spcPct val="150000"/>
              </a:lnSpc>
              <a:spcBef>
                <a:spcPts val="2400"/>
              </a:spcBef>
              <a:buNone/>
            </a:pPr>
            <a:r>
              <a:rPr lang="zh-CN" altLang="en-US" sz="22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 运行结果：</a:t>
            </a:r>
            <a:endParaRPr lang="zh-CN" altLang="en-US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4B675E5-E390-408C-BAC5-0F00E4580618}"/>
              </a:ext>
            </a:extLst>
          </p:cNvPr>
          <p:cNvSpPr/>
          <p:nvPr/>
        </p:nvSpPr>
        <p:spPr>
          <a:xfrm>
            <a:off x="1939386" y="1929082"/>
            <a:ext cx="7493224" cy="78695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student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WHERE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sname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like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王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%'</a:t>
            </a:r>
          </a:p>
        </p:txBody>
      </p:sp>
      <p:sp>
        <p:nvSpPr>
          <p:cNvPr id="2" name="AutoShape 8">
            <a:extLst>
              <a:ext uri="{FF2B5EF4-FFF2-40B4-BE49-F238E27FC236}">
                <a16:creationId xmlns:a16="http://schemas.microsoft.com/office/drawing/2014/main" id="{D3495A30-0911-CFEE-6F43-DE71D770A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946" y="2967753"/>
            <a:ext cx="6002664" cy="922493"/>
          </a:xfrm>
          <a:prstGeom prst="wedgeRoundRectCallout">
            <a:avLst>
              <a:gd name="adj1" fmla="val 30941"/>
              <a:gd name="adj2" fmla="val -8780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9pPr>
          </a:lstStyle>
          <a:p>
            <a:pPr eaLnBrk="1" hangingPunct="1"/>
            <a:r>
              <a:rPr lang="en-US" altLang="zh-CN" sz="2200" dirty="0" err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sname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（姓名）字段的值与第一个字是王，后面是</a:t>
            </a:r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%</a:t>
            </a: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通配的任意个字符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的字符串匹配则为真。</a:t>
            </a:r>
            <a:endParaRPr lang="en-US" altLang="zh-CN" sz="22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2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F912240-7F33-6B96-4821-8C6AD3709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386" y="4392518"/>
            <a:ext cx="4600751" cy="9228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EB5E630F-17CF-DDC7-A2DB-A416D0F5855E}"/>
              </a:ext>
            </a:extLst>
          </p:cNvPr>
          <p:cNvGrpSpPr/>
          <p:nvPr/>
        </p:nvGrpSpPr>
        <p:grpSpPr>
          <a:xfrm>
            <a:off x="7498289" y="4141967"/>
            <a:ext cx="3868642" cy="1823455"/>
            <a:chOff x="7646267" y="4262217"/>
            <a:chExt cx="3868642" cy="1823455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1B2CF21D-AA9A-9156-4B51-9C944EBD5E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9468"/>
            <a:stretch/>
          </p:blipFill>
          <p:spPr>
            <a:xfrm>
              <a:off x="7646267" y="4582935"/>
              <a:ext cx="3868642" cy="15027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52E1882-7DD4-D9F3-F154-AC1B4C09B648}"/>
                </a:ext>
              </a:extLst>
            </p:cNvPr>
            <p:cNvSpPr txBox="1"/>
            <p:nvPr/>
          </p:nvSpPr>
          <p:spPr>
            <a:xfrm>
              <a:off x="9143934" y="4262217"/>
              <a:ext cx="11881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student</a:t>
              </a:r>
              <a:r>
                <a:rPr lang="zh-CN" alt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765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44E181-3CE2-476E-B87E-7A0BA506F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720000"/>
            <a:ext cx="9822180" cy="485630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4】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查询姓名中第二字是“丽”的学生信息。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22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查询语句：</a:t>
            </a:r>
            <a:endParaRPr lang="en-US" altLang="zh-CN" sz="22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  </a:t>
            </a:r>
            <a:endParaRPr lang="en-US" altLang="zh-CN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marL="544513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rgbClr val="C00000"/>
                </a:solidFill>
              </a:rPr>
              <a:t>   </a:t>
            </a:r>
            <a:endParaRPr lang="en-US" altLang="zh-CN" dirty="0">
              <a:solidFill>
                <a:srgbClr val="C00000"/>
              </a:solidFill>
            </a:endParaRPr>
          </a:p>
          <a:p>
            <a:pPr marL="544513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 </a:t>
            </a:r>
          </a:p>
          <a:p>
            <a:pPr marL="544513" lvl="1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22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运行结果：</a:t>
            </a:r>
            <a:endParaRPr lang="en-US" altLang="zh-CN" sz="22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4B675E5-E390-408C-BAC5-0F00E4580618}"/>
              </a:ext>
            </a:extLst>
          </p:cNvPr>
          <p:cNvSpPr/>
          <p:nvPr/>
        </p:nvSpPr>
        <p:spPr>
          <a:xfrm>
            <a:off x="2096828" y="1954842"/>
            <a:ext cx="7493224" cy="63156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student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WHERE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sname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like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'_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丽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%'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AutoShape 8">
            <a:extLst>
              <a:ext uri="{FF2B5EF4-FFF2-40B4-BE49-F238E27FC236}">
                <a16:creationId xmlns:a16="http://schemas.microsoft.com/office/drawing/2014/main" id="{E87962F0-3516-1681-880F-16E012C26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788544"/>
            <a:ext cx="5442858" cy="1239738"/>
          </a:xfrm>
          <a:prstGeom prst="wedgeRoundRectCallout">
            <a:avLst>
              <a:gd name="adj1" fmla="val 37029"/>
              <a:gd name="adj2" fmla="val -7052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9pPr>
          </a:lstStyle>
          <a:p>
            <a:pPr>
              <a:spcBef>
                <a:spcPts val="600"/>
              </a:spcBef>
              <a:buSzPct val="100000"/>
              <a:defRPr/>
            </a:pPr>
            <a:r>
              <a:rPr lang="en-US" altLang="zh-CN" sz="2200" dirty="0" err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sname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（姓名）字段的值与第一个字是</a:t>
            </a: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_</a:t>
            </a: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”通配的任意一个字符、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丽后是</a:t>
            </a: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%</a:t>
            </a: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”通配的任意个字符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的字符串匹配则为真。</a:t>
            </a:r>
            <a:endParaRPr lang="zh-CN" altLang="en-US" sz="22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endParaRPr lang="zh-CN" altLang="en-US" sz="22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CBA316C-507D-76CF-6685-64DBD1397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066" y="4346551"/>
            <a:ext cx="4730871" cy="7165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6DF9D665-A0C1-C37D-F931-CADB2CD25558}"/>
              </a:ext>
            </a:extLst>
          </p:cNvPr>
          <p:cNvGrpSpPr/>
          <p:nvPr/>
        </p:nvGrpSpPr>
        <p:grpSpPr>
          <a:xfrm>
            <a:off x="7498289" y="4141969"/>
            <a:ext cx="3868642" cy="1823455"/>
            <a:chOff x="7646267" y="4262217"/>
            <a:chExt cx="3868642" cy="1823455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6CA90376-3E06-2E94-584B-92EEA2D4DE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9468"/>
            <a:stretch/>
          </p:blipFill>
          <p:spPr>
            <a:xfrm>
              <a:off x="7646267" y="4582935"/>
              <a:ext cx="3868642" cy="15027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822E42D-0EE9-13AA-D9C7-33913F6A28F1}"/>
                </a:ext>
              </a:extLst>
            </p:cNvPr>
            <p:cNvSpPr txBox="1"/>
            <p:nvPr/>
          </p:nvSpPr>
          <p:spPr>
            <a:xfrm>
              <a:off x="9143934" y="4262217"/>
              <a:ext cx="11881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student</a:t>
              </a:r>
              <a:r>
                <a:rPr lang="zh-CN" alt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539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3708</TotalTime>
  <Words>1135</Words>
  <Application>Microsoft Office PowerPoint</Application>
  <PresentationFormat>宽屏</PresentationFormat>
  <Paragraphs>142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黑体</vt:lpstr>
      <vt:lpstr>Arial</vt:lpstr>
      <vt:lpstr>Wingdings</vt:lpstr>
      <vt:lpstr>Office 主题​​</vt:lpstr>
      <vt:lpstr>8.2 选择查询</vt:lpstr>
      <vt:lpstr>8.2.1 WHERE子句的语法格式</vt:lpstr>
      <vt:lpstr>PowerPoint 演示文稿</vt:lpstr>
      <vt:lpstr>8.2.2 选择查询举例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</dc:title>
  <dc:creator>zhang yonghua</dc:creator>
  <cp:lastModifiedBy>Admin</cp:lastModifiedBy>
  <cp:revision>347</cp:revision>
  <dcterms:created xsi:type="dcterms:W3CDTF">2019-10-10T08:16:17Z</dcterms:created>
  <dcterms:modified xsi:type="dcterms:W3CDTF">2024-05-30T14:07:38Z</dcterms:modified>
</cp:coreProperties>
</file>