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19" r:id="rId3"/>
    <p:sldId id="336" r:id="rId4"/>
    <p:sldId id="300" r:id="rId5"/>
    <p:sldId id="337" r:id="rId6"/>
    <p:sldId id="321" r:id="rId7"/>
    <p:sldId id="332" r:id="rId8"/>
    <p:sldId id="338" r:id="rId9"/>
    <p:sldId id="339" r:id="rId10"/>
    <p:sldId id="322" r:id="rId11"/>
    <p:sldId id="323" r:id="rId12"/>
    <p:sldId id="324" r:id="rId13"/>
    <p:sldId id="325" r:id="rId14"/>
    <p:sldId id="328" r:id="rId15"/>
    <p:sldId id="326" r:id="rId16"/>
    <p:sldId id="327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5154" autoAdjust="0"/>
  </p:normalViewPr>
  <p:slideViewPr>
    <p:cSldViewPr snapToGrid="0">
      <p:cViewPr varScale="1">
        <p:scale>
          <a:sx n="125" d="100"/>
          <a:sy n="125" d="100"/>
        </p:scale>
        <p:origin x="8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表示高等数学这门课没有任课教师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从云心个结果可以看到，</a:t>
            </a:r>
            <a:endParaRPr lang="en-US" altLang="zh-CN" b="0" dirty="0"/>
          </a:p>
          <a:p>
            <a:r>
              <a:rPr lang="zh-CN" altLang="en-US" b="0" dirty="0"/>
              <a:t>右边</a:t>
            </a:r>
            <a:r>
              <a:rPr lang="en-US" altLang="zh-CN" b="0" dirty="0"/>
              <a:t>teacher</a:t>
            </a:r>
            <a:r>
              <a:rPr lang="zh-CN" altLang="en-US" b="0" dirty="0"/>
              <a:t>表中刘冰的教师号在左表</a:t>
            </a:r>
            <a:r>
              <a:rPr lang="en-US" altLang="zh-CN" b="0" dirty="0"/>
              <a:t>course</a:t>
            </a:r>
            <a:r>
              <a:rPr lang="zh-CN" altLang="en-US" b="0" dirty="0"/>
              <a:t>表中没有，即不符合连接条件，表示刘冰这位老师没有任课，即在课程表中找不到他的教师号，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但是他也出现在连接结果中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通过这四个列题的对比理解四种类型的连接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本节我们重点学习了多表查询时的多种连接查询的使用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如果查询的要求和查询的结果涉及到多个表，这种查询属于多表查询。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当连接不是内连接时必须使用</a:t>
            </a:r>
            <a:r>
              <a:rPr lang="en-US" altLang="zh-CN" dirty="0"/>
              <a:t>FROM</a:t>
            </a:r>
            <a:r>
              <a:rPr lang="zh-CN" altLang="en-US" dirty="0"/>
              <a:t>子句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course</a:t>
            </a:r>
            <a:r>
              <a:rPr lang="zh-CN" altLang="en-US" dirty="0">
                <a:sym typeface="+mn-ea"/>
              </a:rPr>
              <a:t>表中的课没有任课教师即</a:t>
            </a:r>
            <a:r>
              <a:rPr lang="en-US" altLang="zh-CN" dirty="0">
                <a:sym typeface="+mn-ea"/>
              </a:rPr>
              <a:t>tno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，那么这门课不会出现在连接结果中的。</a:t>
            </a:r>
          </a:p>
          <a:p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teacher</a:t>
            </a:r>
            <a:r>
              <a:rPr lang="zh-CN" altLang="en-US" dirty="0">
                <a:sym typeface="+mn-ea"/>
              </a:rPr>
              <a:t>表中的教师没有任课，那么在</a:t>
            </a:r>
            <a:r>
              <a:rPr lang="en-US" altLang="zh-CN" dirty="0">
                <a:sym typeface="+mn-ea"/>
              </a:rPr>
              <a:t>course</a:t>
            </a:r>
            <a:r>
              <a:rPr lang="zh-CN" altLang="en-US" dirty="0">
                <a:sym typeface="+mn-ea"/>
              </a:rPr>
              <a:t>表中就找不到与其相等的</a:t>
            </a:r>
            <a:r>
              <a:rPr lang="en-US" altLang="zh-CN" dirty="0">
                <a:sym typeface="+mn-ea"/>
              </a:rPr>
              <a:t>tno</a:t>
            </a:r>
            <a:r>
              <a:rPr lang="zh-CN" altLang="en-US" dirty="0">
                <a:sym typeface="+mn-ea"/>
              </a:rPr>
              <a:t>值，那么也不参加连接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可以看到查询结果与方法一的查询结果是完全一样的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在连接查询中，有时候希望不满足连接条件的行也显示出来，便于进行查看，这时候就需要使用外连接。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0F1AB9-A099-F0CE-8842-26D973D20E4B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7244296-6595-69D1-826C-F2A4CF56E9A9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A3618C4-85A7-7531-F418-DEFB55291ED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F5F735E-6E11-BCFC-8003-22A68740191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10FDF30-D543-F8A4-89F5-22FC25D87310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F021CC07-E8D0-F2C1-140B-EE5B88FABA5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E892026-5AF3-BA71-47FC-1FDEB59907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9000"/>
            <a:ext cx="9144000" cy="900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连接查询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463632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8.4.2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78720" y="1228993"/>
            <a:ext cx="10234559" cy="4607277"/>
          </a:xfrm>
        </p:spPr>
        <p:txBody>
          <a:bodyPr>
            <a:noAutofit/>
          </a:bodyPr>
          <a:lstStyle/>
          <a:p>
            <a:pPr marL="513080" indent="-51308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在外连接中，不仅包含满足连接条件的行，而且某些表的不满足连接条件的行也会出现在查询结果集中。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3080" indent="-51308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外连接需要使用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子句指定。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3080" indent="-51308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外连接分类：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左外连接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右外连接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完全外连接</a:t>
            </a:r>
          </a:p>
          <a:p>
            <a:pPr marL="457200" lvl="1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0600464" cy="54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左外连接查询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94904" y="1586716"/>
            <a:ext cx="4701889" cy="758543"/>
          </a:xfrm>
        </p:spPr>
        <p:txBody>
          <a:bodyPr>
            <a:noAutofit/>
          </a:bodyPr>
          <a:lstStyle/>
          <a:p>
            <a:pPr marL="457200" lvl="2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基本语法：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CCEA9-8C5C-1C84-C2F2-E49833D721ED}"/>
              </a:ext>
            </a:extLst>
          </p:cNvPr>
          <p:cNvSpPr txBox="1">
            <a:spLocks/>
          </p:cNvSpPr>
          <p:nvPr/>
        </p:nvSpPr>
        <p:spPr>
          <a:xfrm>
            <a:off x="1632986" y="2345259"/>
            <a:ext cx="7563396" cy="588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JOIN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 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连接条件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AFD8A043-9E16-C00B-1A04-E4583E21A1EC}"/>
              </a:ext>
            </a:extLst>
          </p:cNvPr>
          <p:cNvSpPr/>
          <p:nvPr/>
        </p:nvSpPr>
        <p:spPr>
          <a:xfrm>
            <a:off x="1462825" y="3356553"/>
            <a:ext cx="3555349" cy="962951"/>
          </a:xfrm>
          <a:prstGeom prst="wedgeRoundRectCallout">
            <a:avLst>
              <a:gd name="adj1" fmla="val 37616"/>
              <a:gd name="adj2" fmla="val -1001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左外连接使用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子句指定，连接类型为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90F9950-6522-BD1D-831A-1CA45A1FAE06}"/>
              </a:ext>
            </a:extLst>
          </p:cNvPr>
          <p:cNvSpPr/>
          <p:nvPr/>
        </p:nvSpPr>
        <p:spPr>
          <a:xfrm>
            <a:off x="5345788" y="3377524"/>
            <a:ext cx="5383387" cy="2019863"/>
          </a:xfrm>
          <a:prstGeom prst="wedgeRoundRectCallout">
            <a:avLst>
              <a:gd name="adj1" fmla="val -29021"/>
              <a:gd name="adj2" fmla="val -6505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连接时，连接类型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左边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的表（表名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）中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不满足连接条件的行也出现在连接结果中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，其在右表（表名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）中找不到匹配的值则显示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NULL(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。而右表中只有满足连接条件的行才会出现在结果中。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3"/>
      <p:bldP spid="3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7363" y="753657"/>
            <a:ext cx="5546158" cy="1444471"/>
          </a:xfrm>
        </p:spPr>
        <p:txBody>
          <a:bodyPr>
            <a:noAutofit/>
          </a:bodyPr>
          <a:lstStyle/>
          <a:p>
            <a:pPr marL="720725" lvl="2" indent="-263525">
              <a:lnSpc>
                <a:spcPct val="130000"/>
              </a:lnSpc>
              <a:spcBef>
                <a:spcPts val="600"/>
              </a:spcBef>
              <a:buClr>
                <a:srgbClr val="C00000"/>
              </a:buClr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所有课程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的任课教师，即没任课教师的课也查，结果包括课程名和教师姓名两列。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D42FE0-B356-3BCB-790A-FD492EDE182C}"/>
              </a:ext>
            </a:extLst>
          </p:cNvPr>
          <p:cNvGrpSpPr/>
          <p:nvPr/>
        </p:nvGrpSpPr>
        <p:grpSpPr>
          <a:xfrm>
            <a:off x="6585198" y="568269"/>
            <a:ext cx="4013650" cy="2520000"/>
            <a:chOff x="7472965" y="425981"/>
            <a:chExt cx="3299270" cy="1760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7A8E9B-7D10-1ADC-6DE3-58844C158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6746" y="425981"/>
              <a:ext cx="3155489" cy="1760887"/>
            </a:xfrm>
            <a:prstGeom prst="rect">
              <a:avLst/>
            </a:prstGeom>
          </p:spPr>
        </p:pic>
        <p:sp>
          <p:nvSpPr>
            <p:cNvPr id="5" name="箭头: 右 8">
              <a:extLst>
                <a:ext uri="{FF2B5EF4-FFF2-40B4-BE49-F238E27FC236}">
                  <a16:creationId xmlns:a16="http://schemas.microsoft.com/office/drawing/2014/main" id="{97F9C8E1-582F-B05A-F3C9-E0C738EBF825}"/>
                </a:ext>
              </a:extLst>
            </p:cNvPr>
            <p:cNvSpPr/>
            <p:nvPr/>
          </p:nvSpPr>
          <p:spPr>
            <a:xfrm rot="19498600">
              <a:off x="9276183" y="1212598"/>
              <a:ext cx="385743" cy="58473"/>
            </a:xfrm>
            <a:custGeom>
              <a:avLst/>
              <a:gdLst>
                <a:gd name="connsiteX0" fmla="*/ 0 w 230294"/>
                <a:gd name="connsiteY0" fmla="*/ 32173 h 128693"/>
                <a:gd name="connsiteX1" fmla="*/ 165948 w 230294"/>
                <a:gd name="connsiteY1" fmla="*/ 32173 h 128693"/>
                <a:gd name="connsiteX2" fmla="*/ 165948 w 230294"/>
                <a:gd name="connsiteY2" fmla="*/ 0 h 128693"/>
                <a:gd name="connsiteX3" fmla="*/ 230294 w 230294"/>
                <a:gd name="connsiteY3" fmla="*/ 64347 h 128693"/>
                <a:gd name="connsiteX4" fmla="*/ 165948 w 230294"/>
                <a:gd name="connsiteY4" fmla="*/ 128693 h 128693"/>
                <a:gd name="connsiteX5" fmla="*/ 165948 w 230294"/>
                <a:gd name="connsiteY5" fmla="*/ 96520 h 128693"/>
                <a:gd name="connsiteX6" fmla="*/ 0 w 230294"/>
                <a:gd name="connsiteY6" fmla="*/ 96520 h 128693"/>
                <a:gd name="connsiteX7" fmla="*/ 0 w 230294"/>
                <a:gd name="connsiteY7" fmla="*/ 32173 h 128693"/>
                <a:gd name="connsiteX0" fmla="*/ 0 w 318348"/>
                <a:gd name="connsiteY0" fmla="*/ 79586 h 128693"/>
                <a:gd name="connsiteX1" fmla="*/ 254002 w 318348"/>
                <a:gd name="connsiteY1" fmla="*/ 32173 h 128693"/>
                <a:gd name="connsiteX2" fmla="*/ 254002 w 318348"/>
                <a:gd name="connsiteY2" fmla="*/ 0 h 128693"/>
                <a:gd name="connsiteX3" fmla="*/ 318348 w 318348"/>
                <a:gd name="connsiteY3" fmla="*/ 64347 h 128693"/>
                <a:gd name="connsiteX4" fmla="*/ 254002 w 318348"/>
                <a:gd name="connsiteY4" fmla="*/ 128693 h 128693"/>
                <a:gd name="connsiteX5" fmla="*/ 254002 w 318348"/>
                <a:gd name="connsiteY5" fmla="*/ 96520 h 128693"/>
                <a:gd name="connsiteX6" fmla="*/ 88054 w 318348"/>
                <a:gd name="connsiteY6" fmla="*/ 96520 h 128693"/>
                <a:gd name="connsiteX7" fmla="*/ 0 w 318348"/>
                <a:gd name="connsiteY7" fmla="*/ 79586 h 128693"/>
                <a:gd name="connsiteX0" fmla="*/ 6772 w 325120"/>
                <a:gd name="connsiteY0" fmla="*/ 79586 h 128693"/>
                <a:gd name="connsiteX1" fmla="*/ 260774 w 325120"/>
                <a:gd name="connsiteY1" fmla="*/ 32173 h 128693"/>
                <a:gd name="connsiteX2" fmla="*/ 260774 w 325120"/>
                <a:gd name="connsiteY2" fmla="*/ 0 h 128693"/>
                <a:gd name="connsiteX3" fmla="*/ 325120 w 325120"/>
                <a:gd name="connsiteY3" fmla="*/ 64347 h 128693"/>
                <a:gd name="connsiteX4" fmla="*/ 260774 w 325120"/>
                <a:gd name="connsiteY4" fmla="*/ 128693 h 128693"/>
                <a:gd name="connsiteX5" fmla="*/ 260774 w 325120"/>
                <a:gd name="connsiteY5" fmla="*/ 96520 h 128693"/>
                <a:gd name="connsiteX6" fmla="*/ 0 w 325120"/>
                <a:gd name="connsiteY6" fmla="*/ 82973 h 128693"/>
                <a:gd name="connsiteX7" fmla="*/ 6772 w 325120"/>
                <a:gd name="connsiteY7" fmla="*/ 79586 h 12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20" h="128693">
                  <a:moveTo>
                    <a:pt x="6772" y="79586"/>
                  </a:moveTo>
                  <a:lnTo>
                    <a:pt x="260774" y="32173"/>
                  </a:lnTo>
                  <a:lnTo>
                    <a:pt x="260774" y="0"/>
                  </a:lnTo>
                  <a:lnTo>
                    <a:pt x="325120" y="64347"/>
                  </a:lnTo>
                  <a:lnTo>
                    <a:pt x="260774" y="128693"/>
                  </a:lnTo>
                  <a:lnTo>
                    <a:pt x="260774" y="96520"/>
                  </a:lnTo>
                  <a:lnTo>
                    <a:pt x="0" y="82973"/>
                  </a:lnTo>
                  <a:lnTo>
                    <a:pt x="6772" y="7958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8">
              <a:extLst>
                <a:ext uri="{FF2B5EF4-FFF2-40B4-BE49-F238E27FC236}">
                  <a16:creationId xmlns:a16="http://schemas.microsoft.com/office/drawing/2014/main" id="{B8AC6FC0-1116-5BC8-7A78-8DEAD13867B9}"/>
                </a:ext>
              </a:extLst>
            </p:cNvPr>
            <p:cNvSpPr/>
            <p:nvPr/>
          </p:nvSpPr>
          <p:spPr>
            <a:xfrm rot="19498600">
              <a:off x="7472965" y="740248"/>
              <a:ext cx="385743" cy="64390"/>
            </a:xfrm>
            <a:custGeom>
              <a:avLst/>
              <a:gdLst>
                <a:gd name="connsiteX0" fmla="*/ 0 w 230294"/>
                <a:gd name="connsiteY0" fmla="*/ 32173 h 128693"/>
                <a:gd name="connsiteX1" fmla="*/ 165948 w 230294"/>
                <a:gd name="connsiteY1" fmla="*/ 32173 h 128693"/>
                <a:gd name="connsiteX2" fmla="*/ 165948 w 230294"/>
                <a:gd name="connsiteY2" fmla="*/ 0 h 128693"/>
                <a:gd name="connsiteX3" fmla="*/ 230294 w 230294"/>
                <a:gd name="connsiteY3" fmla="*/ 64347 h 128693"/>
                <a:gd name="connsiteX4" fmla="*/ 165948 w 230294"/>
                <a:gd name="connsiteY4" fmla="*/ 128693 h 128693"/>
                <a:gd name="connsiteX5" fmla="*/ 165948 w 230294"/>
                <a:gd name="connsiteY5" fmla="*/ 96520 h 128693"/>
                <a:gd name="connsiteX6" fmla="*/ 0 w 230294"/>
                <a:gd name="connsiteY6" fmla="*/ 96520 h 128693"/>
                <a:gd name="connsiteX7" fmla="*/ 0 w 230294"/>
                <a:gd name="connsiteY7" fmla="*/ 32173 h 128693"/>
                <a:gd name="connsiteX0" fmla="*/ 0 w 318348"/>
                <a:gd name="connsiteY0" fmla="*/ 79586 h 128693"/>
                <a:gd name="connsiteX1" fmla="*/ 254002 w 318348"/>
                <a:gd name="connsiteY1" fmla="*/ 32173 h 128693"/>
                <a:gd name="connsiteX2" fmla="*/ 254002 w 318348"/>
                <a:gd name="connsiteY2" fmla="*/ 0 h 128693"/>
                <a:gd name="connsiteX3" fmla="*/ 318348 w 318348"/>
                <a:gd name="connsiteY3" fmla="*/ 64347 h 128693"/>
                <a:gd name="connsiteX4" fmla="*/ 254002 w 318348"/>
                <a:gd name="connsiteY4" fmla="*/ 128693 h 128693"/>
                <a:gd name="connsiteX5" fmla="*/ 254002 w 318348"/>
                <a:gd name="connsiteY5" fmla="*/ 96520 h 128693"/>
                <a:gd name="connsiteX6" fmla="*/ 88054 w 318348"/>
                <a:gd name="connsiteY6" fmla="*/ 96520 h 128693"/>
                <a:gd name="connsiteX7" fmla="*/ 0 w 318348"/>
                <a:gd name="connsiteY7" fmla="*/ 79586 h 128693"/>
                <a:gd name="connsiteX0" fmla="*/ 6772 w 325120"/>
                <a:gd name="connsiteY0" fmla="*/ 79586 h 128693"/>
                <a:gd name="connsiteX1" fmla="*/ 260774 w 325120"/>
                <a:gd name="connsiteY1" fmla="*/ 32173 h 128693"/>
                <a:gd name="connsiteX2" fmla="*/ 260774 w 325120"/>
                <a:gd name="connsiteY2" fmla="*/ 0 h 128693"/>
                <a:gd name="connsiteX3" fmla="*/ 325120 w 325120"/>
                <a:gd name="connsiteY3" fmla="*/ 64347 h 128693"/>
                <a:gd name="connsiteX4" fmla="*/ 260774 w 325120"/>
                <a:gd name="connsiteY4" fmla="*/ 128693 h 128693"/>
                <a:gd name="connsiteX5" fmla="*/ 260774 w 325120"/>
                <a:gd name="connsiteY5" fmla="*/ 96520 h 128693"/>
                <a:gd name="connsiteX6" fmla="*/ 0 w 325120"/>
                <a:gd name="connsiteY6" fmla="*/ 82973 h 128693"/>
                <a:gd name="connsiteX7" fmla="*/ 6772 w 325120"/>
                <a:gd name="connsiteY7" fmla="*/ 79586 h 12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20" h="128693">
                  <a:moveTo>
                    <a:pt x="6772" y="79586"/>
                  </a:moveTo>
                  <a:lnTo>
                    <a:pt x="260774" y="32173"/>
                  </a:lnTo>
                  <a:lnTo>
                    <a:pt x="260774" y="0"/>
                  </a:lnTo>
                  <a:lnTo>
                    <a:pt x="325120" y="64347"/>
                  </a:lnTo>
                  <a:lnTo>
                    <a:pt x="260774" y="128693"/>
                  </a:lnTo>
                  <a:lnTo>
                    <a:pt x="260774" y="96520"/>
                  </a:lnTo>
                  <a:lnTo>
                    <a:pt x="0" y="82973"/>
                  </a:lnTo>
                  <a:lnTo>
                    <a:pt x="6772" y="7958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0B53B-1566-DEB6-E3D7-E94B4E1727DB}"/>
              </a:ext>
            </a:extLst>
          </p:cNvPr>
          <p:cNvSpPr txBox="1">
            <a:spLocks/>
          </p:cNvSpPr>
          <p:nvPr/>
        </p:nvSpPr>
        <p:spPr>
          <a:xfrm>
            <a:off x="434294" y="3191209"/>
            <a:ext cx="10625259" cy="2913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2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①课程名在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表中，教师姓名在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表中，所以该查询需要用到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表，属于连接查询；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（教师号）是这两个表的关联字段（如上图所示），因此这两个表应按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相等进行连接；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③因为要查询所有课，即使该课没有任课教师也查，因此如果将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表放在连接类型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左边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的话，应使用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左外连接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AD31D09-1931-B82E-44CE-64CEC101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04" y="3599160"/>
            <a:ext cx="3585460" cy="1816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1997" y="699901"/>
            <a:ext cx="10234559" cy="4607277"/>
          </a:xfrm>
        </p:spPr>
        <p:txBody>
          <a:bodyPr>
            <a:noAutofit/>
          </a:bodyPr>
          <a:lstStyle/>
          <a:p>
            <a:pPr marL="914400" lvl="2" indent="0">
              <a:lnSpc>
                <a:spcPct val="15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089" y="1408556"/>
            <a:ext cx="5864943" cy="12999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教师姓名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ON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5348836" y="3812838"/>
            <a:ext cx="5864943" cy="2102440"/>
          </a:xfrm>
          <a:prstGeom prst="wedgeRoundRectCallout">
            <a:avLst>
              <a:gd name="adj1" fmla="val -59784"/>
              <a:gd name="adj2" fmla="val 173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表中的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高等数学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这门课没有任课教师，即不符合连接条件，但是该课也出现在结果中，其对应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的教师姓名会取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。而右表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表只有满足连接条件的行才会出现在结果中。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10B487-2DDE-0918-9B04-D1D241E0FA6F}"/>
              </a:ext>
            </a:extLst>
          </p:cNvPr>
          <p:cNvGrpSpPr/>
          <p:nvPr/>
        </p:nvGrpSpPr>
        <p:grpSpPr>
          <a:xfrm>
            <a:off x="2878286" y="2285937"/>
            <a:ext cx="3626182" cy="1032087"/>
            <a:chOff x="3112955" y="2299255"/>
            <a:chExt cx="3626182" cy="103208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30B7978-A2E6-41C0-9934-D639EA40D96E}"/>
                </a:ext>
              </a:extLst>
            </p:cNvPr>
            <p:cNvCxnSpPr>
              <a:cxnSpLocks/>
            </p:cNvCxnSpPr>
            <p:nvPr/>
          </p:nvCxnSpPr>
          <p:spPr>
            <a:xfrm>
              <a:off x="3112955" y="2299255"/>
              <a:ext cx="167190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对话气泡: 圆角矩形 1">
              <a:extLst>
                <a:ext uri="{FF2B5EF4-FFF2-40B4-BE49-F238E27FC236}">
                  <a16:creationId xmlns:a16="http://schemas.microsoft.com/office/drawing/2014/main" id="{F400CAE0-3388-C648-3207-B9CA86EA3E6D}"/>
                </a:ext>
              </a:extLst>
            </p:cNvPr>
            <p:cNvSpPr/>
            <p:nvPr/>
          </p:nvSpPr>
          <p:spPr>
            <a:xfrm>
              <a:off x="3426549" y="2937237"/>
              <a:ext cx="3312588" cy="394105"/>
            </a:xfrm>
            <a:prstGeom prst="wedgeRoundRectCallout">
              <a:avLst>
                <a:gd name="adj1" fmla="val -38895"/>
                <a:gd name="adj2" fmla="val -19381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left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join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表示左外连接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4F378D-40ED-15DC-D0C5-E62B4027B2A0}"/>
              </a:ext>
            </a:extLst>
          </p:cNvPr>
          <p:cNvGrpSpPr/>
          <p:nvPr/>
        </p:nvGrpSpPr>
        <p:grpSpPr>
          <a:xfrm>
            <a:off x="6869485" y="492412"/>
            <a:ext cx="4444963" cy="2758751"/>
            <a:chOff x="6869485" y="492412"/>
            <a:chExt cx="4444963" cy="275875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C051D20-588D-57F4-2DBD-6A2579EB988F}"/>
                </a:ext>
              </a:extLst>
            </p:cNvPr>
            <p:cNvGrpSpPr/>
            <p:nvPr/>
          </p:nvGrpSpPr>
          <p:grpSpPr>
            <a:xfrm>
              <a:off x="6869485" y="492412"/>
              <a:ext cx="4444963" cy="2758751"/>
              <a:chOff x="6869485" y="492412"/>
              <a:chExt cx="4444963" cy="275875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C698FCF1-500F-4CE4-6175-91C34AC79A9F}"/>
                  </a:ext>
                </a:extLst>
              </p:cNvPr>
              <p:cNvGrpSpPr/>
              <p:nvPr/>
            </p:nvGrpSpPr>
            <p:grpSpPr>
              <a:xfrm>
                <a:off x="6869485" y="809204"/>
                <a:ext cx="4444963" cy="2441959"/>
                <a:chOff x="7249809" y="2095832"/>
                <a:chExt cx="4444963" cy="2441959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04C4CBD9-CB0E-CB53-1CF4-1B5BE60D2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584"/>
                <a:stretch/>
              </p:blipFill>
              <p:spPr>
                <a:xfrm>
                  <a:off x="7251881" y="2095832"/>
                  <a:ext cx="3170659" cy="95579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4A2EF784-141F-5346-A2D8-503F2913A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3465" r="2640"/>
                <a:stretch/>
              </p:blipFill>
              <p:spPr>
                <a:xfrm>
                  <a:off x="7249809" y="3487026"/>
                  <a:ext cx="4444963" cy="10507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8ABCC3-2915-346A-CE13-2374C29A0466}"/>
                  </a:ext>
                </a:extLst>
              </p:cNvPr>
              <p:cNvSpPr txBox="1"/>
              <p:nvPr/>
            </p:nvSpPr>
            <p:spPr>
              <a:xfrm>
                <a:off x="8003339" y="492412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course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ED89FE6-6ED1-7F65-CBFF-A5F4B9A66EA3}"/>
                  </a:ext>
                </a:extLst>
              </p:cNvPr>
              <p:cNvSpPr txBox="1"/>
              <p:nvPr/>
            </p:nvSpPr>
            <p:spPr>
              <a:xfrm>
                <a:off x="8700352" y="1904663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teacher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A92C728-B04A-086A-5CCB-816797A09EA0}"/>
                </a:ext>
              </a:extLst>
            </p:cNvPr>
            <p:cNvGrpSpPr/>
            <p:nvPr/>
          </p:nvGrpSpPr>
          <p:grpSpPr>
            <a:xfrm>
              <a:off x="9888545" y="1135296"/>
              <a:ext cx="662949" cy="1788623"/>
              <a:chOff x="10074662" y="2421925"/>
              <a:chExt cx="662949" cy="1788623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B5B635-55BA-3EFA-3565-4AF2F04F425C}"/>
                  </a:ext>
                </a:extLst>
              </p:cNvPr>
              <p:cNvSpPr txBox="1"/>
              <p:nvPr/>
            </p:nvSpPr>
            <p:spPr>
              <a:xfrm>
                <a:off x="10074662" y="2421925"/>
                <a:ext cx="66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左表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3969F2-BD7C-EBD8-16B1-9DF2BA54585C}"/>
                  </a:ext>
                </a:extLst>
              </p:cNvPr>
              <p:cNvSpPr txBox="1"/>
              <p:nvPr/>
            </p:nvSpPr>
            <p:spPr>
              <a:xfrm>
                <a:off x="10074662" y="3871994"/>
                <a:ext cx="66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0515600" cy="54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右外连接查询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7006E-D27C-2081-9FC4-4A3A1570613E}"/>
              </a:ext>
            </a:extLst>
          </p:cNvPr>
          <p:cNvSpPr txBox="1">
            <a:spLocks/>
          </p:cNvSpPr>
          <p:nvPr/>
        </p:nvSpPr>
        <p:spPr>
          <a:xfrm>
            <a:off x="1019180" y="1469096"/>
            <a:ext cx="4701889" cy="75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基本语法：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E2AF7D-0337-6C7E-E5C8-8D5FA0D7F302}"/>
              </a:ext>
            </a:extLst>
          </p:cNvPr>
          <p:cNvSpPr txBox="1">
            <a:spLocks/>
          </p:cNvSpPr>
          <p:nvPr/>
        </p:nvSpPr>
        <p:spPr>
          <a:xfrm>
            <a:off x="1632986" y="2239087"/>
            <a:ext cx="7563396" cy="588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 JOIN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 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连接条件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EFA36A5-3370-6696-B5CC-048EBA817910}"/>
              </a:ext>
            </a:extLst>
          </p:cNvPr>
          <p:cNvSpPr/>
          <p:nvPr/>
        </p:nvSpPr>
        <p:spPr>
          <a:xfrm>
            <a:off x="1487101" y="3238933"/>
            <a:ext cx="3555349" cy="962951"/>
          </a:xfrm>
          <a:prstGeom prst="wedgeRoundRectCallout">
            <a:avLst>
              <a:gd name="adj1" fmla="val 38526"/>
              <a:gd name="adj2" fmla="val -1001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右外连接使用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子句指定，连接类型为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ABF677A-C391-68D7-85D2-1C81B4324358}"/>
              </a:ext>
            </a:extLst>
          </p:cNvPr>
          <p:cNvSpPr/>
          <p:nvPr/>
        </p:nvSpPr>
        <p:spPr>
          <a:xfrm>
            <a:off x="5394340" y="3238933"/>
            <a:ext cx="5246687" cy="1923786"/>
          </a:xfrm>
          <a:prstGeom prst="wedgeRoundRectCallout">
            <a:avLst>
              <a:gd name="adj1" fmla="val -32929"/>
              <a:gd name="adj2" fmla="val -690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连接时，连接类型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右边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的表（表名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）中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不满足连接条件的行也出现在连接结果中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，其在左表（表名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）中找不到匹配的值则显示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，而左表只有满足连接条件的行才会出现在连接结果中。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3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7608" y="859553"/>
            <a:ext cx="5484533" cy="1440000"/>
          </a:xfrm>
        </p:spPr>
        <p:txBody>
          <a:bodyPr>
            <a:noAutofit/>
          </a:bodyPr>
          <a:lstStyle/>
          <a:p>
            <a:pPr marL="720725" lvl="2" indent="-263525">
              <a:lnSpc>
                <a:spcPct val="130000"/>
              </a:lnSpc>
              <a:spcBef>
                <a:spcPts val="600"/>
              </a:spcBef>
              <a:buClr>
                <a:srgbClr val="C00000"/>
              </a:buClr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所有教师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的任课情况，即没有任课的教师也查，结果包括课程名和教师姓名两列。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B5193-3E29-64C6-BA10-5F9C7073FAC2}"/>
              </a:ext>
            </a:extLst>
          </p:cNvPr>
          <p:cNvSpPr txBox="1">
            <a:spLocks/>
          </p:cNvSpPr>
          <p:nvPr/>
        </p:nvSpPr>
        <p:spPr>
          <a:xfrm>
            <a:off x="564048" y="3177916"/>
            <a:ext cx="10234559" cy="304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2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①课程名在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表中，教师姓名在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表中，所以该查询需要用到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表，属于连接查询；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（教师号）是这两个表的关联字段（如上图所示），因此这两个表应按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相等进行连接；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③因为要查询所有教师，即使该教师没有任课也查，因此如果将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表放在连接类型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右边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的话，应使用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右外连接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A3EFC3-BE32-BCBD-2F4E-A84A704CF1A6}"/>
              </a:ext>
            </a:extLst>
          </p:cNvPr>
          <p:cNvGrpSpPr/>
          <p:nvPr/>
        </p:nvGrpSpPr>
        <p:grpSpPr>
          <a:xfrm>
            <a:off x="6587273" y="635963"/>
            <a:ext cx="3997470" cy="2520000"/>
            <a:chOff x="7486266" y="425981"/>
            <a:chExt cx="3285969" cy="1760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04EAAC3-9175-53DD-4CCE-765C6F98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6746" y="425981"/>
              <a:ext cx="3155489" cy="1760887"/>
            </a:xfrm>
            <a:prstGeom prst="rect">
              <a:avLst/>
            </a:prstGeom>
          </p:spPr>
        </p:pic>
        <p:sp>
          <p:nvSpPr>
            <p:cNvPr id="10" name="箭头: 右 8">
              <a:extLst>
                <a:ext uri="{FF2B5EF4-FFF2-40B4-BE49-F238E27FC236}">
                  <a16:creationId xmlns:a16="http://schemas.microsoft.com/office/drawing/2014/main" id="{BDA8183F-C79D-0C77-782F-2C60B57AF366}"/>
                </a:ext>
              </a:extLst>
            </p:cNvPr>
            <p:cNvSpPr/>
            <p:nvPr/>
          </p:nvSpPr>
          <p:spPr>
            <a:xfrm rot="19498600">
              <a:off x="9242924" y="1218254"/>
              <a:ext cx="385743" cy="58473"/>
            </a:xfrm>
            <a:custGeom>
              <a:avLst/>
              <a:gdLst>
                <a:gd name="connsiteX0" fmla="*/ 0 w 230294"/>
                <a:gd name="connsiteY0" fmla="*/ 32173 h 128693"/>
                <a:gd name="connsiteX1" fmla="*/ 165948 w 230294"/>
                <a:gd name="connsiteY1" fmla="*/ 32173 h 128693"/>
                <a:gd name="connsiteX2" fmla="*/ 165948 w 230294"/>
                <a:gd name="connsiteY2" fmla="*/ 0 h 128693"/>
                <a:gd name="connsiteX3" fmla="*/ 230294 w 230294"/>
                <a:gd name="connsiteY3" fmla="*/ 64347 h 128693"/>
                <a:gd name="connsiteX4" fmla="*/ 165948 w 230294"/>
                <a:gd name="connsiteY4" fmla="*/ 128693 h 128693"/>
                <a:gd name="connsiteX5" fmla="*/ 165948 w 230294"/>
                <a:gd name="connsiteY5" fmla="*/ 96520 h 128693"/>
                <a:gd name="connsiteX6" fmla="*/ 0 w 230294"/>
                <a:gd name="connsiteY6" fmla="*/ 96520 h 128693"/>
                <a:gd name="connsiteX7" fmla="*/ 0 w 230294"/>
                <a:gd name="connsiteY7" fmla="*/ 32173 h 128693"/>
                <a:gd name="connsiteX0" fmla="*/ 0 w 318348"/>
                <a:gd name="connsiteY0" fmla="*/ 79586 h 128693"/>
                <a:gd name="connsiteX1" fmla="*/ 254002 w 318348"/>
                <a:gd name="connsiteY1" fmla="*/ 32173 h 128693"/>
                <a:gd name="connsiteX2" fmla="*/ 254002 w 318348"/>
                <a:gd name="connsiteY2" fmla="*/ 0 h 128693"/>
                <a:gd name="connsiteX3" fmla="*/ 318348 w 318348"/>
                <a:gd name="connsiteY3" fmla="*/ 64347 h 128693"/>
                <a:gd name="connsiteX4" fmla="*/ 254002 w 318348"/>
                <a:gd name="connsiteY4" fmla="*/ 128693 h 128693"/>
                <a:gd name="connsiteX5" fmla="*/ 254002 w 318348"/>
                <a:gd name="connsiteY5" fmla="*/ 96520 h 128693"/>
                <a:gd name="connsiteX6" fmla="*/ 88054 w 318348"/>
                <a:gd name="connsiteY6" fmla="*/ 96520 h 128693"/>
                <a:gd name="connsiteX7" fmla="*/ 0 w 318348"/>
                <a:gd name="connsiteY7" fmla="*/ 79586 h 128693"/>
                <a:gd name="connsiteX0" fmla="*/ 6772 w 325120"/>
                <a:gd name="connsiteY0" fmla="*/ 79586 h 128693"/>
                <a:gd name="connsiteX1" fmla="*/ 260774 w 325120"/>
                <a:gd name="connsiteY1" fmla="*/ 32173 h 128693"/>
                <a:gd name="connsiteX2" fmla="*/ 260774 w 325120"/>
                <a:gd name="connsiteY2" fmla="*/ 0 h 128693"/>
                <a:gd name="connsiteX3" fmla="*/ 325120 w 325120"/>
                <a:gd name="connsiteY3" fmla="*/ 64347 h 128693"/>
                <a:gd name="connsiteX4" fmla="*/ 260774 w 325120"/>
                <a:gd name="connsiteY4" fmla="*/ 128693 h 128693"/>
                <a:gd name="connsiteX5" fmla="*/ 260774 w 325120"/>
                <a:gd name="connsiteY5" fmla="*/ 96520 h 128693"/>
                <a:gd name="connsiteX6" fmla="*/ 0 w 325120"/>
                <a:gd name="connsiteY6" fmla="*/ 82973 h 128693"/>
                <a:gd name="connsiteX7" fmla="*/ 6772 w 325120"/>
                <a:gd name="connsiteY7" fmla="*/ 79586 h 12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20" h="128693">
                  <a:moveTo>
                    <a:pt x="6772" y="79586"/>
                  </a:moveTo>
                  <a:lnTo>
                    <a:pt x="260774" y="32173"/>
                  </a:lnTo>
                  <a:lnTo>
                    <a:pt x="260774" y="0"/>
                  </a:lnTo>
                  <a:lnTo>
                    <a:pt x="325120" y="64347"/>
                  </a:lnTo>
                  <a:lnTo>
                    <a:pt x="260774" y="128693"/>
                  </a:lnTo>
                  <a:lnTo>
                    <a:pt x="260774" y="96520"/>
                  </a:lnTo>
                  <a:lnTo>
                    <a:pt x="0" y="82973"/>
                  </a:lnTo>
                  <a:lnTo>
                    <a:pt x="6772" y="7958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右 8">
              <a:extLst>
                <a:ext uri="{FF2B5EF4-FFF2-40B4-BE49-F238E27FC236}">
                  <a16:creationId xmlns:a16="http://schemas.microsoft.com/office/drawing/2014/main" id="{03665E7A-A1B6-A455-2A65-D36D67D9F5FE}"/>
                </a:ext>
              </a:extLst>
            </p:cNvPr>
            <p:cNvSpPr/>
            <p:nvPr/>
          </p:nvSpPr>
          <p:spPr>
            <a:xfrm rot="19498600">
              <a:off x="7486266" y="762867"/>
              <a:ext cx="385743" cy="64390"/>
            </a:xfrm>
            <a:custGeom>
              <a:avLst/>
              <a:gdLst>
                <a:gd name="connsiteX0" fmla="*/ 0 w 230294"/>
                <a:gd name="connsiteY0" fmla="*/ 32173 h 128693"/>
                <a:gd name="connsiteX1" fmla="*/ 165948 w 230294"/>
                <a:gd name="connsiteY1" fmla="*/ 32173 h 128693"/>
                <a:gd name="connsiteX2" fmla="*/ 165948 w 230294"/>
                <a:gd name="connsiteY2" fmla="*/ 0 h 128693"/>
                <a:gd name="connsiteX3" fmla="*/ 230294 w 230294"/>
                <a:gd name="connsiteY3" fmla="*/ 64347 h 128693"/>
                <a:gd name="connsiteX4" fmla="*/ 165948 w 230294"/>
                <a:gd name="connsiteY4" fmla="*/ 128693 h 128693"/>
                <a:gd name="connsiteX5" fmla="*/ 165948 w 230294"/>
                <a:gd name="connsiteY5" fmla="*/ 96520 h 128693"/>
                <a:gd name="connsiteX6" fmla="*/ 0 w 230294"/>
                <a:gd name="connsiteY6" fmla="*/ 96520 h 128693"/>
                <a:gd name="connsiteX7" fmla="*/ 0 w 230294"/>
                <a:gd name="connsiteY7" fmla="*/ 32173 h 128693"/>
                <a:gd name="connsiteX0" fmla="*/ 0 w 318348"/>
                <a:gd name="connsiteY0" fmla="*/ 79586 h 128693"/>
                <a:gd name="connsiteX1" fmla="*/ 254002 w 318348"/>
                <a:gd name="connsiteY1" fmla="*/ 32173 h 128693"/>
                <a:gd name="connsiteX2" fmla="*/ 254002 w 318348"/>
                <a:gd name="connsiteY2" fmla="*/ 0 h 128693"/>
                <a:gd name="connsiteX3" fmla="*/ 318348 w 318348"/>
                <a:gd name="connsiteY3" fmla="*/ 64347 h 128693"/>
                <a:gd name="connsiteX4" fmla="*/ 254002 w 318348"/>
                <a:gd name="connsiteY4" fmla="*/ 128693 h 128693"/>
                <a:gd name="connsiteX5" fmla="*/ 254002 w 318348"/>
                <a:gd name="connsiteY5" fmla="*/ 96520 h 128693"/>
                <a:gd name="connsiteX6" fmla="*/ 88054 w 318348"/>
                <a:gd name="connsiteY6" fmla="*/ 96520 h 128693"/>
                <a:gd name="connsiteX7" fmla="*/ 0 w 318348"/>
                <a:gd name="connsiteY7" fmla="*/ 79586 h 128693"/>
                <a:gd name="connsiteX0" fmla="*/ 6772 w 325120"/>
                <a:gd name="connsiteY0" fmla="*/ 79586 h 128693"/>
                <a:gd name="connsiteX1" fmla="*/ 260774 w 325120"/>
                <a:gd name="connsiteY1" fmla="*/ 32173 h 128693"/>
                <a:gd name="connsiteX2" fmla="*/ 260774 w 325120"/>
                <a:gd name="connsiteY2" fmla="*/ 0 h 128693"/>
                <a:gd name="connsiteX3" fmla="*/ 325120 w 325120"/>
                <a:gd name="connsiteY3" fmla="*/ 64347 h 128693"/>
                <a:gd name="connsiteX4" fmla="*/ 260774 w 325120"/>
                <a:gd name="connsiteY4" fmla="*/ 128693 h 128693"/>
                <a:gd name="connsiteX5" fmla="*/ 260774 w 325120"/>
                <a:gd name="connsiteY5" fmla="*/ 96520 h 128693"/>
                <a:gd name="connsiteX6" fmla="*/ 0 w 325120"/>
                <a:gd name="connsiteY6" fmla="*/ 82973 h 128693"/>
                <a:gd name="connsiteX7" fmla="*/ 6772 w 325120"/>
                <a:gd name="connsiteY7" fmla="*/ 79586 h 12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20" h="128693">
                  <a:moveTo>
                    <a:pt x="6772" y="79586"/>
                  </a:moveTo>
                  <a:lnTo>
                    <a:pt x="260774" y="32173"/>
                  </a:lnTo>
                  <a:lnTo>
                    <a:pt x="260774" y="0"/>
                  </a:lnTo>
                  <a:lnTo>
                    <a:pt x="325120" y="64347"/>
                  </a:lnTo>
                  <a:lnTo>
                    <a:pt x="260774" y="128693"/>
                  </a:lnTo>
                  <a:lnTo>
                    <a:pt x="260774" y="96520"/>
                  </a:lnTo>
                  <a:lnTo>
                    <a:pt x="0" y="82973"/>
                  </a:lnTo>
                  <a:lnTo>
                    <a:pt x="6772" y="7958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BBA57A06-30D9-F3C6-FED1-85444503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27" y="3622257"/>
            <a:ext cx="3882914" cy="1932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9212" y="947847"/>
            <a:ext cx="10234559" cy="460727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2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30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2737" y="1442713"/>
            <a:ext cx="5711811" cy="13051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教师姓名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ON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5866491" y="3764574"/>
            <a:ext cx="5389529" cy="1790550"/>
          </a:xfrm>
          <a:prstGeom prst="wedgeRoundRectCallout">
            <a:avLst>
              <a:gd name="adj1" fmla="val -66140"/>
              <a:gd name="adj2" fmla="val 18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表中的教师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刘冰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没有任课，即不符合连接条件，但是他也出现在连接结果中，其对应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的课程名则显示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。而左表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表中只有满足连接条件的行才会出现在结果中。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9D44BC-B6D5-E859-F2A2-50E15FEBB63B}"/>
              </a:ext>
            </a:extLst>
          </p:cNvPr>
          <p:cNvGrpSpPr/>
          <p:nvPr/>
        </p:nvGrpSpPr>
        <p:grpSpPr>
          <a:xfrm>
            <a:off x="2592068" y="2307390"/>
            <a:ext cx="3436498" cy="889362"/>
            <a:chOff x="3012854" y="2533924"/>
            <a:chExt cx="3436498" cy="88936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ED6E217-B4E2-43D2-8C79-0FA9DE7333E4}"/>
                </a:ext>
              </a:extLst>
            </p:cNvPr>
            <p:cNvCxnSpPr>
              <a:cxnSpLocks/>
            </p:cNvCxnSpPr>
            <p:nvPr/>
          </p:nvCxnSpPr>
          <p:spPr>
            <a:xfrm>
              <a:off x="3743241" y="2533924"/>
              <a:ext cx="165414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20E1324D-1BA1-E047-EA6E-6CB8106EEC26}"/>
                </a:ext>
              </a:extLst>
            </p:cNvPr>
            <p:cNvSpPr/>
            <p:nvPr/>
          </p:nvSpPr>
          <p:spPr>
            <a:xfrm>
              <a:off x="3012854" y="3029181"/>
              <a:ext cx="3436498" cy="394105"/>
            </a:xfrm>
            <a:prstGeom prst="wedgeRoundRectCallout">
              <a:avLst>
                <a:gd name="adj1" fmla="val -5395"/>
                <a:gd name="adj2" fmla="val -16917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right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join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表示右外连接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E1FDA8-3113-9CA6-5D3A-5FD1CFCFA0CA}"/>
              </a:ext>
            </a:extLst>
          </p:cNvPr>
          <p:cNvGrpSpPr/>
          <p:nvPr/>
        </p:nvGrpSpPr>
        <p:grpSpPr>
          <a:xfrm>
            <a:off x="6869485" y="492412"/>
            <a:ext cx="4444963" cy="2758751"/>
            <a:chOff x="6869485" y="492412"/>
            <a:chExt cx="4444963" cy="275875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0ED89F-E741-AC1D-B240-614AC4D6C055}"/>
                </a:ext>
              </a:extLst>
            </p:cNvPr>
            <p:cNvGrpSpPr/>
            <p:nvPr/>
          </p:nvGrpSpPr>
          <p:grpSpPr>
            <a:xfrm>
              <a:off x="6869485" y="492412"/>
              <a:ext cx="4444963" cy="2758751"/>
              <a:chOff x="6869485" y="492412"/>
              <a:chExt cx="4444963" cy="2758751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F79D3EF-CF06-D052-08A3-13F3468EABBD}"/>
                  </a:ext>
                </a:extLst>
              </p:cNvPr>
              <p:cNvGrpSpPr/>
              <p:nvPr/>
            </p:nvGrpSpPr>
            <p:grpSpPr>
              <a:xfrm>
                <a:off x="6869485" y="809204"/>
                <a:ext cx="4444963" cy="2441959"/>
                <a:chOff x="7249809" y="2095832"/>
                <a:chExt cx="4444963" cy="2441959"/>
              </a:xfrm>
            </p:grpSpPr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2DCE39BD-A797-7F41-3191-822FF4B0B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584"/>
                <a:stretch/>
              </p:blipFill>
              <p:spPr>
                <a:xfrm>
                  <a:off x="7251881" y="2095832"/>
                  <a:ext cx="3170659" cy="95579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3A75BEDB-7863-6C4C-D089-E4B04EC21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3465" r="2640"/>
                <a:stretch/>
              </p:blipFill>
              <p:spPr>
                <a:xfrm>
                  <a:off x="7249809" y="3487026"/>
                  <a:ext cx="4444963" cy="10507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484E8E-914A-0EC6-1BD0-A29BA08D1373}"/>
                  </a:ext>
                </a:extLst>
              </p:cNvPr>
              <p:cNvSpPr txBox="1"/>
              <p:nvPr/>
            </p:nvSpPr>
            <p:spPr>
              <a:xfrm>
                <a:off x="8003339" y="492412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course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A9CB5D-8209-AC73-FDC6-96A4B7E4F5A8}"/>
                  </a:ext>
                </a:extLst>
              </p:cNvPr>
              <p:cNvSpPr txBox="1"/>
              <p:nvPr/>
            </p:nvSpPr>
            <p:spPr>
              <a:xfrm>
                <a:off x="8700352" y="1904663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teacher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3A1EE48-6096-E1AE-D73F-A33430BDCCE1}"/>
                </a:ext>
              </a:extLst>
            </p:cNvPr>
            <p:cNvGrpSpPr/>
            <p:nvPr/>
          </p:nvGrpSpPr>
          <p:grpSpPr>
            <a:xfrm>
              <a:off x="9888545" y="1135296"/>
              <a:ext cx="662949" cy="1788623"/>
              <a:chOff x="10074662" y="2421925"/>
              <a:chExt cx="662949" cy="1788623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C568BB-2948-52FF-6A5A-B615351FD39A}"/>
                  </a:ext>
                </a:extLst>
              </p:cNvPr>
              <p:cNvSpPr txBox="1"/>
              <p:nvPr/>
            </p:nvSpPr>
            <p:spPr>
              <a:xfrm>
                <a:off x="10074662" y="2421925"/>
                <a:ext cx="66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左表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30DDF5-42C3-7875-C7DB-BEA7FBDCAA5F}"/>
                  </a:ext>
                </a:extLst>
              </p:cNvPr>
              <p:cNvSpPr txBox="1"/>
              <p:nvPr/>
            </p:nvSpPr>
            <p:spPr>
              <a:xfrm>
                <a:off x="10074662" y="3871994"/>
                <a:ext cx="66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0515600" cy="54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完全外连接查询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09EBC-FBF2-47EF-F686-A150C227FAB0}"/>
              </a:ext>
            </a:extLst>
          </p:cNvPr>
          <p:cNvSpPr txBox="1">
            <a:spLocks/>
          </p:cNvSpPr>
          <p:nvPr/>
        </p:nvSpPr>
        <p:spPr>
          <a:xfrm>
            <a:off x="1019180" y="1469096"/>
            <a:ext cx="4701889" cy="75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基本语法：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B83362-20F3-5A2D-9E86-164C168DC78F}"/>
              </a:ext>
            </a:extLst>
          </p:cNvPr>
          <p:cNvSpPr txBox="1">
            <a:spLocks/>
          </p:cNvSpPr>
          <p:nvPr/>
        </p:nvSpPr>
        <p:spPr>
          <a:xfrm>
            <a:off x="1632986" y="2210801"/>
            <a:ext cx="7563396" cy="540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JOIN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 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连接条件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E10E7D0-48F8-A8F3-B29E-BACD01B11B58}"/>
              </a:ext>
            </a:extLst>
          </p:cNvPr>
          <p:cNvSpPr/>
          <p:nvPr/>
        </p:nvSpPr>
        <p:spPr>
          <a:xfrm>
            <a:off x="1327095" y="3238933"/>
            <a:ext cx="3715356" cy="962951"/>
          </a:xfrm>
          <a:prstGeom prst="wedgeRoundRectCallout">
            <a:avLst>
              <a:gd name="adj1" fmla="val 40603"/>
              <a:gd name="adj2" fmla="val -10687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完全外连接使用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子句指定，连接类型为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16361AC-7947-4BDF-1E6B-6417300195EF}"/>
              </a:ext>
            </a:extLst>
          </p:cNvPr>
          <p:cNvSpPr/>
          <p:nvPr/>
        </p:nvSpPr>
        <p:spPr>
          <a:xfrm>
            <a:off x="5615873" y="3135621"/>
            <a:ext cx="5351883" cy="1387827"/>
          </a:xfrm>
          <a:prstGeom prst="wedgeRoundRectCallout">
            <a:avLst>
              <a:gd name="adj1" fmla="val -32929"/>
              <a:gd name="adj2" fmla="val -690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连接时，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连接类型两边的表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中不满足连接条件的行也都会出现在连接结果中，其在对方的表中找不到匹配值则显示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3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4049" y="829981"/>
            <a:ext cx="7032679" cy="1579957"/>
          </a:xfrm>
        </p:spPr>
        <p:txBody>
          <a:bodyPr>
            <a:noAutofit/>
          </a:bodyPr>
          <a:lstStyle/>
          <a:p>
            <a:pPr marL="720725" lvl="2" indent="-263525">
              <a:lnSpc>
                <a:spcPct val="120000"/>
              </a:lnSpc>
              <a:spcBef>
                <a:spcPts val="1800"/>
              </a:spcBef>
              <a:buClr>
                <a:srgbClr val="C00000"/>
              </a:buClr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查询所有教师及所有课的任课情况，即使该教师没有任课或该课没有任课教师也查询。结果包括课程名和教师姓名两列。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87E5FC-1D69-0ED9-5CE1-B75755FD6370}"/>
              </a:ext>
            </a:extLst>
          </p:cNvPr>
          <p:cNvGrpSpPr/>
          <p:nvPr/>
        </p:nvGrpSpPr>
        <p:grpSpPr>
          <a:xfrm>
            <a:off x="7323722" y="483942"/>
            <a:ext cx="3729999" cy="2272034"/>
            <a:chOff x="7326626" y="425980"/>
            <a:chExt cx="3285967" cy="1760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D3444A6-3D14-A377-D3EA-1789A942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7104" y="425980"/>
              <a:ext cx="3155489" cy="1760887"/>
            </a:xfrm>
            <a:prstGeom prst="rect">
              <a:avLst/>
            </a:prstGeom>
          </p:spPr>
        </p:pic>
        <p:sp>
          <p:nvSpPr>
            <p:cNvPr id="5" name="箭头: 右 8">
              <a:extLst>
                <a:ext uri="{FF2B5EF4-FFF2-40B4-BE49-F238E27FC236}">
                  <a16:creationId xmlns:a16="http://schemas.microsoft.com/office/drawing/2014/main" id="{91980C8F-21E9-4EC2-E31F-197410EA3FBF}"/>
                </a:ext>
              </a:extLst>
            </p:cNvPr>
            <p:cNvSpPr/>
            <p:nvPr/>
          </p:nvSpPr>
          <p:spPr>
            <a:xfrm rot="19498600">
              <a:off x="9129845" y="1223908"/>
              <a:ext cx="385743" cy="58473"/>
            </a:xfrm>
            <a:custGeom>
              <a:avLst/>
              <a:gdLst>
                <a:gd name="connsiteX0" fmla="*/ 0 w 230294"/>
                <a:gd name="connsiteY0" fmla="*/ 32173 h 128693"/>
                <a:gd name="connsiteX1" fmla="*/ 165948 w 230294"/>
                <a:gd name="connsiteY1" fmla="*/ 32173 h 128693"/>
                <a:gd name="connsiteX2" fmla="*/ 165948 w 230294"/>
                <a:gd name="connsiteY2" fmla="*/ 0 h 128693"/>
                <a:gd name="connsiteX3" fmla="*/ 230294 w 230294"/>
                <a:gd name="connsiteY3" fmla="*/ 64347 h 128693"/>
                <a:gd name="connsiteX4" fmla="*/ 165948 w 230294"/>
                <a:gd name="connsiteY4" fmla="*/ 128693 h 128693"/>
                <a:gd name="connsiteX5" fmla="*/ 165948 w 230294"/>
                <a:gd name="connsiteY5" fmla="*/ 96520 h 128693"/>
                <a:gd name="connsiteX6" fmla="*/ 0 w 230294"/>
                <a:gd name="connsiteY6" fmla="*/ 96520 h 128693"/>
                <a:gd name="connsiteX7" fmla="*/ 0 w 230294"/>
                <a:gd name="connsiteY7" fmla="*/ 32173 h 128693"/>
                <a:gd name="connsiteX0" fmla="*/ 0 w 318348"/>
                <a:gd name="connsiteY0" fmla="*/ 79586 h 128693"/>
                <a:gd name="connsiteX1" fmla="*/ 254002 w 318348"/>
                <a:gd name="connsiteY1" fmla="*/ 32173 h 128693"/>
                <a:gd name="connsiteX2" fmla="*/ 254002 w 318348"/>
                <a:gd name="connsiteY2" fmla="*/ 0 h 128693"/>
                <a:gd name="connsiteX3" fmla="*/ 318348 w 318348"/>
                <a:gd name="connsiteY3" fmla="*/ 64347 h 128693"/>
                <a:gd name="connsiteX4" fmla="*/ 254002 w 318348"/>
                <a:gd name="connsiteY4" fmla="*/ 128693 h 128693"/>
                <a:gd name="connsiteX5" fmla="*/ 254002 w 318348"/>
                <a:gd name="connsiteY5" fmla="*/ 96520 h 128693"/>
                <a:gd name="connsiteX6" fmla="*/ 88054 w 318348"/>
                <a:gd name="connsiteY6" fmla="*/ 96520 h 128693"/>
                <a:gd name="connsiteX7" fmla="*/ 0 w 318348"/>
                <a:gd name="connsiteY7" fmla="*/ 79586 h 128693"/>
                <a:gd name="connsiteX0" fmla="*/ 6772 w 325120"/>
                <a:gd name="connsiteY0" fmla="*/ 79586 h 128693"/>
                <a:gd name="connsiteX1" fmla="*/ 260774 w 325120"/>
                <a:gd name="connsiteY1" fmla="*/ 32173 h 128693"/>
                <a:gd name="connsiteX2" fmla="*/ 260774 w 325120"/>
                <a:gd name="connsiteY2" fmla="*/ 0 h 128693"/>
                <a:gd name="connsiteX3" fmla="*/ 325120 w 325120"/>
                <a:gd name="connsiteY3" fmla="*/ 64347 h 128693"/>
                <a:gd name="connsiteX4" fmla="*/ 260774 w 325120"/>
                <a:gd name="connsiteY4" fmla="*/ 128693 h 128693"/>
                <a:gd name="connsiteX5" fmla="*/ 260774 w 325120"/>
                <a:gd name="connsiteY5" fmla="*/ 96520 h 128693"/>
                <a:gd name="connsiteX6" fmla="*/ 0 w 325120"/>
                <a:gd name="connsiteY6" fmla="*/ 82973 h 128693"/>
                <a:gd name="connsiteX7" fmla="*/ 6772 w 325120"/>
                <a:gd name="connsiteY7" fmla="*/ 79586 h 12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20" h="128693">
                  <a:moveTo>
                    <a:pt x="6772" y="79586"/>
                  </a:moveTo>
                  <a:lnTo>
                    <a:pt x="260774" y="32173"/>
                  </a:lnTo>
                  <a:lnTo>
                    <a:pt x="260774" y="0"/>
                  </a:lnTo>
                  <a:lnTo>
                    <a:pt x="325120" y="64347"/>
                  </a:lnTo>
                  <a:lnTo>
                    <a:pt x="260774" y="128693"/>
                  </a:lnTo>
                  <a:lnTo>
                    <a:pt x="260774" y="96520"/>
                  </a:lnTo>
                  <a:lnTo>
                    <a:pt x="0" y="82973"/>
                  </a:lnTo>
                  <a:lnTo>
                    <a:pt x="6772" y="7958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8">
              <a:extLst>
                <a:ext uri="{FF2B5EF4-FFF2-40B4-BE49-F238E27FC236}">
                  <a16:creationId xmlns:a16="http://schemas.microsoft.com/office/drawing/2014/main" id="{E453EF3D-1EED-D488-7503-6B7E860CDBFC}"/>
                </a:ext>
              </a:extLst>
            </p:cNvPr>
            <p:cNvSpPr/>
            <p:nvPr/>
          </p:nvSpPr>
          <p:spPr>
            <a:xfrm rot="19498600">
              <a:off x="7326626" y="734593"/>
              <a:ext cx="385743" cy="64390"/>
            </a:xfrm>
            <a:custGeom>
              <a:avLst/>
              <a:gdLst>
                <a:gd name="connsiteX0" fmla="*/ 0 w 230294"/>
                <a:gd name="connsiteY0" fmla="*/ 32173 h 128693"/>
                <a:gd name="connsiteX1" fmla="*/ 165948 w 230294"/>
                <a:gd name="connsiteY1" fmla="*/ 32173 h 128693"/>
                <a:gd name="connsiteX2" fmla="*/ 165948 w 230294"/>
                <a:gd name="connsiteY2" fmla="*/ 0 h 128693"/>
                <a:gd name="connsiteX3" fmla="*/ 230294 w 230294"/>
                <a:gd name="connsiteY3" fmla="*/ 64347 h 128693"/>
                <a:gd name="connsiteX4" fmla="*/ 165948 w 230294"/>
                <a:gd name="connsiteY4" fmla="*/ 128693 h 128693"/>
                <a:gd name="connsiteX5" fmla="*/ 165948 w 230294"/>
                <a:gd name="connsiteY5" fmla="*/ 96520 h 128693"/>
                <a:gd name="connsiteX6" fmla="*/ 0 w 230294"/>
                <a:gd name="connsiteY6" fmla="*/ 96520 h 128693"/>
                <a:gd name="connsiteX7" fmla="*/ 0 w 230294"/>
                <a:gd name="connsiteY7" fmla="*/ 32173 h 128693"/>
                <a:gd name="connsiteX0" fmla="*/ 0 w 318348"/>
                <a:gd name="connsiteY0" fmla="*/ 79586 h 128693"/>
                <a:gd name="connsiteX1" fmla="*/ 254002 w 318348"/>
                <a:gd name="connsiteY1" fmla="*/ 32173 h 128693"/>
                <a:gd name="connsiteX2" fmla="*/ 254002 w 318348"/>
                <a:gd name="connsiteY2" fmla="*/ 0 h 128693"/>
                <a:gd name="connsiteX3" fmla="*/ 318348 w 318348"/>
                <a:gd name="connsiteY3" fmla="*/ 64347 h 128693"/>
                <a:gd name="connsiteX4" fmla="*/ 254002 w 318348"/>
                <a:gd name="connsiteY4" fmla="*/ 128693 h 128693"/>
                <a:gd name="connsiteX5" fmla="*/ 254002 w 318348"/>
                <a:gd name="connsiteY5" fmla="*/ 96520 h 128693"/>
                <a:gd name="connsiteX6" fmla="*/ 88054 w 318348"/>
                <a:gd name="connsiteY6" fmla="*/ 96520 h 128693"/>
                <a:gd name="connsiteX7" fmla="*/ 0 w 318348"/>
                <a:gd name="connsiteY7" fmla="*/ 79586 h 128693"/>
                <a:gd name="connsiteX0" fmla="*/ 6772 w 325120"/>
                <a:gd name="connsiteY0" fmla="*/ 79586 h 128693"/>
                <a:gd name="connsiteX1" fmla="*/ 260774 w 325120"/>
                <a:gd name="connsiteY1" fmla="*/ 32173 h 128693"/>
                <a:gd name="connsiteX2" fmla="*/ 260774 w 325120"/>
                <a:gd name="connsiteY2" fmla="*/ 0 h 128693"/>
                <a:gd name="connsiteX3" fmla="*/ 325120 w 325120"/>
                <a:gd name="connsiteY3" fmla="*/ 64347 h 128693"/>
                <a:gd name="connsiteX4" fmla="*/ 260774 w 325120"/>
                <a:gd name="connsiteY4" fmla="*/ 128693 h 128693"/>
                <a:gd name="connsiteX5" fmla="*/ 260774 w 325120"/>
                <a:gd name="connsiteY5" fmla="*/ 96520 h 128693"/>
                <a:gd name="connsiteX6" fmla="*/ 0 w 325120"/>
                <a:gd name="connsiteY6" fmla="*/ 82973 h 128693"/>
                <a:gd name="connsiteX7" fmla="*/ 6772 w 325120"/>
                <a:gd name="connsiteY7" fmla="*/ 79586 h 12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20" h="128693">
                  <a:moveTo>
                    <a:pt x="6772" y="79586"/>
                  </a:moveTo>
                  <a:lnTo>
                    <a:pt x="260774" y="32173"/>
                  </a:lnTo>
                  <a:lnTo>
                    <a:pt x="260774" y="0"/>
                  </a:lnTo>
                  <a:lnTo>
                    <a:pt x="325120" y="64347"/>
                  </a:lnTo>
                  <a:lnTo>
                    <a:pt x="260774" y="128693"/>
                  </a:lnTo>
                  <a:lnTo>
                    <a:pt x="260774" y="96520"/>
                  </a:lnTo>
                  <a:lnTo>
                    <a:pt x="0" y="82973"/>
                  </a:lnTo>
                  <a:lnTo>
                    <a:pt x="6772" y="7958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CC1FA-5AE2-4D47-886D-970D32B344B1}"/>
              </a:ext>
            </a:extLst>
          </p:cNvPr>
          <p:cNvSpPr txBox="1">
            <a:spLocks/>
          </p:cNvSpPr>
          <p:nvPr/>
        </p:nvSpPr>
        <p:spPr>
          <a:xfrm>
            <a:off x="258295" y="2904355"/>
            <a:ext cx="10738781" cy="2915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2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①课程名在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表中，教师姓名在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表中，所以该查询需要用到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表，属于连接查询；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（教师号）是这两个表的关联字段（如上图所示），因此这两个表应按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相等进行连接；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③因为有任课和没任课的教师都查，有任课教师的课和没任课教师的课也都查，因此使用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完全外连接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E880459-0CF3-7F4D-42F2-9CA9484E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73" y="3558530"/>
            <a:ext cx="3817966" cy="2090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547" y="780367"/>
            <a:ext cx="10234559" cy="4607277"/>
          </a:xfrm>
        </p:spPr>
        <p:txBody>
          <a:bodyPr>
            <a:noAutofit/>
          </a:bodyPr>
          <a:lstStyle/>
          <a:p>
            <a:pPr marL="914400" lvl="2" indent="0">
              <a:lnSpc>
                <a:spcPct val="10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9653" y="1330640"/>
            <a:ext cx="5754877" cy="1207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教师姓名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5668161" y="4180636"/>
            <a:ext cx="5296056" cy="1207008"/>
          </a:xfrm>
          <a:prstGeom prst="wedgeRoundRectCallout">
            <a:avLst>
              <a:gd name="adj1" fmla="val -60562"/>
              <a:gd name="adj2" fmla="val 381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两个表不符合连接条件的记录也会出现在连接结果中，无匹配值的列显示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84BF60-AB6F-48FE-756C-CA48C5FE0165}"/>
              </a:ext>
            </a:extLst>
          </p:cNvPr>
          <p:cNvGrpSpPr/>
          <p:nvPr/>
        </p:nvGrpSpPr>
        <p:grpSpPr>
          <a:xfrm>
            <a:off x="2605899" y="2111030"/>
            <a:ext cx="3436498" cy="972976"/>
            <a:chOff x="3004762" y="2509648"/>
            <a:chExt cx="3436498" cy="9729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3BB5883-2563-B285-3B42-4FA03445B90F}"/>
                </a:ext>
              </a:extLst>
            </p:cNvPr>
            <p:cNvCxnSpPr>
              <a:cxnSpLocks/>
            </p:cNvCxnSpPr>
            <p:nvPr/>
          </p:nvCxnSpPr>
          <p:spPr>
            <a:xfrm>
              <a:off x="3702781" y="2509648"/>
              <a:ext cx="151654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对话气泡: 圆角矩形 4">
              <a:extLst>
                <a:ext uri="{FF2B5EF4-FFF2-40B4-BE49-F238E27FC236}">
                  <a16:creationId xmlns:a16="http://schemas.microsoft.com/office/drawing/2014/main" id="{D8C3CDF1-8DF7-94FD-D9BF-7CC7FF1ED187}"/>
                </a:ext>
              </a:extLst>
            </p:cNvPr>
            <p:cNvSpPr/>
            <p:nvPr/>
          </p:nvSpPr>
          <p:spPr>
            <a:xfrm>
              <a:off x="3004762" y="3088519"/>
              <a:ext cx="3436498" cy="394105"/>
            </a:xfrm>
            <a:prstGeom prst="wedgeRoundRectCallout">
              <a:avLst>
                <a:gd name="adj1" fmla="val -5395"/>
                <a:gd name="adj2" fmla="val -16917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full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join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表示完全外连接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D8ACF4-0A18-849C-8AF1-92E5DDB9B220}"/>
              </a:ext>
            </a:extLst>
          </p:cNvPr>
          <p:cNvGrpSpPr/>
          <p:nvPr/>
        </p:nvGrpSpPr>
        <p:grpSpPr>
          <a:xfrm>
            <a:off x="6897384" y="670249"/>
            <a:ext cx="4444963" cy="2758751"/>
            <a:chOff x="6869485" y="492412"/>
            <a:chExt cx="4444963" cy="275875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EC7C55F-883C-5245-5E73-A7DCD668F3FD}"/>
                </a:ext>
              </a:extLst>
            </p:cNvPr>
            <p:cNvGrpSpPr/>
            <p:nvPr/>
          </p:nvGrpSpPr>
          <p:grpSpPr>
            <a:xfrm>
              <a:off x="6869485" y="492412"/>
              <a:ext cx="4444963" cy="2758751"/>
              <a:chOff x="6869485" y="492412"/>
              <a:chExt cx="4444963" cy="2758751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2C72576-0246-7444-2F0D-243592DA8A7D}"/>
                  </a:ext>
                </a:extLst>
              </p:cNvPr>
              <p:cNvGrpSpPr/>
              <p:nvPr/>
            </p:nvGrpSpPr>
            <p:grpSpPr>
              <a:xfrm>
                <a:off x="6869485" y="809204"/>
                <a:ext cx="4444963" cy="2441959"/>
                <a:chOff x="7249809" y="2095832"/>
                <a:chExt cx="4444963" cy="2441959"/>
              </a:xfrm>
            </p:grpSpPr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8A38BF75-EBE1-2A38-C466-3E6E759CE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584"/>
                <a:stretch/>
              </p:blipFill>
              <p:spPr>
                <a:xfrm>
                  <a:off x="7251881" y="2095832"/>
                  <a:ext cx="3170659" cy="95579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4540734C-2941-4255-E7E6-9520B2B05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3465" r="2640"/>
                <a:stretch/>
              </p:blipFill>
              <p:spPr>
                <a:xfrm>
                  <a:off x="7249809" y="3487026"/>
                  <a:ext cx="4444963" cy="10507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1AA12E-D71E-5085-5D3E-904348FB3A8E}"/>
                  </a:ext>
                </a:extLst>
              </p:cNvPr>
              <p:cNvSpPr txBox="1"/>
              <p:nvPr/>
            </p:nvSpPr>
            <p:spPr>
              <a:xfrm>
                <a:off x="8003339" y="492412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course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FBC530C-70C8-6B59-77D3-C6441773694A}"/>
                  </a:ext>
                </a:extLst>
              </p:cNvPr>
              <p:cNvSpPr txBox="1"/>
              <p:nvPr/>
            </p:nvSpPr>
            <p:spPr>
              <a:xfrm>
                <a:off x="8700352" y="1904663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teacher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ACCC9F1-2581-13D9-F35F-9F5544F2F6E2}"/>
                </a:ext>
              </a:extLst>
            </p:cNvPr>
            <p:cNvGrpSpPr/>
            <p:nvPr/>
          </p:nvGrpSpPr>
          <p:grpSpPr>
            <a:xfrm>
              <a:off x="9888545" y="1135296"/>
              <a:ext cx="662949" cy="1788623"/>
              <a:chOff x="10074662" y="2421925"/>
              <a:chExt cx="662949" cy="17886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AC36F5-3F60-4105-B361-B80AC2150DC1}"/>
                  </a:ext>
                </a:extLst>
              </p:cNvPr>
              <p:cNvSpPr txBox="1"/>
              <p:nvPr/>
            </p:nvSpPr>
            <p:spPr>
              <a:xfrm>
                <a:off x="10074662" y="2421925"/>
                <a:ext cx="66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左表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F94800-4598-599A-3F18-2E5FCB6090D0}"/>
                  </a:ext>
                </a:extLst>
              </p:cNvPr>
              <p:cNvSpPr txBox="1"/>
              <p:nvPr/>
            </p:nvSpPr>
            <p:spPr>
              <a:xfrm>
                <a:off x="10074662" y="3871994"/>
                <a:ext cx="66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右表</a:t>
                </a: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5781" y="849935"/>
            <a:ext cx="10200437" cy="5417819"/>
          </a:xfrm>
        </p:spPr>
        <p:txBody>
          <a:bodyPr>
            <a:normAutofit/>
          </a:bodyPr>
          <a:lstStyle/>
          <a:p>
            <a:pPr marL="446405" indent="-446405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查询要求或查询结果涉及多个表的查询属于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多表查询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6405" indent="-446405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进行多表查询时必须将多个表按逻辑关系进行连接。正确连接后才能从多个表中检索出需要的数据。　　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6405" indent="-446405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表的连接可在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子句或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子句中指定。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2400"/>
              </a:spcBef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子句指定的连接是内连接。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2400"/>
              </a:spcBef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子句指定的连接可以是内连接也可以是外连接。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2400"/>
              </a:spcBef>
              <a:buSzPct val="80000"/>
              <a:buNone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2400"/>
              </a:spcBef>
            </a:pPr>
            <a:endParaRPr lang="zh-CN" altLang="en-US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788400"/>
            <a:ext cx="10515600" cy="520951"/>
          </a:xfrm>
        </p:spPr>
        <p:txBody>
          <a:bodyPr>
            <a:noAutofit/>
          </a:bodyPr>
          <a:lstStyle/>
          <a:p>
            <a:pPr marL="446405" indent="-446405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子句的连接语法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25E440E-1972-409D-E12C-FE591F98F986}"/>
              </a:ext>
            </a:extLst>
          </p:cNvPr>
          <p:cNvSpPr txBox="1">
            <a:spLocks/>
          </p:cNvSpPr>
          <p:nvPr/>
        </p:nvSpPr>
        <p:spPr>
          <a:xfrm>
            <a:off x="1454961" y="1480771"/>
            <a:ext cx="3633569" cy="520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连接条件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1C13C6-135E-76BF-1F56-8EE324391FE2}"/>
              </a:ext>
            </a:extLst>
          </p:cNvPr>
          <p:cNvSpPr txBox="1">
            <a:spLocks/>
          </p:cNvSpPr>
          <p:nvPr/>
        </p:nvSpPr>
        <p:spPr>
          <a:xfrm>
            <a:off x="1398317" y="3164287"/>
            <a:ext cx="7563396" cy="616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800"/>
              </a:spcBef>
              <a:buSzPct val="80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连接类型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连接条件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E71318BF-3FE5-EC4A-8C5D-8D69F10A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31716"/>
            <a:ext cx="3254371" cy="875054"/>
          </a:xfrm>
          <a:prstGeom prst="wedgeRoundRectCallout">
            <a:avLst>
              <a:gd name="adj1" fmla="val -100408"/>
              <a:gd name="adj2" fmla="val -183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子句进行的连接都属于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内连接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D45D8F0-944D-100D-0321-0EB2ABA6478E}"/>
              </a:ext>
            </a:extLst>
          </p:cNvPr>
          <p:cNvSpPr txBox="1">
            <a:spLocks/>
          </p:cNvSpPr>
          <p:nvPr/>
        </p:nvSpPr>
        <p:spPr>
          <a:xfrm>
            <a:off x="900000" y="2476700"/>
            <a:ext cx="7881510" cy="520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405" indent="-446405">
              <a:lnSpc>
                <a:spcPct val="11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子句的连接语法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F6E21B40-28D3-08CD-DB0A-9547C276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10" y="3870409"/>
            <a:ext cx="3897947" cy="2279538"/>
          </a:xfrm>
          <a:prstGeom prst="wedgeRoundRectCallout">
            <a:avLst>
              <a:gd name="adj1" fmla="val -63086"/>
              <a:gd name="adj2" fmla="val -627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主要连接类型：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INNER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内连接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左外连接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右外连接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JOIN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完全外连接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3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4" grpId="0" animBg="1"/>
      <p:bldP spid="6" grpId="0" animBg="1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8332" y="1106289"/>
            <a:ext cx="7986821" cy="703755"/>
          </a:xfrm>
        </p:spPr>
        <p:txBody>
          <a:bodyPr>
            <a:noAutofit/>
          </a:bodyPr>
          <a:lstStyle/>
          <a:p>
            <a:pPr marL="446405" indent="-446405">
              <a:lnSpc>
                <a:spcPct val="120000"/>
              </a:lnSpc>
              <a:spcBef>
                <a:spcPts val="24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内连接是仅将两个表中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满足连接条件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的行进行连接。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278871" y="2016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921FE-CACE-C52B-FE30-4C4EF8AAC1CA}"/>
              </a:ext>
            </a:extLst>
          </p:cNvPr>
          <p:cNvSpPr txBox="1">
            <a:spLocks/>
          </p:cNvSpPr>
          <p:nvPr/>
        </p:nvSpPr>
        <p:spPr>
          <a:xfrm>
            <a:off x="427692" y="1726917"/>
            <a:ext cx="10755501" cy="1116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1" indent="-263525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查询各门课的任课教师，结果包括有任课教师的课程名和有任课的教师姓名两列。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E5519E-2487-13DE-9C18-2D7A094F8454}"/>
              </a:ext>
            </a:extLst>
          </p:cNvPr>
          <p:cNvSpPr txBox="1">
            <a:spLocks/>
          </p:cNvSpPr>
          <p:nvPr/>
        </p:nvSpPr>
        <p:spPr>
          <a:xfrm>
            <a:off x="225628" y="2745724"/>
            <a:ext cx="7351205" cy="3138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①因为课程名在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表中，教师姓名在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中，因此该查询需要用到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表，属于连接查询；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（教师号）是这两个表的关联字段，因此这两个表应按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相等进行连接；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③因为只查询有任课教师的课程名和有任课的教师姓名，所以该连接应为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内连接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33EE72-606D-8409-2FA7-D60F2B3785D8}"/>
              </a:ext>
            </a:extLst>
          </p:cNvPr>
          <p:cNvGrpSpPr/>
          <p:nvPr/>
        </p:nvGrpSpPr>
        <p:grpSpPr>
          <a:xfrm>
            <a:off x="7436581" y="3049541"/>
            <a:ext cx="3870251" cy="2702170"/>
            <a:chOff x="7436581" y="3049541"/>
            <a:chExt cx="3870251" cy="270217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5644149-60D8-659E-8266-C2944BB2BECD}"/>
                </a:ext>
              </a:extLst>
            </p:cNvPr>
            <p:cNvGrpSpPr/>
            <p:nvPr/>
          </p:nvGrpSpPr>
          <p:grpSpPr>
            <a:xfrm>
              <a:off x="7436581" y="3049541"/>
              <a:ext cx="3870251" cy="2401332"/>
              <a:chOff x="7326626" y="425980"/>
              <a:chExt cx="3285967" cy="176088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BC463FF-E0F9-5D9A-BD40-22DFD7673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7104" y="425980"/>
                <a:ext cx="3155489" cy="1760887"/>
              </a:xfrm>
              <a:prstGeom prst="rect">
                <a:avLst/>
              </a:prstGeom>
            </p:spPr>
          </p:pic>
          <p:sp>
            <p:nvSpPr>
              <p:cNvPr id="13" name="箭头: 右 8">
                <a:extLst>
                  <a:ext uri="{FF2B5EF4-FFF2-40B4-BE49-F238E27FC236}">
                    <a16:creationId xmlns:a16="http://schemas.microsoft.com/office/drawing/2014/main" id="{F3FE6A7D-9415-14E6-8601-36BF70262FCA}"/>
                  </a:ext>
                </a:extLst>
              </p:cNvPr>
              <p:cNvSpPr/>
              <p:nvPr/>
            </p:nvSpPr>
            <p:spPr>
              <a:xfrm rot="19498600">
                <a:off x="9129845" y="1223908"/>
                <a:ext cx="385743" cy="58473"/>
              </a:xfrm>
              <a:custGeom>
                <a:avLst/>
                <a:gdLst>
                  <a:gd name="connsiteX0" fmla="*/ 0 w 230294"/>
                  <a:gd name="connsiteY0" fmla="*/ 32173 h 128693"/>
                  <a:gd name="connsiteX1" fmla="*/ 165948 w 230294"/>
                  <a:gd name="connsiteY1" fmla="*/ 32173 h 128693"/>
                  <a:gd name="connsiteX2" fmla="*/ 165948 w 230294"/>
                  <a:gd name="connsiteY2" fmla="*/ 0 h 128693"/>
                  <a:gd name="connsiteX3" fmla="*/ 230294 w 230294"/>
                  <a:gd name="connsiteY3" fmla="*/ 64347 h 128693"/>
                  <a:gd name="connsiteX4" fmla="*/ 165948 w 230294"/>
                  <a:gd name="connsiteY4" fmla="*/ 128693 h 128693"/>
                  <a:gd name="connsiteX5" fmla="*/ 165948 w 230294"/>
                  <a:gd name="connsiteY5" fmla="*/ 96520 h 128693"/>
                  <a:gd name="connsiteX6" fmla="*/ 0 w 230294"/>
                  <a:gd name="connsiteY6" fmla="*/ 96520 h 128693"/>
                  <a:gd name="connsiteX7" fmla="*/ 0 w 230294"/>
                  <a:gd name="connsiteY7" fmla="*/ 32173 h 128693"/>
                  <a:gd name="connsiteX0" fmla="*/ 0 w 318348"/>
                  <a:gd name="connsiteY0" fmla="*/ 79586 h 128693"/>
                  <a:gd name="connsiteX1" fmla="*/ 254002 w 318348"/>
                  <a:gd name="connsiteY1" fmla="*/ 32173 h 128693"/>
                  <a:gd name="connsiteX2" fmla="*/ 254002 w 318348"/>
                  <a:gd name="connsiteY2" fmla="*/ 0 h 128693"/>
                  <a:gd name="connsiteX3" fmla="*/ 318348 w 318348"/>
                  <a:gd name="connsiteY3" fmla="*/ 64347 h 128693"/>
                  <a:gd name="connsiteX4" fmla="*/ 254002 w 318348"/>
                  <a:gd name="connsiteY4" fmla="*/ 128693 h 128693"/>
                  <a:gd name="connsiteX5" fmla="*/ 254002 w 318348"/>
                  <a:gd name="connsiteY5" fmla="*/ 96520 h 128693"/>
                  <a:gd name="connsiteX6" fmla="*/ 88054 w 318348"/>
                  <a:gd name="connsiteY6" fmla="*/ 96520 h 128693"/>
                  <a:gd name="connsiteX7" fmla="*/ 0 w 318348"/>
                  <a:gd name="connsiteY7" fmla="*/ 79586 h 128693"/>
                  <a:gd name="connsiteX0" fmla="*/ 6772 w 325120"/>
                  <a:gd name="connsiteY0" fmla="*/ 79586 h 128693"/>
                  <a:gd name="connsiteX1" fmla="*/ 260774 w 325120"/>
                  <a:gd name="connsiteY1" fmla="*/ 32173 h 128693"/>
                  <a:gd name="connsiteX2" fmla="*/ 260774 w 325120"/>
                  <a:gd name="connsiteY2" fmla="*/ 0 h 128693"/>
                  <a:gd name="connsiteX3" fmla="*/ 325120 w 325120"/>
                  <a:gd name="connsiteY3" fmla="*/ 64347 h 128693"/>
                  <a:gd name="connsiteX4" fmla="*/ 260774 w 325120"/>
                  <a:gd name="connsiteY4" fmla="*/ 128693 h 128693"/>
                  <a:gd name="connsiteX5" fmla="*/ 260774 w 325120"/>
                  <a:gd name="connsiteY5" fmla="*/ 96520 h 128693"/>
                  <a:gd name="connsiteX6" fmla="*/ 0 w 325120"/>
                  <a:gd name="connsiteY6" fmla="*/ 82973 h 128693"/>
                  <a:gd name="connsiteX7" fmla="*/ 6772 w 325120"/>
                  <a:gd name="connsiteY7" fmla="*/ 79586 h 1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5120" h="128693">
                    <a:moveTo>
                      <a:pt x="6772" y="79586"/>
                    </a:moveTo>
                    <a:lnTo>
                      <a:pt x="260774" y="32173"/>
                    </a:lnTo>
                    <a:lnTo>
                      <a:pt x="260774" y="0"/>
                    </a:lnTo>
                    <a:lnTo>
                      <a:pt x="325120" y="64347"/>
                    </a:lnTo>
                    <a:lnTo>
                      <a:pt x="260774" y="128693"/>
                    </a:lnTo>
                    <a:lnTo>
                      <a:pt x="260774" y="96520"/>
                    </a:lnTo>
                    <a:lnTo>
                      <a:pt x="0" y="82973"/>
                    </a:lnTo>
                    <a:lnTo>
                      <a:pt x="6772" y="79586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箭头: 右 8">
                <a:extLst>
                  <a:ext uri="{FF2B5EF4-FFF2-40B4-BE49-F238E27FC236}">
                    <a16:creationId xmlns:a16="http://schemas.microsoft.com/office/drawing/2014/main" id="{B3B0EC4A-9C76-1F84-8782-985BEEAD89E7}"/>
                  </a:ext>
                </a:extLst>
              </p:cNvPr>
              <p:cNvSpPr/>
              <p:nvPr/>
            </p:nvSpPr>
            <p:spPr>
              <a:xfrm rot="19498600">
                <a:off x="7326626" y="734593"/>
                <a:ext cx="385743" cy="64390"/>
              </a:xfrm>
              <a:custGeom>
                <a:avLst/>
                <a:gdLst>
                  <a:gd name="connsiteX0" fmla="*/ 0 w 230294"/>
                  <a:gd name="connsiteY0" fmla="*/ 32173 h 128693"/>
                  <a:gd name="connsiteX1" fmla="*/ 165948 w 230294"/>
                  <a:gd name="connsiteY1" fmla="*/ 32173 h 128693"/>
                  <a:gd name="connsiteX2" fmla="*/ 165948 w 230294"/>
                  <a:gd name="connsiteY2" fmla="*/ 0 h 128693"/>
                  <a:gd name="connsiteX3" fmla="*/ 230294 w 230294"/>
                  <a:gd name="connsiteY3" fmla="*/ 64347 h 128693"/>
                  <a:gd name="connsiteX4" fmla="*/ 165948 w 230294"/>
                  <a:gd name="connsiteY4" fmla="*/ 128693 h 128693"/>
                  <a:gd name="connsiteX5" fmla="*/ 165948 w 230294"/>
                  <a:gd name="connsiteY5" fmla="*/ 96520 h 128693"/>
                  <a:gd name="connsiteX6" fmla="*/ 0 w 230294"/>
                  <a:gd name="connsiteY6" fmla="*/ 96520 h 128693"/>
                  <a:gd name="connsiteX7" fmla="*/ 0 w 230294"/>
                  <a:gd name="connsiteY7" fmla="*/ 32173 h 128693"/>
                  <a:gd name="connsiteX0" fmla="*/ 0 w 318348"/>
                  <a:gd name="connsiteY0" fmla="*/ 79586 h 128693"/>
                  <a:gd name="connsiteX1" fmla="*/ 254002 w 318348"/>
                  <a:gd name="connsiteY1" fmla="*/ 32173 h 128693"/>
                  <a:gd name="connsiteX2" fmla="*/ 254002 w 318348"/>
                  <a:gd name="connsiteY2" fmla="*/ 0 h 128693"/>
                  <a:gd name="connsiteX3" fmla="*/ 318348 w 318348"/>
                  <a:gd name="connsiteY3" fmla="*/ 64347 h 128693"/>
                  <a:gd name="connsiteX4" fmla="*/ 254002 w 318348"/>
                  <a:gd name="connsiteY4" fmla="*/ 128693 h 128693"/>
                  <a:gd name="connsiteX5" fmla="*/ 254002 w 318348"/>
                  <a:gd name="connsiteY5" fmla="*/ 96520 h 128693"/>
                  <a:gd name="connsiteX6" fmla="*/ 88054 w 318348"/>
                  <a:gd name="connsiteY6" fmla="*/ 96520 h 128693"/>
                  <a:gd name="connsiteX7" fmla="*/ 0 w 318348"/>
                  <a:gd name="connsiteY7" fmla="*/ 79586 h 128693"/>
                  <a:gd name="connsiteX0" fmla="*/ 6772 w 325120"/>
                  <a:gd name="connsiteY0" fmla="*/ 79586 h 128693"/>
                  <a:gd name="connsiteX1" fmla="*/ 260774 w 325120"/>
                  <a:gd name="connsiteY1" fmla="*/ 32173 h 128693"/>
                  <a:gd name="connsiteX2" fmla="*/ 260774 w 325120"/>
                  <a:gd name="connsiteY2" fmla="*/ 0 h 128693"/>
                  <a:gd name="connsiteX3" fmla="*/ 325120 w 325120"/>
                  <a:gd name="connsiteY3" fmla="*/ 64347 h 128693"/>
                  <a:gd name="connsiteX4" fmla="*/ 260774 w 325120"/>
                  <a:gd name="connsiteY4" fmla="*/ 128693 h 128693"/>
                  <a:gd name="connsiteX5" fmla="*/ 260774 w 325120"/>
                  <a:gd name="connsiteY5" fmla="*/ 96520 h 128693"/>
                  <a:gd name="connsiteX6" fmla="*/ 0 w 325120"/>
                  <a:gd name="connsiteY6" fmla="*/ 82973 h 128693"/>
                  <a:gd name="connsiteX7" fmla="*/ 6772 w 325120"/>
                  <a:gd name="connsiteY7" fmla="*/ 79586 h 1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5120" h="128693">
                    <a:moveTo>
                      <a:pt x="6772" y="79586"/>
                    </a:moveTo>
                    <a:lnTo>
                      <a:pt x="260774" y="32173"/>
                    </a:lnTo>
                    <a:lnTo>
                      <a:pt x="260774" y="0"/>
                    </a:lnTo>
                    <a:lnTo>
                      <a:pt x="325120" y="64347"/>
                    </a:lnTo>
                    <a:lnTo>
                      <a:pt x="260774" y="128693"/>
                    </a:lnTo>
                    <a:lnTo>
                      <a:pt x="260774" y="96520"/>
                    </a:lnTo>
                    <a:lnTo>
                      <a:pt x="0" y="82973"/>
                    </a:lnTo>
                    <a:lnTo>
                      <a:pt x="6772" y="79586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8D1EEF1-49C3-2E98-1B74-101DA21EB003}"/>
                </a:ext>
              </a:extLst>
            </p:cNvPr>
            <p:cNvSpPr txBox="1"/>
            <p:nvPr/>
          </p:nvSpPr>
          <p:spPr>
            <a:xfrm>
              <a:off x="8555513" y="5413157"/>
              <a:ext cx="2258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school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数据库关系图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7C064E-C4C8-FBCA-7C3A-B4075E92A43E}"/>
              </a:ext>
            </a:extLst>
          </p:cNvPr>
          <p:cNvSpPr txBox="1"/>
          <p:nvPr/>
        </p:nvSpPr>
        <p:spPr>
          <a:xfrm>
            <a:off x="1048578" y="2534275"/>
            <a:ext cx="10094843" cy="192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按教师号</a:t>
            </a:r>
            <a:r>
              <a:rPr lang="en-US" altLang="zh-CN" sz="2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相等进行内连接，输出连接后的所有数据：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1800"/>
              </a:spcBef>
              <a:buFont typeface="Wingdings" pitchFamily="2" charset="2"/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36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运行结果如下：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5F6EB9-1695-CCDB-EC4B-719E4F8FA8D0}"/>
              </a:ext>
            </a:extLst>
          </p:cNvPr>
          <p:cNvSpPr txBox="1">
            <a:spLocks/>
          </p:cNvSpPr>
          <p:nvPr/>
        </p:nvSpPr>
        <p:spPr>
          <a:xfrm>
            <a:off x="947531" y="440886"/>
            <a:ext cx="3809999" cy="3084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表（教师表）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C3678A-F2BD-B216-856A-721F9E5DCD0C}"/>
              </a:ext>
            </a:extLst>
          </p:cNvPr>
          <p:cNvSpPr txBox="1">
            <a:spLocks/>
          </p:cNvSpPr>
          <p:nvPr/>
        </p:nvSpPr>
        <p:spPr>
          <a:xfrm>
            <a:off x="7003773" y="440886"/>
            <a:ext cx="4472609" cy="767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表（课程表）的记录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62E29B-5643-B509-9196-F192016E109A}"/>
              </a:ext>
            </a:extLst>
          </p:cNvPr>
          <p:cNvSpPr/>
          <p:nvPr/>
        </p:nvSpPr>
        <p:spPr>
          <a:xfrm>
            <a:off x="1613808" y="2990465"/>
            <a:ext cx="8462009" cy="98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0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.*,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0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0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0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0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0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0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0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F76144-2FC2-D54B-2B43-3496AC941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3"/>
          <a:stretch/>
        </p:blipFill>
        <p:spPr>
          <a:xfrm>
            <a:off x="7376160" y="896882"/>
            <a:ext cx="4100222" cy="16373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EECC4FA-CE05-37F1-377E-3FAC7938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1" y="904079"/>
            <a:ext cx="5453231" cy="16373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E25B34-A30F-BFA7-5F3E-F782A49D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" y="4558047"/>
            <a:ext cx="11570841" cy="16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AF11273-3D2D-24C2-50A0-C079E3D2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29" y="4123868"/>
            <a:ext cx="3061129" cy="1295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7712" y="780369"/>
            <a:ext cx="10234559" cy="323474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：使用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子句进行内连接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运行结果：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832761" y="1770613"/>
            <a:ext cx="5932183" cy="12538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AA1F269-A3BF-4035-B4A4-E5D18132BD04}"/>
              </a:ext>
            </a:extLst>
          </p:cNvPr>
          <p:cNvSpPr/>
          <p:nvPr/>
        </p:nvSpPr>
        <p:spPr>
          <a:xfrm>
            <a:off x="4553148" y="4840910"/>
            <a:ext cx="6763372" cy="1156102"/>
          </a:xfrm>
          <a:prstGeom prst="wedgeRoundRectCallout">
            <a:avLst>
              <a:gd name="adj1" fmla="val -52904"/>
              <a:gd name="adj2" fmla="val -242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由右上图可知，如果一个教师没有任课（如：刘冰），或一门课没有任课教师（如：高等数学），则这些不符合连接条件的行不会出现在连接结果中。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48BA4C-DFF6-7584-1699-C1532FE51E12}"/>
              </a:ext>
            </a:extLst>
          </p:cNvPr>
          <p:cNvGrpSpPr/>
          <p:nvPr/>
        </p:nvGrpSpPr>
        <p:grpSpPr>
          <a:xfrm>
            <a:off x="2800293" y="2954631"/>
            <a:ext cx="6748463" cy="1616001"/>
            <a:chOff x="3269476" y="2875040"/>
            <a:chExt cx="6650240" cy="1441799"/>
          </a:xfrm>
        </p:grpSpPr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3269476" y="2875040"/>
              <a:ext cx="351974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4617C629-D6C6-E41E-61BC-1EB11D916485}"/>
                </a:ext>
              </a:extLst>
            </p:cNvPr>
            <p:cNvSpPr/>
            <p:nvPr/>
          </p:nvSpPr>
          <p:spPr>
            <a:xfrm>
              <a:off x="4996818" y="3285365"/>
              <a:ext cx="4922898" cy="1031474"/>
            </a:xfrm>
            <a:prstGeom prst="wedgeRoundRectCallout">
              <a:avLst>
                <a:gd name="adj1" fmla="val -41798"/>
                <a:gd name="adj2" fmla="val -9038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WHERE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子句对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course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表和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teacher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表进行内连接。即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course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表和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teacher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表中的</a:t>
              </a:r>
              <a:r>
                <a:rPr lang="en-US" altLang="zh-CN" sz="2200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tno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都存在且相等的行才连接。</a:t>
              </a:r>
              <a:endPara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EFDACF-3A64-A386-F3E8-B9C3AE74B7A1}"/>
              </a:ext>
            </a:extLst>
          </p:cNvPr>
          <p:cNvGrpSpPr/>
          <p:nvPr/>
        </p:nvGrpSpPr>
        <p:grpSpPr>
          <a:xfrm>
            <a:off x="6871557" y="368556"/>
            <a:ext cx="4444963" cy="2942026"/>
            <a:chOff x="6871557" y="368556"/>
            <a:chExt cx="4444963" cy="29420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D0F714-8B4E-F7D5-9B7E-054357309469}"/>
                </a:ext>
              </a:extLst>
            </p:cNvPr>
            <p:cNvGrpSpPr/>
            <p:nvPr/>
          </p:nvGrpSpPr>
          <p:grpSpPr>
            <a:xfrm>
              <a:off x="6871557" y="368556"/>
              <a:ext cx="4444963" cy="2942026"/>
              <a:chOff x="6871557" y="368556"/>
              <a:chExt cx="4444963" cy="2942026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7EFB182-4BB0-2ED5-23B2-B1D76175EFA8}"/>
                  </a:ext>
                </a:extLst>
              </p:cNvPr>
              <p:cNvGrpSpPr/>
              <p:nvPr/>
            </p:nvGrpSpPr>
            <p:grpSpPr>
              <a:xfrm>
                <a:off x="6871557" y="671614"/>
                <a:ext cx="4444963" cy="2638968"/>
                <a:chOff x="7251881" y="1958242"/>
                <a:chExt cx="4444963" cy="2638968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5D249CF2-0485-249D-707E-9723F4852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1881" y="1958242"/>
                  <a:ext cx="3170659" cy="109338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3C2B7F01-E6FD-E4FC-DA46-4EDBC17E40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2640"/>
                <a:stretch/>
              </p:blipFill>
              <p:spPr>
                <a:xfrm>
                  <a:off x="7251881" y="3382942"/>
                  <a:ext cx="4444963" cy="121426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A12649-647B-44A7-9F65-3451C6CF2C96}"/>
                  </a:ext>
                </a:extLst>
              </p:cNvPr>
              <p:cNvSpPr txBox="1"/>
              <p:nvPr/>
            </p:nvSpPr>
            <p:spPr>
              <a:xfrm>
                <a:off x="7995246" y="368556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course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0848F4-C03E-6A0A-E4B1-9827ACBA5BEB}"/>
                  </a:ext>
                </a:extLst>
              </p:cNvPr>
              <p:cNvSpPr txBox="1"/>
              <p:nvPr/>
            </p:nvSpPr>
            <p:spPr>
              <a:xfrm>
                <a:off x="8715437" y="1794189"/>
                <a:ext cx="118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teacher</a:t>
                </a:r>
                <a:r>
                  <a:rPr lang="zh-CN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C3F6512-2AA5-CDD6-B49E-9457E2FF2B3C}"/>
                </a:ext>
              </a:extLst>
            </p:cNvPr>
            <p:cNvCxnSpPr/>
            <p:nvPr/>
          </p:nvCxnSpPr>
          <p:spPr>
            <a:xfrm>
              <a:off x="9548756" y="1027689"/>
              <a:ext cx="3548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43F05D-4434-63D4-5AFE-0B45488F4D44}"/>
                </a:ext>
              </a:extLst>
            </p:cNvPr>
            <p:cNvCxnSpPr/>
            <p:nvPr/>
          </p:nvCxnSpPr>
          <p:spPr>
            <a:xfrm>
              <a:off x="7063153" y="2474815"/>
              <a:ext cx="3548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111" y="730355"/>
            <a:ext cx="10234559" cy="460727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子句进行内连接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0387" y="1845708"/>
            <a:ext cx="10051226" cy="1182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教师姓名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inner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8AE509-6884-5397-4F28-0470D37C8F52}"/>
              </a:ext>
            </a:extLst>
          </p:cNvPr>
          <p:cNvGrpSpPr/>
          <p:nvPr/>
        </p:nvGrpSpPr>
        <p:grpSpPr>
          <a:xfrm>
            <a:off x="2803525" y="2850289"/>
            <a:ext cx="8162290" cy="1202211"/>
            <a:chOff x="2803525" y="2825750"/>
            <a:chExt cx="8162290" cy="1202211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2803525" y="2825750"/>
              <a:ext cx="8162290" cy="139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08664078-BEF1-EF34-1259-B81A4F7A9CE9}"/>
                </a:ext>
              </a:extLst>
            </p:cNvPr>
            <p:cNvSpPr/>
            <p:nvPr/>
          </p:nvSpPr>
          <p:spPr>
            <a:xfrm>
              <a:off x="4836214" y="3210333"/>
              <a:ext cx="4453442" cy="817628"/>
            </a:xfrm>
            <a:prstGeom prst="wedgeRoundRectCallout">
              <a:avLst>
                <a:gd name="adj1" fmla="val -44969"/>
                <a:gd name="adj2" fmla="val -8799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FROM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子句对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course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表和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teacher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表进行</a:t>
              </a:r>
              <a:r>
                <a:rPr lang="en-US" altLang="zh-CN" sz="2200" dirty="0" err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innerjoin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内连接。</a:t>
              </a:r>
              <a:endPara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3DD3426-792F-7B94-7A29-F59442415F9E}"/>
              </a:ext>
            </a:extLst>
          </p:cNvPr>
          <p:cNvSpPr/>
          <p:nvPr/>
        </p:nvSpPr>
        <p:spPr>
          <a:xfrm>
            <a:off x="4725781" y="4721700"/>
            <a:ext cx="3900329" cy="615932"/>
          </a:xfrm>
          <a:prstGeom prst="wedgeRoundRectCallout">
            <a:avLst>
              <a:gd name="adj1" fmla="val -60551"/>
              <a:gd name="adj2" fmla="val -371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查询结果与方法一完全一样。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FCAAE9-B677-84EF-ECA8-A885EC74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87" y="3829507"/>
            <a:ext cx="3061129" cy="1295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92" y="1283842"/>
            <a:ext cx="5283382" cy="225183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921FE-CACE-C52B-FE30-4C4EF8AAC1CA}"/>
              </a:ext>
            </a:extLst>
          </p:cNvPr>
          <p:cNvSpPr txBox="1">
            <a:spLocks/>
          </p:cNvSpPr>
          <p:nvPr/>
        </p:nvSpPr>
        <p:spPr>
          <a:xfrm>
            <a:off x="177756" y="605253"/>
            <a:ext cx="10755501" cy="589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1" indent="-263525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查询下面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号课的先修课的先修课的课程号。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AE5519E-2487-13DE-9C18-2D7A094F8454}"/>
              </a:ext>
            </a:extLst>
          </p:cNvPr>
          <p:cNvSpPr txBox="1">
            <a:spLocks/>
          </p:cNvSpPr>
          <p:nvPr/>
        </p:nvSpPr>
        <p:spPr>
          <a:xfrm>
            <a:off x="432816" y="3885677"/>
            <a:ext cx="10783824" cy="213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1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①要使课程号与其先修课的先修课的课程号出现在同一个表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中需要按照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course(a)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cpno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course(b)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相等进行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自连接；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②连接后选择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course(a)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行；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③然后在选择的行中对</a:t>
            </a:r>
            <a:r>
              <a:rPr lang="en-US" altLang="zh-CN" sz="22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course(b)</a:t>
            </a:r>
            <a:r>
              <a:rPr lang="zh-CN" altLang="en-US" sz="22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200" dirty="0" err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cpno</a:t>
            </a:r>
            <a:r>
              <a:rPr lang="zh-CN" altLang="en-US" sz="22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列进行投影。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2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1150" r="1"/>
          <a:stretch/>
        </p:blipFill>
        <p:spPr>
          <a:xfrm>
            <a:off x="4971827" y="1258729"/>
            <a:ext cx="6723558" cy="2194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3939" y="1645920"/>
            <a:ext cx="3971005" cy="12496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.*,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from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where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08" y="4572538"/>
            <a:ext cx="853514" cy="7392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939" y="4301458"/>
            <a:ext cx="5373085" cy="12496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b.cpno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from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where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a.cpno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b.cno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a.cno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14672" y="2356104"/>
            <a:ext cx="286512" cy="1005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039716" y="4825714"/>
            <a:ext cx="286512" cy="1005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A3921FE-CACE-C52B-FE30-4C4EF8AAC1CA}"/>
              </a:ext>
            </a:extLst>
          </p:cNvPr>
          <p:cNvSpPr txBox="1">
            <a:spLocks/>
          </p:cNvSpPr>
          <p:nvPr/>
        </p:nvSpPr>
        <p:spPr>
          <a:xfrm>
            <a:off x="67056" y="1056357"/>
            <a:ext cx="3802931" cy="589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1" indent="-263525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表自连接：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A3921FE-CACE-C52B-FE30-4C4EF8AAC1CA}"/>
              </a:ext>
            </a:extLst>
          </p:cNvPr>
          <p:cNvSpPr txBox="1">
            <a:spLocks/>
          </p:cNvSpPr>
          <p:nvPr/>
        </p:nvSpPr>
        <p:spPr>
          <a:xfrm>
            <a:off x="67055" y="3743579"/>
            <a:ext cx="7126225" cy="589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1" indent="-263525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表自连接后进行选择运算和投影运算：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9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1827</Words>
  <Application>Microsoft Office PowerPoint</Application>
  <PresentationFormat>宽屏</PresentationFormat>
  <Paragraphs>177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黑体</vt:lpstr>
      <vt:lpstr>Arial</vt:lpstr>
      <vt:lpstr>Wingdings</vt:lpstr>
      <vt:lpstr>Office 主题​​</vt:lpstr>
      <vt:lpstr>8.4 连接查询</vt:lpstr>
      <vt:lpstr>PowerPoint 演示文稿</vt:lpstr>
      <vt:lpstr>PowerPoint 演示文稿</vt:lpstr>
      <vt:lpstr>8.4.1 内连接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8.4.2 外连接</vt:lpstr>
      <vt:lpstr>1.左外连接查询</vt:lpstr>
      <vt:lpstr>PowerPoint 演示文稿</vt:lpstr>
      <vt:lpstr>PowerPoint 演示文稿</vt:lpstr>
      <vt:lpstr>2.右外连接查询</vt:lpstr>
      <vt:lpstr>PowerPoint 演示文稿</vt:lpstr>
      <vt:lpstr>PowerPoint 演示文稿</vt:lpstr>
      <vt:lpstr>3.完全外连接查询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422</cp:revision>
  <dcterms:created xsi:type="dcterms:W3CDTF">2019-10-10T08:16:00Z</dcterms:created>
  <dcterms:modified xsi:type="dcterms:W3CDTF">2024-05-30T14:52:08Z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