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319" r:id="rId3"/>
    <p:sldId id="334" r:id="rId4"/>
    <p:sldId id="300" r:id="rId5"/>
    <p:sldId id="332" r:id="rId6"/>
    <p:sldId id="342" r:id="rId7"/>
    <p:sldId id="333" r:id="rId8"/>
    <p:sldId id="341" r:id="rId9"/>
    <p:sldId id="336" r:id="rId10"/>
    <p:sldId id="337" r:id="rId11"/>
    <p:sldId id="338" r:id="rId12"/>
    <p:sldId id="339" r:id="rId13"/>
    <p:sldId id="340" r:id="rId14"/>
    <p:sldId id="352" r:id="rId15"/>
    <p:sldId id="35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18" autoAdjust="0"/>
    <p:restoredTop sz="95713" autoAdjust="0"/>
  </p:normalViewPr>
  <p:slideViewPr>
    <p:cSldViewPr snapToGrid="0">
      <p:cViewPr varScale="1">
        <p:scale>
          <a:sx n="125" d="100"/>
          <a:sy n="125" d="100"/>
        </p:scale>
        <p:origin x="821"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t>2024/5/30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t>‹#›</a:t>
            </a:fld>
            <a:endParaRPr lang="zh-CN" altLang="en-US"/>
          </a:p>
        </p:txBody>
      </p:sp>
    </p:spTree>
    <p:extLst>
      <p:ext uri="{BB962C8B-B14F-4D97-AF65-F5344CB8AC3E}">
        <p14:creationId xmlns:p14="http://schemas.microsoft.com/office/powerpoint/2010/main" val="4290047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50000"/>
              </a:lnSpc>
              <a:defRPr/>
            </a:pPr>
            <a:endParaRPr lang="zh-CN" altLang="en-US" sz="1200" dirty="0">
              <a:solidFill>
                <a:schemeClr val="tx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1</a:t>
            </a:fld>
            <a:endParaRPr lang="zh-CN" altLang="en-US"/>
          </a:p>
        </p:txBody>
      </p:sp>
    </p:spTree>
    <p:extLst>
      <p:ext uri="{BB962C8B-B14F-4D97-AF65-F5344CB8AC3E}">
        <p14:creationId xmlns:p14="http://schemas.microsoft.com/office/powerpoint/2010/main" val="1412147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下面通过两个例题学习理解相关子查询。</a:t>
            </a:r>
            <a:endParaRPr lang="en-US" altLang="zh-CN" dirty="0"/>
          </a:p>
          <a:p>
            <a:endParaRPr lang="en-US" altLang="zh-CN" dirty="0"/>
          </a:p>
          <a:p>
            <a:r>
              <a:rPr lang="zh-CN" altLang="en-US" dirty="0"/>
              <a:t>因为在子查询中求平均成绩的课必须是外查询表正在检查的这一行中那门课， 所以说这种查询属于相关子查询</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保证了进行比较的成绩与平均成绩是同一门课的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（是同一门课的成绩与其平均成绩的比较）</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因为在子查询中求的平均成绩是外查询表正在检查的这一行中那门课的， 因此该查询属于相关子查询</a:t>
            </a:r>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黑体" panose="02010609060101010101" pitchFamily="49" charset="-122"/>
                <a:ea typeface="黑体" panose="02010609060101010101" pitchFamily="49" charset="-122"/>
              </a:rPr>
              <a:t>如果按上述方法设计查询应使用 相关子查询。</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黑体" panose="02010609060101010101" pitchFamily="49" charset="-122"/>
                <a:ea typeface="黑体" panose="02010609060101010101" pitchFamily="49" charset="-122"/>
              </a:rPr>
              <a:t>如果按上述方法设计查询应使用 相关子查询。</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14</a:t>
            </a:fld>
            <a:endParaRPr lang="zh-CN" altLang="en-US"/>
          </a:p>
        </p:txBody>
      </p:sp>
    </p:spTree>
    <p:extLst>
      <p:ext uri="{BB962C8B-B14F-4D97-AF65-F5344CB8AC3E}">
        <p14:creationId xmlns:p14="http://schemas.microsoft.com/office/powerpoint/2010/main" val="286661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15</a:t>
            </a:fld>
            <a:endParaRPr lang="zh-CN" altLang="en-US"/>
          </a:p>
        </p:txBody>
      </p:sp>
    </p:spTree>
    <p:extLst>
      <p:ext uri="{BB962C8B-B14F-4D97-AF65-F5344CB8AC3E}">
        <p14:creationId xmlns:p14="http://schemas.microsoft.com/office/powerpoint/2010/main" val="24510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a:t>
            </a:fld>
            <a:endParaRPr lang="zh-CN" altLang="en-US"/>
          </a:p>
        </p:txBody>
      </p:sp>
    </p:spTree>
    <p:extLst>
      <p:ext uri="{BB962C8B-B14F-4D97-AF65-F5344CB8AC3E}">
        <p14:creationId xmlns:p14="http://schemas.microsoft.com/office/powerpoint/2010/main" val="110041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solidFill>
                <a:latin typeface="黑体" panose="02010609060101010101" pitchFamily="49" charset="-122"/>
                <a:ea typeface="黑体" panose="02010609060101010101" pitchFamily="49" charset="-122"/>
              </a:rPr>
              <a:t>第一种，比较运算符引入的子查询，此时子查询通常要返回单个值，因为比较运算符只能同一个值进行比较</a:t>
            </a:r>
            <a:endParaRPr lang="en-US" altLang="zh-CN" sz="1200" dirty="0">
              <a:solidFill>
                <a:schemeClr val="tx1"/>
              </a:solidFill>
              <a:latin typeface="黑体" panose="02010609060101010101" pitchFamily="49" charset="-122"/>
              <a:ea typeface="黑体" panose="02010609060101010101" pitchFamily="49" charset="-122"/>
            </a:endParaRPr>
          </a:p>
          <a:p>
            <a:endParaRPr lang="en-US" altLang="zh-CN" dirty="0"/>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3</a:t>
            </a:fld>
            <a:endParaRPr lang="zh-CN" altLang="en-US"/>
          </a:p>
        </p:txBody>
      </p:sp>
    </p:spTree>
    <p:extLst>
      <p:ext uri="{BB962C8B-B14F-4D97-AF65-F5344CB8AC3E}">
        <p14:creationId xmlns:p14="http://schemas.microsoft.com/office/powerpoint/2010/main" val="2756441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构成外查询的的</a:t>
            </a:r>
            <a:r>
              <a:rPr lang="en-US" altLang="zh-CN" dirty="0"/>
              <a:t>WHERE </a:t>
            </a:r>
            <a:r>
              <a:rPr lang="zh-CN" altLang="en-US" dirty="0"/>
              <a:t>条件</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4</a:t>
            </a:fld>
            <a:endParaRPr lang="zh-CN" altLang="en-US"/>
          </a:p>
        </p:txBody>
      </p:sp>
    </p:spTree>
    <p:extLst>
      <p:ext uri="{BB962C8B-B14F-4D97-AF65-F5344CB8AC3E}">
        <p14:creationId xmlns:p14="http://schemas.microsoft.com/office/powerpoint/2010/main" val="4254833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5</a:t>
            </a:fld>
            <a:endParaRPr lang="zh-CN" altLang="en-US"/>
          </a:p>
        </p:txBody>
      </p:sp>
    </p:spTree>
    <p:extLst>
      <p:ext uri="{BB962C8B-B14F-4D97-AF65-F5344CB8AC3E}">
        <p14:creationId xmlns:p14="http://schemas.microsoft.com/office/powerpoint/2010/main" val="4139710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6</a:t>
            </a:fld>
            <a:endParaRPr lang="zh-CN" altLang="en-US"/>
          </a:p>
        </p:txBody>
      </p:sp>
    </p:spTree>
    <p:extLst>
      <p:ext uri="{BB962C8B-B14F-4D97-AF65-F5344CB8AC3E}">
        <p14:creationId xmlns:p14="http://schemas.microsoft.com/office/powerpoint/2010/main" val="4002584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extLst>
      <p:ext uri="{BB962C8B-B14F-4D97-AF65-F5344CB8AC3E}">
        <p14:creationId xmlns:p14="http://schemas.microsoft.com/office/powerpoint/2010/main" val="3818924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按这个思路写出查询语句</a:t>
            </a:r>
            <a:r>
              <a:rPr lang="en-US" altLang="zh-CN" dirty="0"/>
              <a:t>…</a:t>
            </a:r>
          </a:p>
          <a:p>
            <a:r>
              <a:rPr lang="zh-CN" altLang="en-US" dirty="0"/>
              <a:t>不能用等号引入子查询，因为选课人数多于</a:t>
            </a:r>
            <a:r>
              <a:rPr lang="en-US" altLang="zh-CN" dirty="0"/>
              <a:t>5</a:t>
            </a:r>
            <a:r>
              <a:rPr lang="zh-CN" altLang="en-US" dirty="0"/>
              <a:t>人的课可能有多门。</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8</a:t>
            </a:fld>
            <a:endParaRPr lang="zh-CN" altLang="en-US"/>
          </a:p>
        </p:txBody>
      </p:sp>
    </p:spTree>
    <p:extLst>
      <p:ext uri="{BB962C8B-B14F-4D97-AF65-F5344CB8AC3E}">
        <p14:creationId xmlns:p14="http://schemas.microsoft.com/office/powerpoint/2010/main" val="1223137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类似嵌套循环，外查询的表每检查一行都要执行一次子查询。</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t>2024/5/30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t>‹#›</a:t>
            </a:fld>
            <a:endParaRPr lang="zh-CN" altLang="en-US"/>
          </a:p>
        </p:txBody>
      </p:sp>
      <p:grpSp>
        <p:nvGrpSpPr>
          <p:cNvPr id="7" name="组合 6">
            <a:extLst>
              <a:ext uri="{FF2B5EF4-FFF2-40B4-BE49-F238E27FC236}">
                <a16:creationId xmlns:a16="http://schemas.microsoft.com/office/drawing/2014/main" id="{9ADF036E-7587-8FAF-1DAD-F96B3AE90387}"/>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B7134C52-CE3C-08AD-1AFC-C39779D9A93C}"/>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AEB4B0B8-DDA2-A347-3B47-F9FBBC7BA209}"/>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422F0A7E-5BC4-8283-291E-2B988101D852}"/>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C318911D-C482-CA84-D113-298A76A1F21A}"/>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66C89990-9E5B-39D4-2D57-667106269AA8}"/>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F667A9FE-8EA0-EB82-C1C9-0B7366A7A713}"/>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529000"/>
            <a:ext cx="9144000" cy="900000"/>
          </a:xfrm>
        </p:spPr>
        <p:txBody>
          <a:bodyPr>
            <a:normAutofit/>
          </a:bodyPr>
          <a:lstStyle/>
          <a:p>
            <a:r>
              <a:rPr lang="en-US" altLang="zh-CN" sz="5400" b="1" dirty="0" smtClean="0">
                <a:latin typeface="黑体" panose="02010609060101010101" pitchFamily="49" charset="-122"/>
                <a:ea typeface="黑体" panose="02010609060101010101" pitchFamily="49" charset="-122"/>
              </a:rPr>
              <a:t>8.5 </a:t>
            </a:r>
            <a:r>
              <a:rPr lang="zh-CN" altLang="en-US" sz="5400" b="1" dirty="0">
                <a:latin typeface="黑体" panose="02010609060101010101" pitchFamily="49" charset="-122"/>
                <a:ea typeface="黑体" panose="02010609060101010101" pitchFamily="49" charset="-122"/>
                <a:cs typeface="+mj-cs"/>
              </a:rPr>
              <a:t>子查询</a:t>
            </a:r>
            <a:endParaRPr lang="zh-CN" altLang="en-US" sz="5400" b="1" dirty="0">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935174" y="910722"/>
            <a:ext cx="7071053" cy="4618842"/>
          </a:xfrm>
        </p:spPr>
        <p:txBody>
          <a:bodyPr>
            <a:noAutofit/>
          </a:bodyPr>
          <a:lstStyle/>
          <a:p>
            <a:pPr marL="0" indent="0">
              <a:lnSpc>
                <a:spcPct val="120000"/>
              </a:lnSpc>
              <a:spcBef>
                <a:spcPts val="1200"/>
              </a:spcBef>
              <a:buNone/>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查询成绩比其所选课平均分高的学生的学号、课程号及成绩。</a:t>
            </a:r>
            <a:endParaRPr lang="en-US" altLang="zh-CN" sz="2400" dirty="0">
              <a:latin typeface="黑体" panose="02010609060101010101" pitchFamily="49" charset="-122"/>
              <a:ea typeface="黑体" panose="02010609060101010101" pitchFamily="49" charset="-122"/>
            </a:endParaRPr>
          </a:p>
          <a:p>
            <a:pPr marL="457200" lvl="1" indent="0">
              <a:lnSpc>
                <a:spcPct val="120000"/>
              </a:lnSpc>
              <a:spcBef>
                <a:spcPts val="1200"/>
              </a:spcBef>
              <a:buNone/>
              <a:defRPr/>
            </a:pPr>
            <a:r>
              <a:rPr lang="zh-CN" altLang="en-US" dirty="0">
                <a:solidFill>
                  <a:srgbClr val="C00000"/>
                </a:solidFill>
                <a:latin typeface="黑体" panose="02010609060101010101" pitchFamily="49" charset="-122"/>
                <a:ea typeface="黑体" panose="02010609060101010101" pitchFamily="49" charset="-122"/>
              </a:rPr>
              <a:t>分析：该查询可按下列方法进行：</a:t>
            </a: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200"/>
              </a:spcBef>
              <a:buNone/>
              <a:defRPr/>
            </a:pPr>
            <a:r>
              <a:rPr lang="zh-CN" altLang="en-US" dirty="0">
                <a:latin typeface="黑体" panose="02010609060101010101" pitchFamily="49" charset="-122"/>
                <a:ea typeface="黑体" panose="02010609060101010101" pitchFamily="49" charset="-122"/>
              </a:rPr>
              <a:t>   ① 先在</a:t>
            </a:r>
            <a:r>
              <a:rPr lang="en-US" altLang="zh-CN" dirty="0">
                <a:latin typeface="黑体" panose="02010609060101010101" pitchFamily="49" charset="-122"/>
                <a:ea typeface="黑体" panose="02010609060101010101" pitchFamily="49" charset="-122"/>
              </a:rPr>
              <a:t>score</a:t>
            </a:r>
            <a:r>
              <a:rPr lang="zh-CN" altLang="en-US" dirty="0">
                <a:latin typeface="黑体" panose="02010609060101010101" pitchFamily="49" charset="-122"/>
                <a:ea typeface="黑体" panose="02010609060101010101" pitchFamily="49" charset="-122"/>
              </a:rPr>
              <a:t>表中检查第一行，将其</a:t>
            </a:r>
            <a:r>
              <a:rPr lang="en-US" altLang="zh-CN" dirty="0" err="1">
                <a:solidFill>
                  <a:srgbClr val="C00000"/>
                </a:solidFill>
                <a:latin typeface="黑体" panose="02010609060101010101" pitchFamily="49" charset="-122"/>
                <a:ea typeface="黑体" panose="02010609060101010101" pitchFamily="49" charset="-122"/>
              </a:rPr>
              <a:t>cno</a:t>
            </a:r>
            <a:r>
              <a:rPr lang="zh-CN" altLang="en-US" dirty="0">
                <a:latin typeface="黑体" panose="02010609060101010101" pitchFamily="49" charset="-122"/>
                <a:ea typeface="黑体" panose="02010609060101010101" pitchFamily="49" charset="-122"/>
              </a:rPr>
              <a:t>课程号传给子查询查该课平均成绩。然后返回外查询表的第一行，比较其成绩是否高于子查询结果，是就输出该行否则就不输出。</a:t>
            </a:r>
            <a:endParaRPr lang="en-US" altLang="zh-CN" dirty="0">
              <a:latin typeface="黑体" panose="02010609060101010101" pitchFamily="49" charset="-122"/>
              <a:ea typeface="黑体" panose="02010609060101010101" pitchFamily="49" charset="-122"/>
            </a:endParaRPr>
          </a:p>
          <a:p>
            <a:pPr marL="457200" lvl="1" indent="0">
              <a:lnSpc>
                <a:spcPct val="120000"/>
              </a:lnSpc>
              <a:spcBef>
                <a:spcPts val="1200"/>
              </a:spcBef>
              <a:buNone/>
              <a:defRPr/>
            </a:pPr>
            <a:r>
              <a:rPr lang="en-US" altLang="zh-CN" dirty="0">
                <a:latin typeface="黑体" panose="02010609060101010101" pitchFamily="49" charset="-122"/>
                <a:ea typeface="黑体" panose="02010609060101010101" pitchFamily="49" charset="-122"/>
              </a:rPr>
              <a:t>   ② </a:t>
            </a:r>
            <a:r>
              <a:rPr lang="zh-CN" altLang="en-US" dirty="0">
                <a:latin typeface="黑体" panose="02010609060101010101" pitchFamily="49" charset="-122"/>
                <a:ea typeface="黑体" panose="02010609060101010101" pitchFamily="49" charset="-122"/>
              </a:rPr>
              <a:t>按①中的方法依次检查</a:t>
            </a:r>
            <a:r>
              <a:rPr lang="en-US" altLang="zh-CN" dirty="0">
                <a:latin typeface="黑体" panose="02010609060101010101" pitchFamily="49" charset="-122"/>
                <a:ea typeface="黑体" panose="02010609060101010101" pitchFamily="49" charset="-122"/>
              </a:rPr>
              <a:t>score</a:t>
            </a:r>
            <a:r>
              <a:rPr lang="zh-CN" altLang="en-US" dirty="0">
                <a:latin typeface="黑体" panose="02010609060101010101" pitchFamily="49" charset="-122"/>
                <a:ea typeface="黑体" panose="02010609060101010101" pitchFamily="49" charset="-122"/>
              </a:rPr>
              <a:t>表中的其他行，直到所有行检查完毕。</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a:t>
            </a:r>
          </a:p>
        </p:txBody>
      </p:sp>
      <p:sp>
        <p:nvSpPr>
          <p:cNvPr id="4" name="Rectangle 3"/>
          <p:cNvSpPr>
            <a:spLocks noChangeArrowheads="1"/>
          </p:cNvSpPr>
          <p:nvPr/>
        </p:nvSpPr>
        <p:spPr bwMode="auto">
          <a:xfrm>
            <a:off x="-278871" y="20163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文本框 7">
            <a:extLst>
              <a:ext uri="{FF2B5EF4-FFF2-40B4-BE49-F238E27FC236}">
                <a16:creationId xmlns:a16="http://schemas.microsoft.com/office/drawing/2014/main" id="{69FD9D88-7DA0-7621-EE79-3ED5ED70C100}"/>
              </a:ext>
            </a:extLst>
          </p:cNvPr>
          <p:cNvSpPr txBox="1"/>
          <p:nvPr/>
        </p:nvSpPr>
        <p:spPr>
          <a:xfrm>
            <a:off x="935174" y="5524830"/>
            <a:ext cx="11089591" cy="476669"/>
          </a:xfrm>
          <a:prstGeom prst="rect">
            <a:avLst/>
          </a:prstGeom>
          <a:noFill/>
        </p:spPr>
        <p:txBody>
          <a:bodyPr wrap="square">
            <a:spAutoFit/>
          </a:bodyPr>
          <a:lstStyle/>
          <a:p>
            <a:pPr marL="800100" lvl="1" indent="-342900">
              <a:lnSpc>
                <a:spcPct val="120000"/>
              </a:lnSpc>
              <a:spcBef>
                <a:spcPts val="600"/>
              </a:spcBef>
              <a:buFont typeface="Arial" panose="020B0604020202020204" pitchFamily="34" charset="0"/>
              <a:buChar char="•"/>
              <a:defRPr/>
            </a:pPr>
            <a:r>
              <a:rPr lang="zh-CN" altLang="en-US" sz="2400" dirty="0">
                <a:solidFill>
                  <a:srgbClr val="0000CC"/>
                </a:solidFill>
                <a:latin typeface="黑体" panose="02010609060101010101" pitchFamily="49" charset="-122"/>
                <a:ea typeface="黑体" panose="02010609060101010101" pitchFamily="49" charset="-122"/>
              </a:rPr>
              <a:t>如果按上述方法设计查询，应使用关系运算符“</a:t>
            </a:r>
            <a:r>
              <a:rPr lang="en-US" altLang="zh-CN" sz="2400" dirty="0">
                <a:solidFill>
                  <a:srgbClr val="C00000"/>
                </a:solidFill>
                <a:latin typeface="黑体" panose="02010609060101010101" pitchFamily="49" charset="-122"/>
                <a:ea typeface="黑体" panose="02010609060101010101" pitchFamily="49" charset="-122"/>
              </a:rPr>
              <a:t>&gt;</a:t>
            </a:r>
            <a:r>
              <a:rPr lang="zh-CN" altLang="en-US" sz="2400" dirty="0">
                <a:solidFill>
                  <a:srgbClr val="0000CC"/>
                </a:solidFill>
                <a:latin typeface="黑体" panose="02010609060101010101" pitchFamily="49" charset="-122"/>
                <a:ea typeface="黑体" panose="02010609060101010101" pitchFamily="49" charset="-122"/>
              </a:rPr>
              <a:t>”引导的</a:t>
            </a:r>
            <a:r>
              <a:rPr lang="zh-CN" altLang="en-US" sz="2400" dirty="0">
                <a:solidFill>
                  <a:srgbClr val="C00000"/>
                </a:solidFill>
                <a:latin typeface="黑体" panose="02010609060101010101" pitchFamily="49" charset="-122"/>
                <a:ea typeface="黑体" panose="02010609060101010101" pitchFamily="49" charset="-122"/>
              </a:rPr>
              <a:t>相关子查询</a:t>
            </a:r>
            <a:r>
              <a:rPr lang="zh-CN" altLang="en-US" sz="2400" dirty="0">
                <a:solidFill>
                  <a:srgbClr val="0000CC"/>
                </a:solidFill>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grpSp>
        <p:nvGrpSpPr>
          <p:cNvPr id="2" name="组合 1">
            <a:extLst>
              <a:ext uri="{FF2B5EF4-FFF2-40B4-BE49-F238E27FC236}">
                <a16:creationId xmlns:a16="http://schemas.microsoft.com/office/drawing/2014/main" id="{A706ABBA-F9D8-587D-6635-8A4D417423C2}"/>
              </a:ext>
            </a:extLst>
          </p:cNvPr>
          <p:cNvGrpSpPr/>
          <p:nvPr/>
        </p:nvGrpSpPr>
        <p:grpSpPr>
          <a:xfrm>
            <a:off x="8190108" y="856501"/>
            <a:ext cx="3066718" cy="3704838"/>
            <a:chOff x="8375914" y="501604"/>
            <a:chExt cx="2881406" cy="3464363"/>
          </a:xfrm>
        </p:grpSpPr>
        <p:sp>
          <p:nvSpPr>
            <p:cNvPr id="6" name="内容占位符 2">
              <a:extLst>
                <a:ext uri="{FF2B5EF4-FFF2-40B4-BE49-F238E27FC236}">
                  <a16:creationId xmlns:a16="http://schemas.microsoft.com/office/drawing/2014/main" id="{9E32BEF4-EAEE-BE4D-F16D-4E57AD6995CB}"/>
                </a:ext>
              </a:extLst>
            </p:cNvPr>
            <p:cNvSpPr txBox="1">
              <a:spLocks/>
            </p:cNvSpPr>
            <p:nvPr/>
          </p:nvSpPr>
          <p:spPr>
            <a:xfrm>
              <a:off x="9343828" y="501604"/>
              <a:ext cx="1218202" cy="3646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200"/>
                </a:spcBef>
                <a:buSzPct val="100000"/>
                <a:buNone/>
              </a:pP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score</a:t>
              </a:r>
              <a:r>
                <a:rPr lang="zh-CN" altLang="en-US"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表</a:t>
              </a:r>
            </a:p>
          </p:txBody>
        </p:sp>
        <p:pic>
          <p:nvPicPr>
            <p:cNvPr id="9" name="图片 8">
              <a:extLst>
                <a:ext uri="{FF2B5EF4-FFF2-40B4-BE49-F238E27FC236}">
                  <a16:creationId xmlns:a16="http://schemas.microsoft.com/office/drawing/2014/main" id="{A598FC44-D523-E360-18AB-CF221640EA62}"/>
                </a:ext>
              </a:extLst>
            </p:cNvPr>
            <p:cNvPicPr>
              <a:picLocks noChangeAspect="1"/>
            </p:cNvPicPr>
            <p:nvPr/>
          </p:nvPicPr>
          <p:blipFill rotWithShape="1">
            <a:blip r:embed="rId3"/>
            <a:srcRect t="6061"/>
            <a:stretch/>
          </p:blipFill>
          <p:spPr>
            <a:xfrm>
              <a:off x="8375914" y="839993"/>
              <a:ext cx="2881406" cy="3125974"/>
            </a:xfrm>
            <a:prstGeom prst="rect">
              <a:avLst/>
            </a:prstGeom>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833939" y="616105"/>
            <a:ext cx="10524119" cy="4618707"/>
          </a:xfrm>
        </p:spPr>
        <p:txBody>
          <a:bodyPr>
            <a:noAutofit/>
          </a:bodyPr>
          <a:lstStyle/>
          <a:p>
            <a:pPr marL="457200" lvl="1" indent="0">
              <a:lnSpc>
                <a:spcPct val="120000"/>
              </a:lnSpc>
              <a:spcBef>
                <a:spcPts val="1800"/>
              </a:spcBef>
              <a:buNone/>
              <a:defRPr/>
            </a:pPr>
            <a:r>
              <a:rPr lang="zh-CN" altLang="en-US" sz="2200" dirty="0">
                <a:solidFill>
                  <a:srgbClr val="C00000"/>
                </a:solidFill>
                <a:latin typeface="黑体" panose="02010609060101010101" pitchFamily="49" charset="-122"/>
                <a:ea typeface="黑体" panose="02010609060101010101" pitchFamily="49" charset="-122"/>
              </a:rPr>
              <a:t>查询语句：</a:t>
            </a:r>
            <a:endParaRPr lang="en-US" altLang="zh-CN" sz="2200"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2400"/>
              </a:spcBef>
              <a:buNone/>
              <a:defRPr/>
            </a:pPr>
            <a:r>
              <a:rPr lang="zh-CN" altLang="en-US" sz="2200" dirty="0">
                <a:solidFill>
                  <a:srgbClr val="C00000"/>
                </a:solidFill>
                <a:latin typeface="黑体" panose="02010609060101010101" pitchFamily="49" charset="-122"/>
                <a:ea typeface="黑体" panose="02010609060101010101" pitchFamily="49" charset="-122"/>
              </a:rPr>
              <a:t>运行结果：</a:t>
            </a:r>
            <a:endParaRPr lang="zh-CN" altLang="en-US" sz="2200" dirty="0">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DB5843C6-9162-4DEC-84CC-062B2FE90D81}"/>
              </a:ext>
            </a:extLst>
          </p:cNvPr>
          <p:cNvSpPr/>
          <p:nvPr/>
        </p:nvSpPr>
        <p:spPr>
          <a:xfrm>
            <a:off x="991910" y="1111005"/>
            <a:ext cx="9052560" cy="2036534"/>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sno</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degree</a:t>
            </a:r>
            <a:r>
              <a:rPr lang="en-US" altLang="zh-CN" sz="2400" dirty="0">
                <a:solidFill>
                  <a:srgbClr val="008080"/>
                </a:solidFill>
                <a:latin typeface="黑体" panose="02010609060101010101" pitchFamily="49" charset="-122"/>
                <a:ea typeface="黑体" panose="02010609060101010101" pitchFamily="49" charset="-122"/>
              </a:rPr>
              <a:t>  </a:t>
            </a:r>
          </a:p>
          <a:p>
            <a:r>
              <a:rPr lang="en-US" altLang="zh-CN" sz="2400" dirty="0">
                <a:solidFill>
                  <a:srgbClr val="008080"/>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a</a:t>
            </a:r>
            <a:endParaRPr lang="zh-CN" altLang="en-US" sz="2400" dirty="0">
              <a:solidFill>
                <a:srgbClr val="0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    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degree</a:t>
            </a:r>
            <a:r>
              <a:rPr lang="en-US" altLang="zh-CN" sz="2400" dirty="0">
                <a:solidFill>
                  <a:srgbClr val="808080"/>
                </a:solidFill>
                <a:latin typeface="黑体" panose="02010609060101010101" pitchFamily="49" charset="-122"/>
                <a:ea typeface="黑体" panose="02010609060101010101" pitchFamily="49" charset="-122"/>
              </a:rPr>
              <a:t>&gt;</a:t>
            </a:r>
            <a:r>
              <a:rPr lang="zh-CN" altLang="en-US" sz="2400" dirty="0">
                <a:solidFill>
                  <a:srgbClr val="0000FF"/>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AVG</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degree</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                     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b</a:t>
            </a:r>
            <a:endParaRPr lang="zh-CN" altLang="en-US" sz="2400" dirty="0">
              <a:solidFill>
                <a:srgbClr val="0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                     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b</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a</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a:solidFill>
                  <a:srgbClr val="808080"/>
                </a:solidFill>
                <a:latin typeface="黑体" panose="02010609060101010101" pitchFamily="49" charset="-122"/>
                <a:ea typeface="黑体" panose="02010609060101010101" pitchFamily="49" charset="-122"/>
              </a:rPr>
              <a:t>)</a:t>
            </a:r>
            <a:endParaRPr lang="en-US" altLang="zh-CN" sz="2400" dirty="0">
              <a:solidFill>
                <a:srgbClr val="C00000"/>
              </a:solidFill>
              <a:latin typeface="黑体" panose="02010609060101010101" pitchFamily="49" charset="-122"/>
              <a:ea typeface="黑体" panose="02010609060101010101" pitchFamily="49" charset="-122"/>
            </a:endParaRPr>
          </a:p>
        </p:txBody>
      </p:sp>
      <p:sp>
        <p:nvSpPr>
          <p:cNvPr id="5" name="对话气泡: 圆角矩形 4">
            <a:extLst>
              <a:ext uri="{FF2B5EF4-FFF2-40B4-BE49-F238E27FC236}">
                <a16:creationId xmlns:a16="http://schemas.microsoft.com/office/drawing/2014/main" id="{8EA150D7-D973-404C-96D6-4AEB18A99E46}"/>
              </a:ext>
            </a:extLst>
          </p:cNvPr>
          <p:cNvSpPr/>
          <p:nvPr/>
        </p:nvSpPr>
        <p:spPr>
          <a:xfrm>
            <a:off x="4854643" y="3884085"/>
            <a:ext cx="5648819" cy="1829203"/>
          </a:xfrm>
          <a:prstGeom prst="wedgeRoundRectCallout">
            <a:avLst>
              <a:gd name="adj1" fmla="val -31507"/>
              <a:gd name="adj2" fmla="val -8896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zh-CN" altLang="en-US" sz="2200" dirty="0">
                <a:solidFill>
                  <a:srgbClr val="0000CC"/>
                </a:solidFill>
                <a:latin typeface="黑体" panose="02010609060101010101" pitchFamily="49" charset="-122"/>
                <a:ea typeface="黑体" panose="02010609060101010101" pitchFamily="49" charset="-122"/>
              </a:rPr>
              <a:t>该条件表示这是一个相关子查询。即子查询</a:t>
            </a:r>
            <a:r>
              <a:rPr lang="en-US" altLang="zh-CN" sz="2200" dirty="0">
                <a:solidFill>
                  <a:srgbClr val="C00000"/>
                </a:solidFill>
                <a:latin typeface="黑体" panose="02010609060101010101" pitchFamily="49" charset="-122"/>
                <a:ea typeface="黑体" panose="02010609060101010101" pitchFamily="49" charset="-122"/>
              </a:rPr>
              <a:t>b</a:t>
            </a:r>
            <a:r>
              <a:rPr lang="zh-CN" altLang="en-US" sz="2200" dirty="0">
                <a:solidFill>
                  <a:srgbClr val="0000CC"/>
                </a:solidFill>
                <a:latin typeface="黑体" panose="02010609060101010101" pitchFamily="49" charset="-122"/>
                <a:ea typeface="黑体" panose="02010609060101010101" pitchFamily="49" charset="-122"/>
              </a:rPr>
              <a:t>表引用了外查询</a:t>
            </a:r>
            <a:r>
              <a:rPr lang="en-US" altLang="zh-CN" sz="2200" dirty="0">
                <a:solidFill>
                  <a:srgbClr val="C00000"/>
                </a:solidFill>
                <a:latin typeface="黑体" panose="02010609060101010101" pitchFamily="49" charset="-122"/>
                <a:ea typeface="黑体" panose="02010609060101010101" pitchFamily="49" charset="-122"/>
              </a:rPr>
              <a:t>a</a:t>
            </a:r>
            <a:r>
              <a:rPr lang="zh-CN" altLang="en-US" sz="2200" dirty="0">
                <a:solidFill>
                  <a:srgbClr val="0000CC"/>
                </a:solidFill>
                <a:latin typeface="黑体" panose="02010609060101010101" pitchFamily="49" charset="-122"/>
                <a:ea typeface="黑体" panose="02010609060101010101" pitchFamily="49" charset="-122"/>
              </a:rPr>
              <a:t>表中的数据。</a:t>
            </a:r>
            <a:endParaRPr lang="en-US" altLang="zh-CN" sz="2200" dirty="0">
              <a:solidFill>
                <a:srgbClr val="0000CC"/>
              </a:solidFill>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sz="2200" dirty="0">
                <a:solidFill>
                  <a:srgbClr val="C00000"/>
                </a:solidFill>
                <a:latin typeface="黑体" panose="02010609060101010101" pitchFamily="49" charset="-122"/>
                <a:ea typeface="黑体" panose="02010609060101010101" pitchFamily="49" charset="-122"/>
              </a:rPr>
              <a:t>在相关子查询中，当子查询和外查询使用相同的表时，要起不同的别名，以便在子查询的的条件中加以区分。</a:t>
            </a:r>
            <a:endParaRPr lang="en-US" altLang="zh-CN" sz="2200" dirty="0">
              <a:solidFill>
                <a:srgbClr val="C00000"/>
              </a:solidFill>
              <a:latin typeface="黑体" panose="02010609060101010101" pitchFamily="49" charset="-122"/>
              <a:ea typeface="黑体" panose="02010609060101010101" pitchFamily="49" charset="-122"/>
            </a:endParaRPr>
          </a:p>
        </p:txBody>
      </p:sp>
      <p:sp>
        <p:nvSpPr>
          <p:cNvPr id="8" name="对话气泡: 圆角矩形 7">
            <a:extLst>
              <a:ext uri="{FF2B5EF4-FFF2-40B4-BE49-F238E27FC236}">
                <a16:creationId xmlns:a16="http://schemas.microsoft.com/office/drawing/2014/main" id="{BA208ADC-146C-4F01-95A6-3A32A8E85EFF}"/>
              </a:ext>
            </a:extLst>
          </p:cNvPr>
          <p:cNvSpPr/>
          <p:nvPr/>
        </p:nvSpPr>
        <p:spPr>
          <a:xfrm>
            <a:off x="7416401" y="528371"/>
            <a:ext cx="3718239" cy="2619168"/>
          </a:xfrm>
          <a:prstGeom prst="wedgeRoundRectCallout">
            <a:avLst>
              <a:gd name="adj1" fmla="val -63377"/>
              <a:gd name="adj2" fmla="val -780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200" dirty="0">
              <a:solidFill>
                <a:srgbClr val="0000CC"/>
              </a:solidFill>
              <a:latin typeface="黑体" panose="02010609060101010101" pitchFamily="49" charset="-122"/>
              <a:ea typeface="黑体" panose="02010609060101010101" pitchFamily="49" charset="-122"/>
            </a:endParaRPr>
          </a:p>
          <a:p>
            <a:r>
              <a:rPr lang="zh-CN" altLang="en-US" sz="2200" dirty="0">
                <a:solidFill>
                  <a:srgbClr val="0000CC"/>
                </a:solidFill>
                <a:latin typeface="黑体" panose="02010609060101010101" pitchFamily="49" charset="-122"/>
                <a:ea typeface="黑体" panose="02010609060101010101" pitchFamily="49" charset="-122"/>
              </a:rPr>
              <a:t>在</a:t>
            </a:r>
            <a:r>
              <a:rPr lang="en-US" altLang="zh-CN" sz="2200" dirty="0">
                <a:solidFill>
                  <a:srgbClr val="C00000"/>
                </a:solidFill>
                <a:latin typeface="黑体" panose="02010609060101010101" pitchFamily="49" charset="-122"/>
                <a:ea typeface="黑体" panose="02010609060101010101" pitchFamily="49" charset="-122"/>
              </a:rPr>
              <a:t>a</a:t>
            </a:r>
            <a:r>
              <a:rPr lang="zh-CN" altLang="en-US" sz="2200" dirty="0">
                <a:solidFill>
                  <a:srgbClr val="C00000"/>
                </a:solidFill>
                <a:latin typeface="黑体" panose="02010609060101010101" pitchFamily="49" charset="-122"/>
                <a:ea typeface="黑体" panose="02010609060101010101" pitchFamily="49" charset="-122"/>
              </a:rPr>
              <a:t>表</a:t>
            </a:r>
            <a:r>
              <a:rPr lang="zh-CN" altLang="en-US" sz="2200" dirty="0">
                <a:solidFill>
                  <a:srgbClr val="0000CC"/>
                </a:solidFill>
                <a:latin typeface="黑体" panose="02010609060101010101" pitchFamily="49" charset="-122"/>
                <a:ea typeface="黑体" panose="02010609060101010101" pitchFamily="49" charset="-122"/>
              </a:rPr>
              <a:t>中每检查一行都要执行一次子查询求</a:t>
            </a:r>
            <a:r>
              <a:rPr lang="en-US" altLang="zh-CN" sz="2200" dirty="0">
                <a:solidFill>
                  <a:srgbClr val="C00000"/>
                </a:solidFill>
                <a:latin typeface="黑体" panose="02010609060101010101" pitchFamily="49" charset="-122"/>
                <a:ea typeface="黑体" panose="02010609060101010101" pitchFamily="49" charset="-122"/>
              </a:rPr>
              <a:t>b</a:t>
            </a:r>
            <a:r>
              <a:rPr lang="zh-CN" altLang="en-US" sz="2200" dirty="0">
                <a:solidFill>
                  <a:srgbClr val="C00000"/>
                </a:solidFill>
                <a:latin typeface="黑体" panose="02010609060101010101" pitchFamily="49" charset="-122"/>
                <a:ea typeface="黑体" panose="02010609060101010101" pitchFamily="49" charset="-122"/>
              </a:rPr>
              <a:t>表</a:t>
            </a:r>
            <a:r>
              <a:rPr lang="zh-CN" altLang="en-US" sz="2200" dirty="0">
                <a:solidFill>
                  <a:srgbClr val="0000CC"/>
                </a:solidFill>
                <a:latin typeface="黑体" panose="02010609060101010101" pitchFamily="49" charset="-122"/>
                <a:ea typeface="黑体" panose="02010609060101010101" pitchFamily="49" charset="-122"/>
              </a:rPr>
              <a:t>中与外查询</a:t>
            </a:r>
            <a:r>
              <a:rPr lang="en-US" altLang="zh-CN" sz="2200" dirty="0">
                <a:solidFill>
                  <a:srgbClr val="C00000"/>
                </a:solidFill>
                <a:latin typeface="黑体" panose="02010609060101010101" pitchFamily="49" charset="-122"/>
                <a:ea typeface="黑体" panose="02010609060101010101" pitchFamily="49" charset="-122"/>
              </a:rPr>
              <a:t>a</a:t>
            </a:r>
            <a:r>
              <a:rPr lang="zh-CN" altLang="en-US" sz="2200" dirty="0">
                <a:solidFill>
                  <a:srgbClr val="C00000"/>
                </a:solidFill>
                <a:latin typeface="黑体" panose="02010609060101010101" pitchFamily="49" charset="-122"/>
                <a:ea typeface="黑体" panose="02010609060101010101" pitchFamily="49" charset="-122"/>
              </a:rPr>
              <a:t>表</a:t>
            </a:r>
            <a:r>
              <a:rPr lang="zh-CN" altLang="en-US" sz="2200" dirty="0">
                <a:solidFill>
                  <a:srgbClr val="0000CC"/>
                </a:solidFill>
                <a:latin typeface="黑体" panose="02010609060101010101" pitchFamily="49" charset="-122"/>
                <a:ea typeface="黑体" panose="02010609060101010101" pitchFamily="49" charset="-122"/>
              </a:rPr>
              <a:t>当前行课程号一样的课的平均成绩，然后再与外查询中当前行的成绩比较。</a:t>
            </a:r>
            <a:r>
              <a:rPr lang="zh-CN" altLang="en-US" sz="2200" dirty="0">
                <a:solidFill>
                  <a:schemeClr val="tx1"/>
                </a:solidFill>
                <a:latin typeface="黑体" panose="02010609060101010101" pitchFamily="49" charset="-122"/>
                <a:ea typeface="黑体" panose="02010609060101010101" pitchFamily="49" charset="-122"/>
              </a:rPr>
              <a:t>即进行比较的成绩与平均成绩是同一门课的。</a:t>
            </a:r>
            <a:endParaRPr lang="en-US" altLang="zh-CN" sz="2200" dirty="0">
              <a:solidFill>
                <a:schemeClr val="tx1"/>
              </a:solidFill>
              <a:latin typeface="黑体" panose="02010609060101010101" pitchFamily="49" charset="-122"/>
              <a:ea typeface="黑体" panose="02010609060101010101" pitchFamily="49" charset="-122"/>
            </a:endParaRPr>
          </a:p>
          <a:p>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EFB3A88A-FFFF-4D34-AB09-810211FA31E6}"/>
              </a:ext>
            </a:extLst>
          </p:cNvPr>
          <p:cNvSpPr/>
          <p:nvPr/>
        </p:nvSpPr>
        <p:spPr>
          <a:xfrm>
            <a:off x="5030491" y="2720964"/>
            <a:ext cx="2131017" cy="40899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686679A3-8DA1-95DA-E6A1-CDD85C1E7853}"/>
              </a:ext>
            </a:extLst>
          </p:cNvPr>
          <p:cNvPicPr>
            <a:picLocks noChangeAspect="1"/>
          </p:cNvPicPr>
          <p:nvPr/>
        </p:nvPicPr>
        <p:blipFill>
          <a:blip r:embed="rId3"/>
          <a:stretch>
            <a:fillRect/>
          </a:stretch>
        </p:blipFill>
        <p:spPr>
          <a:xfrm>
            <a:off x="991910" y="3780419"/>
            <a:ext cx="3096133" cy="2036534"/>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wd">
                                    <p:tmAbs val="500"/>
                                  </p:iterate>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wd">
                                    <p:tmAbs val="500"/>
                                  </p:iterate>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wd">
                                    <p:tmAbs val="500"/>
                                  </p:iterate>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wd">
                                    <p:tmAbs val="500"/>
                                  </p:iterate>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wd">
                                    <p:tmAbs val="500"/>
                                  </p:iterate>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6" grpId="0" animBg="1"/>
      <p:bldP spid="5" grpId="0" bldLvl="0" animBg="1"/>
      <p:bldP spid="8" grpId="0" bldLvl="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698063" y="565084"/>
            <a:ext cx="7198012" cy="4427702"/>
          </a:xfrm>
        </p:spPr>
        <p:txBody>
          <a:bodyPr>
            <a:noAutofit/>
          </a:bodyPr>
          <a:lstStyle/>
          <a:p>
            <a:pPr marL="0" indent="0">
              <a:lnSpc>
                <a:spcPct val="150000"/>
              </a:lnSpc>
              <a:spcBef>
                <a:spcPts val="600"/>
              </a:spcBef>
              <a:buNone/>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查询没人选的课的课程名。</a:t>
            </a:r>
            <a:endParaRPr lang="en-US" altLang="zh-CN" sz="2400" dirty="0">
              <a:latin typeface="黑体" panose="02010609060101010101" pitchFamily="49" charset="-122"/>
              <a:ea typeface="黑体" panose="02010609060101010101" pitchFamily="49" charset="-122"/>
            </a:endParaRPr>
          </a:p>
          <a:p>
            <a:pPr marL="457200" lvl="1" indent="0">
              <a:lnSpc>
                <a:spcPct val="150000"/>
              </a:lnSpc>
              <a:spcBef>
                <a:spcPts val="600"/>
              </a:spcBef>
              <a:buNone/>
              <a:defRPr/>
            </a:pPr>
            <a:r>
              <a:rPr lang="zh-CN" altLang="en-US" dirty="0">
                <a:solidFill>
                  <a:srgbClr val="C00000"/>
                </a:solidFill>
                <a:latin typeface="黑体" panose="02010609060101010101" pitchFamily="49" charset="-122"/>
                <a:ea typeface="黑体" panose="02010609060101010101" pitchFamily="49" charset="-122"/>
              </a:rPr>
              <a:t>方法一：使用相关子查询：</a:t>
            </a: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30000"/>
              </a:lnSpc>
              <a:spcBef>
                <a:spcPts val="600"/>
              </a:spcBef>
              <a:buNone/>
              <a:defRPr/>
            </a:pPr>
            <a:r>
              <a:rPr lang="zh-CN" altLang="en-US" dirty="0">
                <a:latin typeface="黑体" panose="02010609060101010101" pitchFamily="49" charset="-122"/>
                <a:ea typeface="黑体" panose="02010609060101010101" pitchFamily="49" charset="-122"/>
              </a:rPr>
              <a:t>   ① 先在</a:t>
            </a:r>
            <a:r>
              <a:rPr lang="en-US" altLang="zh-CN" dirty="0">
                <a:latin typeface="黑体" panose="02010609060101010101" pitchFamily="49" charset="-122"/>
                <a:ea typeface="黑体" panose="02010609060101010101" pitchFamily="49" charset="-122"/>
              </a:rPr>
              <a:t>course</a:t>
            </a:r>
            <a:r>
              <a:rPr lang="zh-CN" altLang="en-US" dirty="0">
                <a:latin typeface="黑体" panose="02010609060101010101" pitchFamily="49" charset="-122"/>
                <a:ea typeface="黑体" panose="02010609060101010101" pitchFamily="49" charset="-122"/>
              </a:rPr>
              <a:t>表中检查第一行，将其</a:t>
            </a:r>
            <a:r>
              <a:rPr lang="zh-CN" altLang="en-US" dirty="0">
                <a:solidFill>
                  <a:srgbClr val="C00000"/>
                </a:solidFill>
                <a:latin typeface="黑体" panose="02010609060101010101" pitchFamily="49" charset="-122"/>
                <a:ea typeface="黑体" panose="02010609060101010101" pitchFamily="49" charset="-122"/>
              </a:rPr>
              <a:t>课程号</a:t>
            </a:r>
            <a:r>
              <a:rPr lang="zh-CN" altLang="en-US" dirty="0">
                <a:latin typeface="黑体" panose="02010609060101010101" pitchFamily="49" charset="-122"/>
                <a:ea typeface="黑体" panose="02010609060101010101" pitchFamily="49" charset="-122"/>
              </a:rPr>
              <a:t>传给子查询查该课在</a:t>
            </a:r>
            <a:r>
              <a:rPr lang="en-US" altLang="zh-CN" dirty="0">
                <a:latin typeface="黑体" panose="02010609060101010101" pitchFamily="49" charset="-122"/>
                <a:ea typeface="黑体" panose="02010609060101010101" pitchFamily="49" charset="-122"/>
              </a:rPr>
              <a:t>score</a:t>
            </a:r>
            <a:r>
              <a:rPr lang="zh-CN" altLang="en-US" dirty="0">
                <a:latin typeface="黑体" panose="02010609060101010101" pitchFamily="49" charset="-122"/>
                <a:ea typeface="黑体" panose="02010609060101010101" pitchFamily="49" charset="-122"/>
              </a:rPr>
              <a:t>表中是否存在，然后返回外查询</a:t>
            </a:r>
            <a:r>
              <a:rPr lang="en-US" altLang="zh-CN" dirty="0">
                <a:latin typeface="黑体" panose="02010609060101010101" pitchFamily="49" charset="-122"/>
                <a:ea typeface="黑体" panose="02010609060101010101" pitchFamily="49" charset="-122"/>
              </a:rPr>
              <a:t>course</a:t>
            </a:r>
            <a:r>
              <a:rPr lang="zh-CN" altLang="en-US" dirty="0">
                <a:latin typeface="黑体" panose="02010609060101010101" pitchFamily="49" charset="-122"/>
                <a:ea typeface="黑体" panose="02010609060101010101" pitchFamily="49" charset="-122"/>
              </a:rPr>
              <a:t>表的第一行，如果该课在</a:t>
            </a:r>
            <a:r>
              <a:rPr lang="en-US" altLang="zh-CN" dirty="0">
                <a:latin typeface="黑体" panose="02010609060101010101" pitchFamily="49" charset="-122"/>
                <a:ea typeface="黑体" panose="02010609060101010101" pitchFamily="49" charset="-122"/>
              </a:rPr>
              <a:t>score</a:t>
            </a:r>
            <a:r>
              <a:rPr lang="zh-CN" altLang="en-US" dirty="0">
                <a:latin typeface="黑体" panose="02010609060101010101" pitchFamily="49" charset="-122"/>
                <a:ea typeface="黑体" panose="02010609060101010101" pitchFamily="49" charset="-122"/>
              </a:rPr>
              <a:t>表中不存在则输出该课课程名，否则就不输出。</a:t>
            </a:r>
            <a:endParaRPr lang="en-US" altLang="zh-CN" dirty="0">
              <a:latin typeface="黑体" panose="02010609060101010101" pitchFamily="49" charset="-122"/>
              <a:ea typeface="黑体" panose="02010609060101010101" pitchFamily="49" charset="-122"/>
            </a:endParaRPr>
          </a:p>
          <a:p>
            <a:pPr marL="457200" lvl="1" indent="0">
              <a:lnSpc>
                <a:spcPct val="120000"/>
              </a:lnSpc>
              <a:spcBef>
                <a:spcPts val="1200"/>
              </a:spcBef>
              <a:buNone/>
              <a:defRPr/>
            </a:pPr>
            <a:r>
              <a:rPr lang="en-US" altLang="zh-CN" dirty="0">
                <a:latin typeface="黑体" panose="02010609060101010101" pitchFamily="49" charset="-122"/>
                <a:ea typeface="黑体" panose="02010609060101010101" pitchFamily="49" charset="-122"/>
              </a:rPr>
              <a:t>   ② </a:t>
            </a:r>
            <a:r>
              <a:rPr lang="zh-CN" altLang="en-US" dirty="0">
                <a:latin typeface="黑体" panose="02010609060101010101" pitchFamily="49" charset="-122"/>
                <a:ea typeface="黑体" panose="02010609060101010101" pitchFamily="49" charset="-122"/>
              </a:rPr>
              <a:t>按①中方法依次检查</a:t>
            </a:r>
            <a:r>
              <a:rPr lang="en-US" altLang="zh-CN" dirty="0">
                <a:latin typeface="黑体" panose="02010609060101010101" pitchFamily="49" charset="-122"/>
                <a:ea typeface="黑体" panose="02010609060101010101" pitchFamily="49" charset="-122"/>
              </a:rPr>
              <a:t>course</a:t>
            </a:r>
            <a:r>
              <a:rPr lang="zh-CN" altLang="en-US" dirty="0">
                <a:latin typeface="黑体" panose="02010609060101010101" pitchFamily="49" charset="-122"/>
                <a:ea typeface="黑体" panose="02010609060101010101" pitchFamily="49" charset="-122"/>
              </a:rPr>
              <a:t>表中的其他行，直到所有行检查完毕。</a:t>
            </a:r>
            <a:endParaRPr lang="en-US" altLang="zh-CN" dirty="0">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309BBA04-AE7F-5ADC-B29F-C14177C02E63}"/>
              </a:ext>
            </a:extLst>
          </p:cNvPr>
          <p:cNvSpPr txBox="1"/>
          <p:nvPr/>
        </p:nvSpPr>
        <p:spPr>
          <a:xfrm>
            <a:off x="698063" y="4992786"/>
            <a:ext cx="6900357" cy="830997"/>
          </a:xfrm>
          <a:prstGeom prst="rect">
            <a:avLst/>
          </a:prstGeom>
          <a:solidFill>
            <a:schemeClr val="bg1"/>
          </a:solidFill>
        </p:spPr>
        <p:txBody>
          <a:bodyPr wrap="square">
            <a:spAutoFit/>
          </a:bodyPr>
          <a:lstStyle/>
          <a:p>
            <a:pPr lvl="1">
              <a:spcBef>
                <a:spcPts val="600"/>
              </a:spcBef>
              <a:buClr>
                <a:schemeClr val="tx2"/>
              </a:buClr>
              <a:buSzPct val="69000"/>
              <a:defRPr/>
            </a:pPr>
            <a:r>
              <a:rPr lang="zh-CN" altLang="en-US" sz="2400" dirty="0">
                <a:solidFill>
                  <a:srgbClr val="0000CC"/>
                </a:solidFill>
                <a:latin typeface="黑体" panose="02010609060101010101" pitchFamily="49" charset="-122"/>
                <a:ea typeface="黑体" panose="02010609060101010101" pitchFamily="49" charset="-122"/>
              </a:rPr>
              <a:t>如果按上述方法设计查询，应使用</a:t>
            </a:r>
            <a:r>
              <a:rPr lang="en-US" altLang="zh-CN" sz="2400" dirty="0">
                <a:solidFill>
                  <a:srgbClr val="C00000"/>
                </a:solidFill>
                <a:latin typeface="黑体" panose="02010609060101010101" pitchFamily="49" charset="-122"/>
                <a:ea typeface="黑体" panose="02010609060101010101" pitchFamily="49" charset="-122"/>
              </a:rPr>
              <a:t>not exists</a:t>
            </a:r>
            <a:r>
              <a:rPr lang="zh-CN" altLang="en-US" sz="2400" dirty="0">
                <a:solidFill>
                  <a:srgbClr val="0000CC"/>
                </a:solidFill>
                <a:latin typeface="黑体" panose="02010609060101010101" pitchFamily="49" charset="-122"/>
                <a:ea typeface="黑体" panose="02010609060101010101" pitchFamily="49" charset="-122"/>
              </a:rPr>
              <a:t>引导的</a:t>
            </a:r>
            <a:r>
              <a:rPr lang="zh-CN" altLang="en-US" sz="2400" dirty="0">
                <a:solidFill>
                  <a:srgbClr val="C00000"/>
                </a:solidFill>
                <a:latin typeface="黑体" panose="02010609060101010101" pitchFamily="49" charset="-122"/>
                <a:ea typeface="黑体" panose="02010609060101010101" pitchFamily="49" charset="-122"/>
              </a:rPr>
              <a:t>相关子查询</a:t>
            </a:r>
            <a:r>
              <a:rPr lang="zh-CN" altLang="en-US" sz="2400" dirty="0">
                <a:solidFill>
                  <a:srgbClr val="0000CC"/>
                </a:solidFill>
                <a:latin typeface="黑体" panose="02010609060101010101" pitchFamily="49" charset="-122"/>
                <a:ea typeface="黑体" panose="02010609060101010101" pitchFamily="49" charset="-122"/>
              </a:rPr>
              <a:t>。</a:t>
            </a:r>
            <a:endParaRPr lang="en-US" altLang="zh-CN" sz="2400" dirty="0">
              <a:solidFill>
                <a:srgbClr val="0000CC"/>
              </a:solidFill>
              <a:latin typeface="黑体" panose="02010609060101010101" pitchFamily="49" charset="-122"/>
              <a:ea typeface="黑体" panose="02010609060101010101" pitchFamily="49" charset="-122"/>
            </a:endParaRPr>
          </a:p>
        </p:txBody>
      </p:sp>
      <p:grpSp>
        <p:nvGrpSpPr>
          <p:cNvPr id="2" name="组合 1">
            <a:extLst>
              <a:ext uri="{FF2B5EF4-FFF2-40B4-BE49-F238E27FC236}">
                <a16:creationId xmlns:a16="http://schemas.microsoft.com/office/drawing/2014/main" id="{18A4FA74-A552-C802-AD74-50C1015E0E9F}"/>
              </a:ext>
            </a:extLst>
          </p:cNvPr>
          <p:cNvGrpSpPr/>
          <p:nvPr/>
        </p:nvGrpSpPr>
        <p:grpSpPr>
          <a:xfrm>
            <a:off x="8256108" y="565084"/>
            <a:ext cx="2881406" cy="3464363"/>
            <a:chOff x="8375914" y="501604"/>
            <a:chExt cx="2881406" cy="3464363"/>
          </a:xfrm>
        </p:grpSpPr>
        <p:sp>
          <p:nvSpPr>
            <p:cNvPr id="5" name="内容占位符 2">
              <a:extLst>
                <a:ext uri="{FF2B5EF4-FFF2-40B4-BE49-F238E27FC236}">
                  <a16:creationId xmlns:a16="http://schemas.microsoft.com/office/drawing/2014/main" id="{83BB2D93-B9FB-529A-A139-191E49B5CC6D}"/>
                </a:ext>
              </a:extLst>
            </p:cNvPr>
            <p:cNvSpPr txBox="1">
              <a:spLocks/>
            </p:cNvSpPr>
            <p:nvPr/>
          </p:nvSpPr>
          <p:spPr>
            <a:xfrm>
              <a:off x="9379689" y="501604"/>
              <a:ext cx="1218202" cy="3646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200"/>
                </a:spcBef>
                <a:buSzPct val="100000"/>
                <a:buNone/>
              </a:pP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score</a:t>
              </a:r>
              <a:r>
                <a:rPr lang="zh-CN" altLang="en-US"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表</a:t>
              </a:r>
            </a:p>
          </p:txBody>
        </p:sp>
        <p:pic>
          <p:nvPicPr>
            <p:cNvPr id="12" name="图片 11">
              <a:extLst>
                <a:ext uri="{FF2B5EF4-FFF2-40B4-BE49-F238E27FC236}">
                  <a16:creationId xmlns:a16="http://schemas.microsoft.com/office/drawing/2014/main" id="{5862B3D3-791D-7EA4-01D2-2A85B68F48DC}"/>
                </a:ext>
              </a:extLst>
            </p:cNvPr>
            <p:cNvPicPr>
              <a:picLocks noChangeAspect="1"/>
            </p:cNvPicPr>
            <p:nvPr/>
          </p:nvPicPr>
          <p:blipFill rotWithShape="1">
            <a:blip r:embed="rId3"/>
            <a:srcRect t="6061"/>
            <a:stretch/>
          </p:blipFill>
          <p:spPr>
            <a:xfrm>
              <a:off x="8375914" y="839993"/>
              <a:ext cx="2881406" cy="3125974"/>
            </a:xfrm>
            <a:prstGeom prst="rect">
              <a:avLst/>
            </a:prstGeom>
            <a:effectLst>
              <a:outerShdw blurRad="50800" dist="38100" dir="2700000" algn="tl" rotWithShape="0">
                <a:prstClr val="black">
                  <a:alpha val="40000"/>
                </a:prstClr>
              </a:outerShdw>
            </a:effectLst>
          </p:spPr>
        </p:pic>
      </p:grpSp>
      <p:grpSp>
        <p:nvGrpSpPr>
          <p:cNvPr id="13" name="组合 12">
            <a:extLst>
              <a:ext uri="{FF2B5EF4-FFF2-40B4-BE49-F238E27FC236}">
                <a16:creationId xmlns:a16="http://schemas.microsoft.com/office/drawing/2014/main" id="{8EAEADB8-12DF-4A1E-45A9-6E7D93963920}"/>
              </a:ext>
            </a:extLst>
          </p:cNvPr>
          <p:cNvGrpSpPr/>
          <p:nvPr/>
        </p:nvGrpSpPr>
        <p:grpSpPr>
          <a:xfrm>
            <a:off x="7738550" y="4160030"/>
            <a:ext cx="3923646" cy="1552423"/>
            <a:chOff x="7858356" y="4096550"/>
            <a:chExt cx="3923646" cy="1552423"/>
          </a:xfrm>
        </p:grpSpPr>
        <p:sp>
          <p:nvSpPr>
            <p:cNvPr id="14" name="文本框 13">
              <a:extLst>
                <a:ext uri="{FF2B5EF4-FFF2-40B4-BE49-F238E27FC236}">
                  <a16:creationId xmlns:a16="http://schemas.microsoft.com/office/drawing/2014/main" id="{56252022-B6A9-AAC0-162A-D6E40DB6E06C}"/>
                </a:ext>
              </a:extLst>
            </p:cNvPr>
            <p:cNvSpPr txBox="1"/>
            <p:nvPr/>
          </p:nvSpPr>
          <p:spPr>
            <a:xfrm>
              <a:off x="9270144" y="4096550"/>
              <a:ext cx="1257595" cy="429307"/>
            </a:xfrm>
            <a:prstGeom prst="rect">
              <a:avLst/>
            </a:prstGeom>
          </p:spPr>
          <p:txBody>
            <a:bodyPr vert="horz" lIns="91440" tIns="45720" rIns="91440" bIns="45720" rtlCol="0">
              <a:noAutofit/>
            </a:bodyPr>
            <a:lstStyle>
              <a:defPPr>
                <a:defRPr lang="zh-CN"/>
              </a:defPPr>
              <a:lvl1pPr indent="0">
                <a:lnSpc>
                  <a:spcPct val="120000"/>
                </a:lnSpc>
                <a:spcBef>
                  <a:spcPts val="1200"/>
                </a:spcBef>
                <a:buSzPct val="100000"/>
                <a:buFont typeface="Arial" panose="020B0604020202020204" pitchFamily="34" charset="0"/>
                <a:buNone/>
                <a:defRPr>
                  <a:solidFill>
                    <a:srgbClr val="C00000"/>
                  </a:solidFill>
                  <a:latin typeface="黑体" panose="02010609060101010101" pitchFamily="49" charset="-122"/>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tx1"/>
                  </a:solidFill>
                  <a:effectLst>
                    <a:outerShdw blurRad="38100" dist="38100" dir="2700000" algn="tl">
                      <a:srgbClr val="000000">
                        <a:alpha val="43137"/>
                      </a:srgbClr>
                    </a:outerShdw>
                  </a:effectLst>
                </a:rPr>
                <a:t>course</a:t>
              </a:r>
              <a:r>
                <a:rPr lang="zh-CN" altLang="en-US" dirty="0">
                  <a:solidFill>
                    <a:schemeClr val="tx1"/>
                  </a:solidFill>
                  <a:effectLst>
                    <a:outerShdw blurRad="38100" dist="38100" dir="2700000" algn="tl">
                      <a:srgbClr val="000000">
                        <a:alpha val="43137"/>
                      </a:srgbClr>
                    </a:outerShdw>
                  </a:effectLst>
                </a:rPr>
                <a:t>表</a:t>
              </a:r>
            </a:p>
          </p:txBody>
        </p:sp>
        <p:pic>
          <p:nvPicPr>
            <p:cNvPr id="15" name="图片 14">
              <a:extLst>
                <a:ext uri="{FF2B5EF4-FFF2-40B4-BE49-F238E27FC236}">
                  <a16:creationId xmlns:a16="http://schemas.microsoft.com/office/drawing/2014/main" id="{ABF75E83-864B-6B33-38CF-3B638923DC5F}"/>
                </a:ext>
              </a:extLst>
            </p:cNvPr>
            <p:cNvPicPr>
              <a:picLocks noChangeAspect="1"/>
            </p:cNvPicPr>
            <p:nvPr/>
          </p:nvPicPr>
          <p:blipFill rotWithShape="1">
            <a:blip r:embed="rId4"/>
            <a:srcRect t="12824"/>
            <a:stretch/>
          </p:blipFill>
          <p:spPr>
            <a:xfrm>
              <a:off x="7858356" y="4470805"/>
              <a:ext cx="3923646" cy="1178168"/>
            </a:xfrm>
            <a:prstGeom prst="rect">
              <a:avLst/>
            </a:prstGeom>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833940" y="654040"/>
            <a:ext cx="10524119" cy="4618707"/>
          </a:xfrm>
        </p:spPr>
        <p:txBody>
          <a:bodyPr>
            <a:noAutofit/>
          </a:bodyPr>
          <a:lstStyle/>
          <a:p>
            <a:pPr marL="457200" lvl="1" indent="0">
              <a:lnSpc>
                <a:spcPct val="120000"/>
              </a:lnSpc>
              <a:spcBef>
                <a:spcPts val="1800"/>
              </a:spcBef>
              <a:buNone/>
              <a:defRPr/>
            </a:pPr>
            <a:r>
              <a:rPr lang="zh-CN" altLang="en-US" dirty="0">
                <a:solidFill>
                  <a:srgbClr val="C00000"/>
                </a:solidFill>
                <a:latin typeface="黑体" panose="02010609060101010101" pitchFamily="49" charset="-122"/>
                <a:ea typeface="黑体" panose="02010609060101010101" pitchFamily="49" charset="-122"/>
              </a:rPr>
              <a:t>查询语句：</a:t>
            </a: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0"/>
              </a:spcBef>
              <a:buNone/>
              <a:defRPr/>
            </a:pPr>
            <a:r>
              <a:rPr lang="zh-CN" altLang="en-US" dirty="0">
                <a:solidFill>
                  <a:srgbClr val="C00000"/>
                </a:solidFill>
                <a:latin typeface="黑体" panose="02010609060101010101" pitchFamily="49" charset="-122"/>
                <a:ea typeface="黑体" panose="02010609060101010101" pitchFamily="49" charset="-122"/>
              </a:rPr>
              <a:t>运行结果：</a:t>
            </a:r>
            <a:endParaRPr lang="zh-CN" altLang="en-US"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A2E9E0CC-83DC-43B6-8661-FEF2DF2FE5C2}"/>
              </a:ext>
            </a:extLst>
          </p:cNvPr>
          <p:cNvSpPr/>
          <p:nvPr/>
        </p:nvSpPr>
        <p:spPr>
          <a:xfrm>
            <a:off x="1284166" y="1254397"/>
            <a:ext cx="9779156" cy="2174603"/>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 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cname</a:t>
            </a:r>
            <a:endParaRPr lang="zh-CN" altLang="en-US" sz="2400" dirty="0">
              <a:solidFill>
                <a:srgbClr val="0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      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course</a:t>
            </a:r>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srgbClr val="0000FF"/>
                </a:solidFill>
                <a:latin typeface="黑体" panose="02010609060101010101" pitchFamily="49" charset="-122"/>
                <a:ea typeface="黑体" panose="02010609060101010101" pitchFamily="49" charset="-122"/>
              </a:rPr>
              <a:t>      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not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exists(</a:t>
            </a: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zh-CN" altLang="en-US" sz="2400" dirty="0">
                <a:solidFill>
                  <a:srgbClr val="808080"/>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r>
              <a:rPr lang="zh-CN" altLang="en-US" sz="2400" dirty="0">
                <a:solidFill>
                  <a:prstClr val="black"/>
                </a:solidFill>
                <a:latin typeface="黑体" panose="02010609060101010101" pitchFamily="49" charset="-122"/>
                <a:ea typeface="黑体" panose="02010609060101010101" pitchFamily="49" charset="-122"/>
              </a:rPr>
              <a:t> </a:t>
            </a:r>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course</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a:solidFill>
                  <a:srgbClr val="808080"/>
                </a:solidFill>
                <a:latin typeface="黑体" panose="02010609060101010101" pitchFamily="49" charset="-122"/>
                <a:ea typeface="黑体" panose="02010609060101010101" pitchFamily="49" charset="-122"/>
              </a:rPr>
              <a:t>)</a:t>
            </a:r>
            <a:endParaRPr lang="en-US" altLang="zh-CN" sz="2400" dirty="0">
              <a:solidFill>
                <a:srgbClr val="C00000"/>
              </a:solidFill>
              <a:latin typeface="黑体" panose="02010609060101010101" pitchFamily="49" charset="-122"/>
              <a:ea typeface="黑体" panose="02010609060101010101" pitchFamily="49" charset="-122"/>
            </a:endParaRPr>
          </a:p>
        </p:txBody>
      </p:sp>
      <p:sp>
        <p:nvSpPr>
          <p:cNvPr id="6" name="对话气泡: 圆角矩形 5">
            <a:extLst>
              <a:ext uri="{FF2B5EF4-FFF2-40B4-BE49-F238E27FC236}">
                <a16:creationId xmlns:a16="http://schemas.microsoft.com/office/drawing/2014/main" id="{AA818E0D-5BC0-40B3-AFB8-6EFBFB8BB475}"/>
              </a:ext>
            </a:extLst>
          </p:cNvPr>
          <p:cNvSpPr/>
          <p:nvPr/>
        </p:nvSpPr>
        <p:spPr>
          <a:xfrm>
            <a:off x="4217561" y="4141420"/>
            <a:ext cx="4983083" cy="1729255"/>
          </a:xfrm>
          <a:prstGeom prst="wedgeRoundRectCallout">
            <a:avLst>
              <a:gd name="adj1" fmla="val -51471"/>
              <a:gd name="adj2" fmla="val -141957"/>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使用</a:t>
            </a:r>
            <a:r>
              <a:rPr lang="en-US" altLang="zh-CN" sz="2200" dirty="0">
                <a:solidFill>
                  <a:srgbClr val="C00000"/>
                </a:solidFill>
                <a:latin typeface="黑体" panose="02010609060101010101" pitchFamily="49" charset="-122"/>
                <a:ea typeface="黑体" panose="02010609060101010101" pitchFamily="49" charset="-122"/>
              </a:rPr>
              <a:t>exists</a:t>
            </a:r>
            <a:r>
              <a:rPr lang="zh-CN" altLang="en-US" sz="2200" dirty="0">
                <a:solidFill>
                  <a:srgbClr val="C00000"/>
                </a:solidFill>
                <a:latin typeface="黑体" panose="02010609060101010101" pitchFamily="49" charset="-122"/>
                <a:ea typeface="黑体" panose="02010609060101010101" pitchFamily="49" charset="-122"/>
              </a:rPr>
              <a:t>（或</a:t>
            </a:r>
            <a:r>
              <a:rPr lang="en-US" altLang="zh-CN" sz="2200" dirty="0">
                <a:solidFill>
                  <a:srgbClr val="C00000"/>
                </a:solidFill>
                <a:latin typeface="黑体" panose="02010609060101010101" pitchFamily="49" charset="-122"/>
                <a:ea typeface="黑体" panose="02010609060101010101" pitchFamily="49" charset="-122"/>
              </a:rPr>
              <a:t>not exists</a:t>
            </a:r>
            <a:r>
              <a:rPr lang="zh-CN" altLang="en-US" sz="2200" dirty="0">
                <a:solidFill>
                  <a:srgbClr val="C00000"/>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引导的子查询只是检查子查询能不能查到结果，而不查具体值，所以子查询的结果列须使用“</a:t>
            </a:r>
            <a:r>
              <a:rPr lang="zh-CN" altLang="en-US" sz="2200" dirty="0">
                <a:solidFill>
                  <a:srgbClr val="C00000"/>
                </a:solidFill>
                <a:latin typeface="黑体" panose="02010609060101010101" pitchFamily="49" charset="-122"/>
                <a:ea typeface="黑体" panose="02010609060101010101" pitchFamily="49" charset="-122"/>
              </a:rPr>
              <a:t>*</a:t>
            </a:r>
            <a:r>
              <a:rPr lang="zh-CN" altLang="en-US" sz="2200" dirty="0">
                <a:solidFill>
                  <a:srgbClr val="0000CC"/>
                </a:solidFill>
                <a:latin typeface="黑体" panose="02010609060101010101" pitchFamily="49" charset="-122"/>
                <a:ea typeface="黑体" panose="02010609060101010101" pitchFamily="49" charset="-122"/>
              </a:rPr>
              <a:t>”。</a:t>
            </a:r>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9" name="对话气泡: 圆角矩形 8">
            <a:extLst>
              <a:ext uri="{FF2B5EF4-FFF2-40B4-BE49-F238E27FC236}">
                <a16:creationId xmlns:a16="http://schemas.microsoft.com/office/drawing/2014/main" id="{B4042054-75FD-480E-B9E1-B1336B8615A8}"/>
              </a:ext>
            </a:extLst>
          </p:cNvPr>
          <p:cNvSpPr/>
          <p:nvPr/>
        </p:nvSpPr>
        <p:spPr>
          <a:xfrm>
            <a:off x="5187463" y="654039"/>
            <a:ext cx="4830478" cy="1239497"/>
          </a:xfrm>
          <a:prstGeom prst="wedgeRoundRectCallout">
            <a:avLst>
              <a:gd name="adj1" fmla="val -58352"/>
              <a:gd name="adj2" fmla="val 4390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在</a:t>
            </a:r>
            <a:r>
              <a:rPr lang="en-US" altLang="zh-CN" sz="2200" dirty="0">
                <a:solidFill>
                  <a:srgbClr val="0000CC"/>
                </a:solidFill>
                <a:latin typeface="黑体" panose="02010609060101010101" pitchFamily="49" charset="-122"/>
                <a:ea typeface="黑体" panose="02010609060101010101" pitchFamily="49" charset="-122"/>
              </a:rPr>
              <a:t>course</a:t>
            </a:r>
            <a:r>
              <a:rPr lang="zh-CN" altLang="en-US" sz="2200" dirty="0">
                <a:solidFill>
                  <a:srgbClr val="0000CC"/>
                </a:solidFill>
                <a:latin typeface="黑体" panose="02010609060101010101" pitchFamily="49" charset="-122"/>
                <a:ea typeface="黑体" panose="02010609060101010101" pitchFamily="49" charset="-122"/>
              </a:rPr>
              <a:t>表中每检查一行（即一门课）都要执行一次子查询，查</a:t>
            </a:r>
            <a:r>
              <a:rPr lang="en-US" altLang="zh-CN" sz="2200" dirty="0">
                <a:solidFill>
                  <a:srgbClr val="0000CC"/>
                </a:solidFill>
                <a:latin typeface="黑体" panose="02010609060101010101" pitchFamily="49" charset="-122"/>
                <a:ea typeface="黑体" panose="02010609060101010101" pitchFamily="49" charset="-122"/>
              </a:rPr>
              <a:t>score</a:t>
            </a:r>
            <a:r>
              <a:rPr lang="zh-CN" altLang="en-US" sz="2200" dirty="0">
                <a:solidFill>
                  <a:srgbClr val="0000CC"/>
                </a:solidFill>
                <a:latin typeface="黑体" panose="02010609060101010101" pitchFamily="49" charset="-122"/>
                <a:ea typeface="黑体" panose="02010609060101010101" pitchFamily="49" charset="-122"/>
              </a:rPr>
              <a:t>表中该课是否存在（即是否有人选）。</a:t>
            </a:r>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8" name="对话气泡: 圆角矩形 7">
            <a:extLst>
              <a:ext uri="{FF2B5EF4-FFF2-40B4-BE49-F238E27FC236}">
                <a16:creationId xmlns:a16="http://schemas.microsoft.com/office/drawing/2014/main" id="{5F575A3E-6313-490C-8F27-72A552A58635}"/>
              </a:ext>
            </a:extLst>
          </p:cNvPr>
          <p:cNvSpPr/>
          <p:nvPr/>
        </p:nvSpPr>
        <p:spPr>
          <a:xfrm>
            <a:off x="8520913" y="2491464"/>
            <a:ext cx="2643437" cy="1441265"/>
          </a:xfrm>
          <a:prstGeom prst="wedgeRoundRectCallout">
            <a:avLst>
              <a:gd name="adj1" fmla="val -66049"/>
              <a:gd name="adj2" fmla="val -429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该条件表示这是一个相关子查询。即子查询引用了外查询表中的数据。</a:t>
            </a:r>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FE5CDF40-D75C-4032-8E5C-A9D48BDC00FD}"/>
              </a:ext>
            </a:extLst>
          </p:cNvPr>
          <p:cNvSpPr/>
          <p:nvPr/>
        </p:nvSpPr>
        <p:spPr>
          <a:xfrm>
            <a:off x="5738683" y="2946036"/>
            <a:ext cx="2385409" cy="40899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33033BB6-82E0-A67C-CDC6-B8EDA24C222C}"/>
              </a:ext>
            </a:extLst>
          </p:cNvPr>
          <p:cNvPicPr>
            <a:picLocks noChangeAspect="1"/>
          </p:cNvPicPr>
          <p:nvPr/>
        </p:nvPicPr>
        <p:blipFill>
          <a:blip r:embed="rId3"/>
          <a:stretch>
            <a:fillRect/>
          </a:stretch>
        </p:blipFill>
        <p:spPr>
          <a:xfrm>
            <a:off x="1284166" y="4214496"/>
            <a:ext cx="2632379" cy="904880"/>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iterate type="wd">
                                    <p:tmAbs val="500"/>
                                  </p:iterate>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wd">
                                    <p:tmAbs val="500"/>
                                  </p:iterate>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wd">
                                    <p:tmAbs val="500"/>
                                  </p:iterate>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wd">
                                    <p:tmAbs val="500"/>
                                  </p:iterate>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wd">
                                    <p:tmAbs val="500"/>
                                  </p:iterate>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5" grpId="0" animBg="1"/>
      <p:bldP spid="6" grpId="0" bldLvl="0" animBg="1"/>
      <p:bldP spid="9" grpId="0" bldLvl="0" animBg="1"/>
      <p:bldP spid="8" grpId="0" bldLvl="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1092426" y="898824"/>
            <a:ext cx="9758994" cy="4618707"/>
          </a:xfrm>
        </p:spPr>
        <p:txBody>
          <a:bodyPr>
            <a:noAutofit/>
          </a:bodyPr>
          <a:lstStyle/>
          <a:p>
            <a:pPr marL="0" indent="0">
              <a:lnSpc>
                <a:spcPct val="130000"/>
              </a:lnSpc>
              <a:spcBef>
                <a:spcPts val="1800"/>
              </a:spcBef>
              <a:buNone/>
              <a:defRPr/>
            </a:pPr>
            <a:r>
              <a:rPr lang="zh-CN" altLang="en-US" sz="2400" dirty="0">
                <a:solidFill>
                  <a:srgbClr val="C00000"/>
                </a:solidFill>
                <a:latin typeface="黑体" panose="02010609060101010101" pitchFamily="49" charset="-122"/>
                <a:ea typeface="黑体" panose="02010609060101010101" pitchFamily="49" charset="-122"/>
              </a:rPr>
              <a:t>方法二：使用无关子查询：</a:t>
            </a:r>
            <a:endParaRPr lang="en-US" altLang="zh-CN" sz="2400" dirty="0">
              <a:solidFill>
                <a:srgbClr val="C00000"/>
              </a:solidFill>
              <a:latin typeface="黑体" panose="02010609060101010101" pitchFamily="49" charset="-122"/>
              <a:ea typeface="黑体" panose="02010609060101010101" pitchFamily="49" charset="-122"/>
            </a:endParaRPr>
          </a:p>
          <a:p>
            <a:pPr marL="457200" lvl="1" indent="0">
              <a:lnSpc>
                <a:spcPct val="130000"/>
              </a:lnSpc>
              <a:spcBef>
                <a:spcPts val="1800"/>
              </a:spcBef>
              <a:buNone/>
              <a:defRPr/>
            </a:pPr>
            <a:r>
              <a:rPr lang="zh-CN" altLang="en-US" dirty="0">
                <a:latin typeface="黑体" panose="02010609060101010101" pitchFamily="49" charset="-122"/>
                <a:ea typeface="黑体" panose="02010609060101010101" pitchFamily="49" charset="-122"/>
              </a:rPr>
              <a:t>   ① 先用子查询在</a:t>
            </a:r>
            <a:r>
              <a:rPr lang="en-US" altLang="zh-CN" dirty="0">
                <a:solidFill>
                  <a:srgbClr val="C00000"/>
                </a:solidFill>
                <a:latin typeface="黑体" panose="02010609060101010101" pitchFamily="49" charset="-122"/>
                <a:ea typeface="黑体" panose="02010609060101010101" pitchFamily="49" charset="-122"/>
              </a:rPr>
              <a:t>score</a:t>
            </a:r>
            <a:r>
              <a:rPr lang="zh-CN" altLang="en-US" dirty="0">
                <a:latin typeface="黑体" panose="02010609060101010101" pitchFamily="49" charset="-122"/>
                <a:ea typeface="黑体" panose="02010609060101010101" pitchFamily="49" charset="-122"/>
              </a:rPr>
              <a:t>表中查出所有被选修的</a:t>
            </a:r>
            <a:r>
              <a:rPr lang="en-US" altLang="zh-CN" dirty="0" err="1">
                <a:solidFill>
                  <a:srgbClr val="C00000"/>
                </a:solidFill>
                <a:latin typeface="黑体" panose="02010609060101010101" pitchFamily="49" charset="-122"/>
                <a:ea typeface="黑体" panose="02010609060101010101" pitchFamily="49" charset="-122"/>
              </a:rPr>
              <a:t>cno</a:t>
            </a:r>
            <a:r>
              <a:rPr lang="zh-CN" altLang="en-US" dirty="0">
                <a:latin typeface="黑体" panose="02010609060101010101" pitchFamily="49" charset="-122"/>
                <a:ea typeface="黑体" panose="02010609060101010101" pitchFamily="49" charset="-122"/>
              </a:rPr>
              <a:t>课程号。</a:t>
            </a:r>
            <a:endParaRPr lang="en-US" altLang="zh-CN" dirty="0">
              <a:latin typeface="黑体" panose="02010609060101010101" pitchFamily="49" charset="-122"/>
              <a:ea typeface="黑体" panose="02010609060101010101" pitchFamily="49" charset="-122"/>
            </a:endParaRPr>
          </a:p>
          <a:p>
            <a:pPr marL="457200" lvl="1" indent="0">
              <a:lnSpc>
                <a:spcPct val="130000"/>
              </a:lnSpc>
              <a:spcBef>
                <a:spcPts val="1800"/>
              </a:spcBef>
              <a:buNone/>
              <a:defRPr/>
            </a:pPr>
            <a:r>
              <a:rPr lang="en-US" altLang="zh-CN" dirty="0">
                <a:latin typeface="黑体" panose="02010609060101010101" pitchFamily="49" charset="-122"/>
                <a:ea typeface="黑体" panose="02010609060101010101" pitchFamily="49" charset="-122"/>
              </a:rPr>
              <a:t>   ② </a:t>
            </a:r>
            <a:r>
              <a:rPr lang="zh-CN" altLang="en-US" dirty="0">
                <a:latin typeface="黑体" panose="02010609060101010101" pitchFamily="49" charset="-122"/>
                <a:ea typeface="黑体" panose="02010609060101010101" pitchFamily="49" charset="-122"/>
              </a:rPr>
              <a:t>然后用外查询在</a:t>
            </a:r>
            <a:r>
              <a:rPr lang="en-US" altLang="zh-CN" dirty="0">
                <a:solidFill>
                  <a:srgbClr val="C00000"/>
                </a:solidFill>
                <a:latin typeface="黑体" panose="02010609060101010101" pitchFamily="49" charset="-122"/>
                <a:ea typeface="黑体" panose="02010609060101010101" pitchFamily="49" charset="-122"/>
              </a:rPr>
              <a:t>course</a:t>
            </a:r>
            <a:r>
              <a:rPr lang="zh-CN" altLang="en-US" dirty="0">
                <a:latin typeface="黑体" panose="02010609060101010101" pitchFamily="49" charset="-122"/>
                <a:ea typeface="黑体" panose="02010609060101010101" pitchFamily="49" charset="-122"/>
              </a:rPr>
              <a:t>表中查询</a:t>
            </a:r>
            <a:r>
              <a:rPr lang="en-US" altLang="zh-CN" dirty="0" err="1">
                <a:solidFill>
                  <a:srgbClr val="C00000"/>
                </a:solidFill>
                <a:latin typeface="黑体" panose="02010609060101010101" pitchFamily="49" charset="-122"/>
                <a:ea typeface="黑体" panose="02010609060101010101" pitchFamily="49" charset="-122"/>
              </a:rPr>
              <a:t>cno</a:t>
            </a:r>
            <a:r>
              <a:rPr lang="zh-CN" altLang="en-US" dirty="0">
                <a:latin typeface="黑体" panose="02010609060101010101" pitchFamily="49" charset="-122"/>
                <a:ea typeface="黑体" panose="02010609060101010101" pitchFamily="49" charset="-122"/>
              </a:rPr>
              <a:t>课程号不在①的查询结果中的</a:t>
            </a:r>
            <a:r>
              <a:rPr lang="en-US" altLang="zh-CN" dirty="0" err="1">
                <a:solidFill>
                  <a:srgbClr val="C00000"/>
                </a:solidFill>
                <a:latin typeface="黑体" panose="02010609060101010101" pitchFamily="49" charset="-122"/>
                <a:ea typeface="黑体" panose="02010609060101010101" pitchFamily="49" charset="-122"/>
              </a:rPr>
              <a:t>cname</a:t>
            </a:r>
            <a:r>
              <a:rPr lang="zh-CN" altLang="en-US" dirty="0">
                <a:latin typeface="黑体" panose="02010609060101010101" pitchFamily="49" charset="-122"/>
                <a:ea typeface="黑体" panose="02010609060101010101" pitchFamily="49" charset="-122"/>
              </a:rPr>
              <a:t>课程名即为没人选的课。</a:t>
            </a:r>
            <a:endParaRPr lang="en-US" altLang="zh-CN" dirty="0">
              <a:latin typeface="黑体" panose="02010609060101010101" pitchFamily="49" charset="-122"/>
              <a:ea typeface="黑体" panose="02010609060101010101" pitchFamily="49" charset="-122"/>
            </a:endParaRPr>
          </a:p>
          <a:p>
            <a:pPr marL="457200" lvl="1" indent="0">
              <a:lnSpc>
                <a:spcPct val="130000"/>
              </a:lnSpc>
              <a:spcBef>
                <a:spcPts val="1800"/>
              </a:spcBef>
              <a:buClr>
                <a:schemeClr val="tx2"/>
              </a:buClr>
              <a:buSzPct val="69000"/>
              <a:buNone/>
              <a:defRPr/>
            </a:pPr>
            <a:r>
              <a:rPr lang="zh-CN" altLang="en-US" dirty="0">
                <a:latin typeface="黑体" panose="02010609060101010101" pitchFamily="49" charset="-122"/>
                <a:ea typeface="黑体" panose="02010609060101010101" pitchFamily="49" charset="-122"/>
              </a:rPr>
              <a:t> </a:t>
            </a:r>
          </a:p>
        </p:txBody>
      </p:sp>
      <p:sp>
        <p:nvSpPr>
          <p:cNvPr id="4" name="内容占位符 2">
            <a:extLst>
              <a:ext uri="{FF2B5EF4-FFF2-40B4-BE49-F238E27FC236}">
                <a16:creationId xmlns:a16="http://schemas.microsoft.com/office/drawing/2014/main" id="{EF630E46-4C4F-9238-2D6E-BF8D608E9E8F}"/>
              </a:ext>
            </a:extLst>
          </p:cNvPr>
          <p:cNvSpPr txBox="1">
            <a:spLocks/>
          </p:cNvSpPr>
          <p:nvPr/>
        </p:nvSpPr>
        <p:spPr>
          <a:xfrm>
            <a:off x="1480169" y="3575444"/>
            <a:ext cx="8595090" cy="640506"/>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1800"/>
              </a:spcBef>
              <a:buNone/>
              <a:defRPr/>
            </a:pPr>
            <a:r>
              <a:rPr lang="zh-CN" altLang="en-US" sz="2400" dirty="0">
                <a:solidFill>
                  <a:srgbClr val="0000CC"/>
                </a:solidFill>
                <a:latin typeface="黑体" panose="02010609060101010101" pitchFamily="49" charset="-122"/>
                <a:ea typeface="黑体" panose="02010609060101010101" pitchFamily="49" charset="-122"/>
              </a:rPr>
              <a:t>如果按此方法设计查询，应使用</a:t>
            </a:r>
            <a:r>
              <a:rPr lang="en-US" altLang="zh-CN" sz="2400" dirty="0">
                <a:solidFill>
                  <a:srgbClr val="C00000"/>
                </a:solidFill>
                <a:latin typeface="黑体" panose="02010609060101010101" pitchFamily="49" charset="-122"/>
                <a:ea typeface="黑体" panose="02010609060101010101" pitchFamily="49" charset="-122"/>
              </a:rPr>
              <a:t>not in</a:t>
            </a:r>
            <a:r>
              <a:rPr lang="zh-CN" altLang="en-US" sz="2400" dirty="0">
                <a:solidFill>
                  <a:srgbClr val="0000CC"/>
                </a:solidFill>
                <a:latin typeface="黑体" panose="02010609060101010101" pitchFamily="49" charset="-122"/>
                <a:ea typeface="黑体" panose="02010609060101010101" pitchFamily="49" charset="-122"/>
              </a:rPr>
              <a:t>引导的</a:t>
            </a:r>
            <a:r>
              <a:rPr lang="zh-CN" altLang="en-US" sz="2400" dirty="0">
                <a:solidFill>
                  <a:srgbClr val="C00000"/>
                </a:solidFill>
                <a:latin typeface="黑体" panose="02010609060101010101" pitchFamily="49" charset="-122"/>
                <a:ea typeface="黑体" panose="02010609060101010101" pitchFamily="49" charset="-122"/>
              </a:rPr>
              <a:t>无关子查询</a:t>
            </a:r>
            <a:r>
              <a:rPr lang="zh-CN" altLang="en-US" sz="2400" dirty="0">
                <a:solidFill>
                  <a:srgbClr val="0000CC"/>
                </a:solidFill>
                <a:latin typeface="黑体" panose="02010609060101010101" pitchFamily="49" charset="-122"/>
                <a:ea typeface="黑体" panose="02010609060101010101" pitchFamily="49" charset="-122"/>
              </a:rPr>
              <a:t>。</a:t>
            </a:r>
            <a:endParaRPr lang="en-US" altLang="zh-CN" sz="240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1398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833940" y="654040"/>
            <a:ext cx="10524119" cy="4613875"/>
          </a:xfrm>
        </p:spPr>
        <p:txBody>
          <a:bodyPr>
            <a:noAutofit/>
          </a:bodyPr>
          <a:lstStyle/>
          <a:p>
            <a:pPr marL="457200" lvl="1" indent="0">
              <a:lnSpc>
                <a:spcPct val="120000"/>
              </a:lnSpc>
              <a:spcBef>
                <a:spcPts val="1800"/>
              </a:spcBef>
              <a:buNone/>
              <a:defRPr/>
            </a:pPr>
            <a:r>
              <a:rPr lang="zh-CN" altLang="en-US" sz="2200" dirty="0">
                <a:solidFill>
                  <a:srgbClr val="C00000"/>
                </a:solidFill>
                <a:latin typeface="黑体" panose="02010609060101010101" pitchFamily="49" charset="-122"/>
                <a:ea typeface="黑体" panose="02010609060101010101" pitchFamily="49" charset="-122"/>
              </a:rPr>
              <a:t>查询语句：</a:t>
            </a:r>
            <a:endParaRPr lang="en-US" altLang="zh-CN" sz="2200"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200"/>
              </a:spcBef>
              <a:buNone/>
              <a:defRPr/>
            </a:pPr>
            <a:r>
              <a:rPr lang="zh-CN" altLang="en-US" sz="2200" dirty="0">
                <a:solidFill>
                  <a:srgbClr val="C00000"/>
                </a:solidFill>
                <a:latin typeface="黑体" panose="02010609060101010101" pitchFamily="49" charset="-122"/>
                <a:ea typeface="黑体" panose="02010609060101010101" pitchFamily="49" charset="-122"/>
              </a:rPr>
              <a:t>运行结果：</a:t>
            </a:r>
            <a:endParaRPr lang="en-US" altLang="zh-CN" sz="2200"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00000"/>
              </a:lnSpc>
              <a:spcBef>
                <a:spcPts val="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0"/>
              </a:spcBef>
              <a:buNone/>
              <a:defRPr/>
            </a:pPr>
            <a:r>
              <a:rPr lang="zh-CN" altLang="en-US" sz="2600" dirty="0">
                <a:solidFill>
                  <a:srgbClr val="C00000"/>
                </a:solidFill>
                <a:latin typeface="黑体" panose="02010609060101010101" pitchFamily="49" charset="-122"/>
                <a:ea typeface="黑体" panose="02010609060101010101" pitchFamily="49" charset="-122"/>
              </a:rPr>
              <a:t>由此可见，一个查询语句的设计可能会有多种方法。</a:t>
            </a:r>
            <a:endParaRPr lang="en-US" altLang="zh-CN" sz="2600" dirty="0">
              <a:latin typeface="黑体" panose="02010609060101010101" pitchFamily="49" charset="-122"/>
              <a:ea typeface="黑体" panose="02010609060101010101" pitchFamily="49" charset="-122"/>
            </a:endParaRPr>
          </a:p>
          <a:p>
            <a:pPr marL="457200" lvl="1" indent="0">
              <a:lnSpc>
                <a:spcPct val="120000"/>
              </a:lnSpc>
              <a:spcBef>
                <a:spcPts val="0"/>
              </a:spcBef>
              <a:buNone/>
              <a:defRPr/>
            </a:pPr>
            <a:endParaRPr lang="zh-CN" altLang="en-US"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A2E9E0CC-83DC-43B6-8661-FEF2DF2FE5C2}"/>
              </a:ext>
            </a:extLst>
          </p:cNvPr>
          <p:cNvSpPr/>
          <p:nvPr/>
        </p:nvSpPr>
        <p:spPr>
          <a:xfrm>
            <a:off x="1284166" y="1254397"/>
            <a:ext cx="9721002" cy="1593999"/>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cname</a:t>
            </a:r>
            <a:endParaRPr lang="zh-CN" altLang="en-US" sz="2400" dirty="0">
              <a:solidFill>
                <a:srgbClr val="008080"/>
              </a:solidFill>
              <a:latin typeface="黑体" panose="02010609060101010101" pitchFamily="49" charset="-122"/>
              <a:ea typeface="黑体" panose="02010609060101010101" pitchFamily="49" charset="-122"/>
            </a:endParaRP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course</a:t>
            </a:r>
            <a:r>
              <a:rPr lang="zh-CN" altLang="en-US" sz="2400" dirty="0">
                <a:solidFill>
                  <a:prstClr val="black"/>
                </a:solidFill>
                <a:latin typeface="黑体" panose="02010609060101010101" pitchFamily="49" charset="-122"/>
                <a:ea typeface="黑体" panose="02010609060101010101" pitchFamily="49" charset="-122"/>
              </a:rPr>
              <a:t>  </a:t>
            </a: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not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in</a:t>
            </a:r>
            <a:endParaRPr lang="en-US" altLang="zh-CN" sz="2400" dirty="0">
              <a:solidFill>
                <a:srgbClr val="C00000"/>
              </a:solidFill>
              <a:latin typeface="黑体" panose="02010609060101010101" pitchFamily="49" charset="-122"/>
              <a:ea typeface="黑体" panose="02010609060101010101" pitchFamily="49" charset="-122"/>
            </a:endParaRPr>
          </a:p>
        </p:txBody>
      </p:sp>
      <p:sp>
        <p:nvSpPr>
          <p:cNvPr id="8" name="对话气泡: 圆角矩形 7">
            <a:extLst>
              <a:ext uri="{FF2B5EF4-FFF2-40B4-BE49-F238E27FC236}">
                <a16:creationId xmlns:a16="http://schemas.microsoft.com/office/drawing/2014/main" id="{F99BFF87-3AA6-4FF5-8E75-E8C84F6E900D}"/>
              </a:ext>
            </a:extLst>
          </p:cNvPr>
          <p:cNvSpPr/>
          <p:nvPr/>
        </p:nvSpPr>
        <p:spPr>
          <a:xfrm>
            <a:off x="7141381" y="3067013"/>
            <a:ext cx="3685762" cy="1181306"/>
          </a:xfrm>
          <a:prstGeom prst="wedgeRoundRectCallout">
            <a:avLst>
              <a:gd name="adj1" fmla="val -32983"/>
              <a:gd name="adj2" fmla="val -9202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① 先使用子查询查出</a:t>
            </a:r>
            <a:r>
              <a:rPr lang="en-US" altLang="zh-CN" sz="2200" dirty="0">
                <a:solidFill>
                  <a:srgbClr val="C00000"/>
                </a:solidFill>
                <a:latin typeface="黑体" panose="02010609060101010101" pitchFamily="49" charset="-122"/>
                <a:ea typeface="黑体" panose="02010609060101010101" pitchFamily="49" charset="-122"/>
              </a:rPr>
              <a:t>score</a:t>
            </a:r>
            <a:r>
              <a:rPr lang="zh-CN" altLang="en-US" sz="2200" dirty="0">
                <a:solidFill>
                  <a:srgbClr val="0000CC"/>
                </a:solidFill>
                <a:latin typeface="黑体" panose="02010609060101010101" pitchFamily="49" charset="-122"/>
                <a:ea typeface="黑体" panose="02010609060101010101" pitchFamily="49" charset="-122"/>
              </a:rPr>
              <a:t>表中所有</a:t>
            </a:r>
            <a:r>
              <a:rPr lang="en-US" altLang="zh-CN" sz="2200" dirty="0" err="1">
                <a:solidFill>
                  <a:srgbClr val="C00000"/>
                </a:solidFill>
                <a:latin typeface="黑体" panose="02010609060101010101" pitchFamily="49" charset="-122"/>
                <a:ea typeface="黑体" panose="02010609060101010101" pitchFamily="49" charset="-122"/>
              </a:rPr>
              <a:t>cno</a:t>
            </a:r>
            <a:r>
              <a:rPr lang="zh-CN" altLang="en-US" sz="2200" dirty="0">
                <a:solidFill>
                  <a:srgbClr val="0000CC"/>
                </a:solidFill>
                <a:latin typeface="黑体" panose="02010609060101010101" pitchFamily="49" charset="-122"/>
                <a:ea typeface="黑体" panose="02010609060101010101" pitchFamily="49" charset="-122"/>
              </a:rPr>
              <a:t>课程号即为有人选的课程号。</a:t>
            </a:r>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10" name="对话气泡: 圆角矩形 9">
            <a:extLst>
              <a:ext uri="{FF2B5EF4-FFF2-40B4-BE49-F238E27FC236}">
                <a16:creationId xmlns:a16="http://schemas.microsoft.com/office/drawing/2014/main" id="{F5051100-CCFB-4D91-BC90-969B26779D3E}"/>
              </a:ext>
            </a:extLst>
          </p:cNvPr>
          <p:cNvSpPr/>
          <p:nvPr/>
        </p:nvSpPr>
        <p:spPr>
          <a:xfrm>
            <a:off x="5435372" y="931265"/>
            <a:ext cx="4024218" cy="1246174"/>
          </a:xfrm>
          <a:prstGeom prst="wedgeRoundRectCallout">
            <a:avLst>
              <a:gd name="adj1" fmla="val -75781"/>
              <a:gd name="adj2" fmla="val 3050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② 然后再在</a:t>
            </a:r>
            <a:r>
              <a:rPr lang="en-US" altLang="zh-CN" sz="2200" dirty="0">
                <a:solidFill>
                  <a:srgbClr val="C00000"/>
                </a:solidFill>
                <a:latin typeface="黑体" panose="02010609060101010101" pitchFamily="49" charset="-122"/>
                <a:ea typeface="黑体" panose="02010609060101010101" pitchFamily="49" charset="-122"/>
              </a:rPr>
              <a:t>course</a:t>
            </a:r>
            <a:r>
              <a:rPr lang="zh-CN" altLang="en-US" sz="2200" dirty="0">
                <a:solidFill>
                  <a:srgbClr val="0000CC"/>
                </a:solidFill>
                <a:latin typeface="黑体" panose="02010609060101010101" pitchFamily="49" charset="-122"/>
                <a:ea typeface="黑体" panose="02010609060101010101" pitchFamily="49" charset="-122"/>
              </a:rPr>
              <a:t>表中查课程号不在子查询结果中的课程名，即没人选的课的课程名。</a:t>
            </a:r>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9" name="对话气泡: 圆角矩形 8">
            <a:extLst>
              <a:ext uri="{FF2B5EF4-FFF2-40B4-BE49-F238E27FC236}">
                <a16:creationId xmlns:a16="http://schemas.microsoft.com/office/drawing/2014/main" id="{56FB6842-C6D7-4317-BA02-91877F1CDA05}"/>
              </a:ext>
            </a:extLst>
          </p:cNvPr>
          <p:cNvSpPr/>
          <p:nvPr/>
        </p:nvSpPr>
        <p:spPr>
          <a:xfrm>
            <a:off x="4421932" y="3278938"/>
            <a:ext cx="2324882" cy="1495086"/>
          </a:xfrm>
          <a:prstGeom prst="wedgeRoundRectCallout">
            <a:avLst>
              <a:gd name="adj1" fmla="val -11143"/>
              <a:gd name="adj2" fmla="val -7713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这是一个</a:t>
            </a:r>
            <a:r>
              <a:rPr lang="zh-CN" altLang="en-US" sz="2200" dirty="0">
                <a:solidFill>
                  <a:srgbClr val="C00000"/>
                </a:solidFill>
                <a:latin typeface="黑体" panose="02010609060101010101" pitchFamily="49" charset="-122"/>
                <a:ea typeface="黑体" panose="02010609060101010101" pitchFamily="49" charset="-122"/>
              </a:rPr>
              <a:t>无关子查询</a:t>
            </a:r>
            <a:r>
              <a:rPr lang="zh-CN" altLang="en-US" sz="2200" dirty="0">
                <a:solidFill>
                  <a:srgbClr val="0000CC"/>
                </a:solidFill>
                <a:latin typeface="黑体" panose="02010609060101010101" pitchFamily="49" charset="-122"/>
                <a:ea typeface="黑体" panose="02010609060101010101" pitchFamily="49" charset="-122"/>
              </a:rPr>
              <a:t>。即子查询没有引用外查询表中的数据。</a:t>
            </a:r>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C6B22F55-0A0F-4335-9D3A-5AA1258E3983}"/>
              </a:ext>
            </a:extLst>
          </p:cNvPr>
          <p:cNvSpPr txBox="1"/>
          <p:nvPr/>
        </p:nvSpPr>
        <p:spPr>
          <a:xfrm>
            <a:off x="4739341" y="2197184"/>
            <a:ext cx="5286691" cy="461665"/>
          </a:xfrm>
          <a:prstGeom prst="rect">
            <a:avLst/>
          </a:prstGeom>
          <a:noFill/>
        </p:spPr>
        <p:txBody>
          <a:bodyPr wrap="square" rtlCol="0">
            <a:spAutoFit/>
          </a:bodyPr>
          <a:lstStyle/>
          <a:p>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distinct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r>
              <a:rPr lang="en-US" altLang="zh-CN" sz="2400" dirty="0">
                <a:solidFill>
                  <a:srgbClr val="008080"/>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r>
              <a:rPr lang="en-US" altLang="zh-CN" sz="2400" dirty="0">
                <a:solidFill>
                  <a:srgbClr val="808080"/>
                </a:solidFill>
                <a:latin typeface="黑体" panose="02010609060101010101" pitchFamily="49" charset="-122"/>
                <a:ea typeface="黑体" panose="02010609060101010101" pitchFamily="49" charset="-122"/>
              </a:rPr>
              <a:t>)</a:t>
            </a:r>
            <a:endParaRPr lang="en-US" altLang="zh-CN" sz="2400" dirty="0">
              <a:solidFill>
                <a:srgbClr val="C00000"/>
              </a:solidFill>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F9E4820B-16FC-26C2-6DC8-8692ECF3C8BB}"/>
              </a:ext>
            </a:extLst>
          </p:cNvPr>
          <p:cNvPicPr>
            <a:picLocks noChangeAspect="1"/>
          </p:cNvPicPr>
          <p:nvPr/>
        </p:nvPicPr>
        <p:blipFill>
          <a:blip r:embed="rId3"/>
          <a:stretch>
            <a:fillRect/>
          </a:stretch>
        </p:blipFill>
        <p:spPr>
          <a:xfrm>
            <a:off x="1284166" y="3696605"/>
            <a:ext cx="2743200" cy="94297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9301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500"/>
                                  </p:iterate>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wd">
                                    <p:tmAbs val="500"/>
                                  </p:iterate>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wd">
                                    <p:tmAbs val="500"/>
                                  </p:iterate>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wd">
                                    <p:tmAbs val="500"/>
                                  </p:iterate>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5" grpId="0" animBg="1"/>
      <p:bldP spid="8" grpId="0" animBg="1"/>
      <p:bldP spid="10" grpId="0" animBg="1"/>
      <p:bldP spid="9" grpId="0" bldLvl="0" animBg="1"/>
      <p:bldP spid="11" grpId="0" build="p" bldLvl="3"/>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57250"/>
            <a:ext cx="10515600" cy="4602057"/>
          </a:xfrm>
        </p:spPr>
        <p:txBody>
          <a:bodyPr>
            <a:normAutofit/>
          </a:bodyPr>
          <a:lstStyle/>
          <a:p>
            <a:pPr marL="446405" indent="-446405">
              <a:lnSpc>
                <a:spcPct val="120000"/>
              </a:lnSpc>
              <a:spcBef>
                <a:spcPts val="1800"/>
              </a:spcBef>
              <a:buFont typeface="Wingdings" panose="05000000000000000000" pitchFamily="2" charset="2"/>
              <a:buChar char="Ø"/>
              <a:defRPr/>
            </a:pPr>
            <a:r>
              <a:rPr lang="zh-CN" altLang="en-US" sz="2600" dirty="0">
                <a:latin typeface="黑体" panose="02010609060101010101" pitchFamily="49" charset="-122"/>
                <a:ea typeface="黑体" panose="02010609060101010101" pitchFamily="49" charset="-122"/>
              </a:rPr>
              <a:t>一个</a:t>
            </a:r>
            <a:r>
              <a:rPr lang="en-US" altLang="zh-CN" sz="2600" dirty="0">
                <a:latin typeface="黑体" panose="02010609060101010101" pitchFamily="49" charset="-122"/>
                <a:ea typeface="黑体" panose="02010609060101010101" pitchFamily="49" charset="-122"/>
              </a:rPr>
              <a:t>SELECT</a:t>
            </a:r>
            <a:r>
              <a:rPr lang="zh-CN" altLang="en-US" sz="2600" dirty="0">
                <a:latin typeface="黑体" panose="02010609060101010101" pitchFamily="49" charset="-122"/>
                <a:ea typeface="黑体" panose="02010609060101010101" pitchFamily="49" charset="-122"/>
              </a:rPr>
              <a:t>语句可以嵌套在另一个</a:t>
            </a:r>
            <a:r>
              <a:rPr lang="en-US" altLang="zh-CN" sz="2600" dirty="0">
                <a:latin typeface="黑体" panose="02010609060101010101" pitchFamily="49" charset="-122"/>
                <a:ea typeface="黑体" panose="02010609060101010101" pitchFamily="49" charset="-122"/>
              </a:rPr>
              <a:t>SELECT</a:t>
            </a:r>
            <a:r>
              <a:rPr lang="zh-CN" altLang="en-US" sz="2600" dirty="0">
                <a:latin typeface="黑体" panose="02010609060101010101" pitchFamily="49" charset="-122"/>
                <a:ea typeface="黑体" panose="02010609060101010101" pitchFamily="49" charset="-122"/>
              </a:rPr>
              <a:t>语句中，这样的</a:t>
            </a:r>
            <a:r>
              <a:rPr lang="en-US" altLang="zh-CN" sz="2600" dirty="0">
                <a:latin typeface="黑体" panose="02010609060101010101" pitchFamily="49" charset="-122"/>
                <a:ea typeface="黑体" panose="02010609060101010101" pitchFamily="49" charset="-122"/>
              </a:rPr>
              <a:t>SELECT</a:t>
            </a:r>
            <a:r>
              <a:rPr lang="zh-CN" altLang="en-US" sz="2600" dirty="0">
                <a:latin typeface="黑体" panose="02010609060101010101" pitchFamily="49" charset="-122"/>
                <a:ea typeface="黑体" panose="02010609060101010101" pitchFamily="49" charset="-122"/>
              </a:rPr>
              <a:t>语句称为</a:t>
            </a:r>
            <a:r>
              <a:rPr lang="zh-CN" altLang="en-US" sz="2600" dirty="0">
                <a:solidFill>
                  <a:srgbClr val="C00000"/>
                </a:solidFill>
                <a:latin typeface="黑体" panose="02010609060101010101" pitchFamily="49" charset="-122"/>
                <a:ea typeface="黑体" panose="02010609060101010101" pitchFamily="49" charset="-122"/>
              </a:rPr>
              <a:t>子查询</a:t>
            </a:r>
            <a:r>
              <a:rPr lang="zh-CN" altLang="en-US" sz="2600" dirty="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a:p>
            <a:pPr marL="446405" indent="-446405">
              <a:lnSpc>
                <a:spcPct val="120000"/>
              </a:lnSpc>
              <a:spcBef>
                <a:spcPts val="1800"/>
              </a:spcBef>
              <a:buFont typeface="Wingdings" panose="05000000000000000000" pitchFamily="2" charset="2"/>
              <a:buChar char="Ø"/>
              <a:defRPr/>
            </a:pPr>
            <a:r>
              <a:rPr lang="zh-CN" altLang="en-US" sz="2600" dirty="0">
                <a:latin typeface="黑体" panose="02010609060101010101" pitchFamily="49" charset="-122"/>
                <a:ea typeface="黑体" panose="02010609060101010101" pitchFamily="49" charset="-122"/>
              </a:rPr>
              <a:t>处于内层的查询称为子查询或内查询，处于外层的查询称为父查询或外查询。</a:t>
            </a:r>
          </a:p>
          <a:p>
            <a:pPr marL="446405" indent="-446405">
              <a:lnSpc>
                <a:spcPct val="120000"/>
              </a:lnSpc>
              <a:spcBef>
                <a:spcPts val="1800"/>
              </a:spcBef>
              <a:buFont typeface="Wingdings" panose="05000000000000000000" pitchFamily="2" charset="2"/>
              <a:buChar char="Ø"/>
              <a:defRPr/>
            </a:pPr>
            <a:r>
              <a:rPr lang="zh-CN" altLang="en-US" sz="2600" dirty="0">
                <a:latin typeface="黑体" panose="02010609060101010101" pitchFamily="49" charset="-122"/>
                <a:ea typeface="黑体" panose="02010609060101010101" pitchFamily="49" charset="-122"/>
              </a:rPr>
              <a:t>子查询</a:t>
            </a:r>
            <a:r>
              <a:rPr lang="en-US" altLang="zh-CN" sz="2600" dirty="0">
                <a:latin typeface="黑体" panose="02010609060101010101" pitchFamily="49" charset="-122"/>
                <a:ea typeface="黑体" panose="02010609060101010101" pitchFamily="49" charset="-122"/>
              </a:rPr>
              <a:t>SELECT</a:t>
            </a:r>
            <a:r>
              <a:rPr lang="zh-CN" altLang="en-US" sz="2600" dirty="0">
                <a:latin typeface="黑体" panose="02010609060101010101" pitchFamily="49" charset="-122"/>
                <a:ea typeface="黑体" panose="02010609060101010101" pitchFamily="49" charset="-122"/>
              </a:rPr>
              <a:t>语句放在小括号里，常位于外查询的</a:t>
            </a:r>
            <a:r>
              <a:rPr lang="en-US" altLang="zh-CN" sz="2600" dirty="0">
                <a:solidFill>
                  <a:srgbClr val="C00000"/>
                </a:solidFill>
                <a:latin typeface="黑体" panose="02010609060101010101" pitchFamily="49" charset="-122"/>
                <a:ea typeface="黑体" panose="02010609060101010101" pitchFamily="49" charset="-122"/>
              </a:rPr>
              <a:t>WHERE</a:t>
            </a:r>
            <a:r>
              <a:rPr lang="zh-CN" altLang="en-US" sz="2600" dirty="0">
                <a:solidFill>
                  <a:srgbClr val="C00000"/>
                </a:solidFill>
                <a:latin typeface="黑体" panose="02010609060101010101" pitchFamily="49" charset="-122"/>
                <a:ea typeface="黑体" panose="02010609060101010101" pitchFamily="49" charset="-122"/>
              </a:rPr>
              <a:t>子句</a:t>
            </a:r>
            <a:r>
              <a:rPr lang="zh-CN" altLang="en-US" sz="2600" dirty="0">
                <a:solidFill>
                  <a:schemeClr val="tx1"/>
                </a:solidFill>
                <a:latin typeface="黑体" panose="02010609060101010101" pitchFamily="49" charset="-122"/>
                <a:ea typeface="黑体" panose="02010609060101010101" pitchFamily="49" charset="-122"/>
              </a:rPr>
              <a:t>中</a:t>
            </a:r>
            <a:r>
              <a:rPr lang="zh-CN" altLang="en-US" sz="2600" dirty="0">
                <a:latin typeface="黑体" panose="02010609060101010101" pitchFamily="49" charset="-122"/>
                <a:ea typeface="黑体" panose="02010609060101010101" pitchFamily="49" charset="-122"/>
              </a:rPr>
              <a:t>，</a:t>
            </a:r>
            <a:r>
              <a:rPr lang="zh-CN" altLang="en-US" sz="2600" dirty="0">
                <a:solidFill>
                  <a:srgbClr val="0000CC"/>
                </a:solidFill>
                <a:latin typeface="黑体" panose="02010609060101010101" pitchFamily="49" charset="-122"/>
                <a:ea typeface="黑体" panose="02010609060101010101" pitchFamily="49" charset="-122"/>
              </a:rPr>
              <a:t>用于构成外查询的记录筛选条件</a:t>
            </a:r>
            <a:r>
              <a:rPr lang="zh-CN" altLang="en-US" sz="2600" dirty="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a:p>
            <a:pPr marL="446405" indent="-446405">
              <a:lnSpc>
                <a:spcPct val="120000"/>
              </a:lnSpc>
              <a:spcBef>
                <a:spcPts val="1800"/>
              </a:spcBef>
              <a:buFont typeface="Wingdings" panose="05000000000000000000" pitchFamily="2" charset="2"/>
              <a:buChar char="Ø"/>
              <a:defRPr/>
            </a:pPr>
            <a:r>
              <a:rPr lang="zh-CN" altLang="en-US" sz="2600" dirty="0">
                <a:latin typeface="黑体" panose="02010609060101010101" pitchFamily="49" charset="-122"/>
                <a:ea typeface="黑体" panose="02010609060101010101" pitchFamily="49" charset="-122"/>
              </a:rPr>
              <a:t>子查询通常返回一个或一组数据也可以测试数据行是否存在。</a:t>
            </a:r>
            <a:endParaRPr lang="en-US" altLang="zh-CN" sz="2600" dirty="0">
              <a:latin typeface="黑体" panose="02010609060101010101" pitchFamily="49" charset="-122"/>
              <a:ea typeface="黑体" panose="02010609060101010101" pitchFamily="49" charset="-122"/>
            </a:endParaRPr>
          </a:p>
          <a:p>
            <a:pPr marL="0" indent="0">
              <a:lnSpc>
                <a:spcPct val="110000"/>
              </a:lnSpc>
              <a:spcBef>
                <a:spcPts val="600"/>
              </a:spcBef>
              <a:buSzPct val="80000"/>
              <a:buNone/>
              <a:defRPr/>
            </a:pPr>
            <a:endParaRPr lang="en-US" altLang="zh-CN" sz="2600" dirty="0">
              <a:solidFill>
                <a:srgbClr val="C00000"/>
              </a:solidFill>
              <a:latin typeface="黑体" panose="02010609060101010101" pitchFamily="49" charset="-122"/>
              <a:ea typeface="黑体" panose="02010609060101010101" pitchFamily="49" charset="-122"/>
            </a:endParaRPr>
          </a:p>
          <a:p>
            <a:pPr marL="0" indent="0">
              <a:lnSpc>
                <a:spcPct val="110000"/>
              </a:lnSpc>
              <a:spcBef>
                <a:spcPts val="600"/>
              </a:spcBef>
              <a:buSzPct val="80000"/>
              <a:buNone/>
              <a:defRPr/>
            </a:pPr>
            <a:endParaRPr lang="en-US" altLang="zh-CN" sz="2600" dirty="0">
              <a:solidFill>
                <a:srgbClr val="C00000"/>
              </a:solidFill>
              <a:latin typeface="黑体" panose="02010609060101010101" pitchFamily="49" charset="-122"/>
              <a:ea typeface="黑体" panose="02010609060101010101" pitchFamily="49" charset="-122"/>
            </a:endParaRPr>
          </a:p>
          <a:p>
            <a:pPr lvl="1">
              <a:lnSpc>
                <a:spcPct val="110000"/>
              </a:lnSpc>
              <a:spcBef>
                <a:spcPts val="1200"/>
              </a:spcBef>
            </a:pPr>
            <a:endParaRPr lang="zh-CN" altLang="en-US" sz="2600" dirty="0">
              <a:solidFill>
                <a:srgbClr val="C00000"/>
              </a:solidFill>
              <a:latin typeface="黑体" panose="02010609060101010101" pitchFamily="49" charset="-122"/>
              <a:ea typeface="黑体" panose="02010609060101010101" pitchFamily="49" charset="-122"/>
            </a:endParaRPr>
          </a:p>
          <a:p>
            <a:pPr>
              <a:lnSpc>
                <a:spcPct val="110000"/>
              </a:lnSpc>
              <a:spcBef>
                <a:spcPts val="1200"/>
              </a:spcBef>
            </a:pP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1547"/>
            <a:ext cx="10405533" cy="640056"/>
          </a:xfrm>
        </p:spPr>
        <p:txBody>
          <a:bodyPr>
            <a:normAutofit/>
          </a:bodyPr>
          <a:lstStyle/>
          <a:p>
            <a:pPr marL="446405" indent="-446405">
              <a:lnSpc>
                <a:spcPct val="120000"/>
              </a:lnSpc>
              <a:spcBef>
                <a:spcPts val="600"/>
              </a:spcBef>
              <a:buFont typeface="Wingdings" panose="05000000000000000000" pitchFamily="2" charset="2"/>
              <a:buChar char="Ø"/>
              <a:defRPr/>
            </a:pPr>
            <a:r>
              <a:rPr lang="zh-CN" altLang="en-US" sz="2600" dirty="0">
                <a:solidFill>
                  <a:schemeClr val="tx1"/>
                </a:solidFill>
                <a:latin typeface="黑体" panose="02010609060101010101" pitchFamily="49" charset="-122"/>
                <a:ea typeface="黑体" panose="02010609060101010101" pitchFamily="49" charset="-122"/>
              </a:rPr>
              <a:t>三种常用的嵌入</a:t>
            </a:r>
            <a:r>
              <a:rPr lang="en-US" altLang="zh-CN" sz="2600" dirty="0">
                <a:solidFill>
                  <a:schemeClr val="tx1"/>
                </a:solidFill>
                <a:latin typeface="黑体" panose="02010609060101010101" pitchFamily="49" charset="-122"/>
                <a:ea typeface="黑体" panose="02010609060101010101" pitchFamily="49" charset="-122"/>
              </a:rPr>
              <a:t>WHERE</a:t>
            </a:r>
            <a:r>
              <a:rPr lang="zh-CN" altLang="en-US" sz="2600" dirty="0">
                <a:solidFill>
                  <a:schemeClr val="tx1"/>
                </a:solidFill>
                <a:latin typeface="黑体" panose="02010609060101010101" pitchFamily="49" charset="-122"/>
                <a:ea typeface="黑体" panose="02010609060101010101" pitchFamily="49" charset="-122"/>
              </a:rPr>
              <a:t>子句的子查询</a:t>
            </a:r>
            <a:endParaRPr lang="zh-CN" altLang="en-US" sz="2400" dirty="0">
              <a:solidFill>
                <a:srgbClr val="0000CC"/>
              </a:solidFill>
              <a:latin typeface="黑体" panose="02010609060101010101" pitchFamily="49" charset="-122"/>
              <a:ea typeface="黑体" panose="02010609060101010101" pitchFamily="49" charset="-122"/>
            </a:endParaRPr>
          </a:p>
          <a:p>
            <a:pPr marL="0" indent="0">
              <a:lnSpc>
                <a:spcPct val="120000"/>
              </a:lnSpc>
              <a:spcBef>
                <a:spcPts val="600"/>
              </a:spcBef>
              <a:buSzPct val="80000"/>
              <a:buNone/>
              <a:defRPr/>
            </a:pPr>
            <a:endParaRPr lang="en-US" altLang="zh-CN" sz="2400" dirty="0">
              <a:solidFill>
                <a:srgbClr val="C00000"/>
              </a:solidFill>
              <a:latin typeface="黑体" panose="02010609060101010101" pitchFamily="49" charset="-122"/>
              <a:ea typeface="黑体" panose="02010609060101010101" pitchFamily="49" charset="-122"/>
            </a:endParaRPr>
          </a:p>
          <a:p>
            <a:pPr marL="0" indent="0">
              <a:lnSpc>
                <a:spcPct val="120000"/>
              </a:lnSpc>
              <a:spcBef>
                <a:spcPts val="600"/>
              </a:spcBef>
              <a:buSzPct val="80000"/>
              <a:buNone/>
              <a:defRPr/>
            </a:pPr>
            <a:endParaRPr lang="en-US" altLang="zh-CN" sz="2400" dirty="0">
              <a:solidFill>
                <a:srgbClr val="C00000"/>
              </a:solidFill>
              <a:latin typeface="黑体" panose="02010609060101010101" pitchFamily="49" charset="-122"/>
              <a:ea typeface="黑体" panose="02010609060101010101" pitchFamily="49" charset="-122"/>
            </a:endParaRPr>
          </a:p>
          <a:p>
            <a:pPr lvl="1">
              <a:lnSpc>
                <a:spcPct val="120000"/>
              </a:lnSpc>
              <a:spcBef>
                <a:spcPts val="600"/>
              </a:spcBef>
            </a:pPr>
            <a:endParaRPr lang="zh-CN" altLang="en-US" dirty="0">
              <a:solidFill>
                <a:srgbClr val="C00000"/>
              </a:solidFill>
              <a:latin typeface="黑体" panose="02010609060101010101" pitchFamily="49" charset="-122"/>
              <a:ea typeface="黑体" panose="02010609060101010101" pitchFamily="49" charset="-122"/>
            </a:endParaRPr>
          </a:p>
          <a:p>
            <a:pPr>
              <a:lnSpc>
                <a:spcPct val="120000"/>
              </a:lnSpc>
              <a:spcBef>
                <a:spcPts val="600"/>
              </a:spcBef>
            </a:pPr>
            <a:endParaRPr lang="zh-CN" altLang="en-US" dirty="0"/>
          </a:p>
        </p:txBody>
      </p:sp>
      <p:sp>
        <p:nvSpPr>
          <p:cNvPr id="2" name="内容占位符 2">
            <a:extLst>
              <a:ext uri="{FF2B5EF4-FFF2-40B4-BE49-F238E27FC236}">
                <a16:creationId xmlns:a16="http://schemas.microsoft.com/office/drawing/2014/main" id="{0BA8FE1B-D9DA-4F10-D599-2C12BF2BBAEE}"/>
              </a:ext>
            </a:extLst>
          </p:cNvPr>
          <p:cNvSpPr txBox="1">
            <a:spLocks/>
          </p:cNvSpPr>
          <p:nvPr/>
        </p:nvSpPr>
        <p:spPr>
          <a:xfrm>
            <a:off x="1394021" y="1196838"/>
            <a:ext cx="5516580" cy="640056"/>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13030">
              <a:lnSpc>
                <a:spcPct val="120000"/>
              </a:lnSpc>
              <a:spcBef>
                <a:spcPts val="600"/>
              </a:spcBef>
              <a:buNone/>
              <a:defRPr/>
            </a:pPr>
            <a:r>
              <a:rPr lang="en-US" altLang="zh-CN" sz="2400" dirty="0">
                <a:solidFill>
                  <a:srgbClr val="C00000"/>
                </a:solidFill>
                <a:latin typeface="黑体" panose="02010609060101010101" pitchFamily="49" charset="-122"/>
                <a:ea typeface="黑体" panose="02010609060101010101" pitchFamily="49" charset="-122"/>
              </a:rPr>
              <a:t>WHERE </a:t>
            </a:r>
            <a:r>
              <a:rPr lang="zh-CN" altLang="en-US" sz="2400" dirty="0">
                <a:latin typeface="黑体" panose="02010609060101010101" pitchFamily="49" charset="-122"/>
                <a:ea typeface="黑体" panose="02010609060101010101" pitchFamily="49" charset="-122"/>
              </a:rPr>
              <a:t>表达式</a:t>
            </a:r>
            <a:r>
              <a:rPr lang="en-US" altLang="zh-CN" sz="2400" dirty="0">
                <a:solidFill>
                  <a:srgbClr val="C00000"/>
                </a:solidFill>
                <a:latin typeface="黑体" panose="02010609060101010101" pitchFamily="49" charset="-122"/>
                <a:ea typeface="黑体" panose="02010609060101010101" pitchFamily="49" charset="-122"/>
              </a:rPr>
              <a:t> </a:t>
            </a:r>
            <a:r>
              <a:rPr lang="zh-CN" altLang="en-US" sz="2400" dirty="0">
                <a:solidFill>
                  <a:srgbClr val="C00000"/>
                </a:solidFill>
                <a:latin typeface="黑体" panose="02010609060101010101" pitchFamily="49" charset="-122"/>
                <a:ea typeface="黑体" panose="02010609060101010101" pitchFamily="49" charset="-122"/>
              </a:rPr>
              <a:t>比较运算符</a:t>
            </a:r>
            <a:r>
              <a:rPr lang="en-US" altLang="zh-CN" sz="2400" dirty="0">
                <a:solidFill>
                  <a:srgbClr val="C000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子查询</a:t>
            </a:r>
            <a:r>
              <a:rPr lang="en-US" altLang="zh-CN" sz="2400" dirty="0">
                <a:solidFill>
                  <a:srgbClr val="C00000"/>
                </a:solidFill>
                <a:latin typeface="黑体" panose="02010609060101010101" pitchFamily="49" charset="-122"/>
                <a:ea typeface="黑体" panose="02010609060101010101" pitchFamily="49" charset="-122"/>
              </a:rPr>
              <a:t>)</a:t>
            </a:r>
            <a:endParaRPr lang="zh-CN" altLang="en-US" dirty="0">
              <a:solidFill>
                <a:srgbClr val="0000CC"/>
              </a:solidFill>
              <a:latin typeface="黑体" panose="02010609060101010101" pitchFamily="49" charset="-122"/>
              <a:ea typeface="黑体" panose="02010609060101010101" pitchFamily="49" charset="-122"/>
            </a:endParaRPr>
          </a:p>
        </p:txBody>
      </p:sp>
      <p:sp>
        <p:nvSpPr>
          <p:cNvPr id="4" name="内容占位符 2">
            <a:extLst>
              <a:ext uri="{FF2B5EF4-FFF2-40B4-BE49-F238E27FC236}">
                <a16:creationId xmlns:a16="http://schemas.microsoft.com/office/drawing/2014/main" id="{66E86465-121C-66E8-4E83-C7169A1AF67E}"/>
              </a:ext>
            </a:extLst>
          </p:cNvPr>
          <p:cNvSpPr txBox="1">
            <a:spLocks/>
          </p:cNvSpPr>
          <p:nvPr/>
        </p:nvSpPr>
        <p:spPr>
          <a:xfrm>
            <a:off x="1394021" y="2230596"/>
            <a:ext cx="5516580" cy="640056"/>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13030">
              <a:lnSpc>
                <a:spcPct val="120000"/>
              </a:lnSpc>
              <a:spcBef>
                <a:spcPts val="600"/>
              </a:spcBef>
              <a:buNone/>
              <a:defRPr/>
            </a:pPr>
            <a:r>
              <a:rPr lang="en-US" altLang="zh-CN" sz="2400" dirty="0">
                <a:solidFill>
                  <a:srgbClr val="C00000"/>
                </a:solidFill>
                <a:latin typeface="黑体" panose="02010609060101010101" pitchFamily="49" charset="-122"/>
                <a:ea typeface="黑体" panose="02010609060101010101" pitchFamily="49" charset="-122"/>
              </a:rPr>
              <a:t>WHERE </a:t>
            </a:r>
            <a:r>
              <a:rPr lang="zh-CN" altLang="en-US" sz="2400" dirty="0">
                <a:latin typeface="黑体" panose="02010609060101010101" pitchFamily="49" charset="-122"/>
                <a:ea typeface="黑体" panose="02010609060101010101" pitchFamily="49" charset="-122"/>
              </a:rPr>
              <a:t>表达式</a:t>
            </a:r>
            <a:r>
              <a:rPr lang="en-US" altLang="zh-CN" sz="2400" dirty="0">
                <a:solidFill>
                  <a:srgbClr val="C00000"/>
                </a:solidFill>
                <a:latin typeface="黑体" panose="02010609060101010101" pitchFamily="49" charset="-122"/>
                <a:ea typeface="黑体" panose="02010609060101010101" pitchFamily="49" charset="-122"/>
              </a:rPr>
              <a:t> </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NOT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 IN(</a:t>
            </a:r>
            <a:r>
              <a:rPr lang="zh-CN" altLang="en-US" sz="2400" dirty="0">
                <a:latin typeface="黑体" panose="02010609060101010101" pitchFamily="49" charset="-122"/>
                <a:ea typeface="黑体" panose="02010609060101010101" pitchFamily="49" charset="-122"/>
              </a:rPr>
              <a:t>子查询</a:t>
            </a:r>
            <a:r>
              <a:rPr lang="en-US" altLang="zh-CN" sz="2400" dirty="0">
                <a:solidFill>
                  <a:srgbClr val="C00000"/>
                </a:solidFill>
                <a:latin typeface="黑体" panose="02010609060101010101" pitchFamily="49" charset="-122"/>
                <a:ea typeface="黑体" panose="02010609060101010101" pitchFamily="49" charset="-122"/>
              </a:rPr>
              <a:t>)</a:t>
            </a:r>
          </a:p>
        </p:txBody>
      </p:sp>
      <p:sp>
        <p:nvSpPr>
          <p:cNvPr id="5" name="内容占位符 2">
            <a:extLst>
              <a:ext uri="{FF2B5EF4-FFF2-40B4-BE49-F238E27FC236}">
                <a16:creationId xmlns:a16="http://schemas.microsoft.com/office/drawing/2014/main" id="{CC226045-91CC-5DBC-41BB-426080D56046}"/>
              </a:ext>
            </a:extLst>
          </p:cNvPr>
          <p:cNvSpPr txBox="1">
            <a:spLocks/>
          </p:cNvSpPr>
          <p:nvPr/>
        </p:nvSpPr>
        <p:spPr>
          <a:xfrm>
            <a:off x="1394021" y="3259068"/>
            <a:ext cx="5516580" cy="640056"/>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vert="horz" lIns="91440" tIns="45720" rIns="91440" bIns="45720" rtlCol="0"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113030">
              <a:lnSpc>
                <a:spcPct val="120000"/>
              </a:lnSpc>
              <a:spcBef>
                <a:spcPts val="600"/>
              </a:spcBef>
              <a:buNone/>
              <a:defRPr/>
            </a:pPr>
            <a:r>
              <a:rPr lang="en-US" altLang="zh-CN" sz="2400" dirty="0">
                <a:solidFill>
                  <a:srgbClr val="C00000"/>
                </a:solidFill>
                <a:latin typeface="黑体" panose="02010609060101010101" pitchFamily="49" charset="-122"/>
                <a:ea typeface="黑体" panose="02010609060101010101" pitchFamily="49" charset="-122"/>
              </a:rPr>
              <a:t>WHERE </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NOT</a:t>
            </a: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a:t>
            </a:r>
            <a:r>
              <a:rPr lang="en-US" altLang="zh-CN" sz="2400" dirty="0">
                <a:solidFill>
                  <a:srgbClr val="C00000"/>
                </a:solidFill>
                <a:latin typeface="黑体" panose="02010609060101010101" pitchFamily="49" charset="-122"/>
                <a:ea typeface="黑体" panose="02010609060101010101" pitchFamily="49" charset="-122"/>
              </a:rPr>
              <a:t> EXISTS(</a:t>
            </a:r>
            <a:r>
              <a:rPr lang="zh-CN" altLang="en-US" sz="2400" dirty="0">
                <a:latin typeface="黑体" panose="02010609060101010101" pitchFamily="49" charset="-122"/>
                <a:ea typeface="黑体" panose="02010609060101010101" pitchFamily="49" charset="-122"/>
              </a:rPr>
              <a:t>子查询</a:t>
            </a:r>
            <a:r>
              <a:rPr lang="en-US" altLang="zh-CN" sz="2400" dirty="0">
                <a:solidFill>
                  <a:srgbClr val="C00000"/>
                </a:solidFill>
                <a:latin typeface="黑体" panose="02010609060101010101" pitchFamily="49" charset="-122"/>
                <a:ea typeface="黑体" panose="02010609060101010101" pitchFamily="49" charset="-122"/>
              </a:rPr>
              <a:t>)</a:t>
            </a:r>
            <a:endParaRPr lang="zh-CN" altLang="en-US" sz="2400" dirty="0">
              <a:solidFill>
                <a:srgbClr val="C00000"/>
              </a:solidFill>
              <a:latin typeface="黑体" panose="02010609060101010101" pitchFamily="49" charset="-122"/>
              <a:ea typeface="黑体" panose="02010609060101010101" pitchFamily="49" charset="-122"/>
            </a:endParaRPr>
          </a:p>
        </p:txBody>
      </p:sp>
      <p:sp>
        <p:nvSpPr>
          <p:cNvPr id="6" name="内容占位符 2">
            <a:extLst>
              <a:ext uri="{FF2B5EF4-FFF2-40B4-BE49-F238E27FC236}">
                <a16:creationId xmlns:a16="http://schemas.microsoft.com/office/drawing/2014/main" id="{D07F399D-80EE-70E6-5A36-F56BD62B6B07}"/>
              </a:ext>
            </a:extLst>
          </p:cNvPr>
          <p:cNvSpPr txBox="1">
            <a:spLocks/>
          </p:cNvSpPr>
          <p:nvPr/>
        </p:nvSpPr>
        <p:spPr>
          <a:xfrm>
            <a:off x="838200" y="4162065"/>
            <a:ext cx="10405533" cy="167489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0850" indent="-450850">
              <a:lnSpc>
                <a:spcPct val="120000"/>
              </a:lnSpc>
              <a:spcBef>
                <a:spcPts val="1800"/>
              </a:spcBef>
              <a:buFont typeface="Wingdings" panose="05000000000000000000" charset="0"/>
              <a:buChar char="Ø"/>
              <a:tabLst>
                <a:tab pos="450850" algn="l"/>
              </a:tabLst>
              <a:defRPr/>
            </a:pPr>
            <a:r>
              <a:rPr lang="zh-CN" altLang="en-US" dirty="0">
                <a:latin typeface="黑体" panose="02010609060101010101" pitchFamily="49" charset="-122"/>
                <a:ea typeface="黑体" panose="02010609060101010101" pitchFamily="49" charset="-122"/>
              </a:rPr>
              <a:t>两类子查询</a:t>
            </a:r>
          </a:p>
          <a:p>
            <a:pPr lvl="1">
              <a:lnSpc>
                <a:spcPct val="120000"/>
              </a:lnSpc>
              <a:spcBef>
                <a:spcPts val="600"/>
              </a:spcBef>
              <a:defRPr/>
            </a:pPr>
            <a:r>
              <a:rPr lang="zh-CN" altLang="en-US" sz="2600" dirty="0">
                <a:solidFill>
                  <a:srgbClr val="0000CC"/>
                </a:solidFill>
                <a:latin typeface="黑体" panose="02010609060101010101" pitchFamily="49" charset="-122"/>
                <a:ea typeface="黑体" panose="02010609060101010101" pitchFamily="49" charset="-122"/>
              </a:rPr>
              <a:t>无关子查询</a:t>
            </a:r>
          </a:p>
          <a:p>
            <a:pPr lvl="1">
              <a:lnSpc>
                <a:spcPct val="120000"/>
              </a:lnSpc>
              <a:spcBef>
                <a:spcPts val="600"/>
              </a:spcBef>
              <a:defRPr/>
            </a:pPr>
            <a:r>
              <a:rPr lang="zh-CN" altLang="en-US" sz="2600" dirty="0">
                <a:solidFill>
                  <a:srgbClr val="0000CC"/>
                </a:solidFill>
                <a:latin typeface="黑体" panose="02010609060101010101" pitchFamily="49" charset="-122"/>
                <a:ea typeface="黑体" panose="02010609060101010101" pitchFamily="49" charset="-122"/>
              </a:rPr>
              <a:t>相关子查询</a:t>
            </a:r>
            <a:endParaRPr lang="en-US" altLang="zh-CN" sz="2600" dirty="0">
              <a:solidFill>
                <a:srgbClr val="0000CC"/>
              </a:solidFill>
              <a:latin typeface="黑体" panose="02010609060101010101" pitchFamily="49" charset="-122"/>
              <a:ea typeface="黑体" panose="02010609060101010101" pitchFamily="49" charset="-122"/>
            </a:endParaRPr>
          </a:p>
          <a:p>
            <a:pPr marL="446405" indent="-446405">
              <a:lnSpc>
                <a:spcPct val="120000"/>
              </a:lnSpc>
              <a:spcBef>
                <a:spcPts val="600"/>
              </a:spcBef>
              <a:buFont typeface="Wingdings" panose="05000000000000000000" pitchFamily="2" charset="2"/>
              <a:buChar char="Ø"/>
              <a:defRPr/>
            </a:pPr>
            <a:endParaRPr lang="zh-CN" altLang="en-US" sz="2400" dirty="0">
              <a:solidFill>
                <a:srgbClr val="0000CC"/>
              </a:solidFill>
              <a:latin typeface="黑体" panose="02010609060101010101" pitchFamily="49" charset="-122"/>
              <a:ea typeface="黑体" panose="02010609060101010101" pitchFamily="49" charset="-122"/>
            </a:endParaRPr>
          </a:p>
          <a:p>
            <a:pPr marL="0" indent="0">
              <a:lnSpc>
                <a:spcPct val="120000"/>
              </a:lnSpc>
              <a:spcBef>
                <a:spcPts val="600"/>
              </a:spcBef>
              <a:buSzPct val="80000"/>
              <a:buFont typeface="Arial" panose="020B0604020202020204" pitchFamily="34" charset="0"/>
              <a:buNone/>
              <a:defRPr/>
            </a:pPr>
            <a:endParaRPr lang="en-US" altLang="zh-CN" sz="2400" dirty="0">
              <a:solidFill>
                <a:srgbClr val="C00000"/>
              </a:solidFill>
              <a:latin typeface="黑体" panose="02010609060101010101" pitchFamily="49" charset="-122"/>
              <a:ea typeface="黑体" panose="02010609060101010101" pitchFamily="49" charset="-122"/>
            </a:endParaRPr>
          </a:p>
          <a:p>
            <a:pPr marL="0" indent="0">
              <a:lnSpc>
                <a:spcPct val="120000"/>
              </a:lnSpc>
              <a:spcBef>
                <a:spcPts val="600"/>
              </a:spcBef>
              <a:buSzPct val="80000"/>
              <a:buFont typeface="Arial" panose="020B0604020202020204" pitchFamily="34" charset="0"/>
              <a:buNone/>
              <a:defRPr/>
            </a:pPr>
            <a:endParaRPr lang="en-US" altLang="zh-CN" sz="2400" dirty="0">
              <a:solidFill>
                <a:srgbClr val="C00000"/>
              </a:solidFill>
              <a:latin typeface="黑体" panose="02010609060101010101" pitchFamily="49" charset="-122"/>
              <a:ea typeface="黑体" panose="02010609060101010101" pitchFamily="49" charset="-122"/>
            </a:endParaRPr>
          </a:p>
          <a:p>
            <a:pPr lvl="1">
              <a:lnSpc>
                <a:spcPct val="120000"/>
              </a:lnSpc>
              <a:spcBef>
                <a:spcPts val="600"/>
              </a:spcBef>
            </a:pPr>
            <a:endParaRPr lang="zh-CN" altLang="en-US" dirty="0">
              <a:solidFill>
                <a:srgbClr val="C00000"/>
              </a:solidFill>
              <a:latin typeface="黑体" panose="02010609060101010101" pitchFamily="49" charset="-122"/>
              <a:ea typeface="黑体" panose="02010609060101010101" pitchFamily="49" charset="-122"/>
            </a:endParaRPr>
          </a:p>
          <a:p>
            <a:pPr>
              <a:lnSpc>
                <a:spcPct val="120000"/>
              </a:lnSpc>
              <a:spcBef>
                <a:spcPts val="600"/>
              </a:spcBef>
            </a:pPr>
            <a:endParaRPr lang="zh-CN" altLang="en-US" dirty="0"/>
          </a:p>
        </p:txBody>
      </p:sp>
      <p:sp>
        <p:nvSpPr>
          <p:cNvPr id="7" name="AutoShape 8">
            <a:extLst>
              <a:ext uri="{FF2B5EF4-FFF2-40B4-BE49-F238E27FC236}">
                <a16:creationId xmlns:a16="http://schemas.microsoft.com/office/drawing/2014/main" id="{B0DD795E-6E35-E831-EC35-363C93A9F942}"/>
              </a:ext>
            </a:extLst>
          </p:cNvPr>
          <p:cNvSpPr>
            <a:spLocks noChangeArrowheads="1"/>
          </p:cNvSpPr>
          <p:nvPr/>
        </p:nvSpPr>
        <p:spPr bwMode="auto">
          <a:xfrm>
            <a:off x="7366450" y="1079339"/>
            <a:ext cx="3679178" cy="875054"/>
          </a:xfrm>
          <a:prstGeom prst="wedgeRoundRectCallout">
            <a:avLst>
              <a:gd name="adj1" fmla="val -78634"/>
              <a:gd name="adj2" fmla="val -3525"/>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pPr eaLnBrk="1" hangingPunct="1"/>
            <a:r>
              <a:rPr lang="zh-CN" altLang="en-US" sz="2200" dirty="0">
                <a:solidFill>
                  <a:srgbClr val="0000CC"/>
                </a:solidFill>
                <a:latin typeface="黑体" panose="02010609060101010101" pitchFamily="49" charset="-122"/>
                <a:ea typeface="黑体" panose="02010609060101010101" pitchFamily="49" charset="-122"/>
              </a:rPr>
              <a:t>比较运算符引入的子查询通常返回</a:t>
            </a:r>
            <a:r>
              <a:rPr lang="zh-CN" altLang="en-US" sz="2200" dirty="0">
                <a:solidFill>
                  <a:srgbClr val="C00000"/>
                </a:solidFill>
                <a:latin typeface="黑体" panose="02010609060101010101" pitchFamily="49" charset="-122"/>
                <a:ea typeface="黑体" panose="02010609060101010101" pitchFamily="49" charset="-122"/>
              </a:rPr>
              <a:t>单个值</a:t>
            </a:r>
            <a:r>
              <a:rPr lang="zh-CN" altLang="en-US" sz="2200" dirty="0">
                <a:solidFill>
                  <a:srgbClr val="0000CC"/>
                </a:solidFill>
                <a:latin typeface="黑体" panose="02010609060101010101" pitchFamily="49" charset="-122"/>
                <a:ea typeface="黑体" panose="02010609060101010101" pitchFamily="49" charset="-122"/>
              </a:rPr>
              <a:t>。</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8" name="AutoShape 8">
            <a:extLst>
              <a:ext uri="{FF2B5EF4-FFF2-40B4-BE49-F238E27FC236}">
                <a16:creationId xmlns:a16="http://schemas.microsoft.com/office/drawing/2014/main" id="{53C768BC-BD4C-D4EA-8EAF-C981703EB8B1}"/>
              </a:ext>
            </a:extLst>
          </p:cNvPr>
          <p:cNvSpPr>
            <a:spLocks noChangeArrowheads="1"/>
          </p:cNvSpPr>
          <p:nvPr/>
        </p:nvSpPr>
        <p:spPr bwMode="auto">
          <a:xfrm>
            <a:off x="7394772" y="2106914"/>
            <a:ext cx="3679178" cy="875054"/>
          </a:xfrm>
          <a:prstGeom prst="wedgeRoundRectCallout">
            <a:avLst>
              <a:gd name="adj1" fmla="val -78634"/>
              <a:gd name="adj2" fmla="val -3525"/>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pPr eaLnBrk="1" hangingPunct="1"/>
            <a:r>
              <a:rPr lang="zh-CN" altLang="en-US" sz="2200" dirty="0">
                <a:solidFill>
                  <a:srgbClr val="0000CC"/>
                </a:solidFill>
                <a:latin typeface="黑体" panose="02010609060101010101" pitchFamily="49" charset="-122"/>
                <a:ea typeface="黑体" panose="02010609060101010101" pitchFamily="49" charset="-122"/>
              </a:rPr>
              <a:t>集合运算符引入的子查询通常返回</a:t>
            </a:r>
            <a:r>
              <a:rPr lang="zh-CN" altLang="en-US" sz="2200" dirty="0">
                <a:solidFill>
                  <a:srgbClr val="C00000"/>
                </a:solidFill>
                <a:latin typeface="黑体" panose="02010609060101010101" pitchFamily="49" charset="-122"/>
                <a:ea typeface="黑体" panose="02010609060101010101" pitchFamily="49" charset="-122"/>
              </a:rPr>
              <a:t>一组值</a:t>
            </a:r>
            <a:r>
              <a:rPr lang="zh-CN" altLang="en-US" sz="2200" dirty="0">
                <a:solidFill>
                  <a:srgbClr val="0000CC"/>
                </a:solidFill>
                <a:latin typeface="黑体" panose="02010609060101010101" pitchFamily="49" charset="-122"/>
                <a:ea typeface="黑体" panose="02010609060101010101" pitchFamily="49" charset="-122"/>
              </a:rPr>
              <a:t>。</a:t>
            </a:r>
            <a:endParaRPr lang="zh-CN" altLang="en-US" sz="2200" b="1" dirty="0">
              <a:solidFill>
                <a:srgbClr val="0000CC"/>
              </a:solidFill>
              <a:latin typeface="黑体" panose="02010609060101010101" pitchFamily="49" charset="-122"/>
              <a:ea typeface="黑体" panose="02010609060101010101" pitchFamily="49" charset="-122"/>
            </a:endParaRPr>
          </a:p>
        </p:txBody>
      </p:sp>
      <p:sp>
        <p:nvSpPr>
          <p:cNvPr id="10" name="AutoShape 8">
            <a:extLst>
              <a:ext uri="{FF2B5EF4-FFF2-40B4-BE49-F238E27FC236}">
                <a16:creationId xmlns:a16="http://schemas.microsoft.com/office/drawing/2014/main" id="{2D4CD4D7-C0AA-5473-1FD4-D7EFD05ABE18}"/>
              </a:ext>
            </a:extLst>
          </p:cNvPr>
          <p:cNvSpPr>
            <a:spLocks noChangeArrowheads="1"/>
          </p:cNvSpPr>
          <p:nvPr/>
        </p:nvSpPr>
        <p:spPr bwMode="auto">
          <a:xfrm>
            <a:off x="7095366" y="3287010"/>
            <a:ext cx="3978584" cy="1244529"/>
          </a:xfrm>
          <a:prstGeom prst="wedgeRoundRectCallout">
            <a:avLst>
              <a:gd name="adj1" fmla="val -66634"/>
              <a:gd name="adj2" fmla="val -12772"/>
              <a:gd name="adj3" fmla="val 16667"/>
            </a:avLst>
          </a:prstGeom>
          <a:solidFill>
            <a:schemeClr val="bg1"/>
          </a:solidFill>
          <a:ln w="9525">
            <a:solidFill>
              <a:schemeClr val="tx1"/>
            </a:solidFill>
            <a:miter lim="800000"/>
            <a:headEnd/>
            <a:tailEnd/>
          </a:ln>
        </p:spPr>
        <p:txBody>
          <a:bodyPr/>
          <a:lstStyle>
            <a:lvl1pPr eaLnBrk="0" hangingPunct="0">
              <a:defRPr>
                <a:solidFill>
                  <a:schemeClr val="tx1"/>
                </a:solidFill>
                <a:latin typeface="Tahoma" panose="020B0604030504040204" pitchFamily="34" charset="0"/>
                <a:ea typeface="LiSu" panose="02010509060101010101" pitchFamily="49" charset="-122"/>
              </a:defRPr>
            </a:lvl1pPr>
            <a:lvl2pPr marL="742950" indent="-285750" eaLnBrk="0" hangingPunct="0">
              <a:defRPr>
                <a:solidFill>
                  <a:schemeClr val="tx1"/>
                </a:solidFill>
                <a:latin typeface="Tahoma" panose="020B0604030504040204" pitchFamily="34" charset="0"/>
                <a:ea typeface="LiSu" panose="02010509060101010101" pitchFamily="49" charset="-122"/>
              </a:defRPr>
            </a:lvl2pPr>
            <a:lvl3pPr marL="1143000" indent="-228600" eaLnBrk="0" hangingPunct="0">
              <a:defRPr>
                <a:solidFill>
                  <a:schemeClr val="tx1"/>
                </a:solidFill>
                <a:latin typeface="Tahoma" panose="020B0604030504040204" pitchFamily="34" charset="0"/>
                <a:ea typeface="LiSu" panose="02010509060101010101" pitchFamily="49" charset="-122"/>
              </a:defRPr>
            </a:lvl3pPr>
            <a:lvl4pPr marL="1600200" indent="-228600" eaLnBrk="0" hangingPunct="0">
              <a:defRPr>
                <a:solidFill>
                  <a:schemeClr val="tx1"/>
                </a:solidFill>
                <a:latin typeface="Tahoma" panose="020B0604030504040204" pitchFamily="34" charset="0"/>
                <a:ea typeface="LiSu" panose="02010509060101010101" pitchFamily="49" charset="-122"/>
              </a:defRPr>
            </a:lvl4pPr>
            <a:lvl5pPr marL="2057400" indent="-228600" eaLnBrk="0" hangingPunct="0">
              <a:defRPr>
                <a:solidFill>
                  <a:schemeClr val="tx1"/>
                </a:solidFill>
                <a:latin typeface="Tahoma" panose="020B0604030504040204" pitchFamily="34" charset="0"/>
                <a:ea typeface="LiSu" panose="02010509060101010101" pitchFamily="49"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LiSu" panose="02010509060101010101" pitchFamily="49" charset="-122"/>
              </a:defRPr>
            </a:lvl9pPr>
          </a:lstStyle>
          <a:p>
            <a:pPr eaLnBrk="1" hangingPunct="1"/>
            <a:r>
              <a:rPr lang="zh-CN" altLang="en-US" sz="2200" dirty="0">
                <a:solidFill>
                  <a:srgbClr val="0000CC"/>
                </a:solidFill>
                <a:latin typeface="黑体" panose="02010609060101010101" pitchFamily="49" charset="-122"/>
                <a:ea typeface="黑体" panose="02010609060101010101" pitchFamily="49" charset="-122"/>
              </a:rPr>
              <a:t>EXISTS或</a:t>
            </a:r>
            <a:r>
              <a:rPr lang="en-US" altLang="zh-CN" sz="2200" dirty="0">
                <a:solidFill>
                  <a:srgbClr val="0000CC"/>
                </a:solidFill>
                <a:latin typeface="黑体" panose="02010609060101010101" pitchFamily="49" charset="-122"/>
                <a:ea typeface="黑体" panose="02010609060101010101" pitchFamily="49" charset="-122"/>
              </a:rPr>
              <a:t>NOT EXISTS</a:t>
            </a:r>
            <a:r>
              <a:rPr lang="zh-CN" altLang="en-US" sz="2200" dirty="0">
                <a:solidFill>
                  <a:srgbClr val="0000CC"/>
                </a:solidFill>
                <a:latin typeface="黑体" panose="02010609060101010101" pitchFamily="49" charset="-122"/>
                <a:ea typeface="黑体" panose="02010609060101010101" pitchFamily="49" charset="-122"/>
              </a:rPr>
              <a:t>引入的子查询检查子查询</a:t>
            </a:r>
            <a:r>
              <a:rPr lang="zh-CN" altLang="en-US" sz="2200" dirty="0">
                <a:solidFill>
                  <a:srgbClr val="C00000"/>
                </a:solidFill>
                <a:latin typeface="黑体" panose="02010609060101010101" pitchFamily="49" charset="-122"/>
                <a:ea typeface="黑体" panose="02010609060101010101" pitchFamily="49" charset="-122"/>
              </a:rPr>
              <a:t>是否有结果而不返回具体值</a:t>
            </a:r>
            <a:r>
              <a:rPr lang="zh-CN" altLang="en-US" sz="2200" dirty="0">
                <a:solidFill>
                  <a:srgbClr val="0000CC"/>
                </a:solidFill>
                <a:latin typeface="黑体" panose="02010609060101010101" pitchFamily="49" charset="-122"/>
                <a:ea typeface="黑体" panose="02010609060101010101" pitchFamily="49" charset="-122"/>
              </a:rPr>
              <a:t>。</a:t>
            </a:r>
            <a:endParaRPr lang="zh-CN" altLang="en-US" sz="2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2" grpId="0" animBg="1"/>
      <p:bldP spid="4" grpId="0" animBg="1"/>
      <p:bldP spid="5" grpId="0" animBg="1"/>
      <p:bldP spid="6" grpId="0" build="p" bldLvl="3"/>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8.5.1 </a:t>
            </a:r>
            <a:r>
              <a:rPr lang="zh-CN" altLang="en-US" sz="3200" dirty="0" smtClean="0">
                <a:solidFill>
                  <a:srgbClr val="C00000"/>
                </a:solidFill>
                <a:latin typeface="黑体" panose="02010609060101010101" pitchFamily="49" charset="-122"/>
                <a:ea typeface="黑体" panose="02010609060101010101" pitchFamily="49" charset="-122"/>
              </a:rPr>
              <a:t>无</a:t>
            </a:r>
            <a:r>
              <a:rPr lang="zh-CN" altLang="en-US" sz="3200" dirty="0">
                <a:solidFill>
                  <a:srgbClr val="C00000"/>
                </a:solidFill>
                <a:latin typeface="黑体" panose="02010609060101010101" pitchFamily="49" charset="-122"/>
                <a:ea typeface="黑体" panose="02010609060101010101" pitchFamily="49" charset="-122"/>
              </a:rPr>
              <a:t>关子查询</a:t>
            </a:r>
          </a:p>
        </p:txBody>
      </p:sp>
      <p:sp>
        <p:nvSpPr>
          <p:cNvPr id="7" name="内容占位符 2"/>
          <p:cNvSpPr>
            <a:spLocks noGrp="1"/>
          </p:cNvSpPr>
          <p:nvPr>
            <p:ph idx="1"/>
          </p:nvPr>
        </p:nvSpPr>
        <p:spPr>
          <a:xfrm>
            <a:off x="920594" y="1307940"/>
            <a:ext cx="10350811" cy="3727167"/>
          </a:xfrm>
        </p:spPr>
        <p:txBody>
          <a:bodyPr>
            <a:noAutofit/>
          </a:bodyPr>
          <a:lstStyle/>
          <a:p>
            <a:pPr marL="444500" indent="-444500">
              <a:lnSpc>
                <a:spcPct val="130000"/>
              </a:lnSpc>
              <a:spcBef>
                <a:spcPts val="2400"/>
              </a:spcBef>
              <a:buFont typeface="Wingdings" panose="05000000000000000000" pitchFamily="2" charset="2"/>
              <a:buChar char="Ø"/>
              <a:defRPr/>
            </a:pPr>
            <a:r>
              <a:rPr lang="zh-CN" altLang="en-US" dirty="0">
                <a:solidFill>
                  <a:srgbClr val="0000CC"/>
                </a:solidFill>
                <a:latin typeface="黑体" panose="02010609060101010101" pitchFamily="49" charset="-122"/>
                <a:ea typeface="黑体" panose="02010609060101010101" pitchFamily="49" charset="-122"/>
              </a:rPr>
              <a:t>无关子查询</a:t>
            </a:r>
            <a:r>
              <a:rPr lang="zh-CN" altLang="en-US" sz="2600" dirty="0">
                <a:latin typeface="黑体" panose="02010609060101010101" pitchFamily="49" charset="-122"/>
                <a:ea typeface="黑体" panose="02010609060101010101" pitchFamily="49" charset="-122"/>
              </a:rPr>
              <a:t>是指子查询的执行不依赖于外查询，即在子查询中不包含对外查询中表数据的任何引用。</a:t>
            </a:r>
            <a:endParaRPr lang="en-US" altLang="zh-CN" sz="2600" dirty="0">
              <a:latin typeface="黑体" panose="02010609060101010101" pitchFamily="49" charset="-122"/>
              <a:ea typeface="黑体" panose="02010609060101010101" pitchFamily="49" charset="-122"/>
            </a:endParaRPr>
          </a:p>
          <a:p>
            <a:pPr marL="444500" indent="-444500">
              <a:lnSpc>
                <a:spcPct val="130000"/>
              </a:lnSpc>
              <a:spcBef>
                <a:spcPts val="2400"/>
              </a:spcBef>
              <a:buFont typeface="Wingdings" panose="05000000000000000000" pitchFamily="2" charset="2"/>
              <a:buChar char="Ø"/>
              <a:defRPr/>
            </a:pPr>
            <a:r>
              <a:rPr lang="zh-CN" altLang="en-US" dirty="0">
                <a:solidFill>
                  <a:srgbClr val="0000CC"/>
                </a:solidFill>
                <a:latin typeface="黑体" panose="02010609060101010101" pitchFamily="49" charset="-122"/>
                <a:ea typeface="黑体" panose="02010609060101010101" pitchFamily="49" charset="-122"/>
              </a:rPr>
              <a:t>无关子查询的执行过程</a:t>
            </a:r>
            <a:endParaRPr lang="en-US" altLang="zh-CN" dirty="0">
              <a:solidFill>
                <a:srgbClr val="0000CC"/>
              </a:solidFill>
              <a:latin typeface="黑体" panose="02010609060101010101" pitchFamily="49" charset="-122"/>
              <a:ea typeface="黑体" panose="02010609060101010101" pitchFamily="49" charset="-122"/>
            </a:endParaRPr>
          </a:p>
          <a:p>
            <a:pPr marL="457200" lvl="1" indent="0">
              <a:lnSpc>
                <a:spcPct val="130000"/>
              </a:lnSpc>
              <a:spcBef>
                <a:spcPts val="2400"/>
              </a:spcBef>
              <a:buNone/>
              <a:defRPr/>
            </a:pPr>
            <a:r>
              <a:rPr lang="zh-CN" altLang="en-US" sz="2600" dirty="0">
                <a:latin typeface="黑体" panose="02010609060101010101" pitchFamily="49" charset="-122"/>
                <a:ea typeface="黑体" panose="02010609060101010101" pitchFamily="49" charset="-122"/>
              </a:rPr>
              <a:t>① 先执行子查询；</a:t>
            </a:r>
            <a:endParaRPr lang="en-US" altLang="zh-CN" sz="2600" dirty="0">
              <a:latin typeface="黑体" panose="02010609060101010101" pitchFamily="49" charset="-122"/>
              <a:ea typeface="黑体" panose="02010609060101010101" pitchFamily="49" charset="-122"/>
            </a:endParaRPr>
          </a:p>
          <a:p>
            <a:pPr marL="457200" lvl="1" indent="0">
              <a:lnSpc>
                <a:spcPct val="130000"/>
              </a:lnSpc>
              <a:spcBef>
                <a:spcPts val="1800"/>
              </a:spcBef>
              <a:buNone/>
              <a:defRPr/>
            </a:pPr>
            <a:r>
              <a:rPr lang="zh-CN" altLang="zh-CN" sz="2600" dirty="0">
                <a:latin typeface="黑体" panose="02010609060101010101" pitchFamily="49" charset="-122"/>
                <a:ea typeface="黑体" panose="02010609060101010101" pitchFamily="49" charset="-122"/>
              </a:rPr>
              <a:t>②</a:t>
            </a:r>
            <a:r>
              <a:rPr lang="en-US" altLang="zh-CN" sz="26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子查询的返回值为外查询的</a:t>
            </a:r>
            <a:r>
              <a:rPr lang="en-US" altLang="zh-CN" sz="2600" dirty="0">
                <a:latin typeface="黑体" panose="02010609060101010101" pitchFamily="49" charset="-122"/>
                <a:ea typeface="黑体" panose="02010609060101010101" pitchFamily="49" charset="-122"/>
              </a:rPr>
              <a:t>WHERE</a:t>
            </a:r>
            <a:r>
              <a:rPr lang="zh-CN" altLang="en-US" sz="2600" dirty="0">
                <a:latin typeface="黑体" panose="02010609060101010101" pitchFamily="49" charset="-122"/>
                <a:ea typeface="黑体" panose="02010609060101010101" pitchFamily="49" charset="-122"/>
              </a:rPr>
              <a:t>子句所用，然后执行外查询得到最终查询结果。</a:t>
            </a:r>
            <a:endParaRPr lang="en-US" altLang="zh-CN" sz="2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965148" y="973986"/>
            <a:ext cx="5808185" cy="1122140"/>
          </a:xfrm>
        </p:spPr>
        <p:txBody>
          <a:bodyPr>
            <a:noAutofit/>
          </a:bodyPr>
          <a:lstStyle/>
          <a:p>
            <a:pPr marL="0" indent="0">
              <a:lnSpc>
                <a:spcPct val="130000"/>
              </a:lnSpc>
              <a:spcBef>
                <a:spcPts val="600"/>
              </a:spcBef>
              <a:buFont typeface="Wingdings" panose="05000000000000000000" pitchFamily="2" charset="2"/>
              <a:buNone/>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查询和学号为“</a:t>
            </a:r>
            <a:r>
              <a:rPr lang="en-US" altLang="zh-CN" sz="2400" dirty="0">
                <a:latin typeface="黑体" panose="02010609060101010101" pitchFamily="49" charset="-122"/>
                <a:ea typeface="黑体" panose="02010609060101010101" pitchFamily="49" charset="-122"/>
              </a:rPr>
              <a:t>108</a:t>
            </a:r>
            <a:r>
              <a:rPr lang="zh-CN" altLang="en-US" sz="2400" dirty="0">
                <a:latin typeface="黑体" panose="02010609060101010101" pitchFamily="49" charset="-122"/>
                <a:ea typeface="黑体" panose="02010609060101010101" pitchFamily="49" charset="-122"/>
              </a:rPr>
              <a:t>”的学生同年出生的所有学生的学号、姓名及出生日期。</a:t>
            </a:r>
            <a:endParaRPr lang="en-US" altLang="zh-CN" sz="2400" dirty="0">
              <a:latin typeface="黑体" panose="02010609060101010101" pitchFamily="49" charset="-122"/>
              <a:ea typeface="黑体" panose="02010609060101010101" pitchFamily="49" charset="-122"/>
            </a:endParaRPr>
          </a:p>
        </p:txBody>
      </p:sp>
      <p:sp>
        <p:nvSpPr>
          <p:cNvPr id="5" name="内容占位符 2">
            <a:extLst>
              <a:ext uri="{FF2B5EF4-FFF2-40B4-BE49-F238E27FC236}">
                <a16:creationId xmlns:a16="http://schemas.microsoft.com/office/drawing/2014/main" id="{981AD86F-EA9E-56E6-70F1-D9A314A6EE65}"/>
              </a:ext>
            </a:extLst>
          </p:cNvPr>
          <p:cNvSpPr txBox="1">
            <a:spLocks/>
          </p:cNvSpPr>
          <p:nvPr/>
        </p:nvSpPr>
        <p:spPr>
          <a:xfrm>
            <a:off x="965148" y="2603154"/>
            <a:ext cx="10515600" cy="3280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30000"/>
              </a:lnSpc>
              <a:spcBef>
                <a:spcPts val="600"/>
              </a:spcBef>
              <a:buFont typeface="Arial" panose="020B0604020202020204" pitchFamily="34" charset="0"/>
              <a:buNone/>
              <a:defRPr/>
            </a:pPr>
            <a:r>
              <a:rPr lang="zh-CN" altLang="en-US" dirty="0">
                <a:solidFill>
                  <a:srgbClr val="C00000"/>
                </a:solidFill>
                <a:latin typeface="黑体" panose="02010609060101010101" pitchFamily="49" charset="-122"/>
                <a:ea typeface="黑体" panose="02010609060101010101" pitchFamily="49" charset="-122"/>
              </a:rPr>
              <a:t>分析：</a:t>
            </a:r>
            <a:r>
              <a:rPr lang="zh-CN" altLang="en-US" dirty="0">
                <a:solidFill>
                  <a:srgbClr val="0000CC"/>
                </a:solidFill>
                <a:latin typeface="黑体" panose="02010609060101010101" pitchFamily="49" charset="-122"/>
                <a:ea typeface="黑体" panose="02010609060101010101" pitchFamily="49" charset="-122"/>
              </a:rPr>
              <a:t>该查询可以分以下两步进行：</a:t>
            </a:r>
            <a:endParaRPr lang="en-US" altLang="zh-CN" dirty="0">
              <a:solidFill>
                <a:srgbClr val="0000CC"/>
              </a:solidFill>
              <a:latin typeface="黑体" panose="02010609060101010101" pitchFamily="49" charset="-122"/>
              <a:ea typeface="黑体" panose="02010609060101010101" pitchFamily="49" charset="-122"/>
            </a:endParaRPr>
          </a:p>
          <a:p>
            <a:pPr marL="457200" lvl="1" indent="0">
              <a:lnSpc>
                <a:spcPct val="130000"/>
              </a:lnSpc>
              <a:spcBef>
                <a:spcPts val="600"/>
              </a:spcBef>
              <a:buFont typeface="Arial" panose="020B0604020202020204" pitchFamily="34" charset="0"/>
              <a:buNone/>
              <a:defRPr/>
            </a:pPr>
            <a:r>
              <a:rPr lang="zh-CN" altLang="en-US" dirty="0">
                <a:latin typeface="黑体" panose="02010609060101010101" pitchFamily="49" charset="-122"/>
                <a:ea typeface="黑体" panose="02010609060101010101" pitchFamily="49" charset="-122"/>
              </a:rPr>
              <a:t>      ① 先用子查询在</a:t>
            </a:r>
            <a:r>
              <a:rPr lang="en-US" altLang="zh-CN" dirty="0">
                <a:latin typeface="黑体" panose="02010609060101010101" pitchFamily="49" charset="-122"/>
                <a:ea typeface="黑体" panose="02010609060101010101" pitchFamily="49" charset="-122"/>
              </a:rPr>
              <a:t>student</a:t>
            </a:r>
            <a:r>
              <a:rPr lang="zh-CN" altLang="en-US" dirty="0">
                <a:latin typeface="黑体" panose="02010609060101010101" pitchFamily="49" charset="-122"/>
                <a:ea typeface="黑体" panose="02010609060101010101" pitchFamily="49" charset="-122"/>
              </a:rPr>
              <a:t>表中查出学号为“</a:t>
            </a:r>
            <a:r>
              <a:rPr lang="en-US" altLang="zh-CN" dirty="0">
                <a:latin typeface="黑体" panose="02010609060101010101" pitchFamily="49" charset="-122"/>
                <a:ea typeface="黑体" panose="02010609060101010101" pitchFamily="49" charset="-122"/>
              </a:rPr>
              <a:t>108</a:t>
            </a:r>
            <a:r>
              <a:rPr lang="zh-CN" altLang="en-US" dirty="0">
                <a:latin typeface="黑体" panose="02010609060101010101" pitchFamily="49" charset="-122"/>
                <a:ea typeface="黑体" panose="02010609060101010101" pitchFamily="49" charset="-122"/>
              </a:rPr>
              <a:t>”的学生的出生日期的年；</a:t>
            </a:r>
            <a:endParaRPr lang="en-US" altLang="zh-CN" dirty="0">
              <a:latin typeface="黑体" panose="02010609060101010101" pitchFamily="49" charset="-122"/>
              <a:ea typeface="黑体" panose="02010609060101010101" pitchFamily="49" charset="-122"/>
            </a:endParaRPr>
          </a:p>
          <a:p>
            <a:pPr marL="457200" lvl="1" indent="0">
              <a:lnSpc>
                <a:spcPct val="130000"/>
              </a:lnSpc>
              <a:spcBef>
                <a:spcPts val="1200"/>
              </a:spcBef>
              <a:buFont typeface="Arial" panose="020B0604020202020204" pitchFamily="34" charset="0"/>
              <a:buNone/>
              <a:defRPr/>
            </a:pPr>
            <a:r>
              <a:rPr lang="en-US" altLang="zh-CN" dirty="0">
                <a:latin typeface="黑体" panose="02010609060101010101" pitchFamily="49" charset="-122"/>
                <a:ea typeface="黑体" panose="02010609060101010101" pitchFamily="49" charset="-122"/>
              </a:rPr>
              <a:t>      ② </a:t>
            </a:r>
            <a:r>
              <a:rPr lang="zh-CN" altLang="en-US" dirty="0">
                <a:latin typeface="黑体" panose="02010609060101010101" pitchFamily="49" charset="-122"/>
                <a:ea typeface="黑体" panose="02010609060101010101" pitchFamily="49" charset="-122"/>
              </a:rPr>
              <a:t>然后在外查询中查</a:t>
            </a:r>
            <a:r>
              <a:rPr lang="en-US" altLang="zh-CN" dirty="0">
                <a:latin typeface="黑体" panose="02010609060101010101" pitchFamily="49" charset="-122"/>
                <a:ea typeface="黑体" panose="02010609060101010101" pitchFamily="49" charset="-122"/>
              </a:rPr>
              <a:t>student</a:t>
            </a:r>
            <a:r>
              <a:rPr lang="zh-CN" altLang="en-US" dirty="0">
                <a:latin typeface="黑体" panose="02010609060101010101" pitchFamily="49" charset="-122"/>
                <a:ea typeface="黑体" panose="02010609060101010101" pitchFamily="49" charset="-122"/>
              </a:rPr>
              <a:t>表中出生日期的年份等于①中查询结果的学生的学号、姓名及出生日期。</a:t>
            </a:r>
            <a:endParaRPr lang="en-US" altLang="zh-CN" dirty="0">
              <a:latin typeface="黑体" panose="02010609060101010101" pitchFamily="49" charset="-122"/>
              <a:ea typeface="黑体" panose="02010609060101010101" pitchFamily="49" charset="-122"/>
            </a:endParaRPr>
          </a:p>
        </p:txBody>
      </p:sp>
      <p:grpSp>
        <p:nvGrpSpPr>
          <p:cNvPr id="2" name="组合 1">
            <a:extLst>
              <a:ext uri="{FF2B5EF4-FFF2-40B4-BE49-F238E27FC236}">
                <a16:creationId xmlns:a16="http://schemas.microsoft.com/office/drawing/2014/main" id="{DD63E584-8505-5371-E458-2E883C26328D}"/>
              </a:ext>
            </a:extLst>
          </p:cNvPr>
          <p:cNvGrpSpPr/>
          <p:nvPr/>
        </p:nvGrpSpPr>
        <p:grpSpPr>
          <a:xfrm>
            <a:off x="6918690" y="708805"/>
            <a:ext cx="4308162" cy="2050579"/>
            <a:chOff x="7303390" y="4278416"/>
            <a:chExt cx="4111462" cy="1894349"/>
          </a:xfrm>
        </p:grpSpPr>
        <p:sp>
          <p:nvSpPr>
            <p:cNvPr id="6" name="文本框 5">
              <a:extLst>
                <a:ext uri="{FF2B5EF4-FFF2-40B4-BE49-F238E27FC236}">
                  <a16:creationId xmlns:a16="http://schemas.microsoft.com/office/drawing/2014/main" id="{8C0FA0E1-8996-DE6C-EA5E-FC1945E9487D}"/>
                </a:ext>
              </a:extLst>
            </p:cNvPr>
            <p:cNvSpPr txBox="1"/>
            <p:nvPr/>
          </p:nvSpPr>
          <p:spPr>
            <a:xfrm>
              <a:off x="8752460" y="4278416"/>
              <a:ext cx="1335186" cy="341193"/>
            </a:xfrm>
            <a:prstGeom prst="rect">
              <a:avLst/>
            </a:prstGeom>
            <a:noFill/>
            <a:effectLst>
              <a:outerShdw blurRad="50800" dist="38100" dir="2700000" algn="tl" rotWithShape="0">
                <a:prstClr val="black">
                  <a:alpha val="40000"/>
                </a:prstClr>
              </a:outerShdw>
            </a:effectLst>
          </p:spPr>
          <p:txBody>
            <a:bodyPr wrap="square">
              <a:spAutoFit/>
            </a:bodyPr>
            <a:lstStyle/>
            <a:p>
              <a:r>
                <a:rPr lang="en-US" altLang="zh-CN" sz="1800" dirty="0">
                  <a:latin typeface="黑体" pitchFamily="49" charset="-122"/>
                  <a:ea typeface="黑体" pitchFamily="49" charset="-122"/>
                </a:rPr>
                <a:t>student</a:t>
              </a:r>
              <a:r>
                <a:rPr lang="zh-CN" altLang="en-US" sz="1800" dirty="0">
                  <a:latin typeface="黑体" pitchFamily="49" charset="-122"/>
                  <a:ea typeface="黑体" pitchFamily="49" charset="-122"/>
                </a:rPr>
                <a:t>表</a:t>
              </a:r>
              <a:endParaRPr lang="zh-CN" altLang="en-US" dirty="0"/>
            </a:p>
          </p:txBody>
        </p:sp>
        <p:pic>
          <p:nvPicPr>
            <p:cNvPr id="8" name="图片 7">
              <a:extLst>
                <a:ext uri="{FF2B5EF4-FFF2-40B4-BE49-F238E27FC236}">
                  <a16:creationId xmlns:a16="http://schemas.microsoft.com/office/drawing/2014/main" id="{9747A94B-3809-8CCA-B49B-927A6E0638D4}"/>
                </a:ext>
              </a:extLst>
            </p:cNvPr>
            <p:cNvPicPr>
              <a:picLocks noChangeAspect="1"/>
            </p:cNvPicPr>
            <p:nvPr/>
          </p:nvPicPr>
          <p:blipFill rotWithShape="1">
            <a:blip r:embed="rId3"/>
            <a:srcRect t="9468"/>
            <a:stretch/>
          </p:blipFill>
          <p:spPr>
            <a:xfrm>
              <a:off x="7303390" y="4575707"/>
              <a:ext cx="4111462" cy="1597058"/>
            </a:xfrm>
            <a:prstGeom prst="rect">
              <a:avLst/>
            </a:prstGeom>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P spid="5"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833940" y="685692"/>
            <a:ext cx="10524119" cy="4618707"/>
          </a:xfrm>
        </p:spPr>
        <p:txBody>
          <a:bodyPr>
            <a:noAutofit/>
          </a:bodyPr>
          <a:lstStyle/>
          <a:p>
            <a:pPr marL="457200" lvl="1" indent="0">
              <a:lnSpc>
                <a:spcPct val="120000"/>
              </a:lnSpc>
              <a:spcBef>
                <a:spcPts val="1800"/>
              </a:spcBef>
              <a:buNone/>
              <a:defRPr/>
            </a:pPr>
            <a:r>
              <a:rPr lang="zh-CN" altLang="en-US" sz="2200" dirty="0">
                <a:solidFill>
                  <a:srgbClr val="C00000"/>
                </a:solidFill>
                <a:latin typeface="黑体" panose="02010609060101010101" pitchFamily="49" charset="-122"/>
                <a:ea typeface="黑体" panose="02010609060101010101" pitchFamily="49" charset="-122"/>
              </a:rPr>
              <a:t>查询语句：</a:t>
            </a:r>
            <a:endParaRPr lang="en-US" altLang="zh-CN" sz="2200"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sz="2200"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600"/>
              </a:spcBef>
              <a:buNone/>
              <a:defRPr/>
            </a:pPr>
            <a:r>
              <a:rPr lang="zh-CN" altLang="en-US" sz="2200" dirty="0">
                <a:solidFill>
                  <a:srgbClr val="C00000"/>
                </a:solidFill>
                <a:latin typeface="黑体" panose="02010609060101010101" pitchFamily="49" charset="-122"/>
                <a:ea typeface="黑体" panose="02010609060101010101" pitchFamily="49" charset="-122"/>
              </a:rPr>
              <a:t>运行结果：</a:t>
            </a:r>
            <a:endParaRPr lang="zh-CN" altLang="en-US" sz="220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6B16AD31-DF78-4470-892B-A24CC21F03F7}"/>
              </a:ext>
            </a:extLst>
          </p:cNvPr>
          <p:cNvSpPr/>
          <p:nvPr/>
        </p:nvSpPr>
        <p:spPr>
          <a:xfrm>
            <a:off x="1081169" y="1140040"/>
            <a:ext cx="9907129" cy="2153307"/>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sno</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sname</a:t>
            </a:r>
            <a:r>
              <a:rPr lang="en-US" altLang="zh-CN" sz="2400" dirty="0" err="1">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sbirthday</a:t>
            </a:r>
            <a:endParaRPr lang="zh-CN" altLang="en-US" sz="2400" dirty="0">
              <a:solidFill>
                <a:srgbClr val="008080"/>
              </a:solidFill>
              <a:latin typeface="黑体" panose="02010609060101010101" pitchFamily="49" charset="-122"/>
              <a:ea typeface="黑体" panose="02010609060101010101" pitchFamily="49" charset="-122"/>
            </a:endParaRPr>
          </a:p>
          <a:p>
            <a:pPr>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student</a:t>
            </a:r>
            <a:r>
              <a:rPr lang="zh-CN" altLang="en-US" sz="2400" dirty="0">
                <a:solidFill>
                  <a:prstClr val="black"/>
                </a:solidFill>
                <a:latin typeface="黑体" panose="02010609060101010101" pitchFamily="49" charset="-122"/>
                <a:ea typeface="黑体" panose="02010609060101010101" pitchFamily="49" charset="-122"/>
              </a:rPr>
              <a:t> </a:t>
            </a:r>
          </a:p>
          <a:p>
            <a:pPr>
              <a:spcBef>
                <a:spcPts val="600"/>
              </a:spcBef>
            </a:pP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year</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sbirthday</a:t>
            </a:r>
            <a:r>
              <a:rPr lang="en-US" altLang="zh-CN" sz="2400" dirty="0">
                <a:solidFill>
                  <a:srgbClr val="808080"/>
                </a:solidFill>
                <a:latin typeface="黑体" panose="02010609060101010101" pitchFamily="49" charset="-122"/>
                <a:ea typeface="黑体" panose="02010609060101010101" pitchFamily="49" charset="-122"/>
              </a:rPr>
              <a:t>)=</a:t>
            </a:r>
            <a:r>
              <a:rPr lang="zh-CN" altLang="en-US" sz="2400" dirty="0">
                <a:solidFill>
                  <a:srgbClr val="0000FF"/>
                </a:solidFill>
                <a:latin typeface="黑体" panose="02010609060101010101" pitchFamily="49" charset="-122"/>
                <a:ea typeface="黑体" panose="02010609060101010101" pitchFamily="49" charset="-122"/>
              </a:rPr>
              <a:t>                     </a:t>
            </a:r>
            <a:endParaRPr lang="zh-CN" altLang="en-US" sz="2400" dirty="0">
              <a:solidFill>
                <a:srgbClr val="808080"/>
              </a:solidFill>
              <a:latin typeface="黑体" panose="02010609060101010101" pitchFamily="49" charset="-122"/>
              <a:ea typeface="黑体" panose="02010609060101010101" pitchFamily="49" charset="-122"/>
            </a:endParaRPr>
          </a:p>
        </p:txBody>
      </p:sp>
      <p:sp>
        <p:nvSpPr>
          <p:cNvPr id="5" name="对话气泡: 圆角矩形 4">
            <a:extLst>
              <a:ext uri="{FF2B5EF4-FFF2-40B4-BE49-F238E27FC236}">
                <a16:creationId xmlns:a16="http://schemas.microsoft.com/office/drawing/2014/main" id="{C8AEF7F1-844F-47AB-839A-09C1A9D8DE16}"/>
              </a:ext>
            </a:extLst>
          </p:cNvPr>
          <p:cNvSpPr/>
          <p:nvPr/>
        </p:nvSpPr>
        <p:spPr>
          <a:xfrm>
            <a:off x="5366252" y="3590651"/>
            <a:ext cx="2791817" cy="738987"/>
          </a:xfrm>
          <a:prstGeom prst="wedgeRoundRectCallout">
            <a:avLst>
              <a:gd name="adj1" fmla="val -70862"/>
              <a:gd name="adj2" fmla="val -19336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anose="02010609060101010101" pitchFamily="49" charset="-122"/>
                <a:ea typeface="黑体" panose="02010609060101010101" pitchFamily="49" charset="-122"/>
              </a:rPr>
              <a:t>跟在</a:t>
            </a:r>
            <a:r>
              <a:rPr lang="zh-CN" altLang="en-US" sz="2200" dirty="0">
                <a:solidFill>
                  <a:srgbClr val="C00000"/>
                </a:solidFill>
                <a:latin typeface="黑体" panose="02010609060101010101" pitchFamily="49" charset="-122"/>
                <a:ea typeface="黑体" panose="02010609060101010101" pitchFamily="49" charset="-122"/>
              </a:rPr>
              <a:t>比较运算符</a:t>
            </a:r>
            <a:r>
              <a:rPr lang="zh-CN" altLang="en-US" sz="2200" dirty="0">
                <a:solidFill>
                  <a:schemeClr val="tx1"/>
                </a:solidFill>
                <a:latin typeface="黑体" panose="02010609060101010101" pitchFamily="49" charset="-122"/>
                <a:ea typeface="黑体" panose="02010609060101010101" pitchFamily="49" charset="-122"/>
              </a:rPr>
              <a:t>后的子查询需返回单个值。</a:t>
            </a:r>
            <a:endParaRPr lang="en-US" altLang="zh-CN" sz="2200" dirty="0">
              <a:solidFill>
                <a:schemeClr val="tx1"/>
              </a:solidFill>
              <a:latin typeface="黑体" panose="02010609060101010101" pitchFamily="49" charset="-122"/>
              <a:ea typeface="黑体" panose="02010609060101010101" pitchFamily="49" charset="-122"/>
            </a:endParaRPr>
          </a:p>
        </p:txBody>
      </p:sp>
      <p:sp>
        <p:nvSpPr>
          <p:cNvPr id="6" name="对话气泡: 圆角矩形 5">
            <a:extLst>
              <a:ext uri="{FF2B5EF4-FFF2-40B4-BE49-F238E27FC236}">
                <a16:creationId xmlns:a16="http://schemas.microsoft.com/office/drawing/2014/main" id="{1CDCFE19-7DB9-4532-B3B6-0B00CA2D1DCB}"/>
              </a:ext>
            </a:extLst>
          </p:cNvPr>
          <p:cNvSpPr/>
          <p:nvPr/>
        </p:nvSpPr>
        <p:spPr>
          <a:xfrm>
            <a:off x="8510278" y="2238596"/>
            <a:ext cx="2847781" cy="1217769"/>
          </a:xfrm>
          <a:prstGeom prst="wedgeRoundRectCallout">
            <a:avLst>
              <a:gd name="adj1" fmla="val -58821"/>
              <a:gd name="adj2" fmla="val -2013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①使用子查询查出学号为“</a:t>
            </a:r>
            <a:r>
              <a:rPr lang="en-US" altLang="zh-CN" sz="2200" dirty="0">
                <a:solidFill>
                  <a:srgbClr val="0000CC"/>
                </a:solidFill>
                <a:latin typeface="黑体" panose="02010609060101010101" pitchFamily="49" charset="-122"/>
                <a:ea typeface="黑体" panose="02010609060101010101" pitchFamily="49" charset="-122"/>
              </a:rPr>
              <a:t>108</a:t>
            </a:r>
            <a:r>
              <a:rPr lang="zh-CN" altLang="en-US" sz="2200" dirty="0">
                <a:solidFill>
                  <a:srgbClr val="0000CC"/>
                </a:solidFill>
                <a:latin typeface="黑体" panose="02010609060101010101" pitchFamily="49" charset="-122"/>
                <a:ea typeface="黑体" panose="02010609060101010101" pitchFamily="49" charset="-122"/>
              </a:rPr>
              <a:t>”的学生出生日期的年份。</a:t>
            </a:r>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43BCF11B-7BA1-4F9E-9DC0-C0B9293B8BE3}"/>
              </a:ext>
            </a:extLst>
          </p:cNvPr>
          <p:cNvSpPr txBox="1"/>
          <p:nvPr/>
        </p:nvSpPr>
        <p:spPr>
          <a:xfrm>
            <a:off x="4775155" y="2056203"/>
            <a:ext cx="4851803" cy="1217769"/>
          </a:xfrm>
          <a:prstGeom prst="rect">
            <a:avLst/>
          </a:prstGeom>
          <a:noFill/>
        </p:spPr>
        <p:txBody>
          <a:bodyPr wrap="square" rtlCol="0">
            <a:spAutoFit/>
          </a:bodyPr>
          <a:lstStyle/>
          <a:p>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year</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err="1">
                <a:solidFill>
                  <a:srgbClr val="008080"/>
                </a:solidFill>
                <a:latin typeface="黑体" panose="02010609060101010101" pitchFamily="49" charset="-122"/>
                <a:ea typeface="黑体" panose="02010609060101010101" pitchFamily="49" charset="-122"/>
              </a:rPr>
              <a:t>sbirthday</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       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student</a:t>
            </a:r>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       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sno</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'108'</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p>
        </p:txBody>
      </p:sp>
      <p:sp>
        <p:nvSpPr>
          <p:cNvPr id="8" name="对话气泡: 圆角矩形 7">
            <a:extLst>
              <a:ext uri="{FF2B5EF4-FFF2-40B4-BE49-F238E27FC236}">
                <a16:creationId xmlns:a16="http://schemas.microsoft.com/office/drawing/2014/main" id="{8C61821A-21FC-42D0-AA17-E9B278A8B8D5}"/>
              </a:ext>
            </a:extLst>
          </p:cNvPr>
          <p:cNvSpPr/>
          <p:nvPr/>
        </p:nvSpPr>
        <p:spPr>
          <a:xfrm>
            <a:off x="5664631" y="729554"/>
            <a:ext cx="3962327" cy="1217769"/>
          </a:xfrm>
          <a:prstGeom prst="wedgeRoundRectCallout">
            <a:avLst>
              <a:gd name="adj1" fmla="val -56100"/>
              <a:gd name="adj2" fmla="val 2504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②使用外查询查出生日期的年等于子查询结果的学生的学号、姓名及出生日期。</a:t>
            </a:r>
            <a:endParaRPr lang="en-US" altLang="zh-CN" sz="2200" dirty="0">
              <a:solidFill>
                <a:srgbClr val="0000CC"/>
              </a:solidFill>
              <a:latin typeface="黑体" panose="02010609060101010101" pitchFamily="49" charset="-122"/>
              <a:ea typeface="黑体" panose="02010609060101010101" pitchFamily="49" charset="-122"/>
            </a:endParaRPr>
          </a:p>
        </p:txBody>
      </p:sp>
      <p:grpSp>
        <p:nvGrpSpPr>
          <p:cNvPr id="12" name="组合 11">
            <a:extLst>
              <a:ext uri="{FF2B5EF4-FFF2-40B4-BE49-F238E27FC236}">
                <a16:creationId xmlns:a16="http://schemas.microsoft.com/office/drawing/2014/main" id="{439004F7-BF04-F535-B457-D9F29EF8CD60}"/>
              </a:ext>
            </a:extLst>
          </p:cNvPr>
          <p:cNvGrpSpPr/>
          <p:nvPr/>
        </p:nvGrpSpPr>
        <p:grpSpPr>
          <a:xfrm>
            <a:off x="7303390" y="4278416"/>
            <a:ext cx="4111462" cy="1894349"/>
            <a:chOff x="7303390" y="4278416"/>
            <a:chExt cx="4111462" cy="1894349"/>
          </a:xfrm>
        </p:grpSpPr>
        <p:sp>
          <p:nvSpPr>
            <p:cNvPr id="10" name="文本框 9">
              <a:extLst>
                <a:ext uri="{FF2B5EF4-FFF2-40B4-BE49-F238E27FC236}">
                  <a16:creationId xmlns:a16="http://schemas.microsoft.com/office/drawing/2014/main" id="{BB59E746-FAF6-F06F-05C0-A702C18D22E1}"/>
                </a:ext>
              </a:extLst>
            </p:cNvPr>
            <p:cNvSpPr txBox="1"/>
            <p:nvPr/>
          </p:nvSpPr>
          <p:spPr>
            <a:xfrm>
              <a:off x="8752460" y="4278416"/>
              <a:ext cx="1335186" cy="369332"/>
            </a:xfrm>
            <a:prstGeom prst="rect">
              <a:avLst/>
            </a:prstGeom>
            <a:noFill/>
            <a:effectLst>
              <a:outerShdw blurRad="50800" dist="38100" dir="2700000" algn="tl" rotWithShape="0">
                <a:prstClr val="black">
                  <a:alpha val="40000"/>
                </a:prstClr>
              </a:outerShdw>
            </a:effectLst>
          </p:spPr>
          <p:txBody>
            <a:bodyPr wrap="square">
              <a:spAutoFit/>
            </a:bodyPr>
            <a:lstStyle/>
            <a:p>
              <a:r>
                <a:rPr lang="en-US" altLang="zh-CN" sz="1800" dirty="0">
                  <a:latin typeface="黑体" pitchFamily="49" charset="-122"/>
                  <a:ea typeface="黑体" pitchFamily="49" charset="-122"/>
                </a:rPr>
                <a:t>student</a:t>
              </a:r>
              <a:r>
                <a:rPr lang="zh-CN" altLang="en-US" sz="1800" dirty="0">
                  <a:latin typeface="黑体" pitchFamily="49" charset="-122"/>
                  <a:ea typeface="黑体" pitchFamily="49" charset="-122"/>
                </a:rPr>
                <a:t>表</a:t>
              </a:r>
              <a:endParaRPr lang="zh-CN" altLang="en-US" dirty="0"/>
            </a:p>
          </p:txBody>
        </p:sp>
        <p:pic>
          <p:nvPicPr>
            <p:cNvPr id="11" name="图片 10">
              <a:extLst>
                <a:ext uri="{FF2B5EF4-FFF2-40B4-BE49-F238E27FC236}">
                  <a16:creationId xmlns:a16="http://schemas.microsoft.com/office/drawing/2014/main" id="{7E30279D-EAAF-AA52-9370-3990FA266A88}"/>
                </a:ext>
              </a:extLst>
            </p:cNvPr>
            <p:cNvPicPr>
              <a:picLocks noChangeAspect="1"/>
            </p:cNvPicPr>
            <p:nvPr/>
          </p:nvPicPr>
          <p:blipFill rotWithShape="1">
            <a:blip r:embed="rId3"/>
            <a:srcRect t="9468"/>
            <a:stretch/>
          </p:blipFill>
          <p:spPr>
            <a:xfrm>
              <a:off x="7303390" y="4575707"/>
              <a:ext cx="4111462" cy="1597058"/>
            </a:xfrm>
            <a:prstGeom prst="rect">
              <a:avLst/>
            </a:prstGeom>
            <a:effectLst>
              <a:outerShdw blurRad="50800" dist="38100" dir="2700000" algn="tl" rotWithShape="0">
                <a:prstClr val="black">
                  <a:alpha val="40000"/>
                </a:prstClr>
              </a:outerShdw>
            </a:effectLst>
          </p:spPr>
        </p:pic>
      </p:grpSp>
      <p:pic>
        <p:nvPicPr>
          <p:cNvPr id="14" name="图片 13">
            <a:extLst>
              <a:ext uri="{FF2B5EF4-FFF2-40B4-BE49-F238E27FC236}">
                <a16:creationId xmlns:a16="http://schemas.microsoft.com/office/drawing/2014/main" id="{BF3AB4DF-7ED8-7DE8-EB54-6A12D3D0A879}"/>
              </a:ext>
            </a:extLst>
          </p:cNvPr>
          <p:cNvPicPr>
            <a:picLocks noChangeAspect="1"/>
          </p:cNvPicPr>
          <p:nvPr/>
        </p:nvPicPr>
        <p:blipFill>
          <a:blip r:embed="rId4"/>
          <a:stretch>
            <a:fillRect/>
          </a:stretch>
        </p:blipFill>
        <p:spPr>
          <a:xfrm>
            <a:off x="1133010" y="4278416"/>
            <a:ext cx="3872879" cy="1136694"/>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500"/>
                                  </p:iterate>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500"/>
                                  </p:iterate>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iterate type="wd">
                                    <p:tmAbs val="500"/>
                                  </p:iterate>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wd">
                                    <p:tmAbs val="500"/>
                                  </p:iterate>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wd">
                                    <p:tmAbs val="500"/>
                                  </p:iterate>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4" grpId="0" animBg="1"/>
      <p:bldP spid="5" grpId="0" bldLvl="0" animBg="1"/>
      <p:bldP spid="6" grpId="0" bldLvl="0" animBg="1"/>
      <p:bldP spid="9" grpId="0" build="p" bldLvl="3"/>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709015" y="753143"/>
            <a:ext cx="6679013" cy="5351713"/>
          </a:xfrm>
        </p:spPr>
        <p:txBody>
          <a:bodyPr>
            <a:noAutofit/>
          </a:bodyPr>
          <a:lstStyle/>
          <a:p>
            <a:pPr marL="0" indent="0">
              <a:lnSpc>
                <a:spcPct val="150000"/>
              </a:lnSpc>
              <a:spcBef>
                <a:spcPts val="2400"/>
              </a:spcBef>
              <a:buFont typeface="Wingdings" panose="05000000000000000000" pitchFamily="2" charset="2"/>
              <a:buNone/>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查询选修人数至少有</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人的课程名和学分。</a:t>
            </a:r>
            <a:endParaRPr lang="en-US" altLang="zh-CN" sz="2400" dirty="0">
              <a:latin typeface="黑体" panose="02010609060101010101" pitchFamily="49" charset="-122"/>
              <a:ea typeface="黑体" panose="02010609060101010101" pitchFamily="49" charset="-122"/>
            </a:endParaRPr>
          </a:p>
          <a:p>
            <a:pPr marL="457200" lvl="1" indent="0">
              <a:lnSpc>
                <a:spcPct val="110000"/>
              </a:lnSpc>
              <a:spcBef>
                <a:spcPts val="2400"/>
              </a:spcBef>
              <a:buNone/>
              <a:defRPr/>
            </a:pPr>
            <a:r>
              <a:rPr lang="zh-CN" altLang="en-US" dirty="0">
                <a:solidFill>
                  <a:srgbClr val="C00000"/>
                </a:solidFill>
                <a:latin typeface="黑体" panose="02010609060101010101" pitchFamily="49" charset="-122"/>
                <a:ea typeface="黑体" panose="02010609060101010101" pitchFamily="49" charset="-122"/>
              </a:rPr>
              <a:t>分析：</a:t>
            </a:r>
            <a:r>
              <a:rPr lang="zh-CN" altLang="en-US" dirty="0">
                <a:solidFill>
                  <a:srgbClr val="0000CC"/>
                </a:solidFill>
                <a:latin typeface="黑体" panose="02010609060101010101" pitchFamily="49" charset="-122"/>
                <a:ea typeface="黑体" panose="02010609060101010101" pitchFamily="49" charset="-122"/>
              </a:rPr>
              <a:t>该查询涉及到</a:t>
            </a:r>
            <a:r>
              <a:rPr lang="en-US" altLang="zh-CN" dirty="0">
                <a:solidFill>
                  <a:srgbClr val="0000CC"/>
                </a:solidFill>
                <a:latin typeface="黑体" panose="02010609060101010101" pitchFamily="49" charset="-122"/>
                <a:ea typeface="黑体" panose="02010609060101010101" pitchFamily="49" charset="-122"/>
              </a:rPr>
              <a:t>course</a:t>
            </a:r>
            <a:r>
              <a:rPr lang="zh-CN" altLang="en-US" dirty="0">
                <a:solidFill>
                  <a:srgbClr val="0000CC"/>
                </a:solidFill>
                <a:latin typeface="黑体" panose="02010609060101010101" pitchFamily="49" charset="-122"/>
                <a:ea typeface="黑体" panose="02010609060101010101" pitchFamily="49" charset="-122"/>
              </a:rPr>
              <a:t>和</a:t>
            </a:r>
            <a:r>
              <a:rPr lang="en-US" altLang="zh-CN" dirty="0">
                <a:solidFill>
                  <a:srgbClr val="0000CC"/>
                </a:solidFill>
                <a:latin typeface="黑体" panose="02010609060101010101" pitchFamily="49" charset="-122"/>
                <a:ea typeface="黑体" panose="02010609060101010101" pitchFamily="49" charset="-122"/>
              </a:rPr>
              <a:t>score</a:t>
            </a:r>
            <a:r>
              <a:rPr lang="zh-CN" altLang="en-US" dirty="0">
                <a:solidFill>
                  <a:srgbClr val="0000CC"/>
                </a:solidFill>
                <a:latin typeface="黑体" panose="02010609060101010101" pitchFamily="49" charset="-122"/>
                <a:ea typeface="黑体" panose="02010609060101010101" pitchFamily="49" charset="-122"/>
              </a:rPr>
              <a:t>两个表，可以分以下两步进行：</a:t>
            </a:r>
            <a:endParaRPr lang="en-US" altLang="zh-CN" dirty="0">
              <a:solidFill>
                <a:srgbClr val="0000CC"/>
              </a:solidFill>
              <a:latin typeface="黑体" panose="02010609060101010101" pitchFamily="49" charset="-122"/>
              <a:ea typeface="黑体" panose="02010609060101010101" pitchFamily="49" charset="-122"/>
            </a:endParaRPr>
          </a:p>
          <a:p>
            <a:pPr marL="457200" lvl="1" indent="0">
              <a:lnSpc>
                <a:spcPct val="120000"/>
              </a:lnSpc>
              <a:spcBef>
                <a:spcPts val="2400"/>
              </a:spcBef>
              <a:buNone/>
              <a:defRPr/>
            </a:pPr>
            <a:r>
              <a:rPr lang="en-US" altLang="zh-CN" dirty="0">
                <a:solidFill>
                  <a:srgbClr val="C00000"/>
                </a:solidFill>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① 先用子查询在</a:t>
            </a:r>
            <a:r>
              <a:rPr lang="en-US" altLang="zh-CN" dirty="0">
                <a:solidFill>
                  <a:srgbClr val="C00000"/>
                </a:solidFill>
                <a:latin typeface="黑体" panose="02010609060101010101" pitchFamily="49" charset="-122"/>
                <a:ea typeface="黑体" panose="02010609060101010101" pitchFamily="49" charset="-122"/>
              </a:rPr>
              <a:t>score</a:t>
            </a:r>
            <a:r>
              <a:rPr lang="zh-CN" altLang="en-US" dirty="0">
                <a:latin typeface="黑体" panose="02010609060101010101" pitchFamily="49" charset="-122"/>
                <a:ea typeface="黑体" panose="02010609060101010101" pitchFamily="49" charset="-122"/>
              </a:rPr>
              <a:t>表中按课程号分组查出选课人数至少有</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人的</a:t>
            </a:r>
            <a:r>
              <a:rPr lang="en-US" altLang="zh-CN" dirty="0" err="1">
                <a:solidFill>
                  <a:srgbClr val="C00000"/>
                </a:solidFill>
                <a:latin typeface="黑体" panose="02010609060101010101" pitchFamily="49" charset="-122"/>
                <a:ea typeface="黑体" panose="02010609060101010101" pitchFamily="49" charset="-122"/>
              </a:rPr>
              <a:t>cno</a:t>
            </a:r>
            <a:r>
              <a:rPr lang="zh-CN" altLang="en-US" dirty="0">
                <a:solidFill>
                  <a:srgbClr val="C00000"/>
                </a:solidFill>
                <a:latin typeface="黑体" panose="02010609060101010101" pitchFamily="49" charset="-122"/>
                <a:ea typeface="黑体" panose="02010609060101010101" pitchFamily="49" charset="-122"/>
              </a:rPr>
              <a:t>（课程号）</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457200" lvl="1" indent="0">
              <a:lnSpc>
                <a:spcPct val="120000"/>
              </a:lnSpc>
              <a:spcBef>
                <a:spcPts val="2400"/>
              </a:spcBef>
              <a:buNone/>
              <a:defRPr/>
            </a:pPr>
            <a:r>
              <a:rPr lang="en-US" altLang="zh-CN" dirty="0">
                <a:latin typeface="黑体" panose="02010609060101010101" pitchFamily="49" charset="-122"/>
                <a:ea typeface="黑体" panose="02010609060101010101" pitchFamily="49" charset="-122"/>
              </a:rPr>
              <a:t>    ② </a:t>
            </a:r>
            <a:r>
              <a:rPr lang="zh-CN" altLang="en-US" dirty="0">
                <a:latin typeface="黑体" panose="02010609060101010101" pitchFamily="49" charset="-122"/>
                <a:ea typeface="黑体" panose="02010609060101010101" pitchFamily="49" charset="-122"/>
              </a:rPr>
              <a:t>然后用外查询在</a:t>
            </a:r>
            <a:r>
              <a:rPr lang="en-US" altLang="zh-CN" dirty="0">
                <a:solidFill>
                  <a:srgbClr val="C00000"/>
                </a:solidFill>
                <a:latin typeface="黑体" panose="02010609060101010101" pitchFamily="49" charset="-122"/>
                <a:ea typeface="黑体" panose="02010609060101010101" pitchFamily="49" charset="-122"/>
              </a:rPr>
              <a:t>course</a:t>
            </a:r>
            <a:r>
              <a:rPr lang="zh-CN" altLang="en-US" dirty="0">
                <a:latin typeface="黑体" panose="02010609060101010101" pitchFamily="49" charset="-122"/>
                <a:ea typeface="黑体" panose="02010609060101010101" pitchFamily="49" charset="-122"/>
              </a:rPr>
              <a:t>表中查课程号在①中查询结果里的</a:t>
            </a:r>
            <a:r>
              <a:rPr lang="en-US" altLang="zh-CN" dirty="0" err="1">
                <a:solidFill>
                  <a:srgbClr val="C00000"/>
                </a:solidFill>
                <a:latin typeface="黑体" panose="02010609060101010101" pitchFamily="49" charset="-122"/>
                <a:ea typeface="黑体" panose="02010609060101010101" pitchFamily="49" charset="-122"/>
              </a:rPr>
              <a:t>cname</a:t>
            </a:r>
            <a:r>
              <a:rPr lang="zh-CN" altLang="en-US" dirty="0">
                <a:solidFill>
                  <a:srgbClr val="C00000"/>
                </a:solidFill>
                <a:latin typeface="黑体" panose="02010609060101010101" pitchFamily="49" charset="-122"/>
                <a:ea typeface="黑体" panose="02010609060101010101" pitchFamily="49" charset="-122"/>
              </a:rPr>
              <a:t>（课程名）</a:t>
            </a:r>
            <a:r>
              <a:rPr lang="zh-CN" altLang="en-US" dirty="0">
                <a:latin typeface="黑体" panose="02010609060101010101" pitchFamily="49" charset="-122"/>
                <a:ea typeface="黑体" panose="02010609060101010101" pitchFamily="49" charset="-122"/>
              </a:rPr>
              <a:t>和</a:t>
            </a:r>
            <a:r>
              <a:rPr lang="en-US" altLang="zh-CN" dirty="0">
                <a:solidFill>
                  <a:srgbClr val="C00000"/>
                </a:solidFill>
                <a:latin typeface="黑体" panose="02010609060101010101" pitchFamily="49" charset="-122"/>
                <a:ea typeface="黑体" panose="02010609060101010101" pitchFamily="49" charset="-122"/>
              </a:rPr>
              <a:t>credit</a:t>
            </a:r>
            <a:r>
              <a:rPr lang="zh-CN" altLang="en-US" dirty="0">
                <a:solidFill>
                  <a:srgbClr val="C00000"/>
                </a:solidFill>
                <a:latin typeface="黑体" panose="02010609060101010101" pitchFamily="49" charset="-122"/>
                <a:ea typeface="黑体" panose="02010609060101010101" pitchFamily="49" charset="-122"/>
              </a:rPr>
              <a:t>（学分）</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457200" lvl="1" indent="0">
              <a:lnSpc>
                <a:spcPct val="150000"/>
              </a:lnSpc>
              <a:spcBef>
                <a:spcPts val="600"/>
              </a:spcBef>
              <a:buNone/>
              <a:defRPr/>
            </a:pPr>
            <a:endParaRPr lang="en-US" altLang="zh-CN" dirty="0">
              <a:latin typeface="黑体" panose="02010609060101010101" pitchFamily="49" charset="-122"/>
              <a:ea typeface="黑体" panose="02010609060101010101" pitchFamily="49" charset="-122"/>
            </a:endParaRPr>
          </a:p>
        </p:txBody>
      </p:sp>
      <p:sp>
        <p:nvSpPr>
          <p:cNvPr id="4" name="Rectangle 3"/>
          <p:cNvSpPr>
            <a:spLocks noChangeArrowheads="1"/>
          </p:cNvSpPr>
          <p:nvPr/>
        </p:nvSpPr>
        <p:spPr bwMode="auto">
          <a:xfrm>
            <a:off x="-278871" y="20963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1" name="组合 10">
            <a:extLst>
              <a:ext uri="{FF2B5EF4-FFF2-40B4-BE49-F238E27FC236}">
                <a16:creationId xmlns:a16="http://schemas.microsoft.com/office/drawing/2014/main" id="{BC10D0DD-D6B5-826E-C695-3088AFC7F95C}"/>
              </a:ext>
            </a:extLst>
          </p:cNvPr>
          <p:cNvGrpSpPr/>
          <p:nvPr/>
        </p:nvGrpSpPr>
        <p:grpSpPr>
          <a:xfrm>
            <a:off x="8133153" y="995320"/>
            <a:ext cx="2500199" cy="3116448"/>
            <a:chOff x="8375914" y="877794"/>
            <a:chExt cx="2500199" cy="3116448"/>
          </a:xfrm>
        </p:grpSpPr>
        <p:sp>
          <p:nvSpPr>
            <p:cNvPr id="3" name="内容占位符 2">
              <a:extLst>
                <a:ext uri="{FF2B5EF4-FFF2-40B4-BE49-F238E27FC236}">
                  <a16:creationId xmlns:a16="http://schemas.microsoft.com/office/drawing/2014/main" id="{B7B6C50E-A72E-73A3-7213-B76118AF057C}"/>
                </a:ext>
              </a:extLst>
            </p:cNvPr>
            <p:cNvSpPr txBox="1">
              <a:spLocks/>
            </p:cNvSpPr>
            <p:nvPr/>
          </p:nvSpPr>
          <p:spPr>
            <a:xfrm>
              <a:off x="9207515" y="877794"/>
              <a:ext cx="1218202" cy="3646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1200"/>
                </a:spcBef>
                <a:buSzPct val="100000"/>
                <a:buNone/>
              </a:pPr>
              <a:r>
                <a:rPr lang="en-US" altLang="zh-CN"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score</a:t>
              </a:r>
              <a:r>
                <a:rPr lang="zh-CN" altLang="en-US" sz="18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表</a:t>
              </a:r>
            </a:p>
          </p:txBody>
        </p:sp>
        <p:pic>
          <p:nvPicPr>
            <p:cNvPr id="10" name="图片 9">
              <a:extLst>
                <a:ext uri="{FF2B5EF4-FFF2-40B4-BE49-F238E27FC236}">
                  <a16:creationId xmlns:a16="http://schemas.microsoft.com/office/drawing/2014/main" id="{AE57521E-CC81-889F-417B-A521A0BD1EA4}"/>
                </a:ext>
              </a:extLst>
            </p:cNvPr>
            <p:cNvPicPr>
              <a:picLocks noChangeAspect="1"/>
            </p:cNvPicPr>
            <p:nvPr/>
          </p:nvPicPr>
          <p:blipFill rotWithShape="1">
            <a:blip r:embed="rId3"/>
            <a:srcRect t="6061"/>
            <a:stretch/>
          </p:blipFill>
          <p:spPr>
            <a:xfrm>
              <a:off x="8375914" y="1281831"/>
              <a:ext cx="2500199" cy="2712411"/>
            </a:xfrm>
            <a:prstGeom prst="rect">
              <a:avLst/>
            </a:prstGeom>
            <a:effectLst>
              <a:outerShdw blurRad="50800" dist="38100" dir="2700000" algn="tl" rotWithShape="0">
                <a:prstClr val="black">
                  <a:alpha val="40000"/>
                </a:prstClr>
              </a:outerShdw>
            </a:effectLst>
          </p:spPr>
        </p:pic>
      </p:grpSp>
      <p:grpSp>
        <p:nvGrpSpPr>
          <p:cNvPr id="13" name="组合 12">
            <a:extLst>
              <a:ext uri="{FF2B5EF4-FFF2-40B4-BE49-F238E27FC236}">
                <a16:creationId xmlns:a16="http://schemas.microsoft.com/office/drawing/2014/main" id="{38B88123-354C-4275-C7A7-1265B411BF92}"/>
              </a:ext>
            </a:extLst>
          </p:cNvPr>
          <p:cNvGrpSpPr/>
          <p:nvPr/>
        </p:nvGrpSpPr>
        <p:grpSpPr>
          <a:xfrm>
            <a:off x="7518492" y="4186806"/>
            <a:ext cx="3923646" cy="1513347"/>
            <a:chOff x="7704608" y="4089702"/>
            <a:chExt cx="3923646" cy="1513347"/>
          </a:xfrm>
        </p:grpSpPr>
        <p:sp>
          <p:nvSpPr>
            <p:cNvPr id="9" name="文本框 8">
              <a:extLst>
                <a:ext uri="{FF2B5EF4-FFF2-40B4-BE49-F238E27FC236}">
                  <a16:creationId xmlns:a16="http://schemas.microsoft.com/office/drawing/2014/main" id="{CBCBE626-CA3C-F061-3F97-A24F0EA6060C}"/>
                </a:ext>
              </a:extLst>
            </p:cNvPr>
            <p:cNvSpPr txBox="1"/>
            <p:nvPr/>
          </p:nvSpPr>
          <p:spPr>
            <a:xfrm>
              <a:off x="9187819" y="4089702"/>
              <a:ext cx="1257595" cy="429307"/>
            </a:xfrm>
            <a:prstGeom prst="rect">
              <a:avLst/>
            </a:prstGeom>
          </p:spPr>
          <p:txBody>
            <a:bodyPr vert="horz" lIns="91440" tIns="45720" rIns="91440" bIns="45720" rtlCol="0">
              <a:noAutofit/>
            </a:bodyPr>
            <a:lstStyle>
              <a:defPPr>
                <a:defRPr lang="zh-CN"/>
              </a:defPPr>
              <a:lvl1pPr indent="0">
                <a:lnSpc>
                  <a:spcPct val="120000"/>
                </a:lnSpc>
                <a:spcBef>
                  <a:spcPts val="1200"/>
                </a:spcBef>
                <a:buSzPct val="100000"/>
                <a:buFont typeface="Arial" panose="020B0604020202020204" pitchFamily="34" charset="0"/>
                <a:buNone/>
                <a:defRPr>
                  <a:solidFill>
                    <a:srgbClr val="C00000"/>
                  </a:solidFill>
                  <a:latin typeface="黑体" panose="02010609060101010101" pitchFamily="49" charset="-122"/>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solidFill>
                    <a:schemeClr val="tx1"/>
                  </a:solidFill>
                  <a:effectLst>
                    <a:outerShdw blurRad="38100" dist="38100" dir="2700000" algn="tl">
                      <a:srgbClr val="000000">
                        <a:alpha val="43137"/>
                      </a:srgbClr>
                    </a:outerShdw>
                  </a:effectLst>
                </a:rPr>
                <a:t>course</a:t>
              </a:r>
              <a:r>
                <a:rPr lang="zh-CN" altLang="en-US" dirty="0">
                  <a:solidFill>
                    <a:schemeClr val="tx1"/>
                  </a:solidFill>
                  <a:effectLst>
                    <a:outerShdw blurRad="38100" dist="38100" dir="2700000" algn="tl">
                      <a:srgbClr val="000000">
                        <a:alpha val="43137"/>
                      </a:srgbClr>
                    </a:outerShdw>
                  </a:effectLst>
                </a:rPr>
                <a:t>表</a:t>
              </a:r>
            </a:p>
          </p:txBody>
        </p:sp>
        <p:pic>
          <p:nvPicPr>
            <p:cNvPr id="12" name="图片 11">
              <a:extLst>
                <a:ext uri="{FF2B5EF4-FFF2-40B4-BE49-F238E27FC236}">
                  <a16:creationId xmlns:a16="http://schemas.microsoft.com/office/drawing/2014/main" id="{26F1441D-3DD9-C53D-CD6D-F8149701463C}"/>
                </a:ext>
              </a:extLst>
            </p:cNvPr>
            <p:cNvPicPr>
              <a:picLocks noChangeAspect="1"/>
            </p:cNvPicPr>
            <p:nvPr/>
          </p:nvPicPr>
          <p:blipFill rotWithShape="1">
            <a:blip r:embed="rId4"/>
            <a:srcRect t="12824"/>
            <a:stretch/>
          </p:blipFill>
          <p:spPr>
            <a:xfrm>
              <a:off x="7704608" y="4424881"/>
              <a:ext cx="3923646" cy="1178168"/>
            </a:xfrm>
            <a:prstGeom prst="rect">
              <a:avLst/>
            </a:prstGeom>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853605" y="824587"/>
            <a:ext cx="10524119" cy="4618707"/>
          </a:xfrm>
        </p:spPr>
        <p:txBody>
          <a:bodyPr>
            <a:noAutofit/>
          </a:bodyPr>
          <a:lstStyle/>
          <a:p>
            <a:pPr marL="457200" lvl="1" indent="0">
              <a:lnSpc>
                <a:spcPct val="120000"/>
              </a:lnSpc>
              <a:spcBef>
                <a:spcPts val="1800"/>
              </a:spcBef>
              <a:buNone/>
              <a:defRPr/>
            </a:pPr>
            <a:r>
              <a:rPr lang="zh-CN" altLang="en-US" sz="2200" dirty="0">
                <a:solidFill>
                  <a:srgbClr val="C00000"/>
                </a:solidFill>
                <a:latin typeface="黑体" panose="02010609060101010101" pitchFamily="49" charset="-122"/>
                <a:ea typeface="黑体" panose="02010609060101010101" pitchFamily="49" charset="-122"/>
              </a:rPr>
              <a:t>查询语句：</a:t>
            </a:r>
            <a:endParaRPr lang="en-US" altLang="zh-CN" sz="2200"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endParaRPr lang="en-US" altLang="zh-CN"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800"/>
              </a:spcBef>
              <a:buNone/>
              <a:defRPr/>
            </a:pPr>
            <a:r>
              <a:rPr lang="zh-CN" altLang="en-US" sz="2200" dirty="0">
                <a:solidFill>
                  <a:srgbClr val="C00000"/>
                </a:solidFill>
                <a:latin typeface="黑体" panose="02010609060101010101" pitchFamily="49" charset="-122"/>
                <a:ea typeface="黑体" panose="02010609060101010101" pitchFamily="49" charset="-122"/>
              </a:rPr>
              <a:t>运行结果：</a:t>
            </a:r>
            <a:endParaRPr lang="zh-CN" altLang="en-US" sz="220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952A8E54-8686-40CB-817A-73D9A35D0A02}"/>
              </a:ext>
            </a:extLst>
          </p:cNvPr>
          <p:cNvSpPr/>
          <p:nvPr/>
        </p:nvSpPr>
        <p:spPr>
          <a:xfrm>
            <a:off x="1196539" y="1418062"/>
            <a:ext cx="9737515" cy="2425067"/>
          </a:xfrm>
          <a:prstGeom prst="rect">
            <a:avLst/>
          </a:prstGeom>
          <a:solidFill>
            <a:schemeClr val="bg1">
              <a:lumMod val="95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cname</a:t>
            </a:r>
            <a:r>
              <a:rPr lang="en-US" altLang="zh-CN" sz="2400" dirty="0">
                <a:solidFill>
                  <a:srgbClr val="008080"/>
                </a:solidFill>
                <a:latin typeface="黑体" panose="02010609060101010101" pitchFamily="49" charset="-122"/>
                <a:ea typeface="黑体" panose="02010609060101010101" pitchFamily="49" charset="-122"/>
              </a:rPr>
              <a:t> </a:t>
            </a:r>
            <a:r>
              <a:rPr lang="zh-CN" altLang="en-US" sz="2400" dirty="0">
                <a:solidFill>
                  <a:srgbClr val="008080"/>
                </a:solidFill>
                <a:latin typeface="黑体" panose="02010609060101010101" pitchFamily="49" charset="-122"/>
                <a:ea typeface="黑体" panose="02010609060101010101" pitchFamily="49" charset="-122"/>
              </a:rPr>
              <a:t>课程名</a:t>
            </a:r>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8080"/>
                </a:solidFill>
                <a:latin typeface="黑体" panose="02010609060101010101" pitchFamily="49" charset="-122"/>
                <a:ea typeface="黑体" panose="02010609060101010101" pitchFamily="49" charset="-122"/>
              </a:rPr>
              <a:t>credit </a:t>
            </a:r>
            <a:r>
              <a:rPr lang="zh-CN" altLang="en-US" sz="2400" dirty="0">
                <a:solidFill>
                  <a:srgbClr val="008080"/>
                </a:solidFill>
                <a:latin typeface="黑体" panose="02010609060101010101" pitchFamily="49" charset="-122"/>
                <a:ea typeface="黑体" panose="02010609060101010101" pitchFamily="49" charset="-122"/>
              </a:rPr>
              <a:t>学分</a:t>
            </a: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course</a:t>
            </a:r>
            <a:r>
              <a:rPr lang="zh-CN" altLang="en-US" sz="2400" dirty="0">
                <a:solidFill>
                  <a:prstClr val="black"/>
                </a:solidFill>
                <a:latin typeface="黑体" panose="02010609060101010101" pitchFamily="49" charset="-122"/>
                <a:ea typeface="黑体" panose="02010609060101010101" pitchFamily="49" charset="-122"/>
              </a:rPr>
              <a:t> </a:t>
            </a:r>
          </a:p>
          <a:p>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WHERE</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808080"/>
                </a:solidFill>
                <a:latin typeface="黑体" panose="02010609060101010101" pitchFamily="49" charset="-122"/>
                <a:ea typeface="黑体" panose="02010609060101010101" pitchFamily="49" charset="-122"/>
              </a:rPr>
              <a:t>in</a:t>
            </a:r>
            <a:endParaRPr lang="zh-CN" altLang="en-US" sz="2400" dirty="0">
              <a:solidFill>
                <a:srgbClr val="808080"/>
              </a:solidFill>
              <a:latin typeface="黑体" panose="02010609060101010101" pitchFamily="49" charset="-122"/>
              <a:ea typeface="黑体" panose="02010609060101010101" pitchFamily="49" charset="-122"/>
            </a:endParaRPr>
          </a:p>
        </p:txBody>
      </p:sp>
      <p:sp>
        <p:nvSpPr>
          <p:cNvPr id="6" name="对话气泡: 圆角矩形 5">
            <a:extLst>
              <a:ext uri="{FF2B5EF4-FFF2-40B4-BE49-F238E27FC236}">
                <a16:creationId xmlns:a16="http://schemas.microsoft.com/office/drawing/2014/main" id="{B23B457F-E7AB-4C03-9B30-20CB8B04937B}"/>
              </a:ext>
            </a:extLst>
          </p:cNvPr>
          <p:cNvSpPr/>
          <p:nvPr/>
        </p:nvSpPr>
        <p:spPr>
          <a:xfrm>
            <a:off x="5238213" y="4347774"/>
            <a:ext cx="3663673" cy="852928"/>
          </a:xfrm>
          <a:prstGeom prst="wedgeRoundRectCallout">
            <a:avLst>
              <a:gd name="adj1" fmla="val -87498"/>
              <a:gd name="adj2" fmla="val -253924"/>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chemeClr val="tx1"/>
                </a:solidFill>
                <a:latin typeface="黑体" panose="02010609060101010101" pitchFamily="49" charset="-122"/>
                <a:ea typeface="黑体" panose="02010609060101010101" pitchFamily="49" charset="-122"/>
              </a:rPr>
              <a:t>跟在集合运算符</a:t>
            </a:r>
            <a:r>
              <a:rPr lang="en-US" altLang="zh-CN" sz="2200" dirty="0">
                <a:solidFill>
                  <a:schemeClr val="tx1"/>
                </a:solidFill>
                <a:latin typeface="黑体" panose="02010609060101010101" pitchFamily="49" charset="-122"/>
                <a:ea typeface="黑体" panose="02010609060101010101" pitchFamily="49" charset="-122"/>
              </a:rPr>
              <a:t>IN</a:t>
            </a:r>
            <a:r>
              <a:rPr lang="zh-CN" altLang="en-US" sz="2200" dirty="0">
                <a:solidFill>
                  <a:schemeClr val="tx1"/>
                </a:solidFill>
                <a:latin typeface="黑体" panose="02010609060101010101" pitchFamily="49" charset="-122"/>
                <a:ea typeface="黑体" panose="02010609060101010101" pitchFamily="49" charset="-122"/>
              </a:rPr>
              <a:t>后的子查询可以返回多个值。</a:t>
            </a:r>
            <a:endParaRPr lang="en-US" altLang="zh-CN" sz="2200" dirty="0">
              <a:solidFill>
                <a:schemeClr val="tx1"/>
              </a:solidFill>
              <a:latin typeface="黑体" panose="02010609060101010101" pitchFamily="49" charset="-122"/>
              <a:ea typeface="黑体" panose="02010609060101010101" pitchFamily="49" charset="-122"/>
            </a:endParaRPr>
          </a:p>
        </p:txBody>
      </p:sp>
      <p:sp>
        <p:nvSpPr>
          <p:cNvPr id="8" name="对话气泡: 圆角矩形 7">
            <a:extLst>
              <a:ext uri="{FF2B5EF4-FFF2-40B4-BE49-F238E27FC236}">
                <a16:creationId xmlns:a16="http://schemas.microsoft.com/office/drawing/2014/main" id="{ED9F81C4-1CC6-4316-88CE-CE4BBEB828DF}"/>
              </a:ext>
            </a:extLst>
          </p:cNvPr>
          <p:cNvSpPr/>
          <p:nvPr/>
        </p:nvSpPr>
        <p:spPr>
          <a:xfrm>
            <a:off x="8134820" y="2476352"/>
            <a:ext cx="2967453" cy="1264291"/>
          </a:xfrm>
          <a:prstGeom prst="wedgeRoundRectCallout">
            <a:avLst>
              <a:gd name="adj1" fmla="val -73191"/>
              <a:gd name="adj2" fmla="val -892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①使用子查询在</a:t>
            </a:r>
            <a:r>
              <a:rPr lang="en-US" altLang="zh-CN" sz="2200" dirty="0">
                <a:solidFill>
                  <a:srgbClr val="C00000"/>
                </a:solidFill>
                <a:latin typeface="黑体" panose="02010609060101010101" pitchFamily="49" charset="-122"/>
                <a:ea typeface="黑体" panose="02010609060101010101" pitchFamily="49" charset="-122"/>
              </a:rPr>
              <a:t>score</a:t>
            </a:r>
            <a:r>
              <a:rPr lang="zh-CN" altLang="en-US" sz="2200" dirty="0">
                <a:solidFill>
                  <a:srgbClr val="0000CC"/>
                </a:solidFill>
                <a:latin typeface="黑体" panose="02010609060101010101" pitchFamily="49" charset="-122"/>
                <a:ea typeface="黑体" panose="02010609060101010101" pitchFamily="49" charset="-122"/>
              </a:rPr>
              <a:t>表中查出选课人数至少有</a:t>
            </a:r>
            <a:r>
              <a:rPr lang="en-US" altLang="zh-CN" sz="2200" dirty="0">
                <a:solidFill>
                  <a:srgbClr val="0000CC"/>
                </a:solidFill>
                <a:latin typeface="黑体" panose="02010609060101010101" pitchFamily="49" charset="-122"/>
                <a:ea typeface="黑体" panose="02010609060101010101" pitchFamily="49" charset="-122"/>
              </a:rPr>
              <a:t>3</a:t>
            </a:r>
            <a:r>
              <a:rPr lang="zh-CN" altLang="en-US" sz="2200" dirty="0">
                <a:solidFill>
                  <a:srgbClr val="0000CC"/>
                </a:solidFill>
                <a:latin typeface="黑体" panose="02010609060101010101" pitchFamily="49" charset="-122"/>
                <a:ea typeface="黑体" panose="02010609060101010101" pitchFamily="49" charset="-122"/>
              </a:rPr>
              <a:t>人的课程号。</a:t>
            </a:r>
            <a:endParaRPr lang="en-US" altLang="zh-CN" sz="2200" dirty="0">
              <a:solidFill>
                <a:srgbClr val="0000CC"/>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DF18FD07-0789-420C-8026-752DBB49DDEF}"/>
              </a:ext>
            </a:extLst>
          </p:cNvPr>
          <p:cNvSpPr txBox="1"/>
          <p:nvPr/>
        </p:nvSpPr>
        <p:spPr>
          <a:xfrm>
            <a:off x="3971363" y="2178237"/>
            <a:ext cx="4851803" cy="1569660"/>
          </a:xfrm>
          <a:prstGeom prst="rect">
            <a:avLst/>
          </a:prstGeom>
          <a:noFill/>
        </p:spPr>
        <p:txBody>
          <a:bodyPr wrap="square" rtlCol="0">
            <a:spAutoFit/>
          </a:bodyPr>
          <a:lstStyle/>
          <a:p>
            <a:r>
              <a:rPr lang="en-US" altLang="zh-CN" sz="2400" dirty="0">
                <a:solidFill>
                  <a:srgbClr val="808080"/>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SELECT</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r>
              <a:rPr lang="zh-CN" altLang="en-US" sz="2400" dirty="0">
                <a:solidFill>
                  <a:prstClr val="black"/>
                </a:solidFill>
                <a:latin typeface="黑体" panose="02010609060101010101" pitchFamily="49" charset="-122"/>
                <a:ea typeface="黑体" panose="02010609060101010101" pitchFamily="49" charset="-122"/>
              </a:rPr>
              <a:t> </a:t>
            </a:r>
            <a:endParaRPr lang="en-US" altLang="zh-CN" sz="2400" dirty="0">
              <a:solidFill>
                <a:prstClr val="black"/>
              </a:solidFill>
              <a:latin typeface="黑体" panose="02010609060101010101" pitchFamily="49" charset="-122"/>
              <a:ea typeface="黑体" panose="02010609060101010101" pitchFamily="49" charset="-122"/>
            </a:endParaRPr>
          </a:p>
          <a:p>
            <a:r>
              <a:rPr lang="en-US" altLang="zh-CN"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FROM</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8080"/>
                </a:solidFill>
                <a:latin typeface="黑体" panose="02010609060101010101" pitchFamily="49" charset="-122"/>
                <a:ea typeface="黑体" panose="02010609060101010101" pitchFamily="49" charset="-122"/>
              </a:rPr>
              <a:t>score</a:t>
            </a:r>
            <a:r>
              <a:rPr lang="zh-CN" altLang="en-US" sz="2400" dirty="0">
                <a:solidFill>
                  <a:prstClr val="black"/>
                </a:solidFill>
                <a:latin typeface="黑体" panose="02010609060101010101" pitchFamily="49" charset="-122"/>
                <a:ea typeface="黑体" panose="02010609060101010101" pitchFamily="49" charset="-122"/>
              </a:rPr>
              <a:t> </a:t>
            </a:r>
          </a:p>
          <a:p>
            <a:r>
              <a:rPr lang="en-US" altLang="zh-CN" sz="2400" dirty="0">
                <a:solidFill>
                  <a:srgbClr val="0000FF"/>
                </a:solidFill>
                <a:latin typeface="黑体" panose="02010609060101010101" pitchFamily="49" charset="-122"/>
                <a:ea typeface="黑体" panose="02010609060101010101" pitchFamily="49" charset="-122"/>
              </a:rPr>
              <a:t>      GROUP</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0000FF"/>
                </a:solidFill>
                <a:latin typeface="黑体" panose="02010609060101010101" pitchFamily="49" charset="-122"/>
                <a:ea typeface="黑体" panose="02010609060101010101" pitchFamily="49" charset="-122"/>
              </a:rPr>
              <a:t>BY</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err="1">
                <a:solidFill>
                  <a:srgbClr val="008080"/>
                </a:solidFill>
                <a:latin typeface="黑体" panose="02010609060101010101" pitchFamily="49" charset="-122"/>
                <a:ea typeface="黑体" panose="02010609060101010101" pitchFamily="49" charset="-122"/>
              </a:rPr>
              <a:t>cno</a:t>
            </a:r>
            <a:endParaRPr lang="zh-CN" altLang="en-US" sz="2400" dirty="0">
              <a:solidFill>
                <a:srgbClr val="008080"/>
              </a:solidFill>
              <a:latin typeface="黑体" panose="02010609060101010101" pitchFamily="49" charset="-122"/>
              <a:ea typeface="黑体" panose="02010609060101010101" pitchFamily="49" charset="-122"/>
            </a:endParaRPr>
          </a:p>
          <a:p>
            <a:r>
              <a:rPr lang="en-US" altLang="zh-CN" sz="2400" dirty="0">
                <a:solidFill>
                  <a:srgbClr val="0000FF"/>
                </a:solidFill>
                <a:latin typeface="黑体" panose="02010609060101010101" pitchFamily="49" charset="-122"/>
                <a:ea typeface="黑体" panose="02010609060101010101" pitchFamily="49" charset="-122"/>
              </a:rPr>
              <a:t>      HAVING</a:t>
            </a:r>
            <a:r>
              <a:rPr lang="zh-CN" altLang="en-US" sz="2400" dirty="0">
                <a:solidFill>
                  <a:prstClr val="black"/>
                </a:solidFill>
                <a:latin typeface="黑体" panose="02010609060101010101" pitchFamily="49" charset="-122"/>
                <a:ea typeface="黑体" panose="02010609060101010101" pitchFamily="49" charset="-122"/>
              </a:rPr>
              <a:t> </a:t>
            </a:r>
            <a:r>
              <a:rPr lang="en-US" altLang="zh-CN" sz="2400" dirty="0">
                <a:solidFill>
                  <a:srgbClr val="FF00FF"/>
                </a:solidFill>
                <a:latin typeface="黑体" panose="02010609060101010101" pitchFamily="49" charset="-122"/>
                <a:ea typeface="黑体" panose="02010609060101010101" pitchFamily="49" charset="-122"/>
              </a:rPr>
              <a:t>COUNT</a:t>
            </a:r>
            <a:r>
              <a:rPr lang="en-US" altLang="zh-CN" sz="2400" dirty="0">
                <a:solidFill>
                  <a:srgbClr val="808080"/>
                </a:solidFill>
                <a:latin typeface="黑体" panose="02010609060101010101" pitchFamily="49" charset="-122"/>
                <a:ea typeface="黑体" panose="02010609060101010101" pitchFamily="49" charset="-122"/>
              </a:rPr>
              <a:t>(*)&gt;=</a:t>
            </a:r>
            <a:r>
              <a:rPr lang="en-US" altLang="zh-CN" sz="2400" dirty="0">
                <a:solidFill>
                  <a:prstClr val="black"/>
                </a:solidFill>
                <a:latin typeface="黑体" panose="02010609060101010101" pitchFamily="49" charset="-122"/>
                <a:ea typeface="黑体" panose="02010609060101010101" pitchFamily="49" charset="-122"/>
              </a:rPr>
              <a:t>3</a:t>
            </a:r>
            <a:r>
              <a:rPr lang="en-US" altLang="zh-CN" sz="2400" dirty="0">
                <a:solidFill>
                  <a:srgbClr val="808080"/>
                </a:solidFill>
                <a:latin typeface="黑体" panose="02010609060101010101" pitchFamily="49" charset="-122"/>
                <a:ea typeface="黑体" panose="02010609060101010101" pitchFamily="49" charset="-122"/>
              </a:rPr>
              <a:t>)</a:t>
            </a:r>
            <a:endParaRPr lang="zh-CN" altLang="en-US" sz="2400" dirty="0">
              <a:solidFill>
                <a:srgbClr val="808080"/>
              </a:solidFill>
              <a:latin typeface="黑体" panose="02010609060101010101" pitchFamily="49" charset="-122"/>
              <a:ea typeface="黑体" panose="02010609060101010101" pitchFamily="49" charset="-122"/>
            </a:endParaRPr>
          </a:p>
        </p:txBody>
      </p:sp>
      <p:sp>
        <p:nvSpPr>
          <p:cNvPr id="11" name="对话气泡: 圆角矩形 10">
            <a:extLst>
              <a:ext uri="{FF2B5EF4-FFF2-40B4-BE49-F238E27FC236}">
                <a16:creationId xmlns:a16="http://schemas.microsoft.com/office/drawing/2014/main" id="{ACD68C5B-4FC3-4076-A441-8CE474A207D6}"/>
              </a:ext>
            </a:extLst>
          </p:cNvPr>
          <p:cNvSpPr/>
          <p:nvPr/>
        </p:nvSpPr>
        <p:spPr>
          <a:xfrm>
            <a:off x="6226505" y="1316621"/>
            <a:ext cx="5050483" cy="791988"/>
          </a:xfrm>
          <a:prstGeom prst="wedgeRoundRectCallout">
            <a:avLst>
              <a:gd name="adj1" fmla="val -56100"/>
              <a:gd name="adj2" fmla="val 2504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200" dirty="0">
                <a:solidFill>
                  <a:srgbClr val="0000CC"/>
                </a:solidFill>
                <a:latin typeface="黑体" panose="02010609060101010101" pitchFamily="49" charset="-122"/>
                <a:ea typeface="黑体" panose="02010609060101010101" pitchFamily="49" charset="-122"/>
              </a:rPr>
              <a:t>②使用外查询在</a:t>
            </a:r>
            <a:r>
              <a:rPr lang="en-US" altLang="zh-CN" sz="2200" dirty="0">
                <a:solidFill>
                  <a:srgbClr val="C00000"/>
                </a:solidFill>
                <a:latin typeface="黑体" panose="02010609060101010101" pitchFamily="49" charset="-122"/>
                <a:ea typeface="黑体" panose="02010609060101010101" pitchFamily="49" charset="-122"/>
              </a:rPr>
              <a:t>course</a:t>
            </a:r>
            <a:r>
              <a:rPr lang="zh-CN" altLang="en-US" sz="2200" dirty="0">
                <a:solidFill>
                  <a:srgbClr val="0000CC"/>
                </a:solidFill>
                <a:latin typeface="黑体" panose="02010609060101010101" pitchFamily="49" charset="-122"/>
                <a:ea typeface="黑体" panose="02010609060101010101" pitchFamily="49" charset="-122"/>
              </a:rPr>
              <a:t>表中查出课程号在子查询结果集里的课程名和学分。 </a:t>
            </a:r>
            <a:endParaRPr lang="en-US" altLang="zh-CN" sz="2200" dirty="0">
              <a:solidFill>
                <a:srgbClr val="0000CC"/>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C5AF4F46-C48F-B5BB-2F27-80854D5564BF}"/>
              </a:ext>
            </a:extLst>
          </p:cNvPr>
          <p:cNvPicPr>
            <a:picLocks noChangeAspect="1"/>
          </p:cNvPicPr>
          <p:nvPr/>
        </p:nvPicPr>
        <p:blipFill>
          <a:blip r:embed="rId3"/>
          <a:stretch>
            <a:fillRect/>
          </a:stretch>
        </p:blipFill>
        <p:spPr>
          <a:xfrm>
            <a:off x="1196539" y="4603304"/>
            <a:ext cx="2967453" cy="1083356"/>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500"/>
                                  </p:iterate>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0"/>
                                  </p:iterate>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wd">
                                    <p:tmAbs val="500"/>
                                  </p:iterate>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500"/>
                                  </p:iterate>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iterate type="wd">
                                    <p:tmAbs val="500"/>
                                  </p:iterate>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iterate type="wd">
                                    <p:tmAbs val="500"/>
                                  </p:iterate>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iterate type="wd">
                                    <p:tmAbs val="500"/>
                                  </p:iterate>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bldLvl="2"/>
      <p:bldP spid="4" grpId="0" animBg="1"/>
      <p:bldP spid="6" grpId="0" bldLvl="0" animBg="1"/>
      <p:bldP spid="8" grpId="0" bldLvl="0" animBg="1"/>
      <p:bldP spid="9" grpId="0" build="p" bldLvl="3"/>
      <p:bldP spid="1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000" y="360000"/>
            <a:ext cx="10515600" cy="540000"/>
          </a:xfrm>
        </p:spPr>
        <p:txBody>
          <a:bodyPr vert="horz" lIns="91440" tIns="45720" rIns="91440" bIns="45720" rtlCol="0" anchor="ct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8.5.2 </a:t>
            </a:r>
            <a:r>
              <a:rPr lang="zh-CN" altLang="en-US" sz="3200" dirty="0" smtClean="0">
                <a:solidFill>
                  <a:srgbClr val="C00000"/>
                </a:solidFill>
                <a:latin typeface="黑体" panose="02010609060101010101" pitchFamily="49" charset="-122"/>
                <a:ea typeface="黑体" panose="02010609060101010101" pitchFamily="49" charset="-122"/>
              </a:rPr>
              <a:t>相关</a:t>
            </a:r>
            <a:r>
              <a:rPr lang="zh-CN" altLang="en-US" sz="3200" dirty="0">
                <a:solidFill>
                  <a:srgbClr val="C00000"/>
                </a:solidFill>
                <a:latin typeface="黑体" panose="02010609060101010101" pitchFamily="49" charset="-122"/>
                <a:ea typeface="黑体" panose="02010609060101010101" pitchFamily="49" charset="-122"/>
              </a:rPr>
              <a:t>子查询</a:t>
            </a:r>
          </a:p>
        </p:txBody>
      </p:sp>
      <p:sp>
        <p:nvSpPr>
          <p:cNvPr id="7" name="内容占位符 2"/>
          <p:cNvSpPr>
            <a:spLocks noGrp="1"/>
          </p:cNvSpPr>
          <p:nvPr>
            <p:ph idx="1"/>
          </p:nvPr>
        </p:nvSpPr>
        <p:spPr>
          <a:xfrm>
            <a:off x="833940" y="1069566"/>
            <a:ext cx="10524119" cy="946768"/>
          </a:xfrm>
        </p:spPr>
        <p:txBody>
          <a:bodyPr>
            <a:noAutofit/>
          </a:bodyPr>
          <a:lstStyle/>
          <a:p>
            <a:pPr marL="444500" indent="-444500">
              <a:lnSpc>
                <a:spcPct val="100000"/>
              </a:lnSpc>
              <a:spcBef>
                <a:spcPts val="1200"/>
              </a:spcBef>
              <a:buClr>
                <a:srgbClr val="0000CC"/>
              </a:buClr>
              <a:buSzPct val="100000"/>
              <a:buFont typeface="Wingdings" panose="05000000000000000000" pitchFamily="2" charset="2"/>
              <a:buChar char="Ø"/>
              <a:defRPr/>
            </a:pPr>
            <a:r>
              <a:rPr lang="zh-CN" altLang="en-US" dirty="0">
                <a:solidFill>
                  <a:srgbClr val="0000CC"/>
                </a:solidFill>
                <a:latin typeface="黑体" panose="02010609060101010101" pitchFamily="49" charset="-122"/>
                <a:ea typeface="黑体" panose="02010609060101010101" pitchFamily="49" charset="-122"/>
              </a:rPr>
              <a:t>相关子查询</a:t>
            </a:r>
            <a:r>
              <a:rPr lang="zh-CN" altLang="en-US" sz="2600" dirty="0">
                <a:latin typeface="黑体" panose="02010609060101010101" pitchFamily="49" charset="-122"/>
                <a:ea typeface="黑体" panose="02010609060101010101" pitchFamily="49" charset="-122"/>
              </a:rPr>
              <a:t>是指子查询依靠外查询获得值，因此在子查询中的</a:t>
            </a:r>
            <a:r>
              <a:rPr lang="en-US" altLang="zh-CN" sz="2600" dirty="0">
                <a:latin typeface="黑体" panose="02010609060101010101" pitchFamily="49" charset="-122"/>
                <a:ea typeface="黑体" panose="02010609060101010101" pitchFamily="49" charset="-122"/>
              </a:rPr>
              <a:t>WHERE</a:t>
            </a:r>
            <a:r>
              <a:rPr lang="zh-CN" altLang="en-US" sz="2600" dirty="0">
                <a:latin typeface="黑体" panose="02010609060101010101" pitchFamily="49" charset="-122"/>
                <a:ea typeface="黑体" panose="02010609060101010101" pitchFamily="49" charset="-122"/>
              </a:rPr>
              <a:t>子句中需要将子查询表的字段与外查询表的相关字段关联起来。</a:t>
            </a:r>
            <a:endParaRPr lang="en-US" altLang="zh-CN" sz="2600" dirty="0">
              <a:latin typeface="黑体" panose="02010609060101010101" pitchFamily="49" charset="-122"/>
              <a:ea typeface="黑体" panose="02010609060101010101" pitchFamily="49" charset="-122"/>
            </a:endParaRPr>
          </a:p>
        </p:txBody>
      </p:sp>
      <p:sp>
        <p:nvSpPr>
          <p:cNvPr id="4" name="Rectangle 3"/>
          <p:cNvSpPr>
            <a:spLocks noChangeArrowheads="1"/>
          </p:cNvSpPr>
          <p:nvPr/>
        </p:nvSpPr>
        <p:spPr bwMode="auto">
          <a:xfrm>
            <a:off x="-278871" y="20163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3" name="内容占位符 2">
            <a:extLst>
              <a:ext uri="{FF2B5EF4-FFF2-40B4-BE49-F238E27FC236}">
                <a16:creationId xmlns:a16="http://schemas.microsoft.com/office/drawing/2014/main" id="{5DBFA8B2-F8C7-925E-FDFF-147B70E2E67E}"/>
              </a:ext>
            </a:extLst>
          </p:cNvPr>
          <p:cNvSpPr txBox="1">
            <a:spLocks/>
          </p:cNvSpPr>
          <p:nvPr/>
        </p:nvSpPr>
        <p:spPr>
          <a:xfrm>
            <a:off x="833939" y="2022225"/>
            <a:ext cx="10524119" cy="3926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4500" indent="-444500">
              <a:lnSpc>
                <a:spcPct val="100000"/>
              </a:lnSpc>
              <a:spcBef>
                <a:spcPts val="1200"/>
              </a:spcBef>
              <a:buClr>
                <a:srgbClr val="0000CC"/>
              </a:buClr>
              <a:buSzPct val="100000"/>
              <a:buFont typeface="Wingdings" panose="05000000000000000000" pitchFamily="2" charset="2"/>
              <a:buChar char="Ø"/>
              <a:defRPr/>
            </a:pPr>
            <a:r>
              <a:rPr lang="zh-CN" altLang="en-US" dirty="0">
                <a:solidFill>
                  <a:srgbClr val="0000CC"/>
                </a:solidFill>
                <a:latin typeface="黑体" panose="02010609060101010101" pitchFamily="49" charset="-122"/>
                <a:ea typeface="黑体" panose="02010609060101010101" pitchFamily="49" charset="-122"/>
              </a:rPr>
              <a:t>相关子查询的执行过程：</a:t>
            </a:r>
            <a:endParaRPr lang="en-US" altLang="zh-CN" dirty="0">
              <a:solidFill>
                <a:srgbClr val="0000CC"/>
              </a:solidFill>
              <a:latin typeface="黑体" panose="02010609060101010101" pitchFamily="49" charset="-122"/>
              <a:ea typeface="黑体" panose="02010609060101010101" pitchFamily="49" charset="-122"/>
            </a:endParaRPr>
          </a:p>
          <a:p>
            <a:pPr marL="444500" lvl="2" indent="0">
              <a:lnSpc>
                <a:spcPct val="100000"/>
              </a:lnSpc>
              <a:spcBef>
                <a:spcPts val="1200"/>
              </a:spcBef>
              <a:buClr>
                <a:schemeClr val="tx2"/>
              </a:buClr>
              <a:buSzPct val="69000"/>
              <a:buFont typeface="Arial" panose="020B0604020202020204" pitchFamily="34" charset="0"/>
              <a:buNone/>
              <a:defRPr/>
            </a:pPr>
            <a:r>
              <a:rPr lang="zh-CN" altLang="zh-CN" sz="2400" dirty="0">
                <a:latin typeface="黑体" panose="02010609060101010101" pitchFamily="49" charset="-122"/>
                <a:ea typeface="黑体" panose="02010609060101010101" pitchFamily="49" charset="-122"/>
              </a:rPr>
              <a:t>①</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检查外查询表的第一行，外查询将子查询要引用的字段值传给子查询，执行子查询；</a:t>
            </a:r>
            <a:endParaRPr lang="en-US" altLang="zh-CN" sz="2400" dirty="0">
              <a:latin typeface="黑体" panose="02010609060101010101" pitchFamily="49" charset="-122"/>
              <a:ea typeface="黑体" panose="02010609060101010101" pitchFamily="49" charset="-122"/>
            </a:endParaRPr>
          </a:p>
          <a:p>
            <a:pPr marL="444500" lvl="2" indent="0">
              <a:lnSpc>
                <a:spcPct val="100000"/>
              </a:lnSpc>
              <a:spcBef>
                <a:spcPts val="1200"/>
              </a:spcBef>
              <a:buClr>
                <a:schemeClr val="tx2"/>
              </a:buClr>
              <a:buSzPct val="69000"/>
              <a:buFont typeface="Arial" panose="020B0604020202020204" pitchFamily="34" charset="0"/>
              <a:buNone/>
              <a:defRPr/>
            </a:pPr>
            <a:r>
              <a:rPr lang="zh-CN" altLang="en-US" sz="2400" dirty="0">
                <a:latin typeface="黑体" panose="02010609060101010101" pitchFamily="49" charset="-122"/>
                <a:ea typeface="黑体" panose="02010609060101010101" pitchFamily="49" charset="-122"/>
              </a:rPr>
              <a:t>② 子查询执行完后返回外查询，外查询根据其</a:t>
            </a:r>
            <a:r>
              <a:rPr lang="en-US" altLang="zh-CN" sz="2400" dirty="0">
                <a:latin typeface="黑体" panose="02010609060101010101" pitchFamily="49" charset="-122"/>
                <a:ea typeface="黑体" panose="02010609060101010101" pitchFamily="49" charset="-122"/>
              </a:rPr>
              <a:t>WHERE</a:t>
            </a:r>
            <a:r>
              <a:rPr lang="zh-CN" altLang="en-US" sz="2400" dirty="0">
                <a:latin typeface="黑体" panose="02010609060101010101" pitchFamily="49" charset="-122"/>
                <a:ea typeface="黑体" panose="02010609060101010101" pitchFamily="49" charset="-122"/>
              </a:rPr>
              <a:t>条件决定是否返回结果行。</a:t>
            </a:r>
            <a:endParaRPr lang="en-US" altLang="zh-CN" sz="2400" dirty="0">
              <a:latin typeface="黑体" panose="02010609060101010101" pitchFamily="49" charset="-122"/>
              <a:ea typeface="黑体" panose="02010609060101010101" pitchFamily="49" charset="-122"/>
            </a:endParaRPr>
          </a:p>
          <a:p>
            <a:pPr marL="444500" lvl="2" indent="0">
              <a:lnSpc>
                <a:spcPct val="100000"/>
              </a:lnSpc>
              <a:spcBef>
                <a:spcPts val="1200"/>
              </a:spcBef>
              <a:buClr>
                <a:schemeClr val="tx2"/>
              </a:buClr>
              <a:buSzPct val="69000"/>
              <a:buFont typeface="Arial" panose="020B0604020202020204" pitchFamily="34" charset="0"/>
              <a:buNone/>
              <a:tabLst>
                <a:tab pos="3143250" algn="l"/>
              </a:tabLst>
              <a:defRPr/>
            </a:pPr>
            <a:r>
              <a:rPr lang="zh-CN" altLang="en-US" sz="2400" dirty="0">
                <a:latin typeface="黑体" panose="02010609060101010101" pitchFamily="49" charset="-122"/>
                <a:ea typeface="黑体" panose="02010609060101010101" pitchFamily="49" charset="-122"/>
              </a:rPr>
              <a:t>③ 然后再检查外查询表的下一行，同样，外查询将子查询引用的字段值再传给子查询，执行子查询；</a:t>
            </a:r>
            <a:endParaRPr lang="en-US" altLang="zh-CN" sz="2400" dirty="0">
              <a:latin typeface="黑体" panose="02010609060101010101" pitchFamily="49" charset="-122"/>
              <a:ea typeface="黑体" panose="02010609060101010101" pitchFamily="49" charset="-122"/>
            </a:endParaRPr>
          </a:p>
          <a:p>
            <a:pPr marL="444500" lvl="2" indent="0">
              <a:lnSpc>
                <a:spcPct val="100000"/>
              </a:lnSpc>
              <a:spcBef>
                <a:spcPts val="1200"/>
              </a:spcBef>
              <a:buClr>
                <a:schemeClr val="tx2"/>
              </a:buClr>
              <a:buSzPct val="69000"/>
              <a:buFont typeface="Arial" panose="020B0604020202020204" pitchFamily="34" charset="0"/>
              <a:buNone/>
              <a:defRPr/>
            </a:pPr>
            <a:r>
              <a:rPr lang="zh-CN" altLang="en-US" sz="2400" dirty="0">
                <a:latin typeface="黑体" panose="02010609060101010101" pitchFamily="49" charset="-122"/>
                <a:ea typeface="黑体" panose="02010609060101010101" pitchFamily="49" charset="-122"/>
              </a:rPr>
              <a:t>④ 反复执行②、③，直到处理完外查询表的每一行。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bldLvl="2"/>
      <p:bldP spid="3" grpId="0" build="p" bldLvl="3"/>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2056</TotalTime>
  <Words>1686</Words>
  <Application>Microsoft Office PowerPoint</Application>
  <PresentationFormat>宽屏</PresentationFormat>
  <Paragraphs>173</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黑体</vt:lpstr>
      <vt:lpstr>Arial</vt:lpstr>
      <vt:lpstr>Wingdings</vt:lpstr>
      <vt:lpstr>Office 主题​​</vt:lpstr>
      <vt:lpstr>8.5 子查询</vt:lpstr>
      <vt:lpstr>PowerPoint 演示文稿</vt:lpstr>
      <vt:lpstr>PowerPoint 演示文稿</vt:lpstr>
      <vt:lpstr>8.5.1 无关子查询</vt:lpstr>
      <vt:lpstr>PowerPoint 演示文稿</vt:lpstr>
      <vt:lpstr>PowerPoint 演示文稿</vt:lpstr>
      <vt:lpstr>PowerPoint 演示文稿</vt:lpstr>
      <vt:lpstr>PowerPoint 演示文稿</vt:lpstr>
      <vt:lpstr>8.5.2 相关子查询</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Admin</cp:lastModifiedBy>
  <cp:revision>399</cp:revision>
  <dcterms:created xsi:type="dcterms:W3CDTF">2019-10-10T08:16:00Z</dcterms:created>
  <dcterms:modified xsi:type="dcterms:W3CDTF">2024-05-30T14:10:01Z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