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59" r:id="rId2"/>
    <p:sldId id="256" r:id="rId3"/>
    <p:sldId id="272" r:id="rId4"/>
    <p:sldId id="274" r:id="rId5"/>
    <p:sldId id="286" r:id="rId6"/>
    <p:sldId id="293" r:id="rId7"/>
    <p:sldId id="288" r:id="rId8"/>
    <p:sldId id="289" r:id="rId9"/>
    <p:sldId id="290" r:id="rId10"/>
    <p:sldId id="291" r:id="rId11"/>
    <p:sldId id="294" r:id="rId12"/>
    <p:sldId id="295" r:id="rId13"/>
    <p:sldId id="296" r:id="rId14"/>
    <p:sldId id="29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56D3D"/>
    <a:srgbClr val="3C5C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1" autoAdjust="0"/>
    <p:restoredTop sz="96730" autoAdjust="0"/>
  </p:normalViewPr>
  <p:slideViewPr>
    <p:cSldViewPr snapToGrid="0">
      <p:cViewPr varScale="1">
        <p:scale>
          <a:sx n="125" d="100"/>
          <a:sy n="125" d="100"/>
        </p:scale>
        <p:origin x="802"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94845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相当于将视图重新进行了定义</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extLst>
      <p:ext uri="{BB962C8B-B14F-4D97-AF65-F5344CB8AC3E}">
        <p14:creationId xmlns:p14="http://schemas.microsoft.com/office/powerpoint/2010/main" val="3455883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也可以使用图形界面删除，方法同其他数据库对象的删除。</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14</a:t>
            </a:fld>
            <a:endParaRPr lang="zh-CN" altLang="en-US"/>
          </a:p>
        </p:txBody>
      </p:sp>
    </p:spTree>
    <p:extLst>
      <p:ext uri="{BB962C8B-B14F-4D97-AF65-F5344CB8AC3E}">
        <p14:creationId xmlns:p14="http://schemas.microsoft.com/office/powerpoint/2010/main" val="147998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defRPr/>
            </a:pP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视图是显示基本表中部分数据的一个窗口</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视图可以为用户定制数据，简化用户的检索和数据处理，另外可以为不同的用户定义不同的视图，</a:t>
            </a:r>
            <a:r>
              <a:rPr lang="zh-CN" altLang="zh-CN" sz="1100" dirty="0">
                <a:latin typeface="黑体" panose="02010609060101010101" pitchFamily="49" charset="-122"/>
                <a:ea typeface="黑体" panose="02010609060101010101" pitchFamily="49" charset="-122"/>
              </a:rPr>
              <a:t>在用户视图上不包括机密数据字段，从而自动提供对机密数据的保护。</a:t>
            </a:r>
            <a:endParaRPr lang="en-US" altLang="zh-CN" sz="1200" dirty="0">
              <a:latin typeface="黑体" panose="02010609060101010101" pitchFamily="49" charset="-122"/>
              <a:ea typeface="黑体" panose="02010609060101010101" pitchFamily="49"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视图相当创建一个虚拟的表用来显示和操作从基本表中查询的数据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视图是一张虚拟表，其内容由查询定义；同真实的表一样，都有一系列的带名称的列数据和行数据，</a:t>
            </a:r>
            <a:r>
              <a:rPr lang="zh-CN" altLang="en-US" b="1" dirty="0"/>
              <a:t>视图的数据变化会影响基表数据的变化，基表的数据变化也会影响视图的数据变化</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视图的特性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 简单性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看到的就是我们需要的；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 安全性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    </a:t>
            </a:r>
            <a:r>
              <a:rPr lang="zh-CN" altLang="en-US" b="0" dirty="0"/>
              <a:t>通过视图，用户只能查询和修改他们所能见到的数据；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数据库授权命令可以使每个用户对数据库的检索限制到特定的数据库对象上，但是不能授权到数据库特定行和特定列上；</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    数据库中的其它数据则既看不见也取不到。数据库授权命令可以使每个用户对数据库的检索限制到特定的数据库对象上，但不能授权到数据库特定行和特定的列上。通过视图，用户可以被限制在数据的不同子集上：</a:t>
            </a:r>
            <a:endParaRPr lang="en-US" altLang="zh-CN"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1.</a:t>
            </a:r>
            <a:r>
              <a:rPr lang="zh-CN" altLang="en-US" b="0" dirty="0"/>
              <a:t>使用权限可被限制在基表的行的子集上。</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2.</a:t>
            </a:r>
            <a:r>
              <a:rPr lang="zh-CN" altLang="en-US" b="0" dirty="0"/>
              <a:t>使用权限可被限制在基表的列的子集上。</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3.</a:t>
            </a:r>
            <a:r>
              <a:rPr lang="zh-CN" altLang="en-US" b="0" dirty="0"/>
              <a:t>使用权限可被限制在基表的行和列的子集上。</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4.</a:t>
            </a:r>
            <a:r>
              <a:rPr lang="zh-CN" altLang="en-US" b="0" dirty="0"/>
              <a:t>使用权限可被限制在多个基表的连接所限定的行上。</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5.</a:t>
            </a:r>
            <a:r>
              <a:rPr lang="zh-CN" altLang="en-US" b="0" dirty="0"/>
              <a:t>使用权限可被限制在基表中的数据的统计汇总上。</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a:t>6.</a:t>
            </a:r>
            <a:r>
              <a:rPr lang="zh-CN" altLang="en-US" b="0" dirty="0"/>
              <a:t>使用权限可被限制在另一视图的一个子集上，或是一些视图和基表合并后的子集上。</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逻辑数据独立性</a:t>
            </a:r>
            <a:r>
              <a:rPr lang="zh-CN" altLang="en-US" dirty="0"/>
              <a:t/>
            </a:r>
            <a:br>
              <a:rPr lang="zh-CN" altLang="en-US" dirty="0"/>
            </a:br>
            <a:r>
              <a:rPr lang="zh-CN" altLang="en-US" dirty="0"/>
              <a:t>视图可以帮助用户屏蔽真实表结构带来的影响；</a:t>
            </a:r>
            <a:br>
              <a:rPr lang="zh-CN" altLang="en-US" dirty="0"/>
            </a:br>
            <a:r>
              <a:rPr lang="zh-CN" altLang="en-US" dirty="0"/>
              <a:t>视图可以使应用程序和数据库表在一定程度上独立。如果没有视图，应用一定是建立在表上的。有了视图之后，程序可以建立在视图之上，从而程序与数据库表被视图分割开来。视图可以在以下几个方面使程序与数据独立：</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如果应用建立在数据库表上，当数据库表发生变化时，可以在表上建立视图，通过视图屏蔽表的变化，从而应用程序可以不动。</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zh-CN" altLang="en-US" dirty="0"/>
              <a:t>如果应用建立在数据库表上，当应用发生变化时，可以在表上建立视图，通过视图屏蔽应用的变化，从而使数据库表不动。</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zh-CN" altLang="en-US" dirty="0"/>
              <a:t>如果应用建立在视图上，当数据库表发生变化时，可以在表上修改视图，通过视图屏蔽表的变化，从而应用程序可以不动。</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zh-CN" altLang="en-US" dirty="0"/>
              <a:t>如果应用建立在视图上，当应用发生变化时，可以在表上修改视图，通过视图屏蔽应用的变化，从而数据库可以不动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创建视图有两种方法，使用</a:t>
            </a:r>
            <a:r>
              <a:rPr lang="zh-CN" altLang="en-US" dirty="0">
                <a:solidFill>
                  <a:srgbClr val="0000CC"/>
                </a:solidFill>
                <a:latin typeface="黑体" panose="02010609060101010101" pitchFamily="49" charset="-122"/>
                <a:ea typeface="黑体" panose="02010609060101010101" pitchFamily="49" charset="-122"/>
              </a:rPr>
              <a:t>图形界面创建视图和使用语句创建视图，我们通过例题学习这两种创建方法。</a:t>
            </a:r>
            <a:endParaRPr lang="en-US" altLang="zh-CN"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视图是通过查询表得到的，首先选择查询数据源</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这是一个对</a:t>
            </a:r>
            <a:r>
              <a:rPr lang="en-US" altLang="zh-CN" sz="1200" dirty="0">
                <a:latin typeface="黑体" panose="02010609060101010101" pitchFamily="49" charset="-122"/>
                <a:ea typeface="黑体" panose="02010609060101010101" pitchFamily="49" charset="-122"/>
              </a:rPr>
              <a:t>student</a:t>
            </a:r>
            <a:r>
              <a:rPr lang="zh-CN" altLang="en-US" sz="1200" dirty="0">
                <a:latin typeface="黑体" panose="02010609060101010101" pitchFamily="49" charset="-122"/>
                <a:ea typeface="黑体" panose="02010609060101010101" pitchFamily="49" charset="-122"/>
              </a:rPr>
              <a:t>表部分行列查询得到的视图，这种视图称为行列子集视图</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CC"/>
                </a:solidFill>
                <a:latin typeface="黑体" panose="02010609060101010101" pitchFamily="49" charset="-122"/>
                <a:ea typeface="黑体" panose="02010609060101010101" pitchFamily="49" charset="-122"/>
                <a:sym typeface="+mn-ea"/>
              </a:rPr>
              <a:t>勾选的字段将出现在网格窗格中。</a:t>
            </a:r>
            <a:endParaRPr lang="en-US" altLang="zh-CN" sz="1200" kern="0" dirty="0">
              <a:solidFill>
                <a:srgbClr val="0000CC"/>
              </a:solidFill>
              <a:latin typeface="黑体" panose="02010609060101010101" pitchFamily="49" charset="-122"/>
              <a:ea typeface="黑体" panose="02010609060101010101" pitchFamily="49"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solidFill>
                <a:srgbClr val="0000CC"/>
              </a:solidFill>
              <a:latin typeface="黑体" panose="02010609060101010101" pitchFamily="49" charset="-122"/>
              <a:ea typeface="黑体" panose="02010609060101010101" pitchFamily="49"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CC"/>
                </a:solidFill>
                <a:latin typeface="黑体" panose="02010609060101010101" pitchFamily="49" charset="-122"/>
                <a:ea typeface="黑体" panose="02010609060101010101" pitchFamily="49" charset="-122"/>
                <a:sym typeface="+mn-ea"/>
              </a:rPr>
              <a:t>在</a:t>
            </a:r>
            <a:r>
              <a:rPr lang="zh-CN" altLang="en-US" sz="1200" kern="0" dirty="0">
                <a:solidFill>
                  <a:srgbClr val="C00000"/>
                </a:solidFill>
                <a:latin typeface="黑体" panose="02010609060101010101" pitchFamily="49" charset="-122"/>
                <a:ea typeface="黑体" panose="02010609060101010101" pitchFamily="49" charset="-122"/>
                <a:sym typeface="+mn-ea"/>
              </a:rPr>
              <a:t>网格窗格</a:t>
            </a:r>
            <a:r>
              <a:rPr lang="zh-CN" altLang="en-US" sz="1200" kern="0" dirty="0">
                <a:solidFill>
                  <a:srgbClr val="0000CC"/>
                </a:solidFill>
                <a:latin typeface="黑体" panose="02010609060101010101" pitchFamily="49" charset="-122"/>
                <a:ea typeface="黑体" panose="02010609060101010101" pitchFamily="49" charset="-122"/>
                <a:sym typeface="+mn-ea"/>
              </a:rPr>
              <a:t>设置列的别名、是否输出、排序类型、筛选器等。按题意要求别名处输入汉字做列名，</a:t>
            </a:r>
            <a:r>
              <a:rPr lang="en-US" altLang="zh-CN" sz="1200" kern="0" dirty="0" err="1">
                <a:solidFill>
                  <a:srgbClr val="0000CC"/>
                </a:solidFill>
                <a:latin typeface="黑体" panose="02010609060101010101" pitchFamily="49" charset="-122"/>
                <a:ea typeface="黑体" panose="02010609060101010101" pitchFamily="49" charset="-122"/>
                <a:sym typeface="+mn-ea"/>
              </a:rPr>
              <a:t>sno</a:t>
            </a:r>
            <a:r>
              <a:rPr lang="zh-CN" altLang="en-US" sz="1200" kern="0" dirty="0">
                <a:solidFill>
                  <a:srgbClr val="0000CC"/>
                </a:solidFill>
                <a:latin typeface="黑体" panose="02010609060101010101" pitchFamily="49" charset="-122"/>
                <a:ea typeface="黑体" panose="02010609060101010101" pitchFamily="49" charset="-122"/>
                <a:sym typeface="+mn-ea"/>
              </a:rPr>
              <a:t>学号列的排序类型设为升序，</a:t>
            </a:r>
            <a:r>
              <a:rPr lang="en-US" altLang="zh-CN" sz="1200" kern="0" dirty="0" err="1">
                <a:solidFill>
                  <a:srgbClr val="0000CC"/>
                </a:solidFill>
                <a:latin typeface="黑体" panose="02010609060101010101" pitchFamily="49" charset="-122"/>
                <a:ea typeface="黑体" panose="02010609060101010101" pitchFamily="49" charset="-122"/>
                <a:sym typeface="+mn-ea"/>
              </a:rPr>
              <a:t>sclass</a:t>
            </a:r>
            <a:r>
              <a:rPr lang="zh-CN" altLang="en-US" sz="1200" kern="0" dirty="0">
                <a:solidFill>
                  <a:srgbClr val="0000CC"/>
                </a:solidFill>
                <a:latin typeface="黑体" panose="02010609060101010101" pitchFamily="49" charset="-122"/>
                <a:ea typeface="黑体" panose="02010609060101010101" pitchFamily="49" charset="-122"/>
                <a:sym typeface="+mn-ea"/>
              </a:rPr>
              <a:t>班级列的筛选器中输入</a:t>
            </a:r>
            <a:r>
              <a:rPr lang="en-US" altLang="zh-CN" sz="1200" kern="0" dirty="0">
                <a:solidFill>
                  <a:srgbClr val="0000CC"/>
                </a:solidFill>
                <a:latin typeface="黑体" panose="02010609060101010101" pitchFamily="49" charset="-122"/>
                <a:ea typeface="黑体" panose="02010609060101010101" pitchFamily="49" charset="-122"/>
                <a:sym typeface="+mn-ea"/>
              </a:rPr>
              <a:t>95031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solidFill>
                  <a:srgbClr val="0000CC"/>
                </a:solidFill>
                <a:latin typeface="黑体" panose="02010609060101010101" pitchFamily="49" charset="-122"/>
                <a:ea typeface="黑体" panose="02010609060101010101" pitchFamily="49" charset="-122"/>
                <a:sym typeface="+mn-ea"/>
              </a:rPr>
              <a:t>设置好后在</a:t>
            </a:r>
            <a:r>
              <a:rPr lang="zh-CN" altLang="en-US" sz="1200" kern="0" dirty="0">
                <a:solidFill>
                  <a:srgbClr val="0000CC"/>
                </a:solidFill>
                <a:latin typeface="黑体" panose="02010609060101010101" pitchFamily="49" charset="-122"/>
                <a:ea typeface="黑体" panose="02010609060101010101" pitchFamily="49" charset="-122"/>
                <a:sym typeface="+mn-ea"/>
              </a:rPr>
              <a:t>在</a:t>
            </a:r>
            <a:r>
              <a:rPr lang="en-US" altLang="zh-CN" sz="1200" kern="0" dirty="0">
                <a:solidFill>
                  <a:srgbClr val="C00000"/>
                </a:solidFill>
                <a:latin typeface="黑体" panose="02010609060101010101" pitchFamily="49" charset="-122"/>
                <a:ea typeface="黑体" panose="02010609060101010101" pitchFamily="49" charset="-122"/>
                <a:sym typeface="+mn-ea"/>
              </a:rPr>
              <a:t>SQL</a:t>
            </a:r>
            <a:r>
              <a:rPr lang="zh-CN" altLang="en-US" sz="1200" kern="0" dirty="0">
                <a:solidFill>
                  <a:srgbClr val="C00000"/>
                </a:solidFill>
                <a:latin typeface="黑体" panose="02010609060101010101" pitchFamily="49" charset="-122"/>
                <a:ea typeface="黑体" panose="02010609060101010101" pitchFamily="49" charset="-122"/>
                <a:sym typeface="+mn-ea"/>
              </a:rPr>
              <a:t>语句窗格</a:t>
            </a:r>
            <a:r>
              <a:rPr lang="zh-CN" altLang="en-US" sz="1200" kern="0" dirty="0">
                <a:solidFill>
                  <a:srgbClr val="0000CC"/>
                </a:solidFill>
                <a:latin typeface="黑体" panose="02010609060101010101" pitchFamily="49" charset="-122"/>
                <a:ea typeface="黑体" panose="02010609060101010101" pitchFamily="49" charset="-122"/>
              </a:rPr>
              <a:t>中可查看自动生成的</a:t>
            </a:r>
            <a:r>
              <a:rPr lang="en-US" altLang="zh-CN" sz="1200" kern="0" dirty="0">
                <a:solidFill>
                  <a:srgbClr val="C00000"/>
                </a:solidFill>
                <a:latin typeface="黑体" panose="02010609060101010101" pitchFamily="49" charset="-122"/>
                <a:ea typeface="黑体" panose="02010609060101010101" pitchFamily="49" charset="-122"/>
              </a:rPr>
              <a:t>SELECT</a:t>
            </a:r>
            <a:r>
              <a:rPr lang="zh-CN" altLang="en-US" sz="1200" kern="0" dirty="0">
                <a:solidFill>
                  <a:srgbClr val="0000CC"/>
                </a:solidFill>
                <a:latin typeface="黑体" panose="02010609060101010101" pitchFamily="49" charset="-122"/>
                <a:ea typeface="黑体" panose="02010609060101010101" pitchFamily="49" charset="-122"/>
              </a:rPr>
              <a:t>语句。</a:t>
            </a:r>
            <a:endParaRPr lang="en-US" altLang="zh-CN" sz="1200"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latin typeface="黑体" panose="02010609060101010101" pitchFamily="49" charset="-122"/>
                <a:ea typeface="黑体" panose="02010609060101010101" pitchFamily="49" charset="-122"/>
              </a:rPr>
              <a:t>SELECT TOP (100) PERCENT </a:t>
            </a:r>
            <a:r>
              <a:rPr lang="en-US" altLang="zh-CN" sz="1200" kern="0" dirty="0" err="1">
                <a:latin typeface="黑体" panose="02010609060101010101" pitchFamily="49" charset="-122"/>
                <a:ea typeface="黑体" panose="02010609060101010101" pitchFamily="49" charset="-122"/>
              </a:rPr>
              <a:t>sno</a:t>
            </a:r>
            <a:r>
              <a:rPr lang="en-US" altLang="zh-CN" sz="1200" kern="0" dirty="0">
                <a:latin typeface="黑体" panose="02010609060101010101" pitchFamily="49" charset="-122"/>
                <a:ea typeface="黑体" panose="02010609060101010101" pitchFamily="49" charset="-122"/>
              </a:rPr>
              <a:t> AS </a:t>
            </a:r>
            <a:r>
              <a:rPr lang="zh-CN" altLang="en-US" sz="1200" kern="0" dirty="0">
                <a:latin typeface="黑体" panose="02010609060101010101" pitchFamily="49" charset="-122"/>
                <a:ea typeface="黑体" panose="02010609060101010101" pitchFamily="49" charset="-122"/>
              </a:rPr>
              <a:t>学号</a:t>
            </a:r>
            <a:r>
              <a:rPr lang="en-US" altLang="zh-CN" sz="1200" kern="0" dirty="0">
                <a:latin typeface="黑体" panose="02010609060101010101" pitchFamily="49" charset="-122"/>
                <a:ea typeface="黑体" panose="02010609060101010101" pitchFamily="49" charset="-122"/>
              </a:rPr>
              <a:t>, </a:t>
            </a:r>
            <a:r>
              <a:rPr lang="en-US" altLang="zh-CN" sz="1200" kern="0" dirty="0" err="1">
                <a:latin typeface="黑体" panose="02010609060101010101" pitchFamily="49" charset="-122"/>
                <a:ea typeface="黑体" panose="02010609060101010101" pitchFamily="49" charset="-122"/>
              </a:rPr>
              <a:t>sname</a:t>
            </a:r>
            <a:r>
              <a:rPr lang="en-US" altLang="zh-CN" sz="1200" kern="0" dirty="0">
                <a:latin typeface="黑体" panose="02010609060101010101" pitchFamily="49" charset="-122"/>
                <a:ea typeface="黑体" panose="02010609060101010101" pitchFamily="49" charset="-122"/>
              </a:rPr>
              <a:t> AS </a:t>
            </a:r>
            <a:r>
              <a:rPr lang="zh-CN" altLang="en-US" sz="1200" kern="0" dirty="0">
                <a:latin typeface="黑体" panose="02010609060101010101" pitchFamily="49" charset="-122"/>
                <a:ea typeface="黑体" panose="02010609060101010101" pitchFamily="49" charset="-122"/>
              </a:rPr>
              <a:t>姓名</a:t>
            </a:r>
            <a:r>
              <a:rPr lang="en-US" altLang="zh-CN" sz="1200" kern="0" dirty="0">
                <a:latin typeface="黑体" panose="02010609060101010101" pitchFamily="49" charset="-122"/>
                <a:ea typeface="黑体" panose="02010609060101010101" pitchFamily="49" charset="-122"/>
              </a:rPr>
              <a:t>, </a:t>
            </a:r>
            <a:r>
              <a:rPr lang="en-US" altLang="zh-CN" sz="1200" kern="0" dirty="0" err="1">
                <a:latin typeface="黑体" panose="02010609060101010101" pitchFamily="49" charset="-122"/>
                <a:ea typeface="黑体" panose="02010609060101010101" pitchFamily="49" charset="-122"/>
              </a:rPr>
              <a:t>ssex</a:t>
            </a:r>
            <a:r>
              <a:rPr lang="en-US" altLang="zh-CN" sz="1200" kern="0" dirty="0">
                <a:latin typeface="黑体" panose="02010609060101010101" pitchFamily="49" charset="-122"/>
                <a:ea typeface="黑体" panose="02010609060101010101" pitchFamily="49" charset="-122"/>
              </a:rPr>
              <a:t> AS </a:t>
            </a:r>
            <a:r>
              <a:rPr lang="zh-CN" altLang="en-US" sz="1200" kern="0" dirty="0">
                <a:latin typeface="黑体" panose="02010609060101010101" pitchFamily="49" charset="-122"/>
                <a:ea typeface="黑体" panose="02010609060101010101" pitchFamily="49" charset="-122"/>
              </a:rPr>
              <a:t>性别</a:t>
            </a:r>
            <a:r>
              <a:rPr lang="en-US" altLang="zh-CN" sz="1200" kern="0" dirty="0">
                <a:latin typeface="黑体" panose="02010609060101010101" pitchFamily="49" charset="-122"/>
                <a:ea typeface="黑体" panose="02010609060101010101" pitchFamily="49" charset="-122"/>
              </a:rPr>
              <a:t>, </a:t>
            </a:r>
            <a:r>
              <a:rPr lang="en-US" altLang="zh-CN" sz="1200" kern="0" dirty="0" err="1">
                <a:latin typeface="黑体" panose="02010609060101010101" pitchFamily="49" charset="-122"/>
                <a:ea typeface="黑体" panose="02010609060101010101" pitchFamily="49" charset="-122"/>
              </a:rPr>
              <a:t>sbirthday</a:t>
            </a:r>
            <a:r>
              <a:rPr lang="en-US" altLang="zh-CN" sz="1200" kern="0" dirty="0">
                <a:latin typeface="黑体" panose="02010609060101010101" pitchFamily="49" charset="-122"/>
                <a:ea typeface="黑体" panose="02010609060101010101" pitchFamily="49" charset="-122"/>
              </a:rPr>
              <a:t> AS </a:t>
            </a:r>
            <a:r>
              <a:rPr lang="zh-CN" altLang="en-US" sz="1200" kern="0" dirty="0">
                <a:latin typeface="黑体" panose="02010609060101010101" pitchFamily="49" charset="-122"/>
                <a:ea typeface="黑体" panose="02010609060101010101" pitchFamily="49" charset="-122"/>
              </a:rPr>
              <a:t>出生日期</a:t>
            </a:r>
            <a:r>
              <a:rPr lang="en-US" altLang="zh-CN" sz="1200" kern="0" dirty="0">
                <a:latin typeface="黑体" panose="02010609060101010101" pitchFamily="49" charset="-122"/>
                <a:ea typeface="黑体" panose="02010609060101010101" pitchFamily="49" charset="-122"/>
              </a:rPr>
              <a:t>, </a:t>
            </a:r>
            <a:r>
              <a:rPr lang="en-US" altLang="zh-CN" sz="1200" kern="0" dirty="0" err="1">
                <a:latin typeface="黑体" panose="02010609060101010101" pitchFamily="49" charset="-122"/>
                <a:ea typeface="黑体" panose="02010609060101010101" pitchFamily="49" charset="-122"/>
              </a:rPr>
              <a:t>sclass</a:t>
            </a:r>
            <a:r>
              <a:rPr lang="en-US" altLang="zh-CN" sz="1200" kern="0" dirty="0">
                <a:latin typeface="黑体" panose="02010609060101010101" pitchFamily="49" charset="-122"/>
                <a:ea typeface="黑体" panose="02010609060101010101" pitchFamily="49" charset="-122"/>
              </a:rPr>
              <a:t> AS </a:t>
            </a:r>
            <a:r>
              <a:rPr lang="zh-CN" altLang="en-US" sz="1200" kern="0" dirty="0">
                <a:latin typeface="黑体" panose="02010609060101010101" pitchFamily="49" charset="-122"/>
                <a:ea typeface="黑体" panose="02010609060101010101" pitchFamily="49" charset="-122"/>
              </a:rPr>
              <a:t>班级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latin typeface="黑体" panose="02010609060101010101" pitchFamily="49" charset="-122"/>
                <a:ea typeface="黑体" panose="02010609060101010101" pitchFamily="49" charset="-122"/>
              </a:rPr>
              <a:t>FROM   </a:t>
            </a:r>
            <a:r>
              <a:rPr lang="en-US" altLang="zh-CN" sz="1200" kern="0" dirty="0" err="1">
                <a:latin typeface="黑体" panose="02010609060101010101" pitchFamily="49" charset="-122"/>
                <a:ea typeface="黑体" panose="02010609060101010101" pitchFamily="49" charset="-122"/>
              </a:rPr>
              <a:t>dbo.student</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latin typeface="黑体" panose="02010609060101010101" pitchFamily="49" charset="-122"/>
                <a:ea typeface="黑体" panose="02010609060101010101" pitchFamily="49" charset="-122"/>
              </a:rPr>
              <a:t>WHERE (</a:t>
            </a:r>
            <a:r>
              <a:rPr lang="en-US" altLang="zh-CN" sz="1200" kern="0" dirty="0" err="1">
                <a:latin typeface="黑体" panose="02010609060101010101" pitchFamily="49" charset="-122"/>
                <a:ea typeface="黑体" panose="02010609060101010101" pitchFamily="49" charset="-122"/>
              </a:rPr>
              <a:t>sclass</a:t>
            </a:r>
            <a:r>
              <a:rPr lang="en-US" altLang="zh-CN" sz="1200" kern="0" dirty="0">
                <a:latin typeface="黑体" panose="02010609060101010101" pitchFamily="49" charset="-122"/>
                <a:ea typeface="黑体" panose="02010609060101010101" pitchFamily="49" charset="-122"/>
              </a:rPr>
              <a:t> = '95031')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latin typeface="黑体" panose="02010609060101010101" pitchFamily="49" charset="-122"/>
                <a:ea typeface="黑体" panose="02010609060101010101" pitchFamily="49" charset="-122"/>
              </a:rPr>
              <a:t>ORDER BY </a:t>
            </a:r>
            <a:r>
              <a:rPr lang="zh-CN" altLang="en-US" sz="1200" kern="0" dirty="0">
                <a:latin typeface="黑体" panose="02010609060101010101" pitchFamily="49" charset="-122"/>
                <a:ea typeface="黑体" panose="02010609060101010101" pitchFamily="49" charset="-122"/>
              </a:rPr>
              <a:t>学号</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rgbClr val="0000CC"/>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298563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视图相当于创建一个虚拟的表用来显示和操作从基本表查询的数据</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V3</a:t>
            </a:r>
            <a:r>
              <a:rPr lang="zh-CN" altLang="en-US" dirty="0"/>
              <a:t>是通过查询视图</a:t>
            </a:r>
            <a:r>
              <a:rPr lang="en-US" altLang="zh-CN" dirty="0"/>
              <a:t>V2</a:t>
            </a:r>
            <a:r>
              <a:rPr lang="zh-CN" altLang="en-US" dirty="0"/>
              <a:t>得到的</a:t>
            </a:r>
            <a:endParaRPr lang="en-US" altLang="zh-CN"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A1AA23DE-9CF7-AF19-6DD3-5EC9C842D972}"/>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CC9ABA28-781A-36F6-2DCE-B4E8A1A34B47}"/>
                </a:ext>
              </a:extLst>
            </p:cNvPr>
            <p:cNvGrpSpPr/>
            <p:nvPr userDrawn="1"/>
          </p:nvGrpSpPr>
          <p:grpSpPr>
            <a:xfrm>
              <a:off x="-19606" y="-15875"/>
              <a:ext cx="12259019" cy="6879906"/>
              <a:chOff x="-19606" y="-15875"/>
              <a:chExt cx="12259019" cy="6879906"/>
            </a:xfrm>
          </p:grpSpPr>
          <p:grpSp>
            <p:nvGrpSpPr>
              <p:cNvPr id="10" name="组合 9">
                <a:extLst>
                  <a:ext uri="{FF2B5EF4-FFF2-40B4-BE49-F238E27FC236}">
                    <a16:creationId xmlns:a16="http://schemas.microsoft.com/office/drawing/2014/main" id="{8B8466B8-5357-2957-C976-FF9FD8D21EEC}"/>
                  </a:ext>
                </a:extLst>
              </p:cNvPr>
              <p:cNvGrpSpPr/>
              <p:nvPr userDrawn="1"/>
            </p:nvGrpSpPr>
            <p:grpSpPr>
              <a:xfrm>
                <a:off x="-19606" y="-15875"/>
                <a:ext cx="12259019" cy="1043781"/>
                <a:chOff x="-19606" y="-15875"/>
                <a:chExt cx="12259019" cy="1043781"/>
              </a:xfrm>
            </p:grpSpPr>
            <p:pic>
              <p:nvPicPr>
                <p:cNvPr id="14" name="图片 13">
                  <a:extLst>
                    <a:ext uri="{FF2B5EF4-FFF2-40B4-BE49-F238E27FC236}">
                      <a16:creationId xmlns:a16="http://schemas.microsoft.com/office/drawing/2014/main" id="{55ED78BE-9ED0-3911-F264-99B18057728C}"/>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5" name="图片 14">
                  <a:extLst>
                    <a:ext uri="{FF2B5EF4-FFF2-40B4-BE49-F238E27FC236}">
                      <a16:creationId xmlns:a16="http://schemas.microsoft.com/office/drawing/2014/main" id="{FC3A4E3B-FE26-0076-8B3E-0456E849D526}"/>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11" name="组合 10">
                <a:extLst>
                  <a:ext uri="{FF2B5EF4-FFF2-40B4-BE49-F238E27FC236}">
                    <a16:creationId xmlns:a16="http://schemas.microsoft.com/office/drawing/2014/main" id="{1021C617-5915-718B-B0EB-C583B1B45F07}"/>
                  </a:ext>
                </a:extLst>
              </p:cNvPr>
              <p:cNvGrpSpPr/>
              <p:nvPr userDrawn="1"/>
            </p:nvGrpSpPr>
            <p:grpSpPr>
              <a:xfrm>
                <a:off x="-19605" y="6031120"/>
                <a:ext cx="12198206" cy="832911"/>
                <a:chOff x="-19605" y="6031120"/>
                <a:chExt cx="12198206" cy="832911"/>
              </a:xfrm>
            </p:grpSpPr>
            <p:pic>
              <p:nvPicPr>
                <p:cNvPr id="12" name="图片 11">
                  <a:extLst>
                    <a:ext uri="{FF2B5EF4-FFF2-40B4-BE49-F238E27FC236}">
                      <a16:creationId xmlns:a16="http://schemas.microsoft.com/office/drawing/2014/main" id="{66F6A380-5BA8-37F1-AF47-8A0C44CBEC50}"/>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3" name="图片 12">
                  <a:extLst>
                    <a:ext uri="{FF2B5EF4-FFF2-40B4-BE49-F238E27FC236}">
                      <a16:creationId xmlns:a16="http://schemas.microsoft.com/office/drawing/2014/main" id="{423CD95E-3E93-0C6F-3087-7CFD030A9BEE}"/>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
          <p:nvSpPr>
            <p:cNvPr id="9" name="文本框 8">
              <a:extLst>
                <a:ext uri="{FF2B5EF4-FFF2-40B4-BE49-F238E27FC236}">
                  <a16:creationId xmlns:a16="http://schemas.microsoft.com/office/drawing/2014/main" id="{960766F8-7828-3C19-F3DB-F0D116D3B649}"/>
                </a:ext>
              </a:extLst>
            </p:cNvPr>
            <p:cNvSpPr txBox="1"/>
            <p:nvPr userDrawn="1"/>
          </p:nvSpPr>
          <p:spPr>
            <a:xfrm>
              <a:off x="10633323" y="6598364"/>
              <a:ext cx="144095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rPr>
                <a:t>计算机学院  张永华</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22708" y="2446150"/>
            <a:ext cx="6571932" cy="2499906"/>
            <a:chOff x="4680000" y="2025779"/>
            <a:chExt cx="6571932" cy="2499906"/>
          </a:xfrm>
        </p:grpSpPr>
        <p:sp>
          <p:nvSpPr>
            <p:cNvPr id="7" name="TextBox 603"/>
            <p:cNvSpPr txBox="1"/>
            <p:nvPr/>
          </p:nvSpPr>
          <p:spPr bwMode="auto">
            <a:xfrm>
              <a:off x="4680000" y="2025779"/>
              <a:ext cx="6571932"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9.1 </a:t>
              </a:r>
              <a:r>
                <a:rPr lang="zh-CN" altLang="en-US" sz="3600" b="1" dirty="0">
                  <a:solidFill>
                    <a:srgbClr val="0000CC"/>
                  </a:solidFill>
                  <a:latin typeface="Microsoft YaHei" charset="-122"/>
                  <a:ea typeface="Microsoft YaHei" charset="-122"/>
                  <a:cs typeface="Microsoft YaHei" charset="-122"/>
                </a:rPr>
                <a:t>视图的创建、修改及删除</a:t>
              </a:r>
            </a:p>
          </p:txBody>
        </p:sp>
        <p:sp>
          <p:nvSpPr>
            <p:cNvPr id="5" name="TextBox 603"/>
            <p:cNvSpPr txBox="1"/>
            <p:nvPr/>
          </p:nvSpPr>
          <p:spPr bwMode="auto">
            <a:xfrm>
              <a:off x="4680000" y="3933405"/>
              <a:ext cx="2070700"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9.3 </a:t>
              </a:r>
              <a:r>
                <a:rPr lang="zh-CN" altLang="en-US" sz="3600" b="1" dirty="0">
                  <a:solidFill>
                    <a:srgbClr val="0000CC"/>
                  </a:solidFill>
                  <a:latin typeface="Microsoft YaHei" charset="-122"/>
                  <a:ea typeface="Microsoft YaHei" charset="-122"/>
                  <a:cs typeface="Microsoft YaHei" charset="-122"/>
                </a:rPr>
                <a:t>索引</a:t>
              </a:r>
              <a:endParaRPr lang="en-US" altLang="zh-CN" sz="3600" b="1" dirty="0">
                <a:solidFill>
                  <a:srgbClr val="0000CC"/>
                </a:solidFill>
                <a:latin typeface="Microsoft YaHei" charset="-122"/>
                <a:ea typeface="Microsoft YaHei" charset="-122"/>
                <a:cs typeface="Microsoft YaHei" charset="-122"/>
              </a:endParaRPr>
            </a:p>
          </p:txBody>
        </p:sp>
        <p:sp>
          <p:nvSpPr>
            <p:cNvPr id="9" name="TextBox 603"/>
            <p:cNvSpPr txBox="1"/>
            <p:nvPr/>
          </p:nvSpPr>
          <p:spPr bwMode="auto">
            <a:xfrm>
              <a:off x="4680000" y="2979592"/>
              <a:ext cx="3070974"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9.2 </a:t>
              </a:r>
              <a:r>
                <a:rPr lang="zh-CN" altLang="en-US" sz="3600" b="1" dirty="0">
                  <a:solidFill>
                    <a:srgbClr val="0000CC"/>
                  </a:solidFill>
                  <a:latin typeface="Microsoft YaHei" charset="-122"/>
                  <a:ea typeface="Microsoft YaHei" charset="-122"/>
                  <a:cs typeface="Microsoft YaHei" charset="-122"/>
                </a:rPr>
                <a:t>使用视图</a:t>
              </a:r>
              <a:endParaRPr lang="en-US" altLang="zh-CN" sz="3600" b="1" dirty="0">
                <a:solidFill>
                  <a:srgbClr val="0000CC"/>
                </a:solidFill>
                <a:latin typeface="Microsoft YaHei" charset="-122"/>
                <a:ea typeface="Microsoft YaHei" charset="-122"/>
                <a:cs typeface="Microsoft YaHei" charset="-122"/>
              </a:endParaRPr>
            </a:p>
          </p:txBody>
        </p:sp>
      </p:grpSp>
      <p:sp>
        <p:nvSpPr>
          <p:cNvPr id="8" name="标题 1">
            <a:extLst>
              <a:ext uri="{FF2B5EF4-FFF2-40B4-BE49-F238E27FC236}">
                <a16:creationId xmlns:a16="http://schemas.microsoft.com/office/drawing/2014/main" id="{9C74A0FF-9B8A-FA26-EAB2-72A0BFB1A246}"/>
              </a:ext>
            </a:extLst>
          </p:cNvPr>
          <p:cNvSpPr txBox="1">
            <a:spLocks/>
          </p:cNvSpPr>
          <p:nvPr/>
        </p:nvSpPr>
        <p:spPr>
          <a:xfrm>
            <a:off x="1536674" y="1184617"/>
            <a:ext cx="9144000" cy="900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000" b="1" dirty="0">
                <a:solidFill>
                  <a:srgbClr val="C00000"/>
                </a:solidFill>
                <a:latin typeface="Microsoft YaHei" charset="-122"/>
                <a:ea typeface="Microsoft YaHei" charset="-122"/>
                <a:cs typeface="Microsoft YaHei" charset="-122"/>
              </a:rPr>
              <a:t>第</a:t>
            </a:r>
            <a:r>
              <a:rPr lang="en-US" altLang="zh-CN" sz="5000" b="1" dirty="0">
                <a:solidFill>
                  <a:srgbClr val="C00000"/>
                </a:solidFill>
                <a:latin typeface="Microsoft YaHei" charset="-122"/>
                <a:ea typeface="Microsoft YaHei" charset="-122"/>
                <a:cs typeface="Microsoft YaHei" charset="-122"/>
              </a:rPr>
              <a:t>9</a:t>
            </a:r>
            <a:r>
              <a:rPr lang="zh-CN" altLang="en-US" sz="5000" b="1" dirty="0">
                <a:solidFill>
                  <a:srgbClr val="C00000"/>
                </a:solidFill>
                <a:latin typeface="Microsoft YaHei" charset="-122"/>
                <a:ea typeface="Microsoft YaHei" charset="-122"/>
                <a:cs typeface="Microsoft YaHei" charset="-122"/>
              </a:rPr>
              <a:t>章 视图与索引</a:t>
            </a:r>
          </a:p>
        </p:txBody>
      </p:sp>
    </p:spTree>
    <p:extLst>
      <p:ext uri="{BB962C8B-B14F-4D97-AF65-F5344CB8AC3E}">
        <p14:creationId xmlns:p14="http://schemas.microsoft.com/office/powerpoint/2010/main" val="10485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714292" y="757093"/>
            <a:ext cx="10515600" cy="1083285"/>
          </a:xfrm>
        </p:spPr>
        <p:txBody>
          <a:bodyPr>
            <a:normAutofit/>
          </a:bodyPr>
          <a:lstStyle/>
          <a:p>
            <a:pPr marL="803275" lvl="1" indent="-346075">
              <a:lnSpc>
                <a:spcPct val="120000"/>
              </a:lnSpc>
              <a:spcBef>
                <a:spcPts val="600"/>
              </a:spcBef>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4】</a:t>
            </a:r>
            <a:r>
              <a:rPr lang="zh-CN" altLang="en-US" kern="0" dirty="0">
                <a:latin typeface="黑体" panose="02010609060101010101" pitchFamily="49" charset="-122"/>
                <a:ea typeface="黑体" panose="02010609060101010101" pitchFamily="49" charset="-122"/>
              </a:rPr>
              <a:t>在</a:t>
            </a:r>
            <a:r>
              <a:rPr lang="en-US" altLang="zh-CN" kern="0" dirty="0">
                <a:latin typeface="黑体" panose="02010609060101010101" pitchFamily="49" charset="-122"/>
                <a:ea typeface="黑体" panose="02010609060101010101" pitchFamily="49" charset="-122"/>
              </a:rPr>
              <a:t>school</a:t>
            </a:r>
            <a:r>
              <a:rPr lang="zh-CN" altLang="en-US" kern="0" dirty="0">
                <a:latin typeface="黑体" panose="02010609060101010101" pitchFamily="49" charset="-122"/>
                <a:ea typeface="黑体" panose="02010609060101010101" pitchFamily="49" charset="-122"/>
              </a:rPr>
              <a:t>数据库中创建学生平均成绩的视图</a:t>
            </a:r>
            <a:r>
              <a:rPr lang="en-US" altLang="zh-CN" kern="0" dirty="0">
                <a:latin typeface="黑体" panose="02010609060101010101" pitchFamily="49" charset="-122"/>
                <a:ea typeface="黑体" panose="02010609060101010101" pitchFamily="49" charset="-122"/>
              </a:rPr>
              <a:t>V4</a:t>
            </a:r>
            <a:r>
              <a:rPr lang="zh-CN" altLang="en-US" kern="0" dirty="0">
                <a:latin typeface="黑体" panose="02010609060101010101" pitchFamily="49" charset="-122"/>
                <a:ea typeface="黑体" panose="02010609060101010101" pitchFamily="49" charset="-122"/>
              </a:rPr>
              <a:t>，包括学号和平均成绩两列。</a:t>
            </a:r>
            <a:endParaRPr lang="en-US" altLang="zh-CN" kern="0" dirty="0">
              <a:latin typeface="黑体" panose="02010609060101010101" pitchFamily="49" charset="-122"/>
              <a:ea typeface="黑体" panose="02010609060101010101" pitchFamily="49" charset="-122"/>
            </a:endParaRPr>
          </a:p>
        </p:txBody>
      </p:sp>
      <p:sp>
        <p:nvSpPr>
          <p:cNvPr id="2" name="矩形 1"/>
          <p:cNvSpPr/>
          <p:nvPr/>
        </p:nvSpPr>
        <p:spPr>
          <a:xfrm>
            <a:off x="1483236" y="2549756"/>
            <a:ext cx="9006435" cy="21422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V4</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学号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平均成绩</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AS</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AVG</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GROUP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BY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 name="AutoShape 8"/>
          <p:cNvSpPr>
            <a:spLocks noChangeArrowheads="1"/>
          </p:cNvSpPr>
          <p:nvPr/>
        </p:nvSpPr>
        <p:spPr bwMode="auto">
          <a:xfrm>
            <a:off x="6360886" y="2735780"/>
            <a:ext cx="4508788" cy="569516"/>
          </a:xfrm>
          <a:prstGeom prst="wedgeRoundRectCallout">
            <a:avLst>
              <a:gd name="adj1" fmla="val -58470"/>
              <a:gd name="adj2" fmla="val -13586"/>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视图中有计算列时，必须命名列名。</a:t>
            </a:r>
            <a:endParaRPr lang="zh-CN" altLang="en-US" sz="2200"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B04883B-A4C6-3424-A353-504B8627AF6E}"/>
              </a:ext>
            </a:extLst>
          </p:cNvPr>
          <p:cNvSpPr txBox="1">
            <a:spLocks/>
          </p:cNvSpPr>
          <p:nvPr/>
        </p:nvSpPr>
        <p:spPr>
          <a:xfrm>
            <a:off x="962108" y="1840378"/>
            <a:ext cx="2377440" cy="59443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spcBef>
                <a:spcPts val="600"/>
              </a:spcBef>
              <a:buFont typeface="Arial" panose="020B0604020202020204" pitchFamily="34" charset="0"/>
              <a:buNone/>
              <a:defRPr/>
            </a:pPr>
            <a:r>
              <a:rPr lang="zh-CN" altLang="en-US" kern="0" dirty="0">
                <a:solidFill>
                  <a:srgbClr val="C00000"/>
                </a:solidFill>
                <a:latin typeface="黑体" panose="02010609060101010101" pitchFamily="49" charset="-122"/>
                <a:ea typeface="黑体" panose="02010609060101010101" pitchFamily="49" charset="-122"/>
              </a:rPr>
              <a:t>创建视图</a:t>
            </a:r>
            <a:r>
              <a:rPr lang="en-US" altLang="zh-CN" kern="0" dirty="0">
                <a:solidFill>
                  <a:srgbClr val="C00000"/>
                </a:solidFill>
                <a:latin typeface="黑体" panose="02010609060101010101" pitchFamily="49" charset="-122"/>
                <a:ea typeface="黑体" panose="02010609060101010101" pitchFamily="49" charset="-122"/>
              </a:rPr>
              <a:t>V4</a:t>
            </a:r>
            <a:r>
              <a:rPr lang="zh-CN" altLang="en-US" kern="0" dirty="0">
                <a:solidFill>
                  <a:srgbClr val="C00000"/>
                </a:solidFill>
                <a:latin typeface="黑体" panose="02010609060101010101" pitchFamily="49" charset="-122"/>
                <a:ea typeface="黑体" panose="02010609060101010101" pitchFamily="49" charset="-122"/>
              </a:rPr>
              <a:t>：</a:t>
            </a:r>
            <a:endParaRPr lang="zh-CN" altLang="zh-CN" b="1" dirty="0">
              <a:solidFill>
                <a:srgbClr val="C00000"/>
              </a:solidFill>
              <a:latin typeface="黑体" panose="02010609060101010101" pitchFamily="49" charset="-122"/>
              <a:ea typeface="黑体" panose="02010609060101010101" pitchFamily="49" charset="-122"/>
            </a:endParaRPr>
          </a:p>
        </p:txBody>
      </p:sp>
      <p:sp>
        <p:nvSpPr>
          <p:cNvPr id="8" name="AutoShape 8">
            <a:extLst>
              <a:ext uri="{FF2B5EF4-FFF2-40B4-BE49-F238E27FC236}">
                <a16:creationId xmlns:a16="http://schemas.microsoft.com/office/drawing/2014/main" id="{715DA267-FF1B-16DC-C63C-82989938D7E7}"/>
              </a:ext>
            </a:extLst>
          </p:cNvPr>
          <p:cNvSpPr>
            <a:spLocks noChangeArrowheads="1"/>
          </p:cNvSpPr>
          <p:nvPr/>
        </p:nvSpPr>
        <p:spPr bwMode="auto">
          <a:xfrm>
            <a:off x="5972092" y="4060836"/>
            <a:ext cx="3596781" cy="529637"/>
          </a:xfrm>
          <a:prstGeom prst="wedgeRoundRectCallout">
            <a:avLst>
              <a:gd name="adj1" fmla="val -66624"/>
              <a:gd name="adj2" fmla="val -41761"/>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查询每个学生的平均成绩。</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animEffect transition="in" filter="blinds(horizontal)">
                                      <p:cBhvr>
                                        <p:cTn id="15" dur="500"/>
                                        <p:tgtEl>
                                          <p:spTgt spid="2">
                                            <p:bg/>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blinds(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blinds(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blinds(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blinds(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blinds(horizontal)">
                                      <p:cBhvr>
                                        <p:cTn id="40" dur="500"/>
                                        <p:tgtEl>
                                          <p:spTgt spid="2">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bldLvl="2" animBg="1"/>
      <p:bldP spid="2" grpId="1" build="allAtOnce" animBg="1"/>
      <p:bldP spid="4" grpId="0" bldLvl="0" animBg="1"/>
      <p:bldP spid="4" grpId="1" animBg="1"/>
      <p:bldP spid="8" grpId="0" bldLvl="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58C1259-B693-84B9-2C4D-CE61FF8C20AF}"/>
              </a:ext>
            </a:extLst>
          </p:cNvPr>
          <p:cNvSpPr txBox="1">
            <a:spLocks/>
          </p:cNvSpPr>
          <p:nvPr/>
        </p:nvSpPr>
        <p:spPr>
          <a:xfrm>
            <a:off x="487331" y="1808109"/>
            <a:ext cx="11030413" cy="1239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9138" lvl="1" indent="-261938">
              <a:lnSpc>
                <a:spcPct val="120000"/>
              </a:lnSpc>
              <a:spcBef>
                <a:spcPts val="1800"/>
              </a:spcBef>
              <a:buFont typeface="Arial" panose="020B0604020202020204" pitchFamily="34" charset="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5】</a:t>
            </a:r>
            <a:r>
              <a:rPr lang="zh-CN" altLang="en-US" kern="0" dirty="0">
                <a:latin typeface="黑体" panose="02010609060101010101" pitchFamily="49" charset="-122"/>
                <a:ea typeface="黑体" panose="02010609060101010101" pitchFamily="49" charset="-122"/>
              </a:rPr>
              <a:t>将例</a:t>
            </a:r>
            <a:r>
              <a:rPr lang="en-US" altLang="zh-CN" kern="0" dirty="0">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中的视图</a:t>
            </a:r>
            <a:r>
              <a:rPr lang="en-US" altLang="zh-CN" kern="0" dirty="0">
                <a:latin typeface="黑体" panose="02010609060101010101" pitchFamily="49" charset="-122"/>
                <a:ea typeface="黑体" panose="02010609060101010101" pitchFamily="49" charset="-122"/>
              </a:rPr>
              <a:t>V1</a:t>
            </a:r>
            <a:r>
              <a:rPr lang="zh-CN" altLang="en-US" kern="0" dirty="0">
                <a:latin typeface="黑体" panose="02010609060101010101" pitchFamily="49" charset="-122"/>
                <a:ea typeface="黑体" panose="02010609060101010101" pitchFamily="49" charset="-122"/>
              </a:rPr>
              <a:t>改为</a:t>
            </a:r>
            <a:r>
              <a:rPr lang="en-US" altLang="zh-CN" kern="0" dirty="0">
                <a:latin typeface="黑体" panose="02010609060101010101" pitchFamily="49" charset="-122"/>
                <a:ea typeface="黑体" panose="02010609060101010101" pitchFamily="49" charset="-122"/>
              </a:rPr>
              <a:t>95033</a:t>
            </a:r>
            <a:r>
              <a:rPr lang="zh-CN" altLang="en-US" kern="0" dirty="0">
                <a:latin typeface="黑体" panose="02010609060101010101" pitchFamily="49" charset="-122"/>
                <a:ea typeface="黑体" panose="02010609060101010101" pitchFamily="49" charset="-122"/>
              </a:rPr>
              <a:t>班的学生视图。</a:t>
            </a:r>
            <a:endParaRPr lang="en-US" altLang="zh-CN" kern="0" dirty="0">
              <a:latin typeface="黑体" panose="02010609060101010101" pitchFamily="49" charset="-122"/>
              <a:ea typeface="黑体" panose="02010609060101010101" pitchFamily="49" charset="-122"/>
            </a:endParaRPr>
          </a:p>
          <a:p>
            <a:pPr marL="719138" lvl="1" indent="-261938">
              <a:lnSpc>
                <a:spcPct val="120000"/>
              </a:lnSpc>
              <a:spcBef>
                <a:spcPts val="600"/>
              </a:spcBef>
              <a:buFont typeface="Arial" panose="020B0604020202020204" pitchFamily="34" charset="0"/>
              <a:buNone/>
              <a:defRPr/>
            </a:pPr>
            <a:r>
              <a:rPr lang="zh-CN" altLang="en-US" kern="0" dirty="0">
                <a:latin typeface="黑体" panose="02010609060101010101" pitchFamily="49" charset="-122"/>
                <a:ea typeface="黑体" panose="02010609060101010101" pitchFamily="49" charset="-122"/>
              </a:rPr>
              <a:t>（原视图</a:t>
            </a:r>
            <a:r>
              <a:rPr lang="en-US" altLang="zh-CN" kern="0" dirty="0">
                <a:latin typeface="黑体" panose="02010609060101010101" pitchFamily="49" charset="-122"/>
                <a:ea typeface="黑体" panose="02010609060101010101" pitchFamily="49" charset="-122"/>
              </a:rPr>
              <a:t>V1</a:t>
            </a:r>
            <a:r>
              <a:rPr lang="zh-CN" altLang="en-US" kern="0" dirty="0">
                <a:latin typeface="黑体" panose="02010609060101010101" pitchFamily="49" charset="-122"/>
                <a:ea typeface="黑体" panose="02010609060101010101" pitchFamily="49" charset="-122"/>
              </a:rPr>
              <a:t>是</a:t>
            </a:r>
            <a:r>
              <a:rPr lang="en-US" altLang="zh-CN" kern="0" dirty="0">
                <a:latin typeface="黑体" panose="02010609060101010101" pitchFamily="49" charset="-122"/>
                <a:ea typeface="黑体" panose="02010609060101010101" pitchFamily="49" charset="-122"/>
              </a:rPr>
              <a:t>95031</a:t>
            </a:r>
            <a:r>
              <a:rPr lang="zh-CN" altLang="en-US" kern="0" dirty="0">
                <a:latin typeface="黑体" panose="02010609060101010101" pitchFamily="49" charset="-122"/>
                <a:ea typeface="黑体" panose="02010609060101010101" pitchFamily="49" charset="-122"/>
              </a:rPr>
              <a:t>班的学生视图）</a:t>
            </a:r>
            <a:r>
              <a:rPr lang="zh-CN" altLang="en-US" kern="0" dirty="0">
                <a:solidFill>
                  <a:srgbClr val="C00000"/>
                </a:solidFill>
                <a:latin typeface="黑体" panose="02010609060101010101" pitchFamily="49" charset="-122"/>
                <a:ea typeface="黑体" panose="02010609060101010101" pitchFamily="49" charset="-122"/>
              </a:rPr>
              <a:t> </a:t>
            </a:r>
            <a:endParaRPr lang="en-US" altLang="zh-CN" kern="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5979E811-F132-6ADF-A363-A3E8FAA2E4FE}"/>
              </a:ext>
            </a:extLst>
          </p:cNvPr>
          <p:cNvSpPr txBox="1"/>
          <p:nvPr/>
        </p:nvSpPr>
        <p:spPr>
          <a:xfrm>
            <a:off x="720000" y="3048000"/>
            <a:ext cx="5708232" cy="1923219"/>
          </a:xfrm>
          <a:prstGeom prst="rect">
            <a:avLst/>
          </a:prstGeom>
          <a:noFill/>
        </p:spPr>
        <p:txBody>
          <a:bodyPr wrap="square" rtlCol="0" anchor="t">
            <a:spAutoFit/>
          </a:bodyPr>
          <a:lstStyle/>
          <a:p>
            <a:pPr marL="457200" lvl="1" indent="0">
              <a:lnSpc>
                <a:spcPct val="120000"/>
              </a:lnSpc>
              <a:spcBef>
                <a:spcPts val="2400"/>
              </a:spcBef>
              <a:buNone/>
              <a:defRPr/>
            </a:pPr>
            <a:r>
              <a:rPr lang="zh-CN" altLang="en-US" sz="2200" kern="0" dirty="0">
                <a:solidFill>
                  <a:srgbClr val="C00000"/>
                </a:solidFill>
                <a:latin typeface="黑体" panose="02010609060101010101" pitchFamily="49" charset="-122"/>
                <a:ea typeface="黑体" panose="02010609060101010101" pitchFamily="49" charset="-122"/>
                <a:sym typeface="+mn-ea"/>
              </a:rPr>
              <a:t>操作步骤：</a:t>
            </a:r>
            <a:endParaRPr lang="en-US" altLang="zh-CN" sz="2200" kern="0" dirty="0">
              <a:solidFill>
                <a:srgbClr val="C00000"/>
              </a:solidFill>
              <a:latin typeface="黑体" panose="02010609060101010101" pitchFamily="49" charset="-122"/>
              <a:ea typeface="黑体" panose="02010609060101010101" pitchFamily="49" charset="-122"/>
            </a:endParaRPr>
          </a:p>
          <a:p>
            <a:pPr lvl="1">
              <a:lnSpc>
                <a:spcPct val="120000"/>
              </a:lnSpc>
              <a:spcBef>
                <a:spcPts val="1200"/>
              </a:spcBef>
              <a:defRPr/>
            </a:pPr>
            <a:r>
              <a:rPr lang="zh-CN" altLang="zh-CN" sz="2400" kern="0" dirty="0">
                <a:latin typeface="黑体" panose="02010609060101010101" pitchFamily="49" charset="-122"/>
                <a:ea typeface="黑体" panose="02010609060101010101" pitchFamily="49" charset="-122"/>
                <a:sym typeface="+mn-ea"/>
              </a:rPr>
              <a:t>①</a:t>
            </a:r>
            <a:r>
              <a:rPr lang="en-US" altLang="zh-CN" sz="2400" kern="0" dirty="0">
                <a:latin typeface="黑体" panose="02010609060101010101" pitchFamily="49" charset="-122"/>
                <a:ea typeface="黑体" panose="02010609060101010101" pitchFamily="49" charset="-122"/>
                <a:sym typeface="+mn-ea"/>
              </a:rPr>
              <a:t> </a:t>
            </a:r>
            <a:r>
              <a:rPr lang="zh-CN" altLang="en-US" sz="2400" kern="0" dirty="0">
                <a:latin typeface="黑体" panose="02010609060101010101" pitchFamily="49" charset="-122"/>
                <a:ea typeface="黑体" panose="02010609060101010101" pitchFamily="49" charset="-122"/>
                <a:sym typeface="+mn-ea"/>
              </a:rPr>
              <a:t>如右图所示，在对象资源管理器中右击要修改视图</a:t>
            </a:r>
            <a:r>
              <a:rPr lang="en-US" altLang="zh-CN" sz="2400" kern="0" dirty="0">
                <a:solidFill>
                  <a:srgbClr val="0000CC"/>
                </a:solidFill>
                <a:latin typeface="黑体" panose="02010609060101010101" pitchFamily="49" charset="-122"/>
                <a:ea typeface="黑体" panose="02010609060101010101" pitchFamily="49" charset="-122"/>
                <a:sym typeface="+mn-ea"/>
              </a:rPr>
              <a:t>V1</a:t>
            </a:r>
            <a:r>
              <a:rPr lang="zh-CN" altLang="en-US" sz="2400" dirty="0">
                <a:latin typeface="黑体" panose="02010609060101010101" pitchFamily="49" charset="-122"/>
                <a:ea typeface="黑体" panose="02010609060101010101" pitchFamily="49" charset="-122"/>
                <a:sym typeface="+mn-ea"/>
              </a:rPr>
              <a:t>，在快捷菜单中选择“</a:t>
            </a:r>
            <a:r>
              <a:rPr lang="zh-CN" altLang="en-US" sz="2400" kern="0" dirty="0">
                <a:solidFill>
                  <a:srgbClr val="0000CC"/>
                </a:solidFill>
                <a:latin typeface="黑体" panose="02010609060101010101" pitchFamily="49" charset="-122"/>
                <a:ea typeface="黑体" panose="02010609060101010101" pitchFamily="49" charset="-122"/>
                <a:sym typeface="+mn-ea"/>
              </a:rPr>
              <a:t>设计</a:t>
            </a:r>
            <a:r>
              <a:rPr lang="zh-CN" altLang="en-US" sz="2400" dirty="0">
                <a:latin typeface="黑体" panose="02010609060101010101" pitchFamily="49" charset="-122"/>
                <a:ea typeface="黑体" panose="02010609060101010101" pitchFamily="49" charset="-122"/>
                <a:sym typeface="+mn-ea"/>
              </a:rPr>
              <a:t>”。</a:t>
            </a:r>
            <a:endParaRPr lang="en-US" altLang="zh-CN" sz="2400" kern="0"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A08D2341-0D36-0E6A-03F0-E5CFF73E524E}"/>
              </a:ext>
            </a:extLst>
          </p:cNvPr>
          <p:cNvPicPr>
            <a:picLocks noChangeAspect="1"/>
          </p:cNvPicPr>
          <p:nvPr/>
        </p:nvPicPr>
        <p:blipFill>
          <a:blip r:embed="rId2"/>
          <a:stretch>
            <a:fillRect/>
          </a:stretch>
        </p:blipFill>
        <p:spPr>
          <a:xfrm>
            <a:off x="6847296" y="3018021"/>
            <a:ext cx="3905250" cy="2019300"/>
          </a:xfrm>
          <a:prstGeom prst="rect">
            <a:avLst/>
          </a:prstGeom>
          <a:effectLst>
            <a:outerShdw blurRad="50800" dist="38100" dir="2700000" algn="tl" rotWithShape="0">
              <a:prstClr val="black">
                <a:alpha val="40000"/>
              </a:prstClr>
            </a:outerShdw>
          </a:effectLst>
        </p:spPr>
      </p:pic>
      <p:sp>
        <p:nvSpPr>
          <p:cNvPr id="5" name="文本框 4">
            <a:extLst>
              <a:ext uri="{FF2B5EF4-FFF2-40B4-BE49-F238E27FC236}">
                <a16:creationId xmlns:a16="http://schemas.microsoft.com/office/drawing/2014/main" id="{7E22F984-2B41-A556-1DF3-4BE9CEF86481}"/>
              </a:ext>
            </a:extLst>
          </p:cNvPr>
          <p:cNvSpPr txBox="1"/>
          <p:nvPr/>
        </p:nvSpPr>
        <p:spPr>
          <a:xfrm>
            <a:off x="720000" y="998137"/>
            <a:ext cx="6127296" cy="540725"/>
          </a:xfrm>
          <a:prstGeom prst="rect">
            <a:avLst/>
          </a:prstGeom>
          <a:noFill/>
        </p:spPr>
        <p:txBody>
          <a:bodyPr wrap="square">
            <a:spAutoFit/>
          </a:bodyPr>
          <a:lstStyle/>
          <a:p>
            <a:pPr marL="0" indent="0">
              <a:lnSpc>
                <a:spcPct val="120000"/>
              </a:lnSpc>
              <a:spcBef>
                <a:spcPts val="1200"/>
              </a:spcBef>
              <a:buClr>
                <a:srgbClr val="C00000"/>
              </a:buClr>
              <a:buNone/>
              <a:defRPr/>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rPr>
              <a:t>使用图形界面修改视图</a:t>
            </a:r>
            <a:endParaRPr lang="en-US" altLang="zh-CN" sz="2800" dirty="0">
              <a:solidFill>
                <a:srgbClr val="0000CC"/>
              </a:solidFill>
              <a:latin typeface="黑体" panose="02010609060101010101" pitchFamily="49" charset="-122"/>
              <a:ea typeface="黑体" panose="02010609060101010101" pitchFamily="49" charset="-122"/>
            </a:endParaRPr>
          </a:p>
        </p:txBody>
      </p:sp>
      <p:sp>
        <p:nvSpPr>
          <p:cNvPr id="3" name="标题 1">
            <a:extLst>
              <a:ext uri="{FF2B5EF4-FFF2-40B4-BE49-F238E27FC236}">
                <a16:creationId xmlns:a16="http://schemas.microsoft.com/office/drawing/2014/main" id="{48735C0E-3B87-9AA4-8404-A8E89049BA78}"/>
              </a:ext>
            </a:extLst>
          </p:cNvPr>
          <p:cNvSpPr txBox="1">
            <a:spLocks/>
          </p:cNvSpPr>
          <p:nvPr/>
        </p:nvSpPr>
        <p:spPr>
          <a:xfrm>
            <a:off x="360000" y="360000"/>
            <a:ext cx="10515600" cy="5400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9.1.3 </a:t>
            </a:r>
            <a:r>
              <a:rPr lang="zh-CN" altLang="en-US" dirty="0" smtClean="0"/>
              <a:t>修改</a:t>
            </a:r>
            <a:r>
              <a:rPr lang="zh-CN" altLang="en-US" dirty="0"/>
              <a:t>视图</a:t>
            </a:r>
          </a:p>
        </p:txBody>
      </p:sp>
    </p:spTree>
    <p:extLst>
      <p:ext uri="{BB962C8B-B14F-4D97-AF65-F5344CB8AC3E}">
        <p14:creationId xmlns:p14="http://schemas.microsoft.com/office/powerpoint/2010/main" val="411689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A33AE38-D683-FCE7-543C-AE2099770C49}"/>
              </a:ext>
            </a:extLst>
          </p:cNvPr>
          <p:cNvPicPr>
            <a:picLocks noChangeAspect="1"/>
          </p:cNvPicPr>
          <p:nvPr/>
        </p:nvPicPr>
        <p:blipFill>
          <a:blip r:embed="rId2"/>
          <a:stretch>
            <a:fillRect/>
          </a:stretch>
        </p:blipFill>
        <p:spPr>
          <a:xfrm>
            <a:off x="1123321" y="898502"/>
            <a:ext cx="8910586" cy="5502974"/>
          </a:xfrm>
          <a:prstGeom prst="rect">
            <a:avLst/>
          </a:prstGeom>
        </p:spPr>
      </p:pic>
      <p:sp>
        <p:nvSpPr>
          <p:cNvPr id="3" name="内容占位符 2">
            <a:extLst>
              <a:ext uri="{FF2B5EF4-FFF2-40B4-BE49-F238E27FC236}">
                <a16:creationId xmlns:a16="http://schemas.microsoft.com/office/drawing/2014/main" id="{ADFBEEE8-A96A-A3C2-8208-25A3B64AF0D8}"/>
              </a:ext>
            </a:extLst>
          </p:cNvPr>
          <p:cNvSpPr txBox="1"/>
          <p:nvPr/>
        </p:nvSpPr>
        <p:spPr>
          <a:xfrm>
            <a:off x="562873" y="400829"/>
            <a:ext cx="4802996" cy="497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1200"/>
              </a:spcBef>
              <a:buNone/>
              <a:defRPr/>
            </a:pPr>
            <a:r>
              <a:rPr lang="zh-CN" altLang="en-US" dirty="0">
                <a:latin typeface="黑体" panose="02010609060101010101" pitchFamily="49" charset="-122"/>
                <a:ea typeface="黑体" panose="02010609060101010101" pitchFamily="49" charset="-122"/>
              </a:rPr>
              <a:t>②进入视图设计窗口进行修改。</a:t>
            </a:r>
            <a:endParaRPr lang="en-US" altLang="zh-CN" kern="0" dirty="0">
              <a:latin typeface="黑体" panose="02010609060101010101" pitchFamily="49" charset="-122"/>
              <a:ea typeface="黑体" panose="02010609060101010101" pitchFamily="49" charset="-122"/>
            </a:endParaRPr>
          </a:p>
        </p:txBody>
      </p:sp>
      <p:sp>
        <p:nvSpPr>
          <p:cNvPr id="6" name="AutoShape 8">
            <a:extLst>
              <a:ext uri="{FF2B5EF4-FFF2-40B4-BE49-F238E27FC236}">
                <a16:creationId xmlns:a16="http://schemas.microsoft.com/office/drawing/2014/main" id="{C06C2276-5CE3-1AA8-6F57-C037CA9CE62E}"/>
              </a:ext>
            </a:extLst>
          </p:cNvPr>
          <p:cNvSpPr>
            <a:spLocks noChangeArrowheads="1"/>
          </p:cNvSpPr>
          <p:nvPr/>
        </p:nvSpPr>
        <p:spPr bwMode="auto">
          <a:xfrm>
            <a:off x="7600951" y="3096187"/>
            <a:ext cx="2944838" cy="822667"/>
          </a:xfrm>
          <a:prstGeom prst="wedgeRoundRectCallout">
            <a:avLst>
              <a:gd name="adj1" fmla="val -63001"/>
              <a:gd name="adj2" fmla="val 57070"/>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000" kern="0" dirty="0">
                <a:solidFill>
                  <a:srgbClr val="0000CC"/>
                </a:solidFill>
                <a:latin typeface="黑体" panose="02010609060101010101" pitchFamily="49" charset="-122"/>
                <a:ea typeface="黑体" panose="02010609060101010101" pitchFamily="49" charset="-122"/>
                <a:sym typeface="+mn-ea"/>
              </a:rPr>
              <a:t>将</a:t>
            </a:r>
            <a:r>
              <a:rPr lang="en-US" altLang="zh-CN" sz="2000" kern="0" dirty="0" err="1">
                <a:solidFill>
                  <a:srgbClr val="0000CC"/>
                </a:solidFill>
                <a:latin typeface="黑体" panose="02010609060101010101" pitchFamily="49" charset="-122"/>
                <a:ea typeface="黑体" panose="02010609060101010101" pitchFamily="49" charset="-122"/>
                <a:sym typeface="+mn-ea"/>
              </a:rPr>
              <a:t>sclass</a:t>
            </a:r>
            <a:r>
              <a:rPr lang="zh-CN" altLang="en-US" sz="2000" kern="0" dirty="0">
                <a:solidFill>
                  <a:srgbClr val="0000CC"/>
                </a:solidFill>
                <a:latin typeface="黑体" panose="02010609060101010101" pitchFamily="49" charset="-122"/>
                <a:ea typeface="黑体" panose="02010609060101010101" pitchFamily="49" charset="-122"/>
                <a:sym typeface="+mn-ea"/>
              </a:rPr>
              <a:t>列的</a:t>
            </a:r>
            <a:r>
              <a:rPr lang="zh-CN" altLang="en-US" sz="2000" kern="0" dirty="0">
                <a:solidFill>
                  <a:srgbClr val="C00000"/>
                </a:solidFill>
                <a:latin typeface="黑体" panose="02010609060101010101" pitchFamily="49" charset="-122"/>
                <a:ea typeface="黑体" panose="02010609060101010101" pitchFamily="49" charset="-122"/>
                <a:sym typeface="+mn-ea"/>
              </a:rPr>
              <a:t>筛选器</a:t>
            </a:r>
            <a:r>
              <a:rPr lang="zh-CN" altLang="en-US" sz="2000" kern="0" dirty="0">
                <a:solidFill>
                  <a:srgbClr val="0000CC"/>
                </a:solidFill>
                <a:latin typeface="黑体" panose="02010609060101010101" pitchFamily="49" charset="-122"/>
                <a:ea typeface="黑体" panose="02010609060101010101" pitchFamily="49" charset="-122"/>
                <a:sym typeface="+mn-ea"/>
              </a:rPr>
              <a:t>栏中的</a:t>
            </a:r>
            <a:r>
              <a:rPr lang="en-US" altLang="zh-CN" sz="2000" kern="0" dirty="0">
                <a:solidFill>
                  <a:srgbClr val="0000CC"/>
                </a:solidFill>
                <a:latin typeface="黑体" panose="02010609060101010101" pitchFamily="49" charset="-122"/>
                <a:ea typeface="黑体" panose="02010609060101010101" pitchFamily="49" charset="-122"/>
                <a:sym typeface="+mn-ea"/>
              </a:rPr>
              <a:t>95031</a:t>
            </a:r>
            <a:r>
              <a:rPr lang="zh-CN" altLang="en-US" sz="2000" kern="0" dirty="0">
                <a:solidFill>
                  <a:srgbClr val="0000CC"/>
                </a:solidFill>
                <a:latin typeface="黑体" panose="02010609060101010101" pitchFamily="49" charset="-122"/>
                <a:ea typeface="黑体" panose="02010609060101010101" pitchFamily="49" charset="-122"/>
                <a:sym typeface="+mn-ea"/>
              </a:rPr>
              <a:t>改为</a:t>
            </a:r>
            <a:r>
              <a:rPr lang="en-US" altLang="zh-CN" sz="2000" kern="0" dirty="0">
                <a:solidFill>
                  <a:srgbClr val="C00000"/>
                </a:solidFill>
                <a:latin typeface="黑体" panose="02010609060101010101" pitchFamily="49" charset="-122"/>
                <a:ea typeface="黑体" panose="02010609060101010101" pitchFamily="49" charset="-122"/>
                <a:sym typeface="+mn-ea"/>
              </a:rPr>
              <a:t>95033</a:t>
            </a:r>
            <a:r>
              <a:rPr lang="zh-CN" altLang="en-US" sz="2000" kern="0" dirty="0">
                <a:solidFill>
                  <a:srgbClr val="0000CC"/>
                </a:solidFill>
                <a:latin typeface="黑体" panose="02010609060101010101" pitchFamily="49" charset="-122"/>
                <a:ea typeface="黑体" panose="02010609060101010101" pitchFamily="49" charset="-122"/>
                <a:sym typeface="+mn-ea"/>
              </a:rPr>
              <a:t>。</a:t>
            </a:r>
            <a:endParaRPr lang="zh-CN" altLang="en-US" sz="2000" b="1" dirty="0">
              <a:solidFill>
                <a:srgbClr val="0000CC"/>
              </a:solidFill>
              <a:latin typeface="黑体" panose="02010609060101010101" pitchFamily="49" charset="-122"/>
              <a:ea typeface="黑体" panose="02010609060101010101" pitchFamily="49" charset="-122"/>
            </a:endParaRPr>
          </a:p>
        </p:txBody>
      </p:sp>
      <p:sp>
        <p:nvSpPr>
          <p:cNvPr id="9" name="AutoShape 8">
            <a:extLst>
              <a:ext uri="{FF2B5EF4-FFF2-40B4-BE49-F238E27FC236}">
                <a16:creationId xmlns:a16="http://schemas.microsoft.com/office/drawing/2014/main" id="{D19BA36A-F1DE-1D2B-6525-0FCCDCE1F8FB}"/>
              </a:ext>
            </a:extLst>
          </p:cNvPr>
          <p:cNvSpPr>
            <a:spLocks noChangeArrowheads="1"/>
          </p:cNvSpPr>
          <p:nvPr/>
        </p:nvSpPr>
        <p:spPr bwMode="auto">
          <a:xfrm>
            <a:off x="6803231" y="4702311"/>
            <a:ext cx="3035923" cy="720731"/>
          </a:xfrm>
          <a:prstGeom prst="wedgeRoundRectCallout">
            <a:avLst>
              <a:gd name="adj1" fmla="val -66676"/>
              <a:gd name="adj2" fmla="val 3915"/>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r>
              <a:rPr lang="zh-CN" altLang="en-US" sz="2000" kern="0" dirty="0">
                <a:solidFill>
                  <a:srgbClr val="0000CC"/>
                </a:solidFill>
                <a:latin typeface="黑体" panose="02010609060101010101" pitchFamily="49" charset="-122"/>
                <a:ea typeface="黑体" panose="02010609060101010101" pitchFamily="49" charset="-122"/>
                <a:sym typeface="+mn-ea"/>
              </a:rPr>
              <a:t>在</a:t>
            </a:r>
            <a:r>
              <a:rPr lang="en-US" altLang="zh-CN" sz="2000" kern="0" dirty="0">
                <a:solidFill>
                  <a:srgbClr val="C00000"/>
                </a:solidFill>
                <a:latin typeface="黑体" panose="02010609060101010101" pitchFamily="49" charset="-122"/>
                <a:ea typeface="黑体" panose="02010609060101010101" pitchFamily="49" charset="-122"/>
                <a:sym typeface="+mn-ea"/>
              </a:rPr>
              <a:t>SQL</a:t>
            </a:r>
            <a:r>
              <a:rPr lang="zh-CN" altLang="en-US" sz="2000" kern="0" dirty="0">
                <a:solidFill>
                  <a:srgbClr val="C00000"/>
                </a:solidFill>
                <a:latin typeface="黑体" panose="02010609060101010101" pitchFamily="49" charset="-122"/>
                <a:ea typeface="黑体" panose="02010609060101010101" pitchFamily="49" charset="-122"/>
                <a:sym typeface="+mn-ea"/>
              </a:rPr>
              <a:t>语句窗格</a:t>
            </a:r>
            <a:r>
              <a:rPr lang="zh-CN" altLang="en-US" sz="2000" kern="0" dirty="0">
                <a:solidFill>
                  <a:srgbClr val="0000CC"/>
                </a:solidFill>
                <a:latin typeface="黑体" panose="02010609060101010101" pitchFamily="49" charset="-122"/>
                <a:ea typeface="黑体" panose="02010609060101010101" pitchFamily="49" charset="-122"/>
              </a:rPr>
              <a:t>中可查看新生成的</a:t>
            </a:r>
            <a:r>
              <a:rPr lang="en-US" altLang="zh-CN" sz="2000" kern="0" dirty="0">
                <a:solidFill>
                  <a:srgbClr val="C00000"/>
                </a:solidFill>
                <a:latin typeface="黑体" panose="02010609060101010101" pitchFamily="49" charset="-122"/>
                <a:ea typeface="黑体" panose="02010609060101010101" pitchFamily="49" charset="-122"/>
              </a:rPr>
              <a:t>SELECT</a:t>
            </a:r>
            <a:r>
              <a:rPr lang="zh-CN" altLang="en-US" sz="2000" kern="0" dirty="0">
                <a:solidFill>
                  <a:srgbClr val="0000CC"/>
                </a:solidFill>
                <a:latin typeface="黑体" panose="02010609060101010101" pitchFamily="49" charset="-122"/>
                <a:ea typeface="黑体" panose="02010609060101010101" pitchFamily="49" charset="-122"/>
              </a:rPr>
              <a:t>语句。</a:t>
            </a:r>
            <a:endParaRPr lang="en-US" altLang="zh-CN" sz="2000" kern="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10" name="AutoShape 8">
            <a:extLst>
              <a:ext uri="{FF2B5EF4-FFF2-40B4-BE49-F238E27FC236}">
                <a16:creationId xmlns:a16="http://schemas.microsoft.com/office/drawing/2014/main" id="{E6AD6936-980F-6E49-F773-B2928299F54F}"/>
              </a:ext>
            </a:extLst>
          </p:cNvPr>
          <p:cNvSpPr>
            <a:spLocks noChangeArrowheads="1"/>
          </p:cNvSpPr>
          <p:nvPr/>
        </p:nvSpPr>
        <p:spPr bwMode="auto">
          <a:xfrm>
            <a:off x="6096594" y="5621956"/>
            <a:ext cx="4449195" cy="871947"/>
          </a:xfrm>
          <a:prstGeom prst="wedgeRoundRectCallout">
            <a:avLst>
              <a:gd name="adj1" fmla="val -66676"/>
              <a:gd name="adj2" fmla="val 3915"/>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r>
              <a:rPr lang="zh-CN" altLang="en-US" sz="2000" kern="0" dirty="0">
                <a:solidFill>
                  <a:srgbClr val="0000CC"/>
                </a:solidFill>
                <a:latin typeface="黑体" panose="02010609060101010101" pitchFamily="49" charset="-122"/>
                <a:ea typeface="黑体" panose="02010609060101010101" pitchFamily="49" charset="-122"/>
              </a:rPr>
              <a:t>单击工具栏中的执行按钮“</a:t>
            </a:r>
            <a:r>
              <a:rPr lang="en-US" altLang="zh-CN" sz="2000" kern="0" dirty="0">
                <a:solidFill>
                  <a:srgbClr val="C00000"/>
                </a:solidFill>
                <a:latin typeface="黑体" panose="02010609060101010101" pitchFamily="49" charset="-122"/>
                <a:ea typeface="黑体" panose="02010609060101010101" pitchFamily="49" charset="-122"/>
              </a:rPr>
              <a:t>!</a:t>
            </a:r>
            <a:r>
              <a:rPr lang="en-US" altLang="zh-CN" sz="2000" kern="0" dirty="0">
                <a:solidFill>
                  <a:srgbClr val="0000CC"/>
                </a:solidFill>
                <a:latin typeface="黑体" panose="02010609060101010101" pitchFamily="49" charset="-122"/>
                <a:ea typeface="黑体" panose="02010609060101010101" pitchFamily="49" charset="-122"/>
              </a:rPr>
              <a:t>”</a:t>
            </a:r>
            <a:r>
              <a:rPr lang="zh-CN" altLang="en-US" sz="2000" kern="0" dirty="0">
                <a:solidFill>
                  <a:srgbClr val="0000CC"/>
                </a:solidFill>
                <a:latin typeface="黑体" panose="02010609060101010101" pitchFamily="49" charset="-122"/>
                <a:ea typeface="黑体" panose="02010609060101010101" pitchFamily="49" charset="-122"/>
              </a:rPr>
              <a:t>，在</a:t>
            </a:r>
            <a:r>
              <a:rPr lang="zh-CN" altLang="en-US" sz="2000" kern="0" dirty="0">
                <a:solidFill>
                  <a:srgbClr val="C00000"/>
                </a:solidFill>
                <a:latin typeface="黑体" panose="02010609060101010101" pitchFamily="49" charset="-122"/>
                <a:ea typeface="黑体" panose="02010609060101010101" pitchFamily="49" charset="-122"/>
              </a:rPr>
              <a:t>结果窗格</a:t>
            </a:r>
            <a:r>
              <a:rPr lang="zh-CN" altLang="en-US" sz="2000" kern="0" dirty="0">
                <a:solidFill>
                  <a:srgbClr val="0000CC"/>
                </a:solidFill>
                <a:latin typeface="黑体" panose="02010609060101010101" pitchFamily="49" charset="-122"/>
                <a:ea typeface="黑体" panose="02010609060101010101" pitchFamily="49" charset="-122"/>
              </a:rPr>
              <a:t>中查看视图中将显示的数据。</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11" name="内容占位符 2">
            <a:extLst>
              <a:ext uri="{FF2B5EF4-FFF2-40B4-BE49-F238E27FC236}">
                <a16:creationId xmlns:a16="http://schemas.microsoft.com/office/drawing/2014/main" id="{EBBF82B9-00AF-A950-B5E4-8B9D968B2D99}"/>
              </a:ext>
            </a:extLst>
          </p:cNvPr>
          <p:cNvSpPr txBox="1">
            <a:spLocks/>
          </p:cNvSpPr>
          <p:nvPr/>
        </p:nvSpPr>
        <p:spPr>
          <a:xfrm>
            <a:off x="6655825" y="397841"/>
            <a:ext cx="3662553" cy="497675"/>
          </a:xfrm>
          <a:prstGeom prst="rect">
            <a:avLst/>
          </a:prstGeom>
          <a:solidFill>
            <a:schemeClr val="bg1"/>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None/>
              <a:defRPr/>
            </a:pPr>
            <a:r>
              <a:rPr lang="zh-CN" altLang="en-US" dirty="0">
                <a:latin typeface="黑体" panose="02010609060101010101" pitchFamily="49" charset="-122"/>
                <a:ea typeface="黑体" panose="02010609060101010101" pitchFamily="49" charset="-122"/>
              </a:rPr>
              <a:t> ③修改完后保存视图。</a:t>
            </a:r>
            <a:endParaRPr lang="en-US" altLang="zh-CN" dirty="0">
              <a:latin typeface="黑体" panose="02010609060101010101" pitchFamily="49" charset="-122"/>
              <a:ea typeface="黑体" panose="02010609060101010101" pitchFamily="49" charset="-122"/>
            </a:endParaRPr>
          </a:p>
        </p:txBody>
      </p:sp>
      <p:sp>
        <p:nvSpPr>
          <p:cNvPr id="13" name="AutoShape 8">
            <a:extLst>
              <a:ext uri="{FF2B5EF4-FFF2-40B4-BE49-F238E27FC236}">
                <a16:creationId xmlns:a16="http://schemas.microsoft.com/office/drawing/2014/main" id="{9911CFCE-6C15-FD90-C709-30F5A9EBD9F7}"/>
              </a:ext>
            </a:extLst>
          </p:cNvPr>
          <p:cNvSpPr>
            <a:spLocks noChangeArrowheads="1"/>
          </p:cNvSpPr>
          <p:nvPr/>
        </p:nvSpPr>
        <p:spPr bwMode="auto">
          <a:xfrm>
            <a:off x="3058681" y="1243810"/>
            <a:ext cx="5208337" cy="708734"/>
          </a:xfrm>
          <a:prstGeom prst="wedgeRoundRectCallout">
            <a:avLst>
              <a:gd name="adj1" fmla="val 21967"/>
              <a:gd name="adj2" fmla="val 43081"/>
              <a:gd name="adj3" fmla="val 16667"/>
            </a:avLst>
          </a:prstGeom>
          <a:no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000" dirty="0">
                <a:solidFill>
                  <a:srgbClr val="C00000"/>
                </a:solidFill>
                <a:latin typeface="黑体" panose="02010609060101010101" pitchFamily="49" charset="-122"/>
                <a:ea typeface="黑体" panose="02010609060101010101" pitchFamily="49" charset="-122"/>
              </a:rPr>
              <a:t>关系图窗格</a:t>
            </a:r>
            <a:r>
              <a:rPr lang="zh-CN" altLang="en-US" sz="2000" dirty="0">
                <a:solidFill>
                  <a:srgbClr val="0000CC"/>
                </a:solidFill>
                <a:latin typeface="黑体" panose="02010609060101010101" pitchFamily="49" charset="-122"/>
                <a:ea typeface="黑体" panose="02010609060101010101" pitchFamily="49" charset="-122"/>
              </a:rPr>
              <a:t>可添加表、删除表、修改表连接、修改视图中显示的列等</a:t>
            </a:r>
            <a:r>
              <a:rPr lang="zh-CN" altLang="en-US" sz="2000" kern="0" dirty="0">
                <a:solidFill>
                  <a:srgbClr val="0000CC"/>
                </a:solidFill>
                <a:latin typeface="黑体" panose="02010609060101010101" pitchFamily="49" charset="-122"/>
                <a:ea typeface="黑体" panose="02010609060101010101" pitchFamily="49" charset="-122"/>
                <a:sym typeface="+mn-ea"/>
              </a:rPr>
              <a:t>。</a:t>
            </a:r>
            <a:endParaRPr lang="zh-CN" altLang="en-US" sz="2000" b="1" dirty="0">
              <a:solidFill>
                <a:srgbClr val="0000CC"/>
              </a:solidFill>
              <a:latin typeface="黑体" panose="02010609060101010101" pitchFamily="49" charset="-122"/>
              <a:ea typeface="黑体" panose="02010609060101010101" pitchFamily="49" charset="-122"/>
            </a:endParaRPr>
          </a:p>
        </p:txBody>
      </p:sp>
      <p:pic>
        <p:nvPicPr>
          <p:cNvPr id="17" name="图片 16">
            <a:extLst>
              <a:ext uri="{FF2B5EF4-FFF2-40B4-BE49-F238E27FC236}">
                <a16:creationId xmlns:a16="http://schemas.microsoft.com/office/drawing/2014/main" id="{79F30C5A-A02B-C4FD-0B93-113B7EB04A00}"/>
              </a:ext>
            </a:extLst>
          </p:cNvPr>
          <p:cNvPicPr>
            <a:picLocks noChangeAspect="1"/>
          </p:cNvPicPr>
          <p:nvPr/>
        </p:nvPicPr>
        <p:blipFill>
          <a:blip r:embed="rId3"/>
          <a:stretch>
            <a:fillRect/>
          </a:stretch>
        </p:blipFill>
        <p:spPr>
          <a:xfrm>
            <a:off x="8377964" y="1324335"/>
            <a:ext cx="1766888" cy="1238250"/>
          </a:xfrm>
          <a:prstGeom prst="rect">
            <a:avLst/>
          </a:prstGeom>
        </p:spPr>
      </p:pic>
      <p:sp>
        <p:nvSpPr>
          <p:cNvPr id="18" name="AutoShape 8">
            <a:extLst>
              <a:ext uri="{FF2B5EF4-FFF2-40B4-BE49-F238E27FC236}">
                <a16:creationId xmlns:a16="http://schemas.microsoft.com/office/drawing/2014/main" id="{9F0854E9-67BA-9286-0378-6687083762EB}"/>
              </a:ext>
            </a:extLst>
          </p:cNvPr>
          <p:cNvSpPr>
            <a:spLocks noChangeArrowheads="1"/>
          </p:cNvSpPr>
          <p:nvPr/>
        </p:nvSpPr>
        <p:spPr bwMode="auto">
          <a:xfrm>
            <a:off x="4181417" y="2024345"/>
            <a:ext cx="3662553" cy="423592"/>
          </a:xfrm>
          <a:prstGeom prst="wedgeRoundRectCallout">
            <a:avLst>
              <a:gd name="adj1" fmla="val 62537"/>
              <a:gd name="adj2" fmla="val -14741"/>
              <a:gd name="adj3" fmla="val 16667"/>
            </a:avLst>
          </a:prstGeom>
          <a:no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000" dirty="0">
                <a:solidFill>
                  <a:srgbClr val="0000CC"/>
                </a:solidFill>
                <a:latin typeface="黑体" panose="02010609060101010101" pitchFamily="49" charset="-122"/>
                <a:ea typeface="黑体" panose="02010609060101010101" pitchFamily="49" charset="-122"/>
              </a:rPr>
              <a:t>右击</a:t>
            </a:r>
            <a:r>
              <a:rPr lang="zh-CN" altLang="en-US" sz="2000" dirty="0">
                <a:solidFill>
                  <a:srgbClr val="C00000"/>
                </a:solidFill>
                <a:latin typeface="黑体" panose="02010609060101010101" pitchFamily="49" charset="-122"/>
                <a:ea typeface="黑体" panose="02010609060101010101" pitchFamily="49" charset="-122"/>
              </a:rPr>
              <a:t>关系图窗格</a:t>
            </a:r>
            <a:r>
              <a:rPr lang="zh-CN" altLang="en-US" sz="2000" dirty="0">
                <a:solidFill>
                  <a:srgbClr val="0000CC"/>
                </a:solidFill>
                <a:latin typeface="黑体" panose="02010609060101010101" pitchFamily="49" charset="-122"/>
                <a:ea typeface="黑体" panose="02010609060101010101" pitchFamily="49" charset="-122"/>
              </a:rPr>
              <a:t>出现的菜单</a:t>
            </a:r>
            <a:r>
              <a:rPr lang="zh-CN" altLang="en-US" sz="2000" kern="0" dirty="0">
                <a:solidFill>
                  <a:srgbClr val="0000CC"/>
                </a:solidFill>
                <a:latin typeface="黑体" panose="02010609060101010101" pitchFamily="49" charset="-122"/>
                <a:ea typeface="黑体" panose="02010609060101010101" pitchFamily="49" charset="-122"/>
                <a:sym typeface="+mn-ea"/>
              </a:rPr>
              <a:t>。</a:t>
            </a:r>
            <a:endParaRPr lang="zh-CN" altLang="en-US"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8667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6" grpId="1" animBg="1"/>
      <p:bldP spid="9" grpId="0" animBg="1"/>
      <p:bldP spid="9" grpId="1" animBg="1"/>
      <p:bldP spid="10" grpId="0" animBg="1"/>
      <p:bldP spid="10" grpId="1" animBg="1"/>
      <p:bldP spid="11" grpId="0" animBg="1"/>
      <p:bldP spid="13" grpId="0" animBg="1"/>
      <p:bldP spid="13"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C1DB80-395B-135A-A56C-F6E6A88716BD}"/>
              </a:ext>
            </a:extLst>
          </p:cNvPr>
          <p:cNvSpPr txBox="1">
            <a:spLocks/>
          </p:cNvSpPr>
          <p:nvPr/>
        </p:nvSpPr>
        <p:spPr>
          <a:xfrm>
            <a:off x="1395248" y="1704183"/>
            <a:ext cx="8915400" cy="1628347"/>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C00000"/>
              </a:buClr>
              <a:buNone/>
              <a:defRPr/>
            </a:pPr>
            <a:r>
              <a:rPr lang="en-US" altLang="zh-CN" sz="2400" dirty="0">
                <a:solidFill>
                  <a:srgbClr val="C00000"/>
                </a:solidFill>
                <a:latin typeface="黑体" panose="02010609060101010101" pitchFamily="49" charset="-122"/>
                <a:ea typeface="黑体" panose="02010609060101010101" pitchFamily="49" charset="-122"/>
              </a:rPr>
              <a:t>ALTER</a:t>
            </a:r>
            <a:r>
              <a:rPr lang="zh-CN" altLang="zh-CN" sz="2400" dirty="0">
                <a:solidFill>
                  <a:srgbClr val="C00000"/>
                </a:solidFill>
                <a:latin typeface="黑体" panose="02010609060101010101" pitchFamily="49" charset="-122"/>
                <a:ea typeface="黑体" panose="02010609060101010101" pitchFamily="49" charset="-122"/>
              </a:rPr>
              <a:t> VIEW </a:t>
            </a:r>
            <a:r>
              <a:rPr lang="zh-CN" altLang="en-US" sz="2400" dirty="0">
                <a:latin typeface="黑体" panose="02010609060101010101" pitchFamily="49" charset="-122"/>
                <a:ea typeface="黑体" panose="02010609060101010101" pitchFamily="49" charset="-122"/>
              </a:rPr>
              <a:t>视图名称</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1</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2</a:t>
            </a:r>
            <a:r>
              <a:rPr lang="zh-CN" altLang="zh-CN" sz="2400" dirty="0">
                <a:solidFill>
                  <a:srgbClr val="C00000"/>
                </a:solidFill>
                <a:latin typeface="黑体" panose="02010609060101010101" pitchFamily="49" charset="-122"/>
                <a:ea typeface="黑体" panose="02010609060101010101" pitchFamily="49" charset="-122"/>
              </a:rPr>
              <a:t> </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n]</a:t>
            </a:r>
            <a:r>
              <a:rPr lang="zh-CN" altLang="zh-CN" sz="2400" dirty="0">
                <a:solidFill>
                  <a:srgbClr val="C00000"/>
                </a:solidFill>
                <a:latin typeface="黑体" panose="02010609060101010101" pitchFamily="49" charset="-122"/>
                <a:ea typeface="黑体" panose="02010609060101010101" pitchFamily="49" charset="-122"/>
              </a:rPr>
              <a:t> )</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 </a:t>
            </a:r>
          </a:p>
          <a:p>
            <a:pPr marL="344170" lvl="1" indent="0">
              <a:lnSpc>
                <a:spcPct val="100000"/>
              </a:lnSpc>
              <a:spcBef>
                <a:spcPts val="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zh-CN" dirty="0">
                <a:solidFill>
                  <a:srgbClr val="C00000"/>
                </a:solidFill>
                <a:latin typeface="黑体" panose="02010609060101010101" pitchFamily="49" charset="-122"/>
                <a:ea typeface="黑体" panose="02010609060101010101" pitchFamily="49" charset="-122"/>
              </a:rPr>
              <a:t>AS </a:t>
            </a:r>
            <a:endParaRPr lang="en-US" altLang="zh-CN" dirty="0">
              <a:solidFill>
                <a:srgbClr val="C00000"/>
              </a:solidFill>
              <a:latin typeface="黑体" panose="02010609060101010101" pitchFamily="49" charset="-122"/>
              <a:ea typeface="黑体" panose="02010609060101010101" pitchFamily="49" charset="-122"/>
            </a:endParaRPr>
          </a:p>
          <a:p>
            <a:pPr marL="344170" lvl="1" indent="0">
              <a:lnSpc>
                <a:spcPct val="100000"/>
              </a:lnSpc>
              <a:spcBef>
                <a:spcPts val="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查询语句</a:t>
            </a:r>
            <a:endParaRPr lang="zh-CN" altLang="zh-CN" dirty="0">
              <a:latin typeface="黑体" panose="02010609060101010101" pitchFamily="49" charset="-122"/>
              <a:ea typeface="黑体" panose="02010609060101010101" pitchFamily="49" charset="-122"/>
            </a:endParaRPr>
          </a:p>
          <a:p>
            <a:pPr marL="344170" lvl="1" indent="0">
              <a:lnSpc>
                <a:spcPct val="100000"/>
              </a:lnSpc>
              <a:spcBef>
                <a:spcPts val="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zh-CN"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dirty="0">
                <a:solidFill>
                  <a:srgbClr val="C00000"/>
                </a:solidFill>
                <a:latin typeface="黑体" panose="02010609060101010101" pitchFamily="49" charset="-122"/>
                <a:ea typeface="黑体" panose="02010609060101010101" pitchFamily="49" charset="-122"/>
              </a:rPr>
              <a:t>WITH CHECK OPTION</a:t>
            </a:r>
            <a:r>
              <a:rPr lang="zh-CN" altLang="zh-CN" dirty="0">
                <a:solidFill>
                  <a:schemeClr val="tx1">
                    <a:lumMod val="50000"/>
                    <a:lumOff val="50000"/>
                  </a:schemeClr>
                </a:solidFill>
                <a:latin typeface="黑体" panose="02010609060101010101" pitchFamily="49" charset="-122"/>
                <a:ea typeface="黑体" panose="02010609060101010101" pitchFamily="49" charset="-122"/>
              </a:rPr>
              <a:t>]</a:t>
            </a:r>
          </a:p>
        </p:txBody>
      </p:sp>
      <p:sp>
        <p:nvSpPr>
          <p:cNvPr id="4" name="AutoShape 8">
            <a:extLst>
              <a:ext uri="{FF2B5EF4-FFF2-40B4-BE49-F238E27FC236}">
                <a16:creationId xmlns:a16="http://schemas.microsoft.com/office/drawing/2014/main" id="{D45C79E0-5127-251E-0745-6C1FC23BE666}"/>
              </a:ext>
            </a:extLst>
          </p:cNvPr>
          <p:cNvSpPr>
            <a:spLocks noChangeArrowheads="1"/>
          </p:cNvSpPr>
          <p:nvPr/>
        </p:nvSpPr>
        <p:spPr bwMode="auto">
          <a:xfrm>
            <a:off x="7102294" y="2891290"/>
            <a:ext cx="3797028" cy="494792"/>
          </a:xfrm>
          <a:prstGeom prst="wedgeRoundRectCallout">
            <a:avLst>
              <a:gd name="adj1" fmla="val -52390"/>
              <a:gd name="adj2" fmla="val -138098"/>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a:spcBef>
                <a:spcPts val="1200"/>
              </a:spcBef>
              <a:buSzTx/>
              <a:buFontTx/>
              <a:buNone/>
              <a:tabLst>
                <a:tab pos="458470" algn="l"/>
              </a:tabLst>
              <a:defRPr/>
            </a:pPr>
            <a:r>
              <a:rPr lang="zh-CN" altLang="en-US" sz="2200" dirty="0">
                <a:solidFill>
                  <a:srgbClr val="0000CC"/>
                </a:solidFill>
                <a:latin typeface="黑体" panose="02010609060101010101" pitchFamily="49" charset="-122"/>
                <a:ea typeface="黑体" panose="02010609060101010101" pitchFamily="49" charset="-122"/>
              </a:rPr>
              <a:t>语句用法类似</a:t>
            </a:r>
            <a:r>
              <a:rPr lang="en-US" altLang="zh-CN" sz="2200" dirty="0">
                <a:solidFill>
                  <a:srgbClr val="C00000"/>
                </a:solidFill>
                <a:latin typeface="黑体" panose="02010609060101010101" pitchFamily="49" charset="-122"/>
                <a:ea typeface="黑体" panose="02010609060101010101" pitchFamily="49" charset="-122"/>
              </a:rPr>
              <a:t>CREATE VIEW</a:t>
            </a:r>
            <a:r>
              <a:rPr lang="zh-CN" altLang="en-US" sz="2200" dirty="0">
                <a:solidFill>
                  <a:srgbClr val="0000CC"/>
                </a:solidFill>
                <a:latin typeface="黑体" panose="02010609060101010101" pitchFamily="49" charset="-122"/>
                <a:ea typeface="黑体" panose="02010609060101010101" pitchFamily="49" charset="-122"/>
              </a:rPr>
              <a:t>。</a:t>
            </a:r>
            <a:endParaRPr lang="en-US" altLang="zh-CN" sz="2200" kern="0" dirty="0">
              <a:solidFill>
                <a:srgbClr val="0000CC"/>
              </a:solidFill>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BCEE4D49-0E33-E240-6A70-9DFB35157399}"/>
              </a:ext>
            </a:extLst>
          </p:cNvPr>
          <p:cNvSpPr txBox="1">
            <a:spLocks/>
          </p:cNvSpPr>
          <p:nvPr/>
        </p:nvSpPr>
        <p:spPr>
          <a:xfrm>
            <a:off x="720000" y="540000"/>
            <a:ext cx="10647408" cy="540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Clr>
                <a:srgbClr val="C00000"/>
              </a:buClr>
              <a:buFont typeface="Arial" panose="020B0604020202020204" pitchFamily="34" charset="0"/>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使用语句修改视图</a:t>
            </a:r>
            <a:endParaRPr lang="en-US" altLang="zh-CN" kern="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44D004F4-6A0D-C4D3-4AE0-70BADF72A2D6}"/>
              </a:ext>
            </a:extLst>
          </p:cNvPr>
          <p:cNvSpPr txBox="1">
            <a:spLocks/>
          </p:cNvSpPr>
          <p:nvPr/>
        </p:nvSpPr>
        <p:spPr>
          <a:xfrm>
            <a:off x="835479" y="1150460"/>
            <a:ext cx="10515600" cy="5537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rgbClr val="C00000"/>
              </a:buClr>
              <a:buFont typeface="Arial" panose="020B0604020202020204" pitchFamily="34" charset="0"/>
              <a:buNone/>
              <a:defRPr/>
            </a:pPr>
            <a:r>
              <a:rPr lang="en-US" altLang="zh-CN" sz="2600" b="1"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使用</a:t>
            </a:r>
            <a:r>
              <a:rPr lang="en-US" altLang="zh-CN" sz="2400" dirty="0">
                <a:solidFill>
                  <a:srgbClr val="C00000"/>
                </a:solidFill>
                <a:latin typeface="黑体" panose="02010609060101010101" pitchFamily="49" charset="-122"/>
                <a:ea typeface="黑体" panose="02010609060101010101" pitchFamily="49" charset="-122"/>
              </a:rPr>
              <a:t>ALTER VIEW</a:t>
            </a:r>
            <a:r>
              <a:rPr lang="zh-CN" altLang="en-US" sz="2400" dirty="0">
                <a:latin typeface="黑体" panose="02010609060101010101" pitchFamily="49" charset="-122"/>
                <a:ea typeface="黑体" panose="02010609060101010101" pitchFamily="49" charset="-122"/>
              </a:rPr>
              <a:t>语句修改视图，基本</a:t>
            </a:r>
            <a:r>
              <a:rPr lang="zh-CN" altLang="en-US" sz="2400" kern="0" dirty="0">
                <a:latin typeface="黑体" panose="02010609060101010101" pitchFamily="49" charset="-122"/>
                <a:ea typeface="黑体" panose="02010609060101010101" pitchFamily="49" charset="-122"/>
              </a:rPr>
              <a:t>语法格式：</a:t>
            </a:r>
            <a:endParaRPr lang="en-US" altLang="zh-CN" sz="2400" kern="0"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0F5495CA-B93E-CCC8-8FE0-B49A1500126D}"/>
              </a:ext>
            </a:extLst>
          </p:cNvPr>
          <p:cNvSpPr txBox="1">
            <a:spLocks/>
          </p:cNvSpPr>
          <p:nvPr/>
        </p:nvSpPr>
        <p:spPr>
          <a:xfrm>
            <a:off x="1099457" y="3439633"/>
            <a:ext cx="10515600" cy="5537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rgbClr val="C00000"/>
              </a:buClr>
              <a:buNone/>
              <a:defRPr/>
            </a:pPr>
            <a:r>
              <a:rPr lang="en-US" altLang="zh-CN" sz="2400" dirty="0">
                <a:latin typeface="黑体" panose="02010609060101010101" pitchFamily="49" charset="-122"/>
                <a:ea typeface="黑体" panose="02010609060101010101" pitchFamily="49" charset="-122"/>
              </a:rPr>
              <a:t> </a:t>
            </a: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将例</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中的视图</a:t>
            </a:r>
            <a:r>
              <a:rPr lang="en-US" altLang="zh-CN" sz="2400" dirty="0">
                <a:latin typeface="黑体" panose="02010609060101010101" pitchFamily="49" charset="-122"/>
                <a:ea typeface="黑体" panose="02010609060101010101" pitchFamily="49" charset="-122"/>
              </a:rPr>
              <a:t>V4</a:t>
            </a:r>
            <a:r>
              <a:rPr lang="zh-CN" altLang="en-US" sz="2400" dirty="0">
                <a:latin typeface="黑体" panose="02010609060101010101" pitchFamily="49" charset="-122"/>
                <a:ea typeface="黑体" panose="02010609060101010101" pitchFamily="49" charset="-122"/>
              </a:rPr>
              <a:t>改为每门课平均成绩的视图</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8FB659DC-3FE9-B718-9C3F-D60CB2D9C14A}"/>
              </a:ext>
            </a:extLst>
          </p:cNvPr>
          <p:cNvSpPr/>
          <p:nvPr/>
        </p:nvSpPr>
        <p:spPr>
          <a:xfrm>
            <a:off x="1395248" y="3954238"/>
            <a:ext cx="9006435" cy="1967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ALTER</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V4</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课程号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平均成绩</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AS</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AVG</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GROUP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BY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AutoShape 8">
            <a:extLst>
              <a:ext uri="{FF2B5EF4-FFF2-40B4-BE49-F238E27FC236}">
                <a16:creationId xmlns:a16="http://schemas.microsoft.com/office/drawing/2014/main" id="{0E86C4BD-140B-3D3B-A4B1-DEB5936DC814}"/>
              </a:ext>
            </a:extLst>
          </p:cNvPr>
          <p:cNvSpPr>
            <a:spLocks noChangeArrowheads="1"/>
          </p:cNvSpPr>
          <p:nvPr/>
        </p:nvSpPr>
        <p:spPr bwMode="auto">
          <a:xfrm>
            <a:off x="6043704" y="5411895"/>
            <a:ext cx="3596781" cy="529637"/>
          </a:xfrm>
          <a:prstGeom prst="wedgeRoundRectCallout">
            <a:avLst>
              <a:gd name="adj1" fmla="val -66624"/>
              <a:gd name="adj2" fmla="val -41761"/>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查询每门课的平均成绩。</a:t>
            </a:r>
            <a:endParaRPr lang="zh-CN" altLang="en-US" sz="2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7409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p:bldP spid="6" grpId="0" build="p"/>
      <p:bldP spid="7" grpId="0" build="p"/>
      <p:bldP spid="8" grpId="0" bldLvl="0" animBg="1"/>
      <p:bldP spid="8" grpId="1" animBg="1"/>
      <p:bldP spid="10" grpId="0" bldLvl="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3DFFB27-69E5-6C18-E995-D8C0D61CE1B0}"/>
              </a:ext>
            </a:extLst>
          </p:cNvPr>
          <p:cNvSpPr txBox="1">
            <a:spLocks/>
          </p:cNvSpPr>
          <p:nvPr/>
        </p:nvSpPr>
        <p:spPr>
          <a:xfrm>
            <a:off x="635635" y="963658"/>
            <a:ext cx="10647408" cy="5548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9138" lvl="1" indent="-261938">
              <a:lnSpc>
                <a:spcPct val="120000"/>
              </a:lnSpc>
              <a:spcBef>
                <a:spcPts val="1800"/>
              </a:spcBef>
              <a:buFont typeface="Arial" panose="020B0604020202020204" pitchFamily="34" charset="0"/>
              <a:buNone/>
              <a:defRPr/>
            </a:pPr>
            <a:endParaRPr lang="en-US" altLang="zh-CN" kern="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8231D2D4-88BE-BDB7-2E33-54C7B257723B}"/>
              </a:ext>
            </a:extLst>
          </p:cNvPr>
          <p:cNvSpPr txBox="1">
            <a:spLocks/>
          </p:cNvSpPr>
          <p:nvPr/>
        </p:nvSpPr>
        <p:spPr>
          <a:xfrm>
            <a:off x="1395248" y="4078539"/>
            <a:ext cx="8915400" cy="553723"/>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C00000"/>
              </a:buClr>
              <a:buNone/>
              <a:defRPr/>
            </a:pPr>
            <a:r>
              <a:rPr lang="en-US" altLang="zh-CN" sz="2400" dirty="0">
                <a:solidFill>
                  <a:srgbClr val="C00000"/>
                </a:solidFill>
                <a:latin typeface="黑体" panose="02010609060101010101" pitchFamily="49" charset="-122"/>
                <a:ea typeface="黑体" panose="02010609060101010101" pitchFamily="49" charset="-122"/>
              </a:rPr>
              <a:t>DROP</a:t>
            </a:r>
            <a:r>
              <a:rPr lang="zh-CN" altLang="zh-CN" sz="2400" dirty="0">
                <a:solidFill>
                  <a:srgbClr val="C00000"/>
                </a:solidFill>
                <a:latin typeface="黑体" panose="02010609060101010101" pitchFamily="49" charset="-122"/>
                <a:ea typeface="黑体" panose="02010609060101010101" pitchFamily="49" charset="-122"/>
              </a:rPr>
              <a:t> VIEW </a:t>
            </a:r>
            <a:r>
              <a:rPr lang="zh-CN" altLang="en-US" sz="2400" dirty="0">
                <a:latin typeface="黑体" panose="02010609060101010101" pitchFamily="49" charset="-122"/>
                <a:ea typeface="黑体" panose="02010609060101010101" pitchFamily="49" charset="-122"/>
              </a:rPr>
              <a:t>视图名称列表</a:t>
            </a:r>
            <a:endParaRPr lang="zh-CN" altLang="zh-CN" dirty="0">
              <a:solidFill>
                <a:srgbClr val="C00000"/>
              </a:solidFill>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4A2A336C-812C-6CE0-465D-FF5E67E97685}"/>
              </a:ext>
            </a:extLst>
          </p:cNvPr>
          <p:cNvSpPr txBox="1">
            <a:spLocks/>
          </p:cNvSpPr>
          <p:nvPr/>
        </p:nvSpPr>
        <p:spPr>
          <a:xfrm>
            <a:off x="360000" y="360000"/>
            <a:ext cx="10647408" cy="5400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t>9.1.4 </a:t>
            </a:r>
            <a:r>
              <a:rPr lang="zh-CN" altLang="en-US" smtClean="0"/>
              <a:t>删除</a:t>
            </a:r>
            <a:r>
              <a:rPr lang="zh-CN" altLang="en-US" dirty="0"/>
              <a:t>视图</a:t>
            </a:r>
            <a:endParaRPr lang="en-US" altLang="zh-CN" dirty="0"/>
          </a:p>
        </p:txBody>
      </p:sp>
      <p:sp>
        <p:nvSpPr>
          <p:cNvPr id="5" name="内容占位符 2">
            <a:extLst>
              <a:ext uri="{FF2B5EF4-FFF2-40B4-BE49-F238E27FC236}">
                <a16:creationId xmlns:a16="http://schemas.microsoft.com/office/drawing/2014/main" id="{7F63A908-6567-E75D-D334-A42DB3B42FA6}"/>
              </a:ext>
            </a:extLst>
          </p:cNvPr>
          <p:cNvSpPr txBox="1">
            <a:spLocks/>
          </p:cNvSpPr>
          <p:nvPr/>
        </p:nvSpPr>
        <p:spPr>
          <a:xfrm>
            <a:off x="635635" y="3479780"/>
            <a:ext cx="10515600" cy="5537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rgbClr val="C00000"/>
              </a:buClr>
              <a:buFont typeface="Arial" panose="020B0604020202020204" pitchFamily="34" charset="0"/>
              <a:buNone/>
              <a:defRPr/>
            </a:pPr>
            <a:r>
              <a:rPr lang="en-US" altLang="zh-CN" sz="2600" b="1"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使用</a:t>
            </a:r>
            <a:r>
              <a:rPr lang="en-US" altLang="zh-CN" sz="2400" dirty="0">
                <a:solidFill>
                  <a:srgbClr val="C00000"/>
                </a:solidFill>
                <a:latin typeface="黑体" panose="02010609060101010101" pitchFamily="49" charset="-122"/>
                <a:ea typeface="黑体" panose="02010609060101010101" pitchFamily="49" charset="-122"/>
              </a:rPr>
              <a:t>DROP VIEW</a:t>
            </a:r>
            <a:r>
              <a:rPr lang="zh-CN" altLang="en-US" sz="2400" dirty="0">
                <a:latin typeface="黑体" panose="02010609060101010101" pitchFamily="49" charset="-122"/>
                <a:ea typeface="黑体" panose="02010609060101010101" pitchFamily="49" charset="-122"/>
              </a:rPr>
              <a:t>语句删除视图，基本</a:t>
            </a:r>
            <a:r>
              <a:rPr lang="zh-CN" altLang="en-US" sz="2400" kern="0" dirty="0">
                <a:latin typeface="黑体" panose="02010609060101010101" pitchFamily="49" charset="-122"/>
                <a:ea typeface="黑体" panose="02010609060101010101" pitchFamily="49" charset="-122"/>
              </a:rPr>
              <a:t>语法格式：</a:t>
            </a:r>
            <a:endParaRPr lang="en-US" altLang="zh-CN" sz="2400" kern="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00F77BE0-ACBC-C2FF-9E64-85451EF9A537}"/>
              </a:ext>
            </a:extLst>
          </p:cNvPr>
          <p:cNvSpPr txBox="1">
            <a:spLocks/>
          </p:cNvSpPr>
          <p:nvPr/>
        </p:nvSpPr>
        <p:spPr>
          <a:xfrm>
            <a:off x="1099457" y="4815069"/>
            <a:ext cx="10515600" cy="5537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rgbClr val="C00000"/>
              </a:buClr>
              <a:buNone/>
              <a:defRPr/>
            </a:pPr>
            <a:r>
              <a:rPr lang="en-US" altLang="zh-CN" sz="2400" dirty="0">
                <a:solidFill>
                  <a:srgbClr val="006666"/>
                </a:solidFill>
                <a:latin typeface="黑体" panose="02010609060101010101" pitchFamily="49" charset="-122"/>
                <a:ea typeface="黑体" panose="02010609060101010101" pitchFamily="49" charset="-122"/>
              </a:rPr>
              <a:t> 【</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删除视图</a:t>
            </a:r>
            <a:r>
              <a:rPr lang="en-US" altLang="zh-CN" sz="2400" dirty="0">
                <a:latin typeface="黑体" panose="02010609060101010101" pitchFamily="49" charset="-122"/>
                <a:ea typeface="黑体" panose="02010609060101010101" pitchFamily="49" charset="-122"/>
              </a:rPr>
              <a:t>V3</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V4</a:t>
            </a:r>
            <a:r>
              <a:rPr lang="zh-CN" altLang="en-US" sz="240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C4EB1F7D-997D-27B4-1350-1ECC3DF64D95}"/>
              </a:ext>
            </a:extLst>
          </p:cNvPr>
          <p:cNvSpPr/>
          <p:nvPr/>
        </p:nvSpPr>
        <p:spPr>
          <a:xfrm>
            <a:off x="1395248" y="5374129"/>
            <a:ext cx="9006435" cy="553723"/>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DROP</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V3</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V4</a:t>
            </a:r>
          </a:p>
        </p:txBody>
      </p:sp>
      <p:sp>
        <p:nvSpPr>
          <p:cNvPr id="8" name="AutoShape 8">
            <a:extLst>
              <a:ext uri="{FF2B5EF4-FFF2-40B4-BE49-F238E27FC236}">
                <a16:creationId xmlns:a16="http://schemas.microsoft.com/office/drawing/2014/main" id="{51096365-8BCD-2E63-9B3D-49D2B098B83C}"/>
              </a:ext>
            </a:extLst>
          </p:cNvPr>
          <p:cNvSpPr>
            <a:spLocks noChangeArrowheads="1"/>
          </p:cNvSpPr>
          <p:nvPr/>
        </p:nvSpPr>
        <p:spPr bwMode="auto">
          <a:xfrm>
            <a:off x="5893436" y="4239903"/>
            <a:ext cx="3121256" cy="865006"/>
          </a:xfrm>
          <a:prstGeom prst="wedgeRoundRectCallout">
            <a:avLst>
              <a:gd name="adj1" fmla="val -77567"/>
              <a:gd name="adj2" fmla="val -29742"/>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a:spcBef>
                <a:spcPts val="1200"/>
              </a:spcBef>
              <a:buSzTx/>
              <a:buFontTx/>
              <a:buNone/>
              <a:tabLst>
                <a:tab pos="458470" algn="l"/>
              </a:tabLst>
              <a:defRPr/>
            </a:pPr>
            <a:r>
              <a:rPr lang="zh-CN" altLang="en-US" sz="2200" dirty="0">
                <a:solidFill>
                  <a:srgbClr val="0000CC"/>
                </a:solidFill>
                <a:latin typeface="黑体" panose="02010609060101010101" pitchFamily="49" charset="-122"/>
                <a:ea typeface="黑体" panose="02010609060101010101" pitchFamily="49" charset="-122"/>
              </a:rPr>
              <a:t>删除多个视图时，视图名称之间用逗号分开。</a:t>
            </a:r>
            <a:endParaRPr lang="en-US" altLang="zh-CN" sz="2200" kern="0" dirty="0">
              <a:solidFill>
                <a:srgbClr val="0000CC"/>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F6853117-872E-BC38-AC17-68069949869A}"/>
              </a:ext>
            </a:extLst>
          </p:cNvPr>
          <p:cNvSpPr txBox="1"/>
          <p:nvPr/>
        </p:nvSpPr>
        <p:spPr>
          <a:xfrm>
            <a:off x="827576" y="1019076"/>
            <a:ext cx="6127296" cy="540725"/>
          </a:xfrm>
          <a:prstGeom prst="rect">
            <a:avLst/>
          </a:prstGeom>
          <a:noFill/>
        </p:spPr>
        <p:txBody>
          <a:bodyPr wrap="square">
            <a:spAutoFit/>
          </a:bodyPr>
          <a:lstStyle/>
          <a:p>
            <a:pPr marL="0" indent="0">
              <a:lnSpc>
                <a:spcPct val="120000"/>
              </a:lnSpc>
              <a:spcBef>
                <a:spcPts val="1200"/>
              </a:spcBef>
              <a:buClr>
                <a:srgbClr val="C00000"/>
              </a:buClr>
              <a:buNone/>
              <a:defRPr/>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rPr>
              <a:t>使用图形界面删除视图</a:t>
            </a:r>
            <a:endParaRPr lang="en-US" altLang="zh-CN" sz="2800" dirty="0">
              <a:solidFill>
                <a:srgbClr val="0000CC"/>
              </a:solidFill>
              <a:latin typeface="黑体" panose="02010609060101010101" pitchFamily="49" charset="-122"/>
              <a:ea typeface="黑体" panose="02010609060101010101" pitchFamily="49" charset="-122"/>
            </a:endParaRPr>
          </a:p>
        </p:txBody>
      </p:sp>
      <p:sp>
        <p:nvSpPr>
          <p:cNvPr id="10" name="内容占位符 2">
            <a:extLst>
              <a:ext uri="{FF2B5EF4-FFF2-40B4-BE49-F238E27FC236}">
                <a16:creationId xmlns:a16="http://schemas.microsoft.com/office/drawing/2014/main" id="{99961D4D-B5F3-505F-D220-BC60C4D5ED36}"/>
              </a:ext>
            </a:extLst>
          </p:cNvPr>
          <p:cNvSpPr txBox="1">
            <a:spLocks/>
          </p:cNvSpPr>
          <p:nvPr/>
        </p:nvSpPr>
        <p:spPr>
          <a:xfrm>
            <a:off x="827576" y="2894744"/>
            <a:ext cx="10647408" cy="540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Clr>
                <a:srgbClr val="C00000"/>
              </a:buClr>
              <a:buFont typeface="Arial" panose="020B0604020202020204" pitchFamily="34" charset="0"/>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使用语句删除视图</a:t>
            </a:r>
            <a:endParaRPr lang="en-US" altLang="zh-CN" kern="0" dirty="0">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0F799D99-EDDD-0988-74A9-DB8B0947EB99}"/>
              </a:ext>
            </a:extLst>
          </p:cNvPr>
          <p:cNvPicPr>
            <a:picLocks noChangeAspect="1"/>
          </p:cNvPicPr>
          <p:nvPr/>
        </p:nvPicPr>
        <p:blipFill>
          <a:blip r:embed="rId3"/>
          <a:stretch>
            <a:fillRect/>
          </a:stretch>
        </p:blipFill>
        <p:spPr>
          <a:xfrm>
            <a:off x="7972075" y="629550"/>
            <a:ext cx="2427511" cy="3056630"/>
          </a:xfrm>
          <a:prstGeom prst="rect">
            <a:avLst/>
          </a:prstGeom>
          <a:effectLst>
            <a:outerShdw blurRad="50800" dist="38100" dir="2700000" algn="tl" rotWithShape="0">
              <a:prstClr val="black">
                <a:alpha val="40000"/>
              </a:prstClr>
            </a:outerShdw>
          </a:effectLst>
        </p:spPr>
      </p:pic>
      <p:sp>
        <p:nvSpPr>
          <p:cNvPr id="13" name="文本框 12">
            <a:extLst>
              <a:ext uri="{FF2B5EF4-FFF2-40B4-BE49-F238E27FC236}">
                <a16:creationId xmlns:a16="http://schemas.microsoft.com/office/drawing/2014/main" id="{00FD5525-B0FB-AA83-C7F3-601F8E471833}"/>
              </a:ext>
            </a:extLst>
          </p:cNvPr>
          <p:cNvSpPr txBox="1"/>
          <p:nvPr/>
        </p:nvSpPr>
        <p:spPr>
          <a:xfrm>
            <a:off x="635634" y="1619850"/>
            <a:ext cx="6764090" cy="919867"/>
          </a:xfrm>
          <a:prstGeom prst="rect">
            <a:avLst/>
          </a:prstGeom>
          <a:noFill/>
        </p:spPr>
        <p:txBody>
          <a:bodyPr wrap="square" rtlCol="0" anchor="t">
            <a:spAutoFit/>
          </a:bodyPr>
          <a:lstStyle/>
          <a:p>
            <a:pPr lvl="1">
              <a:lnSpc>
                <a:spcPct val="120000"/>
              </a:lnSpc>
              <a:spcBef>
                <a:spcPts val="1200"/>
              </a:spcBef>
              <a:defRPr/>
            </a:pPr>
            <a:r>
              <a:rPr lang="zh-CN" altLang="en-US" sz="2400" kern="0" dirty="0">
                <a:latin typeface="黑体" panose="02010609060101010101" pitchFamily="49" charset="-122"/>
                <a:ea typeface="黑体" panose="02010609060101010101" pitchFamily="49" charset="-122"/>
                <a:sym typeface="+mn-ea"/>
              </a:rPr>
              <a:t>如右图所示，</a:t>
            </a:r>
            <a:r>
              <a:rPr lang="zh-CN" altLang="en-US" sz="2400" dirty="0">
                <a:latin typeface="黑体" panose="02010609060101010101" pitchFamily="49" charset="-122"/>
                <a:ea typeface="黑体" panose="02010609060101010101" pitchFamily="49" charset="-122"/>
              </a:rPr>
              <a:t>在对象资源管理器中</a:t>
            </a:r>
            <a:r>
              <a:rPr lang="zh-CN" altLang="en-US" sz="2400" kern="0" dirty="0">
                <a:latin typeface="黑体" panose="02010609060101010101" pitchFamily="49" charset="-122"/>
                <a:ea typeface="黑体" panose="02010609060101010101" pitchFamily="49" charset="-122"/>
                <a:sym typeface="+mn-ea"/>
              </a:rPr>
              <a:t>右击要删除的视图（如</a:t>
            </a:r>
            <a:r>
              <a:rPr lang="en-US" altLang="zh-CN" sz="2400" kern="0" dirty="0">
                <a:solidFill>
                  <a:srgbClr val="0000CC"/>
                </a:solidFill>
                <a:latin typeface="黑体" panose="02010609060101010101" pitchFamily="49" charset="-122"/>
                <a:ea typeface="黑体" panose="02010609060101010101" pitchFamily="49" charset="-122"/>
                <a:sym typeface="+mn-ea"/>
              </a:rPr>
              <a:t>V1</a:t>
            </a:r>
            <a:r>
              <a:rPr lang="zh-CN" altLang="en-US" sz="2400" kern="0" dirty="0">
                <a:solidFill>
                  <a:srgbClr val="0000CC"/>
                </a:solidFill>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，在快捷菜单中选择“</a:t>
            </a:r>
            <a:r>
              <a:rPr lang="zh-CN" altLang="en-US" sz="2400" dirty="0">
                <a:solidFill>
                  <a:srgbClr val="0000CC"/>
                </a:solidFill>
                <a:latin typeface="黑体" panose="02010609060101010101" pitchFamily="49" charset="-122"/>
                <a:ea typeface="黑体" panose="02010609060101010101" pitchFamily="49" charset="-122"/>
                <a:sym typeface="+mn-ea"/>
              </a:rPr>
              <a:t>删除</a:t>
            </a:r>
            <a:r>
              <a:rPr lang="zh-CN" altLang="en-US" sz="2400" dirty="0">
                <a:latin typeface="黑体" panose="02010609060101010101" pitchFamily="49" charset="-122"/>
                <a:ea typeface="黑体" panose="02010609060101010101" pitchFamily="49" charset="-122"/>
                <a:sym typeface="+mn-ea"/>
              </a:rPr>
              <a:t>”。</a:t>
            </a:r>
            <a:endParaRPr lang="en-US" altLang="zh-CN" sz="24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9399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build="p"/>
      <p:bldP spid="6" grpId="0" build="p"/>
      <p:bldP spid="7" grpId="0" bldLvl="0" animBg="1"/>
      <p:bldP spid="7" grpId="1" animBg="1"/>
      <p:bldP spid="8" grpId="0" animBg="1"/>
      <p:bldP spid="8" grpId="1" animBg="1"/>
      <p:bldP spid="9" grpId="0"/>
      <p:bldP spid="10" grpId="0"/>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6189" y="2529000"/>
            <a:ext cx="9479622" cy="900000"/>
          </a:xfrm>
        </p:spPr>
        <p:txBody>
          <a:bodyPr>
            <a:normAutofit fontScale="90000"/>
          </a:bodyPr>
          <a:lstStyle/>
          <a:p>
            <a:r>
              <a:rPr lang="en-US" altLang="zh-CN" b="1" dirty="0">
                <a:latin typeface="黑体" panose="02010609060101010101" pitchFamily="49" charset="-122"/>
                <a:ea typeface="黑体" panose="02010609060101010101" pitchFamily="49" charset="-122"/>
              </a:rPr>
              <a:t>9.1 </a:t>
            </a:r>
            <a:r>
              <a:rPr lang="zh-CN" altLang="en-US" b="1" dirty="0">
                <a:latin typeface="黑体" panose="02010609060101010101" pitchFamily="49" charset="-122"/>
                <a:ea typeface="黑体" panose="02010609060101010101" pitchFamily="49" charset="-122"/>
              </a:rPr>
              <a:t>视图的创建、修改及删除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06843" y="1062424"/>
            <a:ext cx="10387630" cy="5395466"/>
          </a:xfrm>
        </p:spPr>
        <p:txBody>
          <a:bodyPr>
            <a:normAutofit/>
          </a:bodyPr>
          <a:lstStyle/>
          <a:p>
            <a:pPr marL="354330" indent="-439200">
              <a:lnSpc>
                <a:spcPct val="100000"/>
              </a:lnSpc>
              <a:spcBef>
                <a:spcPts val="1200"/>
              </a:spcBef>
              <a:buFont typeface="Wingdings" panose="05000000000000000000" pitchFamily="2" charset="2"/>
              <a:buChar char="Ø"/>
              <a:defRPr/>
            </a:pPr>
            <a:r>
              <a:rPr lang="zh-CN" altLang="zh-CN" sz="2600" dirty="0">
                <a:solidFill>
                  <a:srgbClr val="0000CC"/>
                </a:solidFill>
                <a:latin typeface="黑体" panose="02010609060101010101" pitchFamily="49" charset="-122"/>
                <a:ea typeface="黑体" panose="02010609060101010101" pitchFamily="49" charset="-122"/>
              </a:rPr>
              <a:t>视图</a:t>
            </a:r>
            <a:r>
              <a:rPr lang="zh-CN" altLang="en-US" sz="2400" dirty="0">
                <a:latin typeface="黑体" panose="02010609060101010101" pitchFamily="49" charset="-122"/>
                <a:ea typeface="黑体" panose="02010609060101010101" pitchFamily="49" charset="-122"/>
              </a:rPr>
              <a:t>是</a:t>
            </a:r>
            <a:r>
              <a:rPr lang="zh-CN" altLang="zh-CN" sz="2400" dirty="0">
                <a:latin typeface="黑体" panose="02010609060101010101" pitchFamily="49" charset="-122"/>
                <a:ea typeface="黑体" panose="02010609060101010101" pitchFamily="49" charset="-122"/>
              </a:rPr>
              <a:t>从一个或多个</a:t>
            </a:r>
            <a:r>
              <a:rPr lang="zh-CN" altLang="en-US" sz="2400" dirty="0">
                <a:latin typeface="黑体" panose="02010609060101010101" pitchFamily="49" charset="-122"/>
                <a:ea typeface="黑体" panose="02010609060101010101" pitchFamily="49" charset="-122"/>
              </a:rPr>
              <a:t>基本</a:t>
            </a:r>
            <a:r>
              <a:rPr lang="zh-CN" altLang="zh-CN" sz="2400" dirty="0">
                <a:latin typeface="黑体" panose="02010609060101010101" pitchFamily="49" charset="-122"/>
                <a:ea typeface="黑体" panose="02010609060101010101" pitchFamily="49" charset="-122"/>
              </a:rPr>
              <a:t>表中导出的</a:t>
            </a:r>
            <a:r>
              <a:rPr lang="zh-CN" altLang="en-US" sz="2600" dirty="0">
                <a:solidFill>
                  <a:srgbClr val="0000CC"/>
                </a:solidFill>
                <a:latin typeface="黑体" panose="02010609060101010101" pitchFamily="49" charset="-122"/>
                <a:ea typeface="黑体" panose="02010609060101010101" pitchFamily="49" charset="-122"/>
              </a:rPr>
              <a:t>虚拟</a:t>
            </a:r>
            <a:r>
              <a:rPr lang="zh-CN" altLang="zh-CN" sz="2600" dirty="0">
                <a:solidFill>
                  <a:srgbClr val="0000CC"/>
                </a:solidFill>
                <a:latin typeface="黑体" panose="02010609060101010101" pitchFamily="49" charset="-122"/>
                <a:ea typeface="黑体" panose="02010609060101010101" pitchFamily="49" charset="-122"/>
              </a:rPr>
              <a:t>表</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442913" indent="-438150" algn="just">
              <a:lnSpc>
                <a:spcPct val="100000"/>
              </a:lnSpc>
              <a:spcBef>
                <a:spcPts val="1200"/>
              </a:spcBef>
              <a:buFont typeface="Wingdings" panose="05000000000000000000" pitchFamily="2" charset="2"/>
              <a:buChar char="Ø"/>
              <a:defRPr/>
            </a:pPr>
            <a:r>
              <a:rPr lang="zh-CN" altLang="en-US" sz="2600" dirty="0">
                <a:solidFill>
                  <a:srgbClr val="0000CC"/>
                </a:solidFill>
                <a:latin typeface="黑体" panose="02010609060101010101" pitchFamily="49" charset="-122"/>
                <a:ea typeface="黑体" panose="02010609060101010101" pitchFamily="49" charset="-122"/>
              </a:rPr>
              <a:t>视图与基本表的联系：</a:t>
            </a:r>
            <a:r>
              <a:rPr lang="zh-CN" altLang="en-US" sz="2400" dirty="0">
                <a:latin typeface="黑体" panose="02010609060101010101" pitchFamily="49" charset="-122"/>
                <a:ea typeface="黑体" panose="02010609060101010101" pitchFamily="49" charset="-122"/>
              </a:rPr>
              <a:t>视图是通过查询基本表得到的，视图中看到的数据就是基本表中的数据。</a:t>
            </a:r>
            <a:endParaRPr lang="en-US" altLang="zh-CN" sz="2400" dirty="0">
              <a:latin typeface="黑体" panose="02010609060101010101" pitchFamily="49" charset="-122"/>
              <a:ea typeface="黑体" panose="02010609060101010101" pitchFamily="49" charset="-122"/>
            </a:endParaRPr>
          </a:p>
          <a:p>
            <a:pPr marL="442913" indent="-438150" algn="just">
              <a:lnSpc>
                <a:spcPct val="100000"/>
              </a:lnSpc>
              <a:spcBef>
                <a:spcPts val="1200"/>
              </a:spcBef>
              <a:buFont typeface="Wingdings" panose="05000000000000000000" pitchFamily="2" charset="2"/>
              <a:buChar char="Ø"/>
              <a:defRPr/>
            </a:pPr>
            <a:r>
              <a:rPr lang="zh-CN" altLang="zh-CN" sz="2600" dirty="0">
                <a:solidFill>
                  <a:srgbClr val="0000CC"/>
                </a:solidFill>
                <a:latin typeface="黑体" panose="02010609060101010101" pitchFamily="49" charset="-122"/>
                <a:ea typeface="黑体" panose="02010609060101010101" pitchFamily="49" charset="-122"/>
              </a:rPr>
              <a:t>视图与</a:t>
            </a:r>
            <a:r>
              <a:rPr lang="zh-CN" altLang="en-US" sz="2600" dirty="0">
                <a:solidFill>
                  <a:srgbClr val="0000CC"/>
                </a:solidFill>
                <a:latin typeface="黑体" panose="02010609060101010101" pitchFamily="49" charset="-122"/>
                <a:ea typeface="黑体" panose="02010609060101010101" pitchFamily="49" charset="-122"/>
              </a:rPr>
              <a:t>基本表</a:t>
            </a:r>
            <a:r>
              <a:rPr lang="zh-CN" altLang="zh-CN" sz="2600" dirty="0">
                <a:solidFill>
                  <a:srgbClr val="0000CC"/>
                </a:solidFill>
                <a:latin typeface="黑体" panose="02010609060101010101" pitchFamily="49" charset="-122"/>
                <a:ea typeface="黑体" panose="02010609060101010101" pitchFamily="49" charset="-122"/>
              </a:rPr>
              <a:t>类似的地方</a:t>
            </a:r>
            <a:r>
              <a:rPr lang="zh-CN" altLang="en-US" sz="2400" dirty="0">
                <a:solidFill>
                  <a:srgbClr val="0000CC"/>
                </a:solidFill>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视图也是</a:t>
            </a:r>
            <a:r>
              <a:rPr lang="zh-CN" altLang="en-US" sz="2400" dirty="0">
                <a:latin typeface="黑体" panose="02010609060101010101" pitchFamily="49" charset="-122"/>
                <a:ea typeface="黑体" panose="02010609060101010101" pitchFamily="49" charset="-122"/>
              </a:rPr>
              <a:t>由行列</a:t>
            </a:r>
            <a:r>
              <a:rPr lang="zh-CN" altLang="zh-CN" sz="2400" dirty="0">
                <a:latin typeface="黑体" panose="02010609060101010101" pitchFamily="49" charset="-122"/>
                <a:ea typeface="黑体" panose="02010609060101010101" pitchFamily="49" charset="-122"/>
              </a:rPr>
              <a:t>组成的，在某些条件满足时，可以</a:t>
            </a:r>
            <a:r>
              <a:rPr lang="zh-CN" altLang="en-US" sz="2400" dirty="0">
                <a:latin typeface="黑体" panose="02010609060101010101" pitchFamily="49" charset="-122"/>
                <a:ea typeface="黑体" panose="02010609060101010101" pitchFamily="49" charset="-122"/>
              </a:rPr>
              <a:t>对</a:t>
            </a:r>
            <a:r>
              <a:rPr lang="zh-CN" altLang="zh-CN" sz="2400" dirty="0">
                <a:latin typeface="黑体" panose="02010609060101010101" pitchFamily="49" charset="-122"/>
                <a:ea typeface="黑体" panose="02010609060101010101" pitchFamily="49" charset="-122"/>
              </a:rPr>
              <a:t>视图</a:t>
            </a:r>
            <a:r>
              <a:rPr lang="zh-CN" altLang="en-US" sz="2400" dirty="0">
                <a:latin typeface="黑体" panose="02010609060101010101" pitchFamily="49" charset="-122"/>
                <a:ea typeface="黑体" panose="02010609060101010101" pitchFamily="49" charset="-122"/>
              </a:rPr>
              <a:t>数据增删改，对视图数据的操作就是对基本表</a:t>
            </a:r>
            <a:r>
              <a:rPr lang="zh-CN" altLang="zh-CN" sz="2400" dirty="0">
                <a:latin typeface="黑体" panose="02010609060101010101" pitchFamily="49" charset="-122"/>
                <a:ea typeface="黑体" panose="02010609060101010101" pitchFamily="49" charset="-122"/>
              </a:rPr>
              <a:t>数据</a:t>
            </a:r>
            <a:r>
              <a:rPr lang="zh-CN" altLang="en-US" sz="2400" dirty="0">
                <a:latin typeface="黑体" panose="02010609060101010101" pitchFamily="49" charset="-122"/>
                <a:ea typeface="黑体" panose="02010609060101010101" pitchFamily="49" charset="-122"/>
              </a:rPr>
              <a:t>的操作</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438150" indent="-438150" algn="just">
              <a:lnSpc>
                <a:spcPct val="100000"/>
              </a:lnSpc>
              <a:spcBef>
                <a:spcPts val="1200"/>
              </a:spcBef>
              <a:buFont typeface="Wingdings" panose="05000000000000000000" pitchFamily="2" charset="2"/>
              <a:buChar char="Ø"/>
              <a:defRPr/>
            </a:pPr>
            <a:r>
              <a:rPr lang="zh-CN" altLang="en-US" sz="2600" dirty="0">
                <a:solidFill>
                  <a:srgbClr val="0000CC"/>
                </a:solidFill>
                <a:latin typeface="黑体" panose="02010609060101010101" pitchFamily="49" charset="-122"/>
                <a:ea typeface="黑体" panose="02010609060101010101" pitchFamily="49" charset="-122"/>
              </a:rPr>
              <a:t>视图与基本表不同的地方</a:t>
            </a:r>
            <a:r>
              <a:rPr lang="zh-CN" altLang="en-US" sz="2400" dirty="0">
                <a:solidFill>
                  <a:srgbClr val="0000CC"/>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基本表实际存储数据，而视图不存储数据，在数据库中只存储视图的定义；基本表对应三级模式结构中的模式，视图对应三级模式结构中的外模式。</a:t>
            </a:r>
            <a:endParaRPr lang="en-US" altLang="zh-CN" sz="2400" dirty="0">
              <a:latin typeface="黑体" panose="02010609060101010101" pitchFamily="49" charset="-122"/>
              <a:ea typeface="黑体" panose="02010609060101010101" pitchFamily="49" charset="-122"/>
            </a:endParaRPr>
          </a:p>
          <a:p>
            <a:pPr marL="354330" indent="-439200" algn="just">
              <a:lnSpc>
                <a:spcPct val="100000"/>
              </a:lnSpc>
              <a:spcBef>
                <a:spcPts val="1200"/>
              </a:spcBef>
              <a:buFont typeface="Wingdings" panose="05000000000000000000" pitchFamily="2" charset="2"/>
              <a:buChar char="Ø"/>
              <a:defRPr/>
            </a:pPr>
            <a:r>
              <a:rPr lang="zh-CN" altLang="en-US" sz="2600" dirty="0">
                <a:solidFill>
                  <a:srgbClr val="0000CC"/>
                </a:solidFill>
                <a:latin typeface="黑体" panose="02010609060101010101" pitchFamily="49" charset="-122"/>
                <a:ea typeface="黑体" panose="02010609060101010101" pitchFamily="49" charset="-122"/>
              </a:rPr>
              <a:t>视图的主要优点</a:t>
            </a:r>
            <a:r>
              <a:rPr lang="zh-CN" altLang="en-US" sz="2400" dirty="0">
                <a:solidFill>
                  <a:srgbClr val="0000CC"/>
                </a:solidFill>
                <a:latin typeface="黑体" panose="02010609060101010101" pitchFamily="49" charset="-122"/>
                <a:ea typeface="黑体" panose="02010609060101010101" pitchFamily="49" charset="-122"/>
              </a:rPr>
              <a:t>：</a:t>
            </a:r>
          </a:p>
          <a:p>
            <a:pPr lvl="1" algn="just">
              <a:lnSpc>
                <a:spcPct val="100000"/>
              </a:lnSpc>
              <a:spcBef>
                <a:spcPts val="600"/>
              </a:spcBef>
              <a:defRPr/>
            </a:pPr>
            <a:r>
              <a:rPr lang="zh-CN" altLang="en-US" dirty="0">
                <a:latin typeface="黑体" panose="02010609060101010101" pitchFamily="49" charset="-122"/>
                <a:ea typeface="黑体" panose="02010609060101010101" pitchFamily="49" charset="-122"/>
              </a:rPr>
              <a:t> 可以简化用户的数据操作。</a:t>
            </a:r>
          </a:p>
          <a:p>
            <a:pPr lvl="1" algn="just">
              <a:lnSpc>
                <a:spcPct val="100000"/>
              </a:lnSpc>
              <a:spcBef>
                <a:spcPts val="0"/>
              </a:spcBef>
              <a:defRPr/>
            </a:pPr>
            <a:r>
              <a:rPr lang="zh-CN" altLang="en-US" dirty="0">
                <a:latin typeface="黑体" panose="02010609060101010101" pitchFamily="49" charset="-122"/>
                <a:ea typeface="黑体" panose="02010609060101010101" pitchFamily="49" charset="-122"/>
              </a:rPr>
              <a:t> 使数据库中的数据具有一定的逻辑独立性。</a:t>
            </a:r>
          </a:p>
          <a:p>
            <a:pPr lvl="1" algn="just">
              <a:lnSpc>
                <a:spcPct val="100000"/>
              </a:lnSpc>
              <a:spcBef>
                <a:spcPts val="0"/>
              </a:spcBef>
              <a:defRPr/>
            </a:pPr>
            <a:r>
              <a:rPr lang="zh-CN" altLang="en-US" dirty="0">
                <a:latin typeface="黑体" panose="02010609060101010101" pitchFamily="49" charset="-122"/>
                <a:ea typeface="黑体" panose="02010609060101010101" pitchFamily="49" charset="-122"/>
              </a:rPr>
              <a:t> 可以屏蔽不允许用户使用的数据从而提高数据库的安全性</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
        <p:nvSpPr>
          <p:cNvPr id="4"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9.1.1 </a:t>
            </a:r>
            <a:r>
              <a:rPr lang="zh-CN" altLang="en-US" sz="3200" dirty="0" smtClean="0">
                <a:solidFill>
                  <a:srgbClr val="C00000"/>
                </a:solidFill>
                <a:latin typeface="黑体" panose="02010609060101010101" pitchFamily="49" charset="-122"/>
                <a:ea typeface="黑体" panose="02010609060101010101" pitchFamily="49" charset="-122"/>
              </a:rPr>
              <a:t>视图</a:t>
            </a:r>
            <a:r>
              <a:rPr lang="zh-CN" altLang="en-US" sz="3200" dirty="0">
                <a:solidFill>
                  <a:srgbClr val="C00000"/>
                </a:solidFill>
                <a:latin typeface="黑体" panose="02010609060101010101" pitchFamily="49" charset="-122"/>
                <a:ea typeface="黑体" panose="02010609060101010101" pitchFamily="49" charset="-122"/>
              </a:rPr>
              <a:t>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720000" y="873953"/>
            <a:ext cx="10647408" cy="540000"/>
          </a:xfrm>
        </p:spPr>
        <p:txBody>
          <a:bodyPr>
            <a:normAutofit fontScale="92500" lnSpcReduction="10000"/>
          </a:bodyPr>
          <a:lstStyle/>
          <a:p>
            <a:pPr marL="0" indent="0">
              <a:lnSpc>
                <a:spcPct val="120000"/>
              </a:lnSpc>
              <a:spcBef>
                <a:spcPts val="1200"/>
              </a:spcBef>
              <a:buClr>
                <a:srgbClr val="C00000"/>
              </a:buClr>
              <a:buNone/>
              <a:defRPr/>
            </a:pPr>
            <a:r>
              <a:rPr lang="en-US" altLang="zh-CN" dirty="0">
                <a:solidFill>
                  <a:srgbClr val="0000CC"/>
                </a:solidFill>
                <a:latin typeface="黑体" panose="02010609060101010101" pitchFamily="49" charset="-122"/>
                <a:ea typeface="黑体" panose="02010609060101010101" pitchFamily="49" charset="-122"/>
              </a:rPr>
              <a:t>1.</a:t>
            </a:r>
            <a:r>
              <a:rPr lang="zh-CN" altLang="en-US" dirty="0">
                <a:solidFill>
                  <a:srgbClr val="0000CC"/>
                </a:solidFill>
                <a:latin typeface="黑体" panose="02010609060101010101" pitchFamily="49" charset="-122"/>
                <a:ea typeface="黑体" panose="02010609060101010101" pitchFamily="49" charset="-122"/>
              </a:rPr>
              <a:t>使用图形界面创建视图</a:t>
            </a:r>
            <a:endParaRPr lang="en-US" altLang="zh-CN" kern="0" dirty="0">
              <a:latin typeface="黑体" panose="02010609060101010101" pitchFamily="49" charset="-122"/>
              <a:ea typeface="黑体" panose="02010609060101010101" pitchFamily="49" charset="-122"/>
            </a:endParaRPr>
          </a:p>
        </p:txBody>
      </p:sp>
      <p:sp>
        <p:nvSpPr>
          <p:cNvPr id="2" name="文本框 1"/>
          <p:cNvSpPr txBox="1"/>
          <p:nvPr/>
        </p:nvSpPr>
        <p:spPr>
          <a:xfrm>
            <a:off x="751704" y="2518687"/>
            <a:ext cx="6240223" cy="1710853"/>
          </a:xfrm>
          <a:prstGeom prst="rect">
            <a:avLst/>
          </a:prstGeom>
          <a:noFill/>
        </p:spPr>
        <p:txBody>
          <a:bodyPr wrap="square" rtlCol="0" anchor="t">
            <a:spAutoFit/>
          </a:bodyPr>
          <a:lstStyle/>
          <a:p>
            <a:pPr marL="457200" lvl="1" indent="0">
              <a:lnSpc>
                <a:spcPct val="110000"/>
              </a:lnSpc>
              <a:spcBef>
                <a:spcPts val="600"/>
              </a:spcBef>
              <a:buNone/>
              <a:defRPr/>
            </a:pPr>
            <a:r>
              <a:rPr lang="zh-CN" altLang="en-US" sz="2200" kern="0" dirty="0">
                <a:solidFill>
                  <a:srgbClr val="C00000"/>
                </a:solidFill>
                <a:latin typeface="黑体" panose="02010609060101010101" pitchFamily="49" charset="-122"/>
                <a:ea typeface="黑体" panose="02010609060101010101" pitchFamily="49" charset="-122"/>
                <a:sym typeface="+mn-ea"/>
              </a:rPr>
              <a:t>操作步骤：</a:t>
            </a:r>
            <a:endParaRPr lang="en-US" altLang="zh-CN" sz="2200" kern="0" dirty="0">
              <a:solidFill>
                <a:srgbClr val="C00000"/>
              </a:solidFill>
              <a:latin typeface="黑体" panose="02010609060101010101" pitchFamily="49" charset="-122"/>
              <a:ea typeface="黑体" panose="02010609060101010101" pitchFamily="49" charset="-122"/>
            </a:endParaRPr>
          </a:p>
          <a:p>
            <a:pPr marL="457200" lvl="1" indent="0">
              <a:lnSpc>
                <a:spcPct val="110000"/>
              </a:lnSpc>
              <a:spcBef>
                <a:spcPts val="600"/>
              </a:spcBef>
              <a:buNone/>
              <a:defRPr/>
            </a:pPr>
            <a:r>
              <a:rPr lang="zh-CN" altLang="zh-CN" sz="2400" kern="0" dirty="0">
                <a:latin typeface="黑体" panose="02010609060101010101" pitchFamily="49" charset="-122"/>
                <a:ea typeface="黑体" panose="02010609060101010101" pitchFamily="49" charset="-122"/>
                <a:sym typeface="+mn-ea"/>
              </a:rPr>
              <a:t>①</a:t>
            </a:r>
            <a:r>
              <a:rPr lang="en-US" altLang="zh-CN" sz="2400" kern="0" dirty="0">
                <a:latin typeface="黑体" panose="02010609060101010101" pitchFamily="49" charset="-122"/>
                <a:ea typeface="黑体" panose="02010609060101010101" pitchFamily="49" charset="-122"/>
                <a:sym typeface="+mn-ea"/>
              </a:rPr>
              <a:t> </a:t>
            </a:r>
            <a:r>
              <a:rPr lang="zh-CN" altLang="en-US" sz="2400" kern="0" dirty="0">
                <a:latin typeface="黑体" panose="02010609060101010101" pitchFamily="49" charset="-122"/>
                <a:ea typeface="黑体" panose="02010609060101010101" pitchFamily="49" charset="-122"/>
                <a:sym typeface="+mn-ea"/>
              </a:rPr>
              <a:t>在对象资源管理器中右击</a:t>
            </a:r>
            <a:r>
              <a:rPr lang="en-US" altLang="zh-CN" sz="2400" kern="0" dirty="0">
                <a:latin typeface="黑体" panose="02010609060101010101" pitchFamily="49" charset="-122"/>
                <a:ea typeface="黑体" panose="02010609060101010101" pitchFamily="49" charset="-122"/>
                <a:sym typeface="+mn-ea"/>
              </a:rPr>
              <a:t>school</a:t>
            </a:r>
            <a:r>
              <a:rPr lang="zh-CN" altLang="en-US" sz="2400" kern="0" dirty="0">
                <a:latin typeface="黑体" panose="02010609060101010101" pitchFamily="49" charset="-122"/>
                <a:ea typeface="黑体" panose="02010609060101010101" pitchFamily="49" charset="-122"/>
                <a:sym typeface="+mn-ea"/>
              </a:rPr>
              <a:t>数据库下的“</a:t>
            </a:r>
            <a:r>
              <a:rPr lang="zh-CN" altLang="en-US" sz="2400" kern="0" dirty="0">
                <a:solidFill>
                  <a:srgbClr val="0000CC"/>
                </a:solidFill>
                <a:latin typeface="黑体" panose="02010609060101010101" pitchFamily="49" charset="-122"/>
                <a:ea typeface="黑体" panose="02010609060101010101" pitchFamily="49" charset="-122"/>
                <a:sym typeface="+mn-ea"/>
              </a:rPr>
              <a:t>视图</a:t>
            </a:r>
            <a:r>
              <a:rPr lang="zh-CN" altLang="en-US" sz="2400" kern="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节点，在快捷菜单中选择“</a:t>
            </a:r>
            <a:r>
              <a:rPr lang="zh-CN" altLang="en-US" sz="2400" kern="0" dirty="0">
                <a:solidFill>
                  <a:srgbClr val="0000CC"/>
                </a:solidFill>
                <a:latin typeface="黑体" panose="02010609060101010101" pitchFamily="49" charset="-122"/>
                <a:ea typeface="黑体" panose="02010609060101010101" pitchFamily="49" charset="-122"/>
                <a:sym typeface="+mn-ea"/>
              </a:rPr>
              <a:t>新建视图</a:t>
            </a:r>
            <a:r>
              <a:rPr lang="zh-CN" altLang="en-US" sz="2400" dirty="0">
                <a:latin typeface="黑体" panose="02010609060101010101" pitchFamily="49" charset="-122"/>
                <a:ea typeface="黑体" panose="02010609060101010101" pitchFamily="49" charset="-122"/>
                <a:sym typeface="+mn-ea"/>
              </a:rPr>
              <a:t>”。</a:t>
            </a:r>
            <a:endParaRPr lang="en-US" altLang="zh-CN" sz="2400" kern="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E1A277D-A411-8ADD-41F9-E0980BB6156E}"/>
              </a:ext>
            </a:extLst>
          </p:cNvPr>
          <p:cNvPicPr>
            <a:picLocks noChangeAspect="1"/>
          </p:cNvPicPr>
          <p:nvPr/>
        </p:nvPicPr>
        <p:blipFill>
          <a:blip r:embed="rId3"/>
          <a:stretch>
            <a:fillRect/>
          </a:stretch>
        </p:blipFill>
        <p:spPr>
          <a:xfrm>
            <a:off x="7495586" y="2063849"/>
            <a:ext cx="3380014" cy="1600611"/>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D98EE4CD-985E-BB0A-4F5A-04FCE83A0044}"/>
              </a:ext>
            </a:extLst>
          </p:cNvPr>
          <p:cNvSpPr txBox="1">
            <a:spLocks/>
          </p:cNvSpPr>
          <p:nvPr/>
        </p:nvSpPr>
        <p:spPr>
          <a:xfrm>
            <a:off x="751703" y="4376823"/>
            <a:ext cx="6081149" cy="139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spcBef>
                <a:spcPts val="600"/>
              </a:spcBef>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② 在</a:t>
            </a:r>
            <a:r>
              <a:rPr lang="zh-CN" altLang="en-US" kern="0" dirty="0">
                <a:solidFill>
                  <a:srgbClr val="0000CC"/>
                </a:solidFill>
                <a:latin typeface="黑体" panose="02010609060101010101" pitchFamily="49" charset="-122"/>
                <a:ea typeface="黑体" panose="02010609060101010101" pitchFamily="49" charset="-122"/>
              </a:rPr>
              <a:t>添加表</a:t>
            </a:r>
            <a:r>
              <a:rPr lang="zh-CN" altLang="en-US" kern="0" dirty="0">
                <a:latin typeface="黑体" panose="02010609060101010101" pitchFamily="49" charset="-122"/>
                <a:ea typeface="黑体" panose="02010609060101010101" pitchFamily="49" charset="-122"/>
              </a:rPr>
              <a:t>对话框中，选择表</a:t>
            </a:r>
            <a:r>
              <a:rPr lang="en-US" altLang="zh-CN" kern="0" dirty="0">
                <a:solidFill>
                  <a:srgbClr val="0000CC"/>
                </a:solidFill>
                <a:latin typeface="黑体" panose="02010609060101010101" pitchFamily="49" charset="-122"/>
                <a:ea typeface="黑体" panose="02010609060101010101" pitchFamily="49" charset="-122"/>
              </a:rPr>
              <a:t>student</a:t>
            </a:r>
            <a:r>
              <a:rPr lang="zh-CN" altLang="en-US" kern="0" dirty="0">
                <a:latin typeface="黑体" panose="02010609060101010101" pitchFamily="49" charset="-122"/>
                <a:ea typeface="黑体" panose="02010609060101010101" pitchFamily="49" charset="-122"/>
              </a:rPr>
              <a:t>，单击“</a:t>
            </a:r>
            <a:r>
              <a:rPr lang="zh-CN" altLang="en-US" kern="0" dirty="0">
                <a:solidFill>
                  <a:srgbClr val="0000CC"/>
                </a:solidFill>
                <a:latin typeface="黑体" panose="02010609060101010101" pitchFamily="49" charset="-122"/>
                <a:ea typeface="黑体" panose="02010609060101010101" pitchFamily="49" charset="-122"/>
              </a:rPr>
              <a:t>添加</a:t>
            </a:r>
            <a:r>
              <a:rPr lang="zh-CN" altLang="en-US" kern="0" dirty="0">
                <a:latin typeface="黑体" panose="02010609060101010101" pitchFamily="49" charset="-122"/>
                <a:ea typeface="黑体" panose="02010609060101010101" pitchFamily="49" charset="-122"/>
              </a:rPr>
              <a:t>”按钮，然后单击“</a:t>
            </a:r>
            <a:r>
              <a:rPr lang="zh-CN" altLang="en-US" kern="0" dirty="0">
                <a:solidFill>
                  <a:srgbClr val="0000CC"/>
                </a:solidFill>
                <a:latin typeface="黑体" panose="02010609060101010101" pitchFamily="49" charset="-122"/>
                <a:ea typeface="黑体" panose="02010609060101010101" pitchFamily="49" charset="-122"/>
              </a:rPr>
              <a:t>关闭</a:t>
            </a:r>
            <a:r>
              <a:rPr lang="zh-CN" altLang="en-US" kern="0" dirty="0">
                <a:latin typeface="黑体" panose="02010609060101010101" pitchFamily="49" charset="-122"/>
                <a:ea typeface="黑体" panose="02010609060101010101" pitchFamily="49" charset="-122"/>
              </a:rPr>
              <a:t>”按钮。</a:t>
            </a:r>
            <a:endParaRPr lang="en-US" altLang="zh-CN" kern="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2B94F598-26A0-C88C-93F2-46D2143618FA}"/>
              </a:ext>
            </a:extLst>
          </p:cNvPr>
          <p:cNvPicPr>
            <a:picLocks noChangeAspect="1"/>
          </p:cNvPicPr>
          <p:nvPr/>
        </p:nvPicPr>
        <p:blipFill>
          <a:blip r:embed="rId4"/>
          <a:stretch>
            <a:fillRect/>
          </a:stretch>
        </p:blipFill>
        <p:spPr>
          <a:xfrm>
            <a:off x="7485210" y="3841468"/>
            <a:ext cx="3224121" cy="2531986"/>
          </a:xfrm>
          <a:prstGeom prst="rect">
            <a:avLst/>
          </a:prstGeom>
          <a:effectLst>
            <a:outerShdw blurRad="50800" dist="38100" dir="2700000" algn="tl" rotWithShape="0">
              <a:prstClr val="black">
                <a:alpha val="40000"/>
              </a:prstClr>
            </a:outerShdw>
          </a:effectLst>
        </p:spPr>
      </p:pic>
      <p:sp>
        <p:nvSpPr>
          <p:cNvPr id="6" name="AutoShape 8">
            <a:extLst>
              <a:ext uri="{FF2B5EF4-FFF2-40B4-BE49-F238E27FC236}">
                <a16:creationId xmlns:a16="http://schemas.microsoft.com/office/drawing/2014/main" id="{796401EA-FAFE-5781-655E-EF146D24848F}"/>
              </a:ext>
            </a:extLst>
          </p:cNvPr>
          <p:cNvSpPr>
            <a:spLocks noChangeArrowheads="1"/>
          </p:cNvSpPr>
          <p:nvPr/>
        </p:nvSpPr>
        <p:spPr bwMode="auto">
          <a:xfrm>
            <a:off x="8396577" y="5376283"/>
            <a:ext cx="1995777" cy="409983"/>
          </a:xfrm>
          <a:prstGeom prst="wedgeRoundRectCallout">
            <a:avLst>
              <a:gd name="adj1" fmla="val -26507"/>
              <a:gd name="adj2" fmla="val 119663"/>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r>
              <a:rPr lang="zh-CN" altLang="en-US" sz="2200" dirty="0">
                <a:solidFill>
                  <a:srgbClr val="0000CC"/>
                </a:solidFill>
                <a:latin typeface="黑体" panose="02010609060101010101" pitchFamily="49" charset="-122"/>
                <a:ea typeface="黑体" panose="02010609060101010101" pitchFamily="49" charset="-122"/>
              </a:rPr>
              <a:t>“添加”按钮</a:t>
            </a:r>
            <a:r>
              <a:rPr lang="en-US" altLang="zh-CN" sz="2200" dirty="0">
                <a:latin typeface="黑体" panose="02010609060101010101" pitchFamily="49" charset="-122"/>
                <a:ea typeface="黑体" panose="02010609060101010101" pitchFamily="49" charset="-122"/>
              </a:rPr>
              <a:t> </a:t>
            </a:r>
            <a:endParaRPr lang="en-US" altLang="zh-CN" sz="2200" dirty="0">
              <a:solidFill>
                <a:srgbClr val="0000CC"/>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ABC2D0B5-7450-FD00-00B8-6BA6959DABDC}"/>
              </a:ext>
            </a:extLst>
          </p:cNvPr>
          <p:cNvSpPr txBox="1">
            <a:spLocks/>
          </p:cNvSpPr>
          <p:nvPr/>
        </p:nvSpPr>
        <p:spPr>
          <a:xfrm>
            <a:off x="484561" y="1481717"/>
            <a:ext cx="10647408" cy="9239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9138" lvl="1" indent="-261938">
              <a:lnSpc>
                <a:spcPct val="120000"/>
              </a:lnSpc>
              <a:spcBef>
                <a:spcPts val="1800"/>
              </a:spcBef>
              <a:buFont typeface="Arial" panose="020B0604020202020204" pitchFamily="34" charset="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在</a:t>
            </a:r>
            <a:r>
              <a:rPr lang="en-US" altLang="zh-CN" kern="0" dirty="0">
                <a:latin typeface="黑体" panose="02010609060101010101" pitchFamily="49" charset="-122"/>
                <a:ea typeface="黑体" panose="02010609060101010101" pitchFamily="49" charset="-122"/>
              </a:rPr>
              <a:t>school</a:t>
            </a:r>
            <a:r>
              <a:rPr lang="zh-CN" altLang="en-US" kern="0" dirty="0">
                <a:latin typeface="黑体" panose="02010609060101010101" pitchFamily="49" charset="-122"/>
                <a:ea typeface="黑体" panose="02010609060101010101" pitchFamily="49" charset="-122"/>
              </a:rPr>
              <a:t>数据库中创建</a:t>
            </a:r>
            <a:r>
              <a:rPr lang="en-US" altLang="zh-CN" kern="0" dirty="0">
                <a:latin typeface="黑体" panose="02010609060101010101" pitchFamily="49" charset="-122"/>
                <a:ea typeface="黑体" panose="02010609060101010101" pitchFamily="49" charset="-122"/>
              </a:rPr>
              <a:t>95031</a:t>
            </a:r>
            <a:r>
              <a:rPr lang="zh-CN" altLang="en-US" kern="0" dirty="0">
                <a:latin typeface="黑体" panose="02010609060101010101" pitchFamily="49" charset="-122"/>
                <a:ea typeface="黑体" panose="02010609060101010101" pitchFamily="49" charset="-122"/>
              </a:rPr>
              <a:t>班的学生视图</a:t>
            </a:r>
            <a:r>
              <a:rPr lang="en-US" altLang="zh-CN" kern="0" dirty="0">
                <a:latin typeface="黑体" panose="02010609060101010101" pitchFamily="49" charset="-122"/>
                <a:ea typeface="黑体" panose="02010609060101010101" pitchFamily="49" charset="-122"/>
              </a:rPr>
              <a:t>V1</a:t>
            </a:r>
            <a:r>
              <a:rPr lang="zh-CN" altLang="en-US" kern="0" dirty="0">
                <a:latin typeface="黑体" panose="02010609060101010101" pitchFamily="49" charset="-122"/>
                <a:ea typeface="黑体" panose="02010609060101010101" pitchFamily="49" charset="-122"/>
              </a:rPr>
              <a:t>，使用汉字做列名，记录按学号升序排。</a:t>
            </a:r>
            <a:r>
              <a:rPr lang="zh-CN" altLang="en-US" kern="0" dirty="0">
                <a:solidFill>
                  <a:srgbClr val="C00000"/>
                </a:solidFill>
                <a:latin typeface="黑体" panose="02010609060101010101" pitchFamily="49" charset="-122"/>
                <a:ea typeface="黑体" panose="02010609060101010101" pitchFamily="49" charset="-122"/>
              </a:rPr>
              <a:t> </a:t>
            </a:r>
            <a:endParaRPr lang="en-US" altLang="zh-CN" kern="0" dirty="0">
              <a:latin typeface="黑体" panose="02010609060101010101" pitchFamily="49" charset="-122"/>
              <a:ea typeface="黑体" panose="02010609060101010101" pitchFamily="49" charset="-122"/>
            </a:endParaRPr>
          </a:p>
        </p:txBody>
      </p:sp>
      <p:sp>
        <p:nvSpPr>
          <p:cNvPr id="9" name="标题 1">
            <a:extLst>
              <a:ext uri="{FF2B5EF4-FFF2-40B4-BE49-F238E27FC236}">
                <a16:creationId xmlns:a16="http://schemas.microsoft.com/office/drawing/2014/main" id="{37A79997-9F3E-180E-54FC-825DA55CD7F9}"/>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9.1.2 </a:t>
            </a:r>
            <a:r>
              <a:rPr lang="zh-CN" altLang="en-US" sz="3200" dirty="0" smtClean="0">
                <a:solidFill>
                  <a:srgbClr val="C00000"/>
                </a:solidFill>
                <a:latin typeface="黑体" panose="02010609060101010101" pitchFamily="49" charset="-122"/>
                <a:ea typeface="黑体" panose="02010609060101010101" pitchFamily="49" charset="-122"/>
              </a:rPr>
              <a:t>创建</a:t>
            </a:r>
            <a:r>
              <a:rPr lang="zh-CN" altLang="en-US" sz="3200" dirty="0">
                <a:solidFill>
                  <a:srgbClr val="C00000"/>
                </a:solidFill>
                <a:latin typeface="黑体" panose="02010609060101010101" pitchFamily="49" charset="-122"/>
                <a:ea typeface="黑体" panose="02010609060101010101" pitchFamily="49" charset="-122"/>
              </a:rPr>
              <a:t>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6"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9BADA922-1BE9-5EB8-15C2-E6C55715C189}"/>
              </a:ext>
            </a:extLst>
          </p:cNvPr>
          <p:cNvPicPr>
            <a:picLocks noChangeAspect="1"/>
          </p:cNvPicPr>
          <p:nvPr/>
        </p:nvPicPr>
        <p:blipFill>
          <a:blip r:embed="rId3"/>
          <a:stretch>
            <a:fillRect/>
          </a:stretch>
        </p:blipFill>
        <p:spPr>
          <a:xfrm>
            <a:off x="984930" y="816864"/>
            <a:ext cx="9065306" cy="5637386"/>
          </a:xfrm>
          <a:prstGeom prst="rect">
            <a:avLst/>
          </a:prstGeom>
          <a:effectLst>
            <a:outerShdw blurRad="50800" dist="38100" dir="2700000" algn="tl" rotWithShape="0">
              <a:prstClr val="black">
                <a:alpha val="40000"/>
              </a:prstClr>
            </a:outerShdw>
          </a:effectLst>
        </p:spPr>
      </p:pic>
      <p:sp>
        <p:nvSpPr>
          <p:cNvPr id="3" name="内容占位符 2"/>
          <p:cNvSpPr txBox="1"/>
          <p:nvPr/>
        </p:nvSpPr>
        <p:spPr>
          <a:xfrm>
            <a:off x="562872" y="319189"/>
            <a:ext cx="9148029" cy="497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1200"/>
              </a:spcBef>
              <a:buNone/>
              <a:defRPr/>
            </a:pPr>
            <a:r>
              <a:rPr lang="zh-CN" altLang="en-US" dirty="0">
                <a:latin typeface="黑体" panose="02010609060101010101" pitchFamily="49" charset="-122"/>
                <a:ea typeface="黑体" panose="02010609060101010101" pitchFamily="49" charset="-122"/>
              </a:rPr>
              <a:t>③ 进入视图设计窗口，该窗口用于设计视图，窗口有</a:t>
            </a:r>
            <a:r>
              <a:rPr lang="zh-CN" altLang="en-US" dirty="0">
                <a:solidFill>
                  <a:srgbClr val="C00000"/>
                </a:solidFill>
                <a:latin typeface="黑体" panose="02010609060101010101" pitchFamily="49" charset="-122"/>
                <a:ea typeface="黑体" panose="02010609060101010101" pitchFamily="49" charset="-122"/>
              </a:rPr>
              <a:t>四个窗格：</a:t>
            </a:r>
            <a:endParaRPr lang="en-US" altLang="zh-CN" kern="0" dirty="0">
              <a:latin typeface="黑体" panose="02010609060101010101" pitchFamily="49" charset="-122"/>
              <a:ea typeface="黑体" panose="02010609060101010101" pitchFamily="49" charset="-122"/>
            </a:endParaRPr>
          </a:p>
        </p:txBody>
      </p:sp>
      <p:sp>
        <p:nvSpPr>
          <p:cNvPr id="11" name="AutoShape 8">
            <a:extLst>
              <a:ext uri="{FF2B5EF4-FFF2-40B4-BE49-F238E27FC236}">
                <a16:creationId xmlns:a16="http://schemas.microsoft.com/office/drawing/2014/main" id="{F6EC8B0D-3B1A-BBCB-6C4D-949167F303B9}"/>
              </a:ext>
            </a:extLst>
          </p:cNvPr>
          <p:cNvSpPr>
            <a:spLocks noChangeArrowheads="1"/>
          </p:cNvSpPr>
          <p:nvPr/>
        </p:nvSpPr>
        <p:spPr bwMode="auto">
          <a:xfrm>
            <a:off x="2802862" y="1396469"/>
            <a:ext cx="2334024" cy="497674"/>
          </a:xfrm>
          <a:prstGeom prst="wedgeRoundRectCallout">
            <a:avLst>
              <a:gd name="adj1" fmla="val -75630"/>
              <a:gd name="adj2" fmla="val 34278"/>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indent="-571500">
              <a:defRPr/>
            </a:pPr>
            <a:r>
              <a:rPr lang="zh-CN" altLang="en-US" sz="2000" dirty="0">
                <a:solidFill>
                  <a:srgbClr val="0000CC"/>
                </a:solidFill>
                <a:latin typeface="黑体" panose="02010609060101010101" pitchFamily="49" charset="-122"/>
                <a:ea typeface="黑体" panose="02010609060101010101" pitchFamily="49" charset="-122"/>
              </a:rPr>
              <a:t>勾选需要的字段</a:t>
            </a:r>
            <a:r>
              <a:rPr lang="zh-CN" altLang="en-US" sz="2000" kern="0" dirty="0">
                <a:solidFill>
                  <a:srgbClr val="0000CC"/>
                </a:solidFill>
                <a:latin typeface="黑体" panose="02010609060101010101" pitchFamily="49" charset="-122"/>
                <a:ea typeface="黑体" panose="02010609060101010101" pitchFamily="49" charset="-122"/>
                <a:sym typeface="+mn-ea"/>
              </a:rPr>
              <a:t>。</a:t>
            </a:r>
            <a:endParaRPr lang="zh-CN" altLang="en-US" sz="2000" b="1" dirty="0">
              <a:solidFill>
                <a:srgbClr val="0000CC"/>
              </a:solidFill>
              <a:latin typeface="黑体" panose="02010609060101010101" pitchFamily="49" charset="-122"/>
              <a:ea typeface="黑体" panose="02010609060101010101" pitchFamily="49" charset="-122"/>
            </a:endParaRPr>
          </a:p>
        </p:txBody>
      </p:sp>
      <p:sp>
        <p:nvSpPr>
          <p:cNvPr id="12" name="AutoShape 8">
            <a:extLst>
              <a:ext uri="{FF2B5EF4-FFF2-40B4-BE49-F238E27FC236}">
                <a16:creationId xmlns:a16="http://schemas.microsoft.com/office/drawing/2014/main" id="{5ACA46FB-DFD1-EE1A-4139-5661BACC31DE}"/>
              </a:ext>
            </a:extLst>
          </p:cNvPr>
          <p:cNvSpPr>
            <a:spLocks noChangeArrowheads="1"/>
          </p:cNvSpPr>
          <p:nvPr/>
        </p:nvSpPr>
        <p:spPr bwMode="auto">
          <a:xfrm>
            <a:off x="7143750" y="2954952"/>
            <a:ext cx="4343400" cy="1093209"/>
          </a:xfrm>
          <a:prstGeom prst="wedgeRoundRectCallout">
            <a:avLst>
              <a:gd name="adj1" fmla="val -74474"/>
              <a:gd name="adj2" fmla="val -6673"/>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1900" kern="0" dirty="0">
                <a:solidFill>
                  <a:srgbClr val="0000CC"/>
                </a:solidFill>
                <a:latin typeface="黑体" panose="02010609060101010101" pitchFamily="49" charset="-122"/>
                <a:ea typeface="黑体" panose="02010609060101010101" pitchFamily="49" charset="-122"/>
                <a:sym typeface="+mn-ea"/>
              </a:rPr>
              <a:t>按题意在</a:t>
            </a:r>
            <a:r>
              <a:rPr lang="zh-CN" altLang="en-US" sz="1900" kern="0" dirty="0">
                <a:solidFill>
                  <a:srgbClr val="C00000"/>
                </a:solidFill>
                <a:latin typeface="黑体" panose="02010609060101010101" pitchFamily="49" charset="-122"/>
                <a:ea typeface="黑体" panose="02010609060101010101" pitchFamily="49" charset="-122"/>
                <a:sym typeface="+mn-ea"/>
              </a:rPr>
              <a:t>别名</a:t>
            </a:r>
            <a:r>
              <a:rPr lang="zh-CN" altLang="en-US" sz="1900" kern="0" dirty="0">
                <a:solidFill>
                  <a:srgbClr val="0000CC"/>
                </a:solidFill>
                <a:latin typeface="黑体" panose="02010609060101010101" pitchFamily="49" charset="-122"/>
                <a:ea typeface="黑体" panose="02010609060101010101" pitchFamily="49" charset="-122"/>
                <a:sym typeface="+mn-ea"/>
              </a:rPr>
              <a:t>栏输入汉字做列名，</a:t>
            </a:r>
            <a:r>
              <a:rPr lang="zh-CN" altLang="en-US" sz="1900" kern="0" dirty="0">
                <a:solidFill>
                  <a:srgbClr val="C00000"/>
                </a:solidFill>
                <a:latin typeface="黑体" panose="02010609060101010101" pitchFamily="49" charset="-122"/>
                <a:ea typeface="黑体" panose="02010609060101010101" pitchFamily="49" charset="-122"/>
                <a:sym typeface="+mn-ea"/>
              </a:rPr>
              <a:t>输出</a:t>
            </a:r>
            <a:r>
              <a:rPr lang="zh-CN" altLang="en-US" sz="1900" kern="0" dirty="0">
                <a:solidFill>
                  <a:srgbClr val="0000CC"/>
                </a:solidFill>
                <a:latin typeface="黑体" panose="02010609060101010101" pitchFamily="49" charset="-122"/>
                <a:ea typeface="黑体" panose="02010609060101010101" pitchFamily="49" charset="-122"/>
                <a:sym typeface="+mn-ea"/>
              </a:rPr>
              <a:t>栏全部勾选，</a:t>
            </a:r>
            <a:r>
              <a:rPr lang="en-US" altLang="zh-CN" sz="1900" kern="0" dirty="0" err="1">
                <a:solidFill>
                  <a:srgbClr val="0000CC"/>
                </a:solidFill>
                <a:latin typeface="黑体" panose="02010609060101010101" pitchFamily="49" charset="-122"/>
                <a:ea typeface="黑体" panose="02010609060101010101" pitchFamily="49" charset="-122"/>
                <a:sym typeface="+mn-ea"/>
              </a:rPr>
              <a:t>sno</a:t>
            </a:r>
            <a:r>
              <a:rPr lang="zh-CN" altLang="en-US" sz="1900" kern="0" dirty="0">
                <a:solidFill>
                  <a:srgbClr val="0000CC"/>
                </a:solidFill>
                <a:latin typeface="黑体" panose="02010609060101010101" pitchFamily="49" charset="-122"/>
                <a:ea typeface="黑体" panose="02010609060101010101" pitchFamily="49" charset="-122"/>
                <a:sym typeface="+mn-ea"/>
              </a:rPr>
              <a:t>列的</a:t>
            </a:r>
            <a:r>
              <a:rPr lang="zh-CN" altLang="en-US" sz="1900" kern="0" dirty="0">
                <a:solidFill>
                  <a:srgbClr val="C00000"/>
                </a:solidFill>
                <a:latin typeface="黑体" panose="02010609060101010101" pitchFamily="49" charset="-122"/>
                <a:ea typeface="黑体" panose="02010609060101010101" pitchFamily="49" charset="-122"/>
                <a:sym typeface="+mn-ea"/>
              </a:rPr>
              <a:t>排序类型</a:t>
            </a:r>
            <a:r>
              <a:rPr lang="zh-CN" altLang="en-US" sz="1900" kern="0" dirty="0">
                <a:solidFill>
                  <a:srgbClr val="0000CC"/>
                </a:solidFill>
                <a:latin typeface="黑体" panose="02010609060101010101" pitchFamily="49" charset="-122"/>
                <a:ea typeface="黑体" panose="02010609060101010101" pitchFamily="49" charset="-122"/>
                <a:sym typeface="+mn-ea"/>
              </a:rPr>
              <a:t>设为升序，</a:t>
            </a:r>
            <a:r>
              <a:rPr lang="en-US" altLang="zh-CN" sz="1900" kern="0" dirty="0" err="1">
                <a:solidFill>
                  <a:srgbClr val="0000CC"/>
                </a:solidFill>
                <a:latin typeface="黑体" panose="02010609060101010101" pitchFamily="49" charset="-122"/>
                <a:ea typeface="黑体" panose="02010609060101010101" pitchFamily="49" charset="-122"/>
                <a:sym typeface="+mn-ea"/>
              </a:rPr>
              <a:t>sclass</a:t>
            </a:r>
            <a:r>
              <a:rPr lang="zh-CN" altLang="en-US" sz="1900" kern="0" dirty="0">
                <a:solidFill>
                  <a:srgbClr val="0000CC"/>
                </a:solidFill>
                <a:latin typeface="黑体" panose="02010609060101010101" pitchFamily="49" charset="-122"/>
                <a:ea typeface="黑体" panose="02010609060101010101" pitchFamily="49" charset="-122"/>
                <a:sym typeface="+mn-ea"/>
              </a:rPr>
              <a:t>列的</a:t>
            </a:r>
            <a:r>
              <a:rPr lang="zh-CN" altLang="en-US" sz="1900" kern="0" dirty="0">
                <a:solidFill>
                  <a:srgbClr val="C00000"/>
                </a:solidFill>
                <a:latin typeface="黑体" panose="02010609060101010101" pitchFamily="49" charset="-122"/>
                <a:ea typeface="黑体" panose="02010609060101010101" pitchFamily="49" charset="-122"/>
                <a:sym typeface="+mn-ea"/>
              </a:rPr>
              <a:t>筛选器</a:t>
            </a:r>
            <a:r>
              <a:rPr lang="zh-CN" altLang="en-US" sz="1900" kern="0" dirty="0">
                <a:solidFill>
                  <a:srgbClr val="0000CC"/>
                </a:solidFill>
                <a:latin typeface="黑体" panose="02010609060101010101" pitchFamily="49" charset="-122"/>
                <a:ea typeface="黑体" panose="02010609060101010101" pitchFamily="49" charset="-122"/>
                <a:sym typeface="+mn-ea"/>
              </a:rPr>
              <a:t>栏输入</a:t>
            </a:r>
            <a:r>
              <a:rPr lang="en-US" altLang="zh-CN" sz="1900" kern="0" dirty="0">
                <a:solidFill>
                  <a:srgbClr val="0000CC"/>
                </a:solidFill>
                <a:latin typeface="黑体" panose="02010609060101010101" pitchFamily="49" charset="-122"/>
                <a:ea typeface="黑体" panose="02010609060101010101" pitchFamily="49" charset="-122"/>
                <a:sym typeface="+mn-ea"/>
              </a:rPr>
              <a:t>95031</a:t>
            </a:r>
            <a:r>
              <a:rPr lang="zh-CN" altLang="en-US" sz="1900" kern="0" dirty="0">
                <a:solidFill>
                  <a:srgbClr val="0000CC"/>
                </a:solidFill>
                <a:latin typeface="黑体" panose="02010609060101010101" pitchFamily="49" charset="-122"/>
                <a:ea typeface="黑体" panose="02010609060101010101" pitchFamily="49" charset="-122"/>
                <a:sym typeface="+mn-ea"/>
              </a:rPr>
              <a:t>。</a:t>
            </a:r>
            <a:endParaRPr lang="zh-CN" altLang="en-US" sz="1900" b="1" dirty="0">
              <a:solidFill>
                <a:srgbClr val="0000CC"/>
              </a:solidFill>
              <a:latin typeface="黑体" panose="02010609060101010101" pitchFamily="49" charset="-122"/>
              <a:ea typeface="黑体" panose="02010609060101010101" pitchFamily="49" charset="-122"/>
            </a:endParaRPr>
          </a:p>
        </p:txBody>
      </p:sp>
      <p:sp>
        <p:nvSpPr>
          <p:cNvPr id="13" name="AutoShape 8">
            <a:extLst>
              <a:ext uri="{FF2B5EF4-FFF2-40B4-BE49-F238E27FC236}">
                <a16:creationId xmlns:a16="http://schemas.microsoft.com/office/drawing/2014/main" id="{65F6F144-A5F0-A9F2-70EA-10BF22CCA9A8}"/>
              </a:ext>
            </a:extLst>
          </p:cNvPr>
          <p:cNvSpPr>
            <a:spLocks noChangeArrowheads="1"/>
          </p:cNvSpPr>
          <p:nvPr/>
        </p:nvSpPr>
        <p:spPr bwMode="auto">
          <a:xfrm>
            <a:off x="6777546" y="4670665"/>
            <a:ext cx="3035923" cy="720731"/>
          </a:xfrm>
          <a:prstGeom prst="wedgeRoundRectCallout">
            <a:avLst>
              <a:gd name="adj1" fmla="val -66676"/>
              <a:gd name="adj2" fmla="val 3915"/>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r>
              <a:rPr lang="zh-CN" altLang="en-US" sz="2000" kern="0" dirty="0">
                <a:solidFill>
                  <a:srgbClr val="0000CC"/>
                </a:solidFill>
                <a:latin typeface="黑体" panose="02010609060101010101" pitchFamily="49" charset="-122"/>
                <a:ea typeface="黑体" panose="02010609060101010101" pitchFamily="49" charset="-122"/>
                <a:sym typeface="+mn-ea"/>
              </a:rPr>
              <a:t>在</a:t>
            </a:r>
            <a:r>
              <a:rPr lang="en-US" altLang="zh-CN" sz="2000" kern="0" dirty="0">
                <a:solidFill>
                  <a:srgbClr val="C00000"/>
                </a:solidFill>
                <a:latin typeface="黑体" panose="02010609060101010101" pitchFamily="49" charset="-122"/>
                <a:ea typeface="黑体" panose="02010609060101010101" pitchFamily="49" charset="-122"/>
                <a:sym typeface="+mn-ea"/>
              </a:rPr>
              <a:t>SQL</a:t>
            </a:r>
            <a:r>
              <a:rPr lang="zh-CN" altLang="en-US" sz="2000" kern="0" dirty="0">
                <a:solidFill>
                  <a:srgbClr val="C00000"/>
                </a:solidFill>
                <a:latin typeface="黑体" panose="02010609060101010101" pitchFamily="49" charset="-122"/>
                <a:ea typeface="黑体" panose="02010609060101010101" pitchFamily="49" charset="-122"/>
                <a:sym typeface="+mn-ea"/>
              </a:rPr>
              <a:t>语句窗格</a:t>
            </a:r>
            <a:r>
              <a:rPr lang="zh-CN" altLang="en-US" sz="2000" kern="0" dirty="0">
                <a:solidFill>
                  <a:srgbClr val="0000CC"/>
                </a:solidFill>
                <a:latin typeface="黑体" panose="02010609060101010101" pitchFamily="49" charset="-122"/>
                <a:ea typeface="黑体" panose="02010609060101010101" pitchFamily="49" charset="-122"/>
              </a:rPr>
              <a:t>中可查看自动生成的</a:t>
            </a:r>
            <a:r>
              <a:rPr lang="en-US" altLang="zh-CN" sz="2000" kern="0" dirty="0">
                <a:solidFill>
                  <a:srgbClr val="C00000"/>
                </a:solidFill>
                <a:latin typeface="黑体" panose="02010609060101010101" pitchFamily="49" charset="-122"/>
                <a:ea typeface="黑体" panose="02010609060101010101" pitchFamily="49" charset="-122"/>
              </a:rPr>
              <a:t>SELECT</a:t>
            </a:r>
            <a:r>
              <a:rPr lang="zh-CN" altLang="en-US" sz="2000" kern="0" dirty="0">
                <a:solidFill>
                  <a:srgbClr val="0000CC"/>
                </a:solidFill>
                <a:latin typeface="黑体" panose="02010609060101010101" pitchFamily="49" charset="-122"/>
                <a:ea typeface="黑体" panose="02010609060101010101" pitchFamily="49" charset="-122"/>
              </a:rPr>
              <a:t>语句。</a:t>
            </a:r>
            <a:endParaRPr lang="en-US" altLang="zh-CN" sz="2000" kern="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14" name="AutoShape 8">
            <a:extLst>
              <a:ext uri="{FF2B5EF4-FFF2-40B4-BE49-F238E27FC236}">
                <a16:creationId xmlns:a16="http://schemas.microsoft.com/office/drawing/2014/main" id="{6D779EF9-32A9-D148-0E5C-7DAD8FE86EAB}"/>
              </a:ext>
            </a:extLst>
          </p:cNvPr>
          <p:cNvSpPr>
            <a:spLocks noChangeArrowheads="1"/>
          </p:cNvSpPr>
          <p:nvPr/>
        </p:nvSpPr>
        <p:spPr bwMode="auto">
          <a:xfrm>
            <a:off x="6070911" y="5483641"/>
            <a:ext cx="4449195" cy="871947"/>
          </a:xfrm>
          <a:prstGeom prst="wedgeRoundRectCallout">
            <a:avLst>
              <a:gd name="adj1" fmla="val -66676"/>
              <a:gd name="adj2" fmla="val 3915"/>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r>
              <a:rPr lang="zh-CN" altLang="en-US" sz="2000" kern="0" dirty="0">
                <a:solidFill>
                  <a:srgbClr val="0000CC"/>
                </a:solidFill>
                <a:latin typeface="黑体" panose="02010609060101010101" pitchFamily="49" charset="-122"/>
                <a:ea typeface="黑体" panose="02010609060101010101" pitchFamily="49" charset="-122"/>
              </a:rPr>
              <a:t>单击工具栏中的执行按钮“</a:t>
            </a:r>
            <a:r>
              <a:rPr lang="en-US" altLang="zh-CN" sz="2000" kern="0" dirty="0">
                <a:solidFill>
                  <a:srgbClr val="C00000"/>
                </a:solidFill>
                <a:latin typeface="黑体" panose="02010609060101010101" pitchFamily="49" charset="-122"/>
                <a:ea typeface="黑体" panose="02010609060101010101" pitchFamily="49" charset="-122"/>
              </a:rPr>
              <a:t>!</a:t>
            </a:r>
            <a:r>
              <a:rPr lang="en-US" altLang="zh-CN" sz="2000" kern="0" dirty="0">
                <a:solidFill>
                  <a:srgbClr val="0000CC"/>
                </a:solidFill>
                <a:latin typeface="黑体" panose="02010609060101010101" pitchFamily="49" charset="-122"/>
                <a:ea typeface="黑体" panose="02010609060101010101" pitchFamily="49" charset="-122"/>
              </a:rPr>
              <a:t>”</a:t>
            </a:r>
            <a:r>
              <a:rPr lang="zh-CN" altLang="en-US" sz="2000" kern="0" dirty="0">
                <a:solidFill>
                  <a:srgbClr val="0000CC"/>
                </a:solidFill>
                <a:latin typeface="黑体" panose="02010609060101010101" pitchFamily="49" charset="-122"/>
                <a:ea typeface="黑体" panose="02010609060101010101" pitchFamily="49" charset="-122"/>
              </a:rPr>
              <a:t>可在</a:t>
            </a:r>
            <a:r>
              <a:rPr lang="zh-CN" altLang="en-US" sz="2000" kern="0" dirty="0">
                <a:solidFill>
                  <a:srgbClr val="C00000"/>
                </a:solidFill>
                <a:latin typeface="黑体" panose="02010609060101010101" pitchFamily="49" charset="-122"/>
                <a:ea typeface="黑体" panose="02010609060101010101" pitchFamily="49" charset="-122"/>
              </a:rPr>
              <a:t>结果窗格</a:t>
            </a:r>
            <a:r>
              <a:rPr lang="zh-CN" altLang="en-US" sz="2000" kern="0" dirty="0">
                <a:solidFill>
                  <a:srgbClr val="0000CC"/>
                </a:solidFill>
                <a:latin typeface="黑体" panose="02010609060101010101" pitchFamily="49" charset="-122"/>
                <a:ea typeface="黑体" panose="02010609060101010101" pitchFamily="49" charset="-122"/>
              </a:rPr>
              <a:t>中查看视图中将显示的数据。</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15" name="AutoShape 8">
            <a:extLst>
              <a:ext uri="{FF2B5EF4-FFF2-40B4-BE49-F238E27FC236}">
                <a16:creationId xmlns:a16="http://schemas.microsoft.com/office/drawing/2014/main" id="{8DF94D71-0210-0761-0CC0-D1EA18E2899A}"/>
              </a:ext>
            </a:extLst>
          </p:cNvPr>
          <p:cNvSpPr>
            <a:spLocks noChangeArrowheads="1"/>
          </p:cNvSpPr>
          <p:nvPr/>
        </p:nvSpPr>
        <p:spPr bwMode="auto">
          <a:xfrm>
            <a:off x="5136886" y="1990812"/>
            <a:ext cx="3827500" cy="708734"/>
          </a:xfrm>
          <a:prstGeom prst="wedgeRoundRectCallout">
            <a:avLst>
              <a:gd name="adj1" fmla="val -39145"/>
              <a:gd name="adj2" fmla="val 151365"/>
              <a:gd name="adj3" fmla="val 16667"/>
            </a:avLst>
          </a:prstGeom>
          <a:no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000" kern="0" dirty="0">
                <a:solidFill>
                  <a:srgbClr val="0000CC"/>
                </a:solidFill>
                <a:latin typeface="黑体" panose="02010609060101010101" pitchFamily="49" charset="-122"/>
                <a:ea typeface="黑体" panose="02010609060101010101" pitchFamily="49" charset="-122"/>
                <a:sym typeface="+mn-ea"/>
              </a:rPr>
              <a:t>在</a:t>
            </a:r>
            <a:r>
              <a:rPr lang="zh-CN" altLang="en-US" sz="2000" kern="0" dirty="0">
                <a:solidFill>
                  <a:srgbClr val="C00000"/>
                </a:solidFill>
                <a:latin typeface="黑体" panose="02010609060101010101" pitchFamily="49" charset="-122"/>
                <a:ea typeface="黑体" panose="02010609060101010101" pitchFamily="49" charset="-122"/>
                <a:sym typeface="+mn-ea"/>
              </a:rPr>
              <a:t>网格窗格</a:t>
            </a:r>
            <a:r>
              <a:rPr lang="zh-CN" altLang="en-US" sz="2000" kern="0" dirty="0">
                <a:solidFill>
                  <a:srgbClr val="0000CC"/>
                </a:solidFill>
                <a:latin typeface="黑体" panose="02010609060101010101" pitchFamily="49" charset="-122"/>
                <a:ea typeface="黑体" panose="02010609060101010101" pitchFamily="49" charset="-122"/>
                <a:sym typeface="+mn-ea"/>
              </a:rPr>
              <a:t>可设置列的别名、是否输出、排序类型、筛选条件等。</a:t>
            </a:r>
            <a:endParaRPr lang="zh-CN" altLang="en-US" sz="2000" b="1" dirty="0">
              <a:solidFill>
                <a:srgbClr val="0000CC"/>
              </a:solidFill>
              <a:latin typeface="黑体" panose="02010609060101010101" pitchFamily="49" charset="-122"/>
              <a:ea typeface="黑体" panose="02010609060101010101" pitchFamily="49" charset="-122"/>
            </a:endParaRPr>
          </a:p>
        </p:txBody>
      </p:sp>
      <p:sp>
        <p:nvSpPr>
          <p:cNvPr id="5" name="AutoShape 8">
            <a:extLst>
              <a:ext uri="{FF2B5EF4-FFF2-40B4-BE49-F238E27FC236}">
                <a16:creationId xmlns:a16="http://schemas.microsoft.com/office/drawing/2014/main" id="{F2976C90-678A-DF51-BCDE-D7E73DA877BA}"/>
              </a:ext>
            </a:extLst>
          </p:cNvPr>
          <p:cNvSpPr>
            <a:spLocks noChangeArrowheads="1"/>
          </p:cNvSpPr>
          <p:nvPr/>
        </p:nvSpPr>
        <p:spPr bwMode="auto">
          <a:xfrm>
            <a:off x="5821136" y="1177836"/>
            <a:ext cx="4229100" cy="708734"/>
          </a:xfrm>
          <a:prstGeom prst="wedgeRoundRectCallout">
            <a:avLst>
              <a:gd name="adj1" fmla="val -11296"/>
              <a:gd name="adj2" fmla="val 47689"/>
              <a:gd name="adj3" fmla="val 16667"/>
            </a:avLst>
          </a:prstGeom>
          <a:no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000" dirty="0">
                <a:solidFill>
                  <a:srgbClr val="C00000"/>
                </a:solidFill>
                <a:latin typeface="黑体" panose="02010609060101010101" pitchFamily="49" charset="-122"/>
                <a:ea typeface="黑体" panose="02010609060101010101" pitchFamily="49" charset="-122"/>
              </a:rPr>
              <a:t>关系图窗格</a:t>
            </a:r>
            <a:r>
              <a:rPr lang="zh-CN" altLang="en-US" sz="2000" dirty="0">
                <a:solidFill>
                  <a:srgbClr val="0000CC"/>
                </a:solidFill>
                <a:latin typeface="黑体" panose="02010609060101010101" pitchFamily="49" charset="-122"/>
                <a:ea typeface="黑体" panose="02010609060101010101" pitchFamily="49" charset="-122"/>
              </a:rPr>
              <a:t>可添加表、删除表、设置表连接、选择视图中显示的列等</a:t>
            </a:r>
            <a:r>
              <a:rPr lang="zh-CN" altLang="en-US" sz="2000" kern="0" dirty="0">
                <a:solidFill>
                  <a:srgbClr val="0000CC"/>
                </a:solidFill>
                <a:latin typeface="黑体" panose="02010609060101010101" pitchFamily="49" charset="-122"/>
                <a:ea typeface="黑体" panose="02010609060101010101" pitchFamily="49" charset="-122"/>
                <a:sym typeface="+mn-ea"/>
              </a:rPr>
              <a:t>。</a:t>
            </a:r>
            <a:endParaRPr lang="zh-CN" altLang="en-US" sz="20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2"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5" grpId="1" animBg="1"/>
      <p:bldP spid="5"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E95FA7E-148D-B404-2426-553EE623837F}"/>
              </a:ext>
            </a:extLst>
          </p:cNvPr>
          <p:cNvSpPr txBox="1">
            <a:spLocks/>
          </p:cNvSpPr>
          <p:nvPr/>
        </p:nvSpPr>
        <p:spPr>
          <a:xfrm>
            <a:off x="701749" y="810251"/>
            <a:ext cx="5470450" cy="153098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④ 单击工具栏中的“</a:t>
            </a:r>
            <a:r>
              <a:rPr lang="zh-CN" altLang="en-US" kern="0" dirty="0">
                <a:solidFill>
                  <a:srgbClr val="0000CC"/>
                </a:solidFill>
                <a:latin typeface="黑体" panose="02010609060101010101" pitchFamily="49" charset="-122"/>
                <a:ea typeface="黑体" panose="02010609060101010101" pitchFamily="49" charset="-122"/>
              </a:rPr>
              <a:t>保存</a:t>
            </a:r>
            <a:r>
              <a:rPr lang="zh-CN" altLang="en-US" dirty="0">
                <a:latin typeface="黑体" panose="02010609060101010101" pitchFamily="49" charset="-122"/>
                <a:ea typeface="黑体" panose="02010609060101010101" pitchFamily="49" charset="-122"/>
              </a:rPr>
              <a:t>”按钮，然后在弹出的对话框中输入</a:t>
            </a:r>
            <a:r>
              <a:rPr lang="zh-CN" altLang="en-US" dirty="0">
                <a:solidFill>
                  <a:srgbClr val="0000CC"/>
                </a:solidFill>
                <a:latin typeface="黑体" panose="02010609060101010101" pitchFamily="49" charset="-122"/>
                <a:ea typeface="黑体" panose="02010609060101010101" pitchFamily="49" charset="-122"/>
              </a:rPr>
              <a:t>视图名称</a:t>
            </a:r>
            <a:r>
              <a:rPr lang="zh-CN" altLang="en-US" dirty="0">
                <a:latin typeface="黑体" panose="02010609060101010101" pitchFamily="49" charset="-122"/>
                <a:ea typeface="黑体" panose="02010609060101010101" pitchFamily="49" charset="-122"/>
              </a:rPr>
              <a:t>，如</a:t>
            </a:r>
            <a:r>
              <a:rPr lang="en-US" altLang="zh-CN" dirty="0">
                <a:solidFill>
                  <a:srgbClr val="0000CC"/>
                </a:solidFill>
                <a:latin typeface="黑体" panose="02010609060101010101" pitchFamily="49" charset="-122"/>
                <a:ea typeface="黑体" panose="02010609060101010101" pitchFamily="49" charset="-122"/>
              </a:rPr>
              <a:t>V1</a:t>
            </a:r>
            <a:r>
              <a:rPr lang="zh-CN" altLang="en-US" dirty="0">
                <a:latin typeface="黑体" panose="02010609060101010101" pitchFamily="49" charset="-122"/>
                <a:ea typeface="黑体" panose="02010609060101010101" pitchFamily="49" charset="-122"/>
              </a:rPr>
              <a:t>， 单击</a:t>
            </a:r>
            <a:r>
              <a:rPr lang="en-US" altLang="zh-CN" dirty="0">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确定</a:t>
            </a:r>
            <a:r>
              <a:rPr lang="zh-CN" altLang="en-US" dirty="0">
                <a:latin typeface="黑体" panose="02010609060101010101" pitchFamily="49" charset="-122"/>
                <a:ea typeface="黑体" panose="02010609060101010101" pitchFamily="49" charset="-122"/>
              </a:rPr>
              <a:t>”按钮完成创建。</a:t>
            </a:r>
            <a:endParaRPr lang="en-US" altLang="zh-CN"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0F40752-A114-708F-285F-99483D940B43}"/>
              </a:ext>
            </a:extLst>
          </p:cNvPr>
          <p:cNvPicPr>
            <a:picLocks noChangeAspect="1"/>
          </p:cNvPicPr>
          <p:nvPr/>
        </p:nvPicPr>
        <p:blipFill>
          <a:blip r:embed="rId2"/>
          <a:stretch>
            <a:fillRect/>
          </a:stretch>
        </p:blipFill>
        <p:spPr>
          <a:xfrm>
            <a:off x="6701734" y="950586"/>
            <a:ext cx="4206774" cy="1798057"/>
          </a:xfrm>
          <a:prstGeom prst="rect">
            <a:avLst/>
          </a:prstGeom>
        </p:spPr>
      </p:pic>
      <p:pic>
        <p:nvPicPr>
          <p:cNvPr id="5" name="图片 4">
            <a:extLst>
              <a:ext uri="{FF2B5EF4-FFF2-40B4-BE49-F238E27FC236}">
                <a16:creationId xmlns:a16="http://schemas.microsoft.com/office/drawing/2014/main" id="{FE221DBE-2C1A-824C-D075-A55F90EAD805}"/>
              </a:ext>
            </a:extLst>
          </p:cNvPr>
          <p:cNvPicPr>
            <a:picLocks noChangeAspect="1"/>
          </p:cNvPicPr>
          <p:nvPr/>
        </p:nvPicPr>
        <p:blipFill>
          <a:blip r:embed="rId3"/>
          <a:stretch>
            <a:fillRect/>
          </a:stretch>
        </p:blipFill>
        <p:spPr>
          <a:xfrm>
            <a:off x="6701734" y="3429000"/>
            <a:ext cx="2523909" cy="1904837"/>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79DD69AF-36F9-BEF3-F669-6625F9800AF3}"/>
              </a:ext>
            </a:extLst>
          </p:cNvPr>
          <p:cNvSpPr txBox="1">
            <a:spLocks/>
          </p:cNvSpPr>
          <p:nvPr/>
        </p:nvSpPr>
        <p:spPr>
          <a:xfrm>
            <a:off x="701749" y="3802852"/>
            <a:ext cx="5470450" cy="1530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在对象资源管理器的“</a:t>
            </a:r>
            <a:r>
              <a:rPr lang="zh-CN" altLang="en-US" dirty="0">
                <a:solidFill>
                  <a:srgbClr val="0000CC"/>
                </a:solidFill>
                <a:latin typeface="黑体" panose="02010609060101010101" pitchFamily="49" charset="-122"/>
                <a:ea typeface="黑体" panose="02010609060101010101" pitchFamily="49" charset="-122"/>
              </a:rPr>
              <a:t>视图</a:t>
            </a:r>
            <a:r>
              <a:rPr lang="zh-CN" altLang="en-US" dirty="0">
                <a:latin typeface="黑体" panose="02010609060101010101" pitchFamily="49" charset="-122"/>
                <a:ea typeface="黑体" panose="02010609060101010101" pitchFamily="49" charset="-122"/>
              </a:rPr>
              <a:t>”节点下可以查看创建的视图名称。</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633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5FBC223A-51C0-B3D6-E323-4DD4117C79A5}"/>
              </a:ext>
            </a:extLst>
          </p:cNvPr>
          <p:cNvSpPr txBox="1">
            <a:spLocks/>
          </p:cNvSpPr>
          <p:nvPr/>
        </p:nvSpPr>
        <p:spPr>
          <a:xfrm>
            <a:off x="1395248" y="1923117"/>
            <a:ext cx="8915400" cy="2162387"/>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600"/>
              </a:spcBef>
              <a:buClr>
                <a:srgbClr val="C00000"/>
              </a:buClr>
              <a:buNone/>
              <a:defRPr/>
            </a:pPr>
            <a:r>
              <a:rPr lang="zh-CN" altLang="zh-CN" sz="2400" dirty="0">
                <a:solidFill>
                  <a:srgbClr val="C00000"/>
                </a:solidFill>
                <a:latin typeface="黑体" panose="02010609060101010101" pitchFamily="49" charset="-122"/>
                <a:ea typeface="黑体" panose="02010609060101010101" pitchFamily="49" charset="-122"/>
              </a:rPr>
              <a:t>CREATE VIEW </a:t>
            </a:r>
            <a:r>
              <a:rPr lang="zh-CN" altLang="en-US" sz="2400" dirty="0">
                <a:latin typeface="黑体" panose="02010609060101010101" pitchFamily="49" charset="-122"/>
                <a:ea typeface="黑体" panose="02010609060101010101" pitchFamily="49" charset="-122"/>
              </a:rPr>
              <a:t>视图名称</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1</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2</a:t>
            </a:r>
            <a:r>
              <a:rPr lang="zh-CN" altLang="zh-CN" sz="2400" dirty="0">
                <a:solidFill>
                  <a:srgbClr val="C00000"/>
                </a:solidFill>
                <a:latin typeface="黑体" panose="02010609060101010101" pitchFamily="49" charset="-122"/>
                <a:ea typeface="黑体" panose="02010609060101010101" pitchFamily="49" charset="-122"/>
              </a:rPr>
              <a:t> </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n] </a:t>
            </a:r>
            <a:r>
              <a:rPr lang="zh-CN" altLang="zh-CN" sz="2400" dirty="0">
                <a:solidFill>
                  <a:srgbClr val="C00000"/>
                </a:solidFill>
                <a:latin typeface="黑体" panose="02010609060101010101" pitchFamily="49" charset="-122"/>
                <a:ea typeface="黑体" panose="02010609060101010101" pitchFamily="49" charset="-122"/>
              </a:rPr>
              <a:t>)</a:t>
            </a:r>
            <a:r>
              <a:rPr lang="zh-CN"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sz="2400" dirty="0">
                <a:solidFill>
                  <a:srgbClr val="C00000"/>
                </a:solidFill>
                <a:latin typeface="黑体" panose="02010609060101010101" pitchFamily="49" charset="-122"/>
                <a:ea typeface="黑体" panose="02010609060101010101" pitchFamily="49" charset="-122"/>
              </a:rPr>
              <a:t> </a:t>
            </a:r>
          </a:p>
          <a:p>
            <a:pPr marL="344170" lvl="1" indent="0">
              <a:lnSpc>
                <a:spcPct val="130000"/>
              </a:lnSpc>
              <a:spcBef>
                <a:spcPts val="60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zh-CN" dirty="0">
                <a:solidFill>
                  <a:srgbClr val="C00000"/>
                </a:solidFill>
                <a:latin typeface="黑体" panose="02010609060101010101" pitchFamily="49" charset="-122"/>
                <a:ea typeface="黑体" panose="02010609060101010101" pitchFamily="49" charset="-122"/>
              </a:rPr>
              <a:t>AS </a:t>
            </a:r>
            <a:endParaRPr lang="en-US" altLang="zh-CN" dirty="0">
              <a:solidFill>
                <a:srgbClr val="C00000"/>
              </a:solidFill>
              <a:latin typeface="黑体" panose="02010609060101010101" pitchFamily="49" charset="-122"/>
              <a:ea typeface="黑体" panose="02010609060101010101" pitchFamily="49" charset="-122"/>
            </a:endParaRPr>
          </a:p>
          <a:p>
            <a:pPr marL="344170" lvl="1" indent="0">
              <a:lnSpc>
                <a:spcPct val="130000"/>
              </a:lnSpc>
              <a:spcBef>
                <a:spcPts val="60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查询语句</a:t>
            </a:r>
            <a:endParaRPr lang="zh-CN" altLang="zh-CN" dirty="0">
              <a:latin typeface="黑体" panose="02010609060101010101" pitchFamily="49" charset="-122"/>
              <a:ea typeface="黑体" panose="02010609060101010101" pitchFamily="49" charset="-122"/>
            </a:endParaRPr>
          </a:p>
          <a:p>
            <a:pPr marL="344170" lvl="1" indent="0">
              <a:lnSpc>
                <a:spcPct val="130000"/>
              </a:lnSpc>
              <a:spcBef>
                <a:spcPts val="600"/>
              </a:spcBef>
              <a:buFont typeface="Arial" panose="020B0604020202020204" pitchFamily="34" charset="0"/>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zh-CN" dirty="0">
                <a:solidFill>
                  <a:schemeClr val="tx1">
                    <a:lumMod val="50000"/>
                    <a:lumOff val="50000"/>
                  </a:schemeClr>
                </a:solidFill>
                <a:latin typeface="黑体" panose="02010609060101010101" pitchFamily="49" charset="-122"/>
                <a:ea typeface="黑体" panose="02010609060101010101" pitchFamily="49" charset="-122"/>
              </a:rPr>
              <a:t>[</a:t>
            </a:r>
            <a:r>
              <a:rPr lang="zh-CN" altLang="zh-CN" dirty="0">
                <a:solidFill>
                  <a:srgbClr val="C00000"/>
                </a:solidFill>
                <a:latin typeface="黑体" panose="02010609060101010101" pitchFamily="49" charset="-122"/>
                <a:ea typeface="黑体" panose="02010609060101010101" pitchFamily="49" charset="-122"/>
              </a:rPr>
              <a:t>WITH CHECK OPTION</a:t>
            </a:r>
            <a:r>
              <a:rPr lang="zh-CN" altLang="zh-CN" dirty="0">
                <a:solidFill>
                  <a:schemeClr val="tx1">
                    <a:lumMod val="50000"/>
                    <a:lumOff val="50000"/>
                  </a:schemeClr>
                </a:solidFill>
                <a:latin typeface="黑体" panose="02010609060101010101" pitchFamily="49" charset="-122"/>
                <a:ea typeface="黑体" panose="02010609060101010101" pitchFamily="49" charset="-122"/>
              </a:rPr>
              <a:t>]</a:t>
            </a:r>
          </a:p>
        </p:txBody>
      </p:sp>
      <p:sp>
        <p:nvSpPr>
          <p:cNvPr id="7" name="内容占位符 2"/>
          <p:cNvSpPr>
            <a:spLocks noGrp="1"/>
          </p:cNvSpPr>
          <p:nvPr>
            <p:ph idx="1"/>
          </p:nvPr>
        </p:nvSpPr>
        <p:spPr>
          <a:xfrm>
            <a:off x="838200" y="1251307"/>
            <a:ext cx="10515600" cy="553723"/>
          </a:xfrm>
        </p:spPr>
        <p:txBody>
          <a:bodyPr>
            <a:normAutofit/>
          </a:bodyPr>
          <a:lstStyle/>
          <a:p>
            <a:pPr marL="0" indent="0">
              <a:lnSpc>
                <a:spcPct val="100000"/>
              </a:lnSpc>
              <a:spcBef>
                <a:spcPts val="600"/>
              </a:spcBef>
              <a:buClr>
                <a:srgbClr val="C00000"/>
              </a:buClr>
              <a:buNone/>
              <a:defRPr/>
            </a:pPr>
            <a:r>
              <a:rPr lang="en-US" altLang="zh-CN" sz="2600" b="1"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使用</a:t>
            </a:r>
            <a:r>
              <a:rPr lang="en-US" altLang="zh-CN" sz="2400" dirty="0">
                <a:solidFill>
                  <a:srgbClr val="C00000"/>
                </a:solidFill>
                <a:latin typeface="黑体" panose="02010609060101010101" pitchFamily="49" charset="-122"/>
                <a:ea typeface="黑体" panose="02010609060101010101" pitchFamily="49" charset="-122"/>
              </a:rPr>
              <a:t>CREATE VIEW</a:t>
            </a:r>
            <a:r>
              <a:rPr lang="zh-CN" altLang="en-US" sz="2400" dirty="0">
                <a:latin typeface="黑体" panose="02010609060101010101" pitchFamily="49" charset="-122"/>
                <a:ea typeface="黑体" panose="02010609060101010101" pitchFamily="49" charset="-122"/>
              </a:rPr>
              <a:t>语句创建视图，基本</a:t>
            </a:r>
            <a:r>
              <a:rPr lang="zh-CN" altLang="en-US" sz="2400" kern="0" dirty="0">
                <a:latin typeface="黑体" panose="02010609060101010101" pitchFamily="49" charset="-122"/>
                <a:ea typeface="黑体" panose="02010609060101010101" pitchFamily="49" charset="-122"/>
              </a:rPr>
              <a:t>语法格式：</a:t>
            </a:r>
            <a:endParaRPr lang="en-US" altLang="zh-CN" sz="2400" kern="0" dirty="0">
              <a:latin typeface="黑体" panose="02010609060101010101" pitchFamily="49" charset="-122"/>
              <a:ea typeface="黑体" panose="02010609060101010101" pitchFamily="49" charset="-122"/>
            </a:endParaRPr>
          </a:p>
        </p:txBody>
      </p:sp>
      <p:sp>
        <p:nvSpPr>
          <p:cNvPr id="5" name="AutoShape 8"/>
          <p:cNvSpPr>
            <a:spLocks noChangeArrowheads="1"/>
          </p:cNvSpPr>
          <p:nvPr/>
        </p:nvSpPr>
        <p:spPr bwMode="auto">
          <a:xfrm>
            <a:off x="5686870" y="2421006"/>
            <a:ext cx="5109882" cy="919809"/>
          </a:xfrm>
          <a:prstGeom prst="wedgeRoundRectCallout">
            <a:avLst>
              <a:gd name="adj1" fmla="val -59965"/>
              <a:gd name="adj2" fmla="val -52892"/>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solidFill>
                  <a:srgbClr val="0000CC"/>
                </a:solidFill>
                <a:latin typeface="黑体" panose="02010609060101010101" pitchFamily="49" charset="-122"/>
                <a:ea typeface="黑体" panose="02010609060101010101" pitchFamily="49" charset="-122"/>
                <a:sym typeface="+mn-ea"/>
              </a:rPr>
              <a:t>省略列名时默认用查询语句中的列名，但当视图中有计算列时，必须命名列名。</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6" name="AutoShape 8"/>
          <p:cNvSpPr>
            <a:spLocks noChangeArrowheads="1"/>
          </p:cNvSpPr>
          <p:nvPr/>
        </p:nvSpPr>
        <p:spPr bwMode="auto">
          <a:xfrm>
            <a:off x="5423535" y="3458902"/>
            <a:ext cx="2985359" cy="545919"/>
          </a:xfrm>
          <a:prstGeom prst="wedgeRoundRectCallout">
            <a:avLst>
              <a:gd name="adj1" fmla="val -109386"/>
              <a:gd name="adj2" fmla="val -76998"/>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生成视图的查询语句。</a:t>
            </a:r>
          </a:p>
        </p:txBody>
      </p:sp>
      <p:sp>
        <p:nvSpPr>
          <p:cNvPr id="9" name="AutoShape 8"/>
          <p:cNvSpPr>
            <a:spLocks noChangeArrowheads="1"/>
          </p:cNvSpPr>
          <p:nvPr/>
        </p:nvSpPr>
        <p:spPr bwMode="auto">
          <a:xfrm>
            <a:off x="2118042" y="4583394"/>
            <a:ext cx="6610985" cy="1334484"/>
          </a:xfrm>
          <a:prstGeom prst="wedgeRoundRectCallout">
            <a:avLst>
              <a:gd name="adj1" fmla="val -28308"/>
              <a:gd name="adj2" fmla="val -88597"/>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a:spcBef>
                <a:spcPts val="1200"/>
              </a:spcBef>
              <a:buSzTx/>
              <a:buFontTx/>
              <a:buNone/>
              <a:tabLst>
                <a:tab pos="458470" algn="l"/>
              </a:tabLst>
              <a:defRPr/>
            </a:pPr>
            <a:r>
              <a:rPr lang="zh-CN" altLang="zh-CN" sz="2200" dirty="0">
                <a:solidFill>
                  <a:srgbClr val="C00000"/>
                </a:solidFill>
                <a:latin typeface="黑体" panose="02010609060101010101" pitchFamily="49" charset="-122"/>
                <a:ea typeface="黑体" panose="02010609060101010101" pitchFamily="49" charset="-122"/>
              </a:rPr>
              <a:t>WITH CHECK OPTION </a:t>
            </a:r>
            <a:r>
              <a:rPr lang="zh-CN" altLang="en-US" sz="2200" dirty="0">
                <a:solidFill>
                  <a:srgbClr val="0000CC"/>
                </a:solidFill>
                <a:latin typeface="黑体" panose="02010609060101010101" pitchFamily="49" charset="-122"/>
                <a:ea typeface="黑体" panose="02010609060101010101" pitchFamily="49" charset="-122"/>
              </a:rPr>
              <a:t>选项强制视图上执行的所有数据修改必须符合由</a:t>
            </a:r>
            <a:r>
              <a:rPr lang="zh-CN" altLang="en-US" sz="2200" dirty="0">
                <a:solidFill>
                  <a:srgbClr val="C00000"/>
                </a:solidFill>
                <a:latin typeface="黑体" panose="02010609060101010101" pitchFamily="49" charset="-122"/>
                <a:ea typeface="黑体" panose="02010609060101010101" pitchFamily="49" charset="-122"/>
              </a:rPr>
              <a:t>查询语句</a:t>
            </a:r>
            <a:r>
              <a:rPr lang="zh-CN" altLang="en-US" sz="2200" dirty="0">
                <a:solidFill>
                  <a:srgbClr val="0000CC"/>
                </a:solidFill>
                <a:latin typeface="黑体" panose="02010609060101010101" pitchFamily="49" charset="-122"/>
                <a:ea typeface="黑体" panose="02010609060101010101" pitchFamily="49" charset="-122"/>
              </a:rPr>
              <a:t>设置的条件，这样可确保提交修改后仍可通过视图看到修改的数据。</a:t>
            </a:r>
            <a:endParaRPr lang="en-US" altLang="zh-CN" sz="2200" kern="0" dirty="0">
              <a:solidFill>
                <a:srgbClr val="0000CC"/>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CBCCD275-4302-17F3-AF3F-B9A680F17DE0}"/>
              </a:ext>
            </a:extLst>
          </p:cNvPr>
          <p:cNvSpPr txBox="1">
            <a:spLocks/>
          </p:cNvSpPr>
          <p:nvPr/>
        </p:nvSpPr>
        <p:spPr>
          <a:xfrm>
            <a:off x="720000" y="540000"/>
            <a:ext cx="10647408" cy="540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Clr>
                <a:srgbClr val="C00000"/>
              </a:buClr>
              <a:buFont typeface="Arial" panose="020B0604020202020204" pitchFamily="34" charset="0"/>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使用语句创建视图</a:t>
            </a:r>
            <a:endParaRPr lang="en-US" altLang="zh-CN"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p:bldP spid="5" grpId="0" animBg="1"/>
      <p:bldP spid="5" grpId="1" animBg="1"/>
      <p:bldP spid="6" grpId="0" animBg="1"/>
      <p:bldP spid="6" grpId="1"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36041" y="712172"/>
            <a:ext cx="10255631" cy="1131476"/>
          </a:xfrm>
        </p:spPr>
        <p:txBody>
          <a:bodyPr>
            <a:normAutofit/>
          </a:bodyPr>
          <a:lstStyle/>
          <a:p>
            <a:pPr marL="347663" indent="-347663">
              <a:lnSpc>
                <a:spcPct val="120000"/>
              </a:lnSpc>
              <a:spcBef>
                <a:spcPts val="600"/>
              </a:spcBef>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在</a:t>
            </a:r>
            <a:r>
              <a:rPr lang="en-US" altLang="zh-CN" sz="2400" kern="0" dirty="0">
                <a:latin typeface="黑体" panose="02010609060101010101" pitchFamily="49" charset="-122"/>
                <a:ea typeface="黑体" panose="02010609060101010101" pitchFamily="49" charset="-122"/>
              </a:rPr>
              <a:t>school</a:t>
            </a:r>
            <a:r>
              <a:rPr lang="zh-CN" altLang="en-US" sz="2400" kern="0" dirty="0">
                <a:latin typeface="黑体" panose="02010609060101010101" pitchFamily="49" charset="-122"/>
                <a:ea typeface="黑体" panose="02010609060101010101" pitchFamily="49" charset="-122"/>
              </a:rPr>
              <a:t>数据库中创建</a:t>
            </a:r>
            <a:r>
              <a:rPr lang="en-US" altLang="zh-CN" sz="2400" kern="0" dirty="0">
                <a:latin typeface="黑体" panose="02010609060101010101" pitchFamily="49" charset="-122"/>
                <a:ea typeface="黑体" panose="02010609060101010101" pitchFamily="49" charset="-122"/>
              </a:rPr>
              <a:t>95031</a:t>
            </a:r>
            <a:r>
              <a:rPr lang="zh-CN" altLang="en-US" sz="2400" kern="0" dirty="0">
                <a:latin typeface="黑体" panose="02010609060101010101" pitchFamily="49" charset="-122"/>
                <a:ea typeface="黑体" panose="02010609060101010101" pitchFamily="49" charset="-122"/>
              </a:rPr>
              <a:t>班学生的选课视图</a:t>
            </a:r>
            <a:r>
              <a:rPr lang="en-US" altLang="zh-CN" sz="2400" kern="0" dirty="0">
                <a:latin typeface="黑体" panose="02010609060101010101" pitchFamily="49" charset="-122"/>
                <a:ea typeface="黑体" panose="02010609060101010101" pitchFamily="49" charset="-122"/>
              </a:rPr>
              <a:t>V2</a:t>
            </a:r>
            <a:r>
              <a:rPr lang="zh-CN" altLang="en-US" sz="2400" kern="0" dirty="0">
                <a:latin typeface="黑体" panose="02010609060101010101" pitchFamily="49" charset="-122"/>
                <a:ea typeface="黑体" panose="02010609060101010101" pitchFamily="49" charset="-122"/>
              </a:rPr>
              <a:t>，包括学号、课程号和成绩三列，</a:t>
            </a:r>
            <a:r>
              <a:rPr lang="zh-CN" altLang="en-US" sz="2400" dirty="0">
                <a:latin typeface="黑体" panose="02010609060101010101" pitchFamily="49" charset="-122"/>
                <a:ea typeface="黑体" panose="02010609060101010101" pitchFamily="49" charset="-122"/>
              </a:rPr>
              <a:t>并强制视图上执行的数据修改必须符合查询设置的条件</a:t>
            </a:r>
            <a:r>
              <a:rPr lang="zh-CN" altLang="en-US" sz="2400" kern="0" dirty="0">
                <a:latin typeface="黑体" panose="02010609060101010101" pitchFamily="49" charset="-122"/>
                <a:ea typeface="黑体" panose="02010609060101010101" pitchFamily="49" charset="-122"/>
              </a:rPr>
              <a:t>。</a:t>
            </a:r>
            <a:endParaRPr lang="zh-CN" altLang="zh-CN" sz="2400" dirty="0">
              <a:solidFill>
                <a:srgbClr val="C00000"/>
              </a:solidFill>
              <a:latin typeface="黑体" panose="02010609060101010101" pitchFamily="49" charset="-122"/>
              <a:ea typeface="黑体" panose="02010609060101010101" pitchFamily="49" charset="-122"/>
            </a:endParaRPr>
          </a:p>
        </p:txBody>
      </p:sp>
      <p:sp>
        <p:nvSpPr>
          <p:cNvPr id="2" name="矩形 1"/>
          <p:cNvSpPr/>
          <p:nvPr/>
        </p:nvSpPr>
        <p:spPr>
          <a:xfrm>
            <a:off x="1175057" y="2456694"/>
            <a:ext cx="9358472" cy="289022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V2</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学号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课程号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成绩</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AS</a:t>
            </a:r>
            <a:r>
              <a:rPr lang="zh-CN" altLang="en-US" sz="2400" dirty="0">
                <a:solidFill>
                  <a:prstClr val="black"/>
                </a:solidFill>
                <a:latin typeface="黑体" panose="02010609060101010101" pitchFamily="49" charset="-122"/>
                <a:ea typeface="黑体" panose="02010609060101010101" pitchFamily="49" charset="-122"/>
              </a:rPr>
              <a:t> </a:t>
            </a: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student</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degree</a:t>
            </a:r>
            <a:endParaRPr lang="zh-CN" altLang="en-US" sz="2400" dirty="0">
              <a:solidFill>
                <a:srgbClr val="0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student</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student</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score</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and</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sclass</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'95031'</a:t>
            </a:r>
          </a:p>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   WITH</a:t>
            </a:r>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CHECK</a:t>
            </a:r>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OPTION</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4" name="AutoShape 8"/>
          <p:cNvSpPr>
            <a:spLocks noChangeArrowheads="1"/>
          </p:cNvSpPr>
          <p:nvPr/>
        </p:nvSpPr>
        <p:spPr bwMode="auto">
          <a:xfrm>
            <a:off x="5137561" y="4808293"/>
            <a:ext cx="5043931" cy="1151672"/>
          </a:xfrm>
          <a:prstGeom prst="wedgeRoundRectCallout">
            <a:avLst>
              <a:gd name="adj1" fmla="val -63209"/>
              <a:gd name="adj2" fmla="val -33773"/>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0000FF"/>
                </a:solidFill>
                <a:latin typeface="黑体" panose="02010609060101010101" pitchFamily="49" charset="-122"/>
                <a:ea typeface="黑体" panose="02010609060101010101" pitchFamily="49" charset="-122"/>
              </a:rPr>
              <a:t>WITH</a:t>
            </a:r>
            <a:r>
              <a:rPr lang="zh-CN" altLang="en-US" sz="2200" dirty="0">
                <a:solidFill>
                  <a:srgbClr val="0000FF"/>
                </a:solidFill>
                <a:latin typeface="黑体" panose="02010609060101010101" pitchFamily="49" charset="-122"/>
                <a:ea typeface="黑体" panose="02010609060101010101" pitchFamily="49" charset="-122"/>
              </a:rPr>
              <a:t> </a:t>
            </a:r>
            <a:r>
              <a:rPr lang="en-US" altLang="zh-CN" sz="2200" dirty="0">
                <a:solidFill>
                  <a:srgbClr val="0000FF"/>
                </a:solidFill>
                <a:latin typeface="黑体" panose="02010609060101010101" pitchFamily="49" charset="-122"/>
                <a:ea typeface="黑体" panose="02010609060101010101" pitchFamily="49" charset="-122"/>
              </a:rPr>
              <a:t>CHECK</a:t>
            </a:r>
            <a:r>
              <a:rPr lang="zh-CN" altLang="en-US" sz="2200" dirty="0">
                <a:solidFill>
                  <a:srgbClr val="0000FF"/>
                </a:solidFill>
                <a:latin typeface="黑体" panose="02010609060101010101" pitchFamily="49" charset="-122"/>
                <a:ea typeface="黑体" panose="02010609060101010101" pitchFamily="49" charset="-122"/>
              </a:rPr>
              <a:t> </a:t>
            </a:r>
            <a:r>
              <a:rPr lang="en-US" altLang="zh-CN" sz="2200" dirty="0">
                <a:solidFill>
                  <a:srgbClr val="0000FF"/>
                </a:solidFill>
                <a:latin typeface="黑体" panose="02010609060101010101" pitchFamily="49" charset="-122"/>
                <a:ea typeface="黑体" panose="02010609060101010101" pitchFamily="49" charset="-122"/>
              </a:rPr>
              <a:t>OPTION</a:t>
            </a:r>
            <a:r>
              <a:rPr lang="zh-CN" altLang="en-US" sz="2200" dirty="0">
                <a:latin typeface="黑体" panose="02010609060101010101" pitchFamily="49" charset="-122"/>
                <a:ea typeface="黑体" panose="02010609060101010101" pitchFamily="49" charset="-122"/>
              </a:rPr>
              <a:t>选项强制视图上执行的数据修改必须符合查询设置的条件</a:t>
            </a:r>
            <a:r>
              <a:rPr lang="en-US" altLang="zh-CN" sz="2200" dirty="0" err="1">
                <a:solidFill>
                  <a:srgbClr val="008080"/>
                </a:solidFill>
                <a:latin typeface="黑体" panose="02010609060101010101" pitchFamily="49" charset="-122"/>
                <a:ea typeface="黑体" panose="02010609060101010101" pitchFamily="49" charset="-122"/>
              </a:rPr>
              <a:t>sclass</a:t>
            </a:r>
            <a:r>
              <a:rPr lang="en-US" altLang="zh-CN" sz="2200" dirty="0">
                <a:solidFill>
                  <a:srgbClr val="808080"/>
                </a:solidFill>
                <a:latin typeface="黑体" panose="02010609060101010101" pitchFamily="49" charset="-122"/>
                <a:ea typeface="黑体" panose="02010609060101010101" pitchFamily="49" charset="-122"/>
              </a:rPr>
              <a:t>=</a:t>
            </a:r>
            <a:r>
              <a:rPr lang="zh-CN" altLang="en-US" sz="2200" dirty="0">
                <a:solidFill>
                  <a:prstClr val="black"/>
                </a:solidFill>
                <a:latin typeface="黑体" panose="02010609060101010101" pitchFamily="49" charset="-122"/>
                <a:ea typeface="黑体" panose="02010609060101010101" pitchFamily="49" charset="-122"/>
              </a:rPr>
              <a:t> </a:t>
            </a:r>
            <a:r>
              <a:rPr lang="en-US" altLang="zh-CN" sz="2200" dirty="0">
                <a:solidFill>
                  <a:srgbClr val="FF0000"/>
                </a:solidFill>
                <a:latin typeface="黑体" panose="02010609060101010101" pitchFamily="49" charset="-122"/>
                <a:ea typeface="黑体" panose="02010609060101010101" pitchFamily="49" charset="-122"/>
              </a:rPr>
              <a:t>'95031' </a:t>
            </a:r>
            <a:r>
              <a:rPr lang="zh-CN" altLang="en-US" sz="2200" kern="0" dirty="0">
                <a:latin typeface="黑体" panose="02010609060101010101" pitchFamily="49" charset="-122"/>
                <a:ea typeface="黑体" panose="02010609060101010101" pitchFamily="49" charset="-122"/>
              </a:rPr>
              <a:t>。</a:t>
            </a:r>
            <a:endParaRPr lang="zh-CN" altLang="en-US" sz="2200" b="1" dirty="0">
              <a:latin typeface="黑体" panose="02010609060101010101" pitchFamily="49" charset="-122"/>
              <a:ea typeface="黑体" panose="02010609060101010101" pitchFamily="49" charset="-122"/>
            </a:endParaRPr>
          </a:p>
        </p:txBody>
      </p:sp>
      <p:sp>
        <p:nvSpPr>
          <p:cNvPr id="5" name="AutoShape 8"/>
          <p:cNvSpPr>
            <a:spLocks noChangeArrowheads="1"/>
          </p:cNvSpPr>
          <p:nvPr/>
        </p:nvSpPr>
        <p:spPr bwMode="auto">
          <a:xfrm>
            <a:off x="6907868" y="2789312"/>
            <a:ext cx="2164416" cy="568176"/>
          </a:xfrm>
          <a:prstGeom prst="wedgeRoundRectCallout">
            <a:avLst>
              <a:gd name="adj1" fmla="val -86466"/>
              <a:gd name="adj2" fmla="val -37613"/>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视图中的列名。</a:t>
            </a:r>
            <a:endParaRPr lang="zh-CN" altLang="en-US" sz="2200"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8400B5B3-FF44-5069-428E-E10B2564CCB8}"/>
              </a:ext>
            </a:extLst>
          </p:cNvPr>
          <p:cNvSpPr txBox="1">
            <a:spLocks/>
          </p:cNvSpPr>
          <p:nvPr/>
        </p:nvSpPr>
        <p:spPr>
          <a:xfrm>
            <a:off x="583513" y="1904354"/>
            <a:ext cx="2488872" cy="552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Font typeface="Arial" panose="020B0604020202020204" pitchFamily="34" charset="0"/>
              <a:buNone/>
              <a:defRPr/>
            </a:pPr>
            <a:r>
              <a:rPr lang="zh-CN" altLang="en-US" kern="0" dirty="0">
                <a:solidFill>
                  <a:srgbClr val="C00000"/>
                </a:solidFill>
                <a:latin typeface="黑体" panose="02010609060101010101" pitchFamily="49" charset="-122"/>
                <a:ea typeface="黑体" panose="02010609060101010101" pitchFamily="49" charset="-122"/>
              </a:rPr>
              <a:t>创建视图</a:t>
            </a:r>
            <a:r>
              <a:rPr lang="en-US" altLang="zh-CN" kern="0" dirty="0">
                <a:solidFill>
                  <a:srgbClr val="C00000"/>
                </a:solidFill>
                <a:latin typeface="黑体" panose="02010609060101010101" pitchFamily="49" charset="-122"/>
                <a:ea typeface="黑体" panose="02010609060101010101" pitchFamily="49" charset="-122"/>
              </a:rPr>
              <a:t>V2</a:t>
            </a:r>
            <a:r>
              <a:rPr lang="zh-CN" altLang="en-US" kern="0" dirty="0">
                <a:solidFill>
                  <a:srgbClr val="C00000"/>
                </a:solidFill>
                <a:latin typeface="黑体" panose="02010609060101010101" pitchFamily="49" charset="-122"/>
                <a:ea typeface="黑体" panose="02010609060101010101" pitchFamily="49" charset="-122"/>
              </a:rPr>
              <a:t>：</a:t>
            </a:r>
            <a:endParaRPr lang="en-US" altLang="zh-CN" kern="0" dirty="0">
              <a:solidFill>
                <a:srgbClr val="C00000"/>
              </a:solidFill>
              <a:latin typeface="黑体" panose="02010609060101010101" pitchFamily="49" charset="-122"/>
              <a:ea typeface="黑体" panose="02010609060101010101" pitchFamily="49" charset="-122"/>
            </a:endParaRPr>
          </a:p>
        </p:txBody>
      </p:sp>
      <p:sp>
        <p:nvSpPr>
          <p:cNvPr id="6" name="AutoShape 8">
            <a:extLst>
              <a:ext uri="{FF2B5EF4-FFF2-40B4-BE49-F238E27FC236}">
                <a16:creationId xmlns:a16="http://schemas.microsoft.com/office/drawing/2014/main" id="{BE5B117B-5E15-9DDD-A4F1-9124A5C4996A}"/>
              </a:ext>
            </a:extLst>
          </p:cNvPr>
          <p:cNvSpPr>
            <a:spLocks noChangeArrowheads="1"/>
          </p:cNvSpPr>
          <p:nvPr/>
        </p:nvSpPr>
        <p:spPr bwMode="auto">
          <a:xfrm>
            <a:off x="6907868" y="3793700"/>
            <a:ext cx="3588668" cy="568176"/>
          </a:xfrm>
          <a:prstGeom prst="wedgeRoundRectCallout">
            <a:avLst>
              <a:gd name="adj1" fmla="val -66727"/>
              <a:gd name="adj2" fmla="val 10668"/>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查询</a:t>
            </a:r>
            <a:r>
              <a:rPr lang="en-US" altLang="zh-CN" sz="2200" kern="0" dirty="0">
                <a:latin typeface="黑体" panose="02010609060101010101" pitchFamily="49" charset="-122"/>
                <a:ea typeface="黑体" panose="02010609060101010101" pitchFamily="49" charset="-122"/>
                <a:sym typeface="+mn-ea"/>
              </a:rPr>
              <a:t>95031</a:t>
            </a:r>
            <a:r>
              <a:rPr lang="zh-CN" altLang="en-US" sz="2200" kern="0" dirty="0">
                <a:latin typeface="黑体" panose="02010609060101010101" pitchFamily="49" charset="-122"/>
                <a:ea typeface="黑体" panose="02010609060101010101" pitchFamily="49" charset="-122"/>
                <a:sym typeface="+mn-ea"/>
              </a:rPr>
              <a:t>班学生的选课。</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2" grpId="1" animBg="1"/>
      <p:bldP spid="4" grpId="0" animBg="1"/>
      <p:bldP spid="4" grpId="1" animBg="1"/>
      <p:bldP spid="5" grpId="0" bldLvl="0" animBg="1"/>
      <p:bldP spid="5" grpId="1" animBg="1"/>
      <p:bldP spid="6" grpId="1" animBg="1"/>
      <p:bldP spid="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28000" y="700569"/>
            <a:ext cx="10515600" cy="961254"/>
          </a:xfrm>
        </p:spPr>
        <p:txBody>
          <a:bodyPr>
            <a:normAutofit lnSpcReduction="10000"/>
          </a:bodyPr>
          <a:lstStyle/>
          <a:p>
            <a:pPr marL="260350" indent="-260350">
              <a:lnSpc>
                <a:spcPct val="120000"/>
              </a:lnSpc>
              <a:spcBef>
                <a:spcPts val="600"/>
              </a:spcBef>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3】</a:t>
            </a:r>
            <a:r>
              <a:rPr lang="zh-CN" altLang="en-US" sz="2400" kern="0" dirty="0">
                <a:latin typeface="黑体" panose="02010609060101010101" pitchFamily="49" charset="-122"/>
                <a:ea typeface="黑体" panose="02010609060101010101" pitchFamily="49" charset="-122"/>
              </a:rPr>
              <a:t>在视图</a:t>
            </a:r>
            <a:r>
              <a:rPr lang="en-US" altLang="zh-CN" sz="2400" kern="0" dirty="0">
                <a:latin typeface="黑体" panose="02010609060101010101" pitchFamily="49" charset="-122"/>
                <a:ea typeface="黑体" panose="02010609060101010101" pitchFamily="49" charset="-122"/>
              </a:rPr>
              <a:t>V2</a:t>
            </a:r>
            <a:r>
              <a:rPr lang="zh-CN" altLang="en-US" sz="2400" kern="0" dirty="0">
                <a:latin typeface="黑体" panose="02010609060101010101" pitchFamily="49" charset="-122"/>
                <a:ea typeface="黑体" panose="02010609060101010101" pitchFamily="49" charset="-122"/>
              </a:rPr>
              <a:t>上建立</a:t>
            </a:r>
            <a:r>
              <a:rPr lang="en-US" altLang="zh-CN" sz="2400" kern="0" dirty="0">
                <a:latin typeface="黑体" panose="02010609060101010101" pitchFamily="49" charset="-122"/>
                <a:ea typeface="黑体" panose="02010609060101010101" pitchFamily="49" charset="-122"/>
              </a:rPr>
              <a:t>95031</a:t>
            </a:r>
            <a:r>
              <a:rPr lang="zh-CN" altLang="en-US" sz="2400" kern="0" dirty="0">
                <a:latin typeface="黑体" panose="02010609060101010101" pitchFamily="49" charset="-122"/>
                <a:ea typeface="黑体" panose="02010609060101010101" pitchFamily="49" charset="-122"/>
              </a:rPr>
              <a:t>班选修了</a:t>
            </a:r>
            <a:r>
              <a:rPr lang="en-US" altLang="zh-CN" sz="2400" kern="0" dirty="0">
                <a:latin typeface="黑体" panose="02010609060101010101" pitchFamily="49" charset="-122"/>
                <a:ea typeface="黑体" panose="02010609060101010101" pitchFamily="49" charset="-122"/>
              </a:rPr>
              <a:t>3-105</a:t>
            </a:r>
            <a:r>
              <a:rPr lang="zh-CN" altLang="en-US" sz="2400" kern="0" dirty="0">
                <a:latin typeface="黑体" panose="02010609060101010101" pitchFamily="49" charset="-122"/>
                <a:ea typeface="黑体" panose="02010609060101010101" pitchFamily="49" charset="-122"/>
              </a:rPr>
              <a:t>号课的视图</a:t>
            </a:r>
            <a:r>
              <a:rPr lang="en-US" altLang="zh-CN" sz="2400" kern="0" dirty="0">
                <a:latin typeface="黑体" panose="02010609060101010101" pitchFamily="49" charset="-122"/>
                <a:ea typeface="黑体" panose="02010609060101010101" pitchFamily="49" charset="-122"/>
              </a:rPr>
              <a:t>V3</a:t>
            </a:r>
            <a:r>
              <a:rPr lang="zh-CN" altLang="en-US" sz="2400" kern="0" dirty="0">
                <a:latin typeface="黑体" panose="02010609060101010101" pitchFamily="49" charset="-122"/>
                <a:ea typeface="黑体" panose="02010609060101010101" pitchFamily="49" charset="-122"/>
              </a:rPr>
              <a:t>。（视图</a:t>
            </a:r>
            <a:r>
              <a:rPr lang="en-US" altLang="zh-CN" sz="2400" kern="0" dirty="0">
                <a:latin typeface="黑体" panose="02010609060101010101" pitchFamily="49" charset="-122"/>
                <a:ea typeface="黑体" panose="02010609060101010101" pitchFamily="49" charset="-122"/>
              </a:rPr>
              <a:t>V3</a:t>
            </a:r>
            <a:r>
              <a:rPr lang="zh-CN" altLang="en-US" sz="2400" kern="0" dirty="0">
                <a:latin typeface="黑体" panose="02010609060101010101" pitchFamily="49" charset="-122"/>
                <a:ea typeface="黑体" panose="02010609060101010101" pitchFamily="49" charset="-122"/>
              </a:rPr>
              <a:t>是一个基于视图的视图。）</a:t>
            </a:r>
            <a:endParaRPr lang="en-US" altLang="zh-CN" sz="2400" kern="0" dirty="0">
              <a:latin typeface="黑体" panose="02010609060101010101" pitchFamily="49" charset="-122"/>
              <a:ea typeface="黑体" panose="02010609060101010101" pitchFamily="49" charset="-122"/>
            </a:endParaRPr>
          </a:p>
        </p:txBody>
      </p:sp>
      <p:sp>
        <p:nvSpPr>
          <p:cNvPr id="2" name="矩形 1"/>
          <p:cNvSpPr/>
          <p:nvPr/>
        </p:nvSpPr>
        <p:spPr>
          <a:xfrm>
            <a:off x="1616687" y="2489095"/>
            <a:ext cx="5863105" cy="27653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V3</a:t>
            </a:r>
            <a:endParaRPr lang="zh-CN" altLang="en-US" sz="2400" dirty="0">
              <a:solidFill>
                <a:srgbClr val="0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AS</a:t>
            </a:r>
            <a:r>
              <a:rPr lang="zh-CN" altLang="en-US" sz="2400" dirty="0">
                <a:solidFill>
                  <a:prstClr val="black"/>
                </a:solidFill>
                <a:latin typeface="黑体" panose="02010609060101010101" pitchFamily="49" charset="-122"/>
                <a:ea typeface="黑体" panose="02010609060101010101" pitchFamily="49" charset="-122"/>
              </a:rPr>
              <a:t> </a:t>
            </a: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学号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课程号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8080"/>
                </a:solidFill>
                <a:latin typeface="黑体" panose="02010609060101010101" pitchFamily="49" charset="-122"/>
                <a:ea typeface="黑体" panose="02010609060101010101" pitchFamily="49" charset="-122"/>
              </a:rPr>
              <a:t>成绩</a:t>
            </a: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V2</a:t>
            </a:r>
            <a:endParaRPr lang="zh-CN" altLang="en-US" sz="2400" dirty="0">
              <a:solidFill>
                <a:srgbClr val="0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 </a:t>
            </a:r>
            <a:r>
              <a:rPr lang="zh-CN" altLang="en-US" sz="2400" dirty="0">
                <a:solidFill>
                  <a:srgbClr val="008080"/>
                </a:solidFill>
                <a:latin typeface="黑体" panose="02010609060101010101" pitchFamily="49" charset="-122"/>
                <a:ea typeface="黑体" panose="02010609060101010101" pitchFamily="49" charset="-122"/>
              </a:rPr>
              <a:t>课程号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'3-105'</a:t>
            </a:r>
            <a:endParaRPr lang="zh-CN" altLang="en-US" sz="2400" dirty="0">
              <a:solidFill>
                <a:srgbClr val="FF000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WITH</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CHECK</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OPTION</a:t>
            </a:r>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 name="AutoShape 8"/>
          <p:cNvSpPr>
            <a:spLocks noChangeArrowheads="1"/>
          </p:cNvSpPr>
          <p:nvPr/>
        </p:nvSpPr>
        <p:spPr bwMode="auto">
          <a:xfrm>
            <a:off x="5830679" y="3944378"/>
            <a:ext cx="2017955" cy="919673"/>
          </a:xfrm>
          <a:prstGeom prst="wedgeRoundRectCallout">
            <a:avLst>
              <a:gd name="adj1" fmla="val -140231"/>
              <a:gd name="adj2" fmla="val -29724"/>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通过查询</a:t>
            </a:r>
            <a:r>
              <a:rPr lang="en-US" altLang="zh-CN" sz="2200" kern="0" dirty="0">
                <a:latin typeface="黑体" panose="02010609060101010101" pitchFamily="49" charset="-122"/>
                <a:ea typeface="黑体" panose="02010609060101010101" pitchFamily="49" charset="-122"/>
                <a:sym typeface="+mn-ea"/>
              </a:rPr>
              <a:t>V2</a:t>
            </a:r>
            <a:r>
              <a:rPr lang="zh-CN" altLang="en-US" sz="2200" kern="0" dirty="0">
                <a:latin typeface="黑体" panose="02010609060101010101" pitchFamily="49" charset="-122"/>
                <a:ea typeface="黑体" panose="02010609060101010101" pitchFamily="49" charset="-122"/>
                <a:sym typeface="+mn-ea"/>
              </a:rPr>
              <a:t>创建了视图</a:t>
            </a:r>
            <a:r>
              <a:rPr lang="en-US" altLang="zh-CN" sz="2200" kern="0" dirty="0">
                <a:latin typeface="黑体" panose="02010609060101010101" pitchFamily="49" charset="-122"/>
                <a:ea typeface="黑体" panose="02010609060101010101" pitchFamily="49" charset="-122"/>
                <a:sym typeface="+mn-ea"/>
              </a:rPr>
              <a:t>V3</a:t>
            </a:r>
            <a:r>
              <a:rPr lang="zh-CN" altLang="en-US" sz="2200" kern="0" dirty="0">
                <a:latin typeface="黑体" panose="02010609060101010101" pitchFamily="49" charset="-122"/>
                <a:ea typeface="黑体" panose="02010609060101010101" pitchFamily="49" charset="-122"/>
                <a:sym typeface="+mn-ea"/>
              </a:rPr>
              <a:t>。</a:t>
            </a:r>
            <a:endParaRPr lang="zh-CN" altLang="en-US" sz="2200" b="1"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F65C490-3793-5676-BE2E-D02DB0E84B65}"/>
              </a:ext>
            </a:extLst>
          </p:cNvPr>
          <p:cNvSpPr txBox="1">
            <a:spLocks/>
          </p:cNvSpPr>
          <p:nvPr/>
        </p:nvSpPr>
        <p:spPr>
          <a:xfrm>
            <a:off x="1087595" y="1934698"/>
            <a:ext cx="2665421" cy="4642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7550" lvl="1" indent="-260350">
              <a:lnSpc>
                <a:spcPct val="120000"/>
              </a:lnSpc>
              <a:spcBef>
                <a:spcPts val="600"/>
              </a:spcBef>
              <a:buFont typeface="Arial" panose="020B0604020202020204" pitchFamily="34" charset="0"/>
              <a:buNone/>
              <a:defRPr/>
            </a:pPr>
            <a:r>
              <a:rPr lang="zh-CN" altLang="en-US" kern="0" dirty="0">
                <a:solidFill>
                  <a:srgbClr val="C00000"/>
                </a:solidFill>
                <a:latin typeface="黑体" panose="02010609060101010101" pitchFamily="49" charset="-122"/>
                <a:ea typeface="黑体" panose="02010609060101010101" pitchFamily="49" charset="-122"/>
              </a:rPr>
              <a:t>创建视图</a:t>
            </a:r>
            <a:r>
              <a:rPr lang="en-US" altLang="zh-CN" kern="0" dirty="0">
                <a:solidFill>
                  <a:srgbClr val="C00000"/>
                </a:solidFill>
                <a:latin typeface="黑体" panose="02010609060101010101" pitchFamily="49" charset="-122"/>
                <a:ea typeface="黑体" panose="02010609060101010101" pitchFamily="49" charset="-122"/>
              </a:rPr>
              <a:t>V3</a:t>
            </a:r>
            <a:r>
              <a:rPr lang="zh-CN" altLang="en-US" kern="0" dirty="0">
                <a:solidFill>
                  <a:srgbClr val="C00000"/>
                </a:solidFill>
                <a:latin typeface="黑体" panose="02010609060101010101" pitchFamily="49" charset="-122"/>
                <a:ea typeface="黑体" panose="02010609060101010101" pitchFamily="49" charset="-122"/>
              </a:rPr>
              <a:t>：</a:t>
            </a:r>
            <a:endParaRPr lang="zh-CN" altLang="zh-CN" dirty="0">
              <a:solidFill>
                <a:srgbClr val="C00000"/>
              </a:solidFill>
              <a:latin typeface="黑体" panose="02010609060101010101" pitchFamily="49" charset="-122"/>
              <a:ea typeface="黑体" panose="02010609060101010101" pitchFamily="49" charset="-122"/>
            </a:endParaRPr>
          </a:p>
        </p:txBody>
      </p:sp>
      <p:grpSp>
        <p:nvGrpSpPr>
          <p:cNvPr id="11" name="组合 10">
            <a:extLst>
              <a:ext uri="{FF2B5EF4-FFF2-40B4-BE49-F238E27FC236}">
                <a16:creationId xmlns:a16="http://schemas.microsoft.com/office/drawing/2014/main" id="{D57E327E-DFF1-9DAD-13D4-D085699F5181}"/>
              </a:ext>
            </a:extLst>
          </p:cNvPr>
          <p:cNvGrpSpPr/>
          <p:nvPr/>
        </p:nvGrpSpPr>
        <p:grpSpPr>
          <a:xfrm>
            <a:off x="8053372" y="2175710"/>
            <a:ext cx="2947256" cy="2168027"/>
            <a:chOff x="8053372" y="2175710"/>
            <a:chExt cx="2947256" cy="2168027"/>
          </a:xfrm>
        </p:grpSpPr>
        <p:pic>
          <p:nvPicPr>
            <p:cNvPr id="9" name="图片 8">
              <a:extLst>
                <a:ext uri="{FF2B5EF4-FFF2-40B4-BE49-F238E27FC236}">
                  <a16:creationId xmlns:a16="http://schemas.microsoft.com/office/drawing/2014/main" id="{76D43E7E-9419-9564-0BBB-C8307CBBF214}"/>
                </a:ext>
              </a:extLst>
            </p:cNvPr>
            <p:cNvPicPr>
              <a:picLocks noChangeAspect="1"/>
            </p:cNvPicPr>
            <p:nvPr/>
          </p:nvPicPr>
          <p:blipFill>
            <a:blip r:embed="rId3"/>
            <a:stretch>
              <a:fillRect/>
            </a:stretch>
          </p:blipFill>
          <p:spPr>
            <a:xfrm>
              <a:off x="8053372" y="2489095"/>
              <a:ext cx="2947256" cy="1854642"/>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02A59EF1-6165-A08C-711B-6D6FD920C585}"/>
                </a:ext>
              </a:extLst>
            </p:cNvPr>
            <p:cNvSpPr txBox="1"/>
            <p:nvPr/>
          </p:nvSpPr>
          <p:spPr>
            <a:xfrm>
              <a:off x="9182239" y="2175710"/>
              <a:ext cx="1033272" cy="338554"/>
            </a:xfrm>
            <a:prstGeom prst="rect">
              <a:avLst/>
            </a:prstGeom>
            <a:noFill/>
          </p:spPr>
          <p:txBody>
            <a:bodyPr wrap="square" rtlCol="0">
              <a:spAutoFit/>
            </a:bodyPr>
            <a:lstStyle/>
            <a:p>
              <a:r>
                <a:rPr lang="zh-CN" altLang="en-US"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视图</a:t>
              </a:r>
              <a:r>
                <a:rPr lang="en-US" altLang="zh-CN"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V2</a:t>
              </a:r>
              <a:endParaRPr lang="zh-CN" altLang="en-US"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sp>
        <p:nvSpPr>
          <p:cNvPr id="12" name="AutoShape 8">
            <a:extLst>
              <a:ext uri="{FF2B5EF4-FFF2-40B4-BE49-F238E27FC236}">
                <a16:creationId xmlns:a16="http://schemas.microsoft.com/office/drawing/2014/main" id="{F621E891-5945-DEA3-8FC5-09798BEC5580}"/>
              </a:ext>
            </a:extLst>
          </p:cNvPr>
          <p:cNvSpPr>
            <a:spLocks noChangeArrowheads="1"/>
          </p:cNvSpPr>
          <p:nvPr/>
        </p:nvSpPr>
        <p:spPr bwMode="auto">
          <a:xfrm>
            <a:off x="4572000" y="2482967"/>
            <a:ext cx="2530764" cy="919673"/>
          </a:xfrm>
          <a:prstGeom prst="wedgeRoundRectCallout">
            <a:avLst>
              <a:gd name="adj1" fmla="val -68239"/>
              <a:gd name="adj2" fmla="val -20685"/>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kern="0" dirty="0">
                <a:latin typeface="黑体" panose="02010609060101010101" pitchFamily="49" charset="-122"/>
                <a:ea typeface="黑体" panose="02010609060101010101" pitchFamily="49" charset="-122"/>
                <a:sym typeface="+mn-ea"/>
              </a:rPr>
              <a:t>未指定列名则使用视图</a:t>
            </a:r>
            <a:r>
              <a:rPr lang="en-US" altLang="zh-CN" sz="2200" kern="0" dirty="0">
                <a:latin typeface="黑体" panose="02010609060101010101" pitchFamily="49" charset="-122"/>
                <a:ea typeface="黑体" panose="02010609060101010101" pitchFamily="49" charset="-122"/>
                <a:sym typeface="+mn-ea"/>
              </a:rPr>
              <a:t>V2</a:t>
            </a:r>
            <a:r>
              <a:rPr lang="zh-CN" altLang="en-US" sz="2200" kern="0" dirty="0">
                <a:latin typeface="黑体" panose="02010609060101010101" pitchFamily="49" charset="-122"/>
                <a:ea typeface="黑体" panose="02010609060101010101" pitchFamily="49" charset="-122"/>
                <a:sym typeface="+mn-ea"/>
              </a:rPr>
              <a:t>中的列名。</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blinds(horizontal)">
                                      <p:cBhvr>
                                        <p:cTn id="19" dur="500"/>
                                        <p:tgtEl>
                                          <p:spTgt spid="2">
                                            <p:bg/>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blinds(horizontal)">
                                      <p:cBhvr>
                                        <p:cTn id="24" dur="5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blinds(horizontal)">
                                      <p:cBhvr>
                                        <p:cTn id="29" dur="500"/>
                                        <p:tgtEl>
                                          <p:spTgt spid="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blinds(horizontal)">
                                      <p:cBhvr>
                                        <p:cTn id="34" dur="5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blinds(horizontal)">
                                      <p:cBhvr>
                                        <p:cTn id="39" dur="500"/>
                                        <p:tgtEl>
                                          <p:spTgt spid="2">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blinds(horizontal)">
                                      <p:cBhvr>
                                        <p:cTn id="44" dur="500"/>
                                        <p:tgtEl>
                                          <p:spTgt spid="2">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blinds(horizontal)">
                                      <p:cBhvr>
                                        <p:cTn id="49" dur="500"/>
                                        <p:tgtEl>
                                          <p:spTgt spid="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nimBg="1"/>
      <p:bldP spid="2" grpId="1" build="allAtOnce" animBg="1"/>
      <p:bldP spid="4" grpId="0" animBg="1"/>
      <p:bldP spid="4" grpId="1" animBg="1"/>
      <p:bldP spid="12" grpId="0" animBg="1"/>
      <p:bldP spid="12"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1796</Words>
  <Application>Microsoft Office PowerPoint</Application>
  <PresentationFormat>宽屏</PresentationFormat>
  <Paragraphs>164</Paragraphs>
  <Slides>14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黑体</vt:lpstr>
      <vt:lpstr>华文行楷</vt:lpstr>
      <vt:lpstr>Microsoft YaHei</vt:lpstr>
      <vt:lpstr>Arial</vt:lpstr>
      <vt:lpstr>Wingdings</vt:lpstr>
      <vt:lpstr>Office 主题​​</vt:lpstr>
      <vt:lpstr>PowerPoint 演示文稿</vt:lpstr>
      <vt:lpstr>9.1 视图的创建、修改及删除</vt:lpstr>
      <vt:lpstr>9.1.1 视图的概念</vt:lpstr>
      <vt:lpstr>9.1.2 创建视图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490</cp:revision>
  <dcterms:created xsi:type="dcterms:W3CDTF">2019-10-10T08:16:00Z</dcterms:created>
  <dcterms:modified xsi:type="dcterms:W3CDTF">2024-06-11T23:57:52Z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