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88" r:id="rId3"/>
    <p:sldId id="293" r:id="rId4"/>
    <p:sldId id="295" r:id="rId5"/>
    <p:sldId id="296" r:id="rId6"/>
    <p:sldId id="304" r:id="rId7"/>
    <p:sldId id="300" r:id="rId8"/>
    <p:sldId id="290" r:id="rId9"/>
    <p:sldId id="302" r:id="rId10"/>
    <p:sldId id="303" r:id="rId11"/>
    <p:sldId id="289" r:id="rId12"/>
    <p:sldId id="297" r:id="rId13"/>
    <p:sldId id="29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156D3D"/>
    <a:srgbClr val="3C5C2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1" autoAdjust="0"/>
    <p:restoredTop sz="87261" autoAdjust="0"/>
  </p:normalViewPr>
  <p:slideViewPr>
    <p:cSldViewPr snapToGrid="0">
      <p:cViewPr varScale="1">
        <p:scale>
          <a:sx n="109" d="100"/>
          <a:sy n="109" d="100"/>
        </p:scale>
        <p:origin x="14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zh-CN" altLang="en-US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数据操作包括增删改三种操作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打开</a:t>
            </a:r>
            <a:r>
              <a:rPr lang="en-US" altLang="zh-CN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表的编辑窗口可以看到，后面的两条记录是通过视图插入到基本表中的。</a:t>
            </a:r>
            <a:endParaRPr lang="en-US" altLang="zh-CN" sz="1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再次说明了视图中的数据就是基本表中的数据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这里就不再举例了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这里就不在赘述了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  <a:t>2024/6/12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1AA23DE-9CF7-AF19-6DD3-5EC9C842D972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C9ABA28-781A-36F6-2DCE-B4E8A1A34B47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6879906"/>
              <a:chOff x="-19606" y="-15875"/>
              <a:chExt cx="12259019" cy="6879906"/>
            </a:xfrm>
          </p:grpSpPr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B8466B8-5357-2957-C976-FF9FD8D21EEC}"/>
                  </a:ext>
                </a:extLst>
              </p:cNvPr>
              <p:cNvGrpSpPr/>
              <p:nvPr userDrawn="1"/>
            </p:nvGrpSpPr>
            <p:grpSpPr>
              <a:xfrm>
                <a:off x="-19606" y="-15875"/>
                <a:ext cx="12259019" cy="1043781"/>
                <a:chOff x="-19606" y="-15875"/>
                <a:chExt cx="12259019" cy="1043781"/>
              </a:xfrm>
            </p:grpSpPr>
            <p:pic>
              <p:nvPicPr>
                <p:cNvPr id="14" name="图片 13">
                  <a:extLst>
                    <a:ext uri="{FF2B5EF4-FFF2-40B4-BE49-F238E27FC236}">
                      <a16:creationId xmlns:a16="http://schemas.microsoft.com/office/drawing/2014/main" id="{55ED78BE-9ED0-3911-F264-99B18057728C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13"/>
                <a:srcRect b="7917"/>
                <a:stretch/>
              </p:blipFill>
              <p:spPr>
                <a:xfrm>
                  <a:off x="-19606" y="-15875"/>
                  <a:ext cx="12259019" cy="350837"/>
                </a:xfrm>
                <a:prstGeom prst="rect">
                  <a:avLst/>
                </a:prstGeom>
              </p:spPr>
            </p:pic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FC3A4E3B-FE26-0076-8B3E-0456E849D526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93039" y="378549"/>
                  <a:ext cx="576458" cy="649357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1021C617-5915-718B-B0EB-C583B1B45F07}"/>
                  </a:ext>
                </a:extLst>
              </p:cNvPr>
              <p:cNvGrpSpPr/>
              <p:nvPr userDrawn="1"/>
            </p:nvGrpSpPr>
            <p:grpSpPr>
              <a:xfrm>
                <a:off x="-19605" y="6031120"/>
                <a:ext cx="12198206" cy="832911"/>
                <a:chOff x="-19605" y="6031120"/>
                <a:chExt cx="12198206" cy="832911"/>
              </a:xfrm>
            </p:grpSpPr>
            <p:pic>
              <p:nvPicPr>
                <p:cNvPr id="12" name="图片 11">
                  <a:extLst>
                    <a:ext uri="{FF2B5EF4-FFF2-40B4-BE49-F238E27FC236}">
                      <a16:creationId xmlns:a16="http://schemas.microsoft.com/office/drawing/2014/main" id="{66F6A380-5BA8-37F1-AF47-8A0C44CBEC50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 rotWithShape="1">
                <a:blip r:embed="rId15"/>
                <a:srcRect l="10351"/>
                <a:stretch/>
              </p:blipFill>
              <p:spPr>
                <a:xfrm>
                  <a:off x="-19605" y="6031120"/>
                  <a:ext cx="1359214" cy="491596"/>
                </a:xfrm>
                <a:prstGeom prst="rect">
                  <a:avLst/>
                </a:prstGeom>
              </p:spPr>
            </p:pic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423CD95E-3E93-0C6F-3087-7CFD030A9BEE}"/>
                    </a:ext>
                  </a:extLst>
                </p:cNvPr>
                <p:cNvPicPr>
                  <a:picLocks noChangeAspect="1"/>
                </p:cNvPicPr>
                <p:nvPr userDrawn="1"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-6773" y="6513194"/>
                  <a:ext cx="12185374" cy="350837"/>
                </a:xfrm>
                <a:prstGeom prst="rect">
                  <a:avLst/>
                </a:prstGeom>
              </p:spPr>
            </p:pic>
          </p:grp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60766F8-7828-3C19-F3DB-F0D116D3B649}"/>
                </a:ext>
              </a:extLst>
            </p:cNvPr>
            <p:cNvSpPr txBox="1"/>
            <p:nvPr userDrawn="1"/>
          </p:nvSpPr>
          <p:spPr>
            <a:xfrm>
              <a:off x="10633323" y="6598364"/>
              <a:ext cx="1440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计算机学院  张永华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29000"/>
            <a:ext cx="9144000" cy="900000"/>
          </a:xfrm>
        </p:spPr>
        <p:txBody>
          <a:bodyPr>
            <a:normAutofit fontScale="90000"/>
          </a:bodyPr>
          <a:lstStyle/>
          <a:p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9.2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使用视图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227758" y="1422534"/>
            <a:ext cx="9941436" cy="4553903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只有行列子集视图才允许删除记录。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4500" indent="-4445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删除视图中的记录实际是删除基本表中的记录。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4500" indent="-44450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删除视图中记录的方法：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使用图形界面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3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使用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DELETE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28000" y="604648"/>
            <a:ext cx="8652641" cy="480131"/>
          </a:xfr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删除视图中的记录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875283" y="3336880"/>
            <a:ext cx="2611052" cy="938213"/>
          </a:xfrm>
          <a:prstGeom prst="wedgeRoundRectCallout">
            <a:avLst>
              <a:gd name="adj1" fmla="val -83766"/>
              <a:gd name="adj2" fmla="val -5582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同删除基本表中记录的方法。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p"/>
      <p:bldP spid="7" grpId="2" uiExpand="1" build="p" bldLvl="3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25282" y="1534048"/>
            <a:ext cx="9941436" cy="4553903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对视图进行查询时系统会自动转换成对基本表的查询，即查询视图数据实际是查询基本表中的数据。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4500" indent="-44450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查询视图数据的方法同查询基本表的方法一样。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1800"/>
              </a:spcBef>
              <a:buNone/>
              <a:defRPr/>
            </a:pP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spcBef>
                <a:spcPts val="1800"/>
              </a:spcBef>
              <a:buNone/>
              <a:defRPr/>
            </a:pPr>
            <a:endParaRPr lang="en-US" altLang="zh-CN" sz="2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9.2.4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数据查询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49559" y="447991"/>
            <a:ext cx="9941436" cy="66296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查询“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95031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班学生视图”中男生的信息。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4979" y="3367124"/>
            <a:ext cx="5435179" cy="132556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[95031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班学生视图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性别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男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790F259-33E0-F980-1886-5A7A022DF770}"/>
              </a:ext>
            </a:extLst>
          </p:cNvPr>
          <p:cNvSpPr txBox="1"/>
          <p:nvPr/>
        </p:nvSpPr>
        <p:spPr>
          <a:xfrm>
            <a:off x="1443660" y="2804524"/>
            <a:ext cx="1391342" cy="520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B81DBD-52D3-17D5-5C7F-7A67AACF0697}"/>
              </a:ext>
            </a:extLst>
          </p:cNvPr>
          <p:cNvSpPr txBox="1"/>
          <p:nvPr/>
        </p:nvSpPr>
        <p:spPr>
          <a:xfrm>
            <a:off x="1552147" y="4853901"/>
            <a:ext cx="15647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  <a:defRPr/>
            </a:pP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88545" y="1102857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95031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班学生视图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1169E-569B-34D5-6149-205852D9F9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423"/>
          <a:stretch/>
        </p:blipFill>
        <p:spPr>
          <a:xfrm>
            <a:off x="2932070" y="1409895"/>
            <a:ext cx="4266244" cy="12621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914101-4994-5786-1496-62509EF89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979" y="5284788"/>
            <a:ext cx="4159026" cy="8646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uiExpand="1" build="p" bldLvl="3" animBg="1"/>
      <p:bldP spid="5" grpId="1" animBg="1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704789" y="644103"/>
            <a:ext cx="10519220" cy="501410"/>
          </a:xfrm>
        </p:spPr>
        <p:txBody>
          <a:bodyPr>
            <a:normAutofit lnSpcReduction="10000"/>
          </a:bodyPr>
          <a:lstStyle/>
          <a:p>
            <a:pPr marL="630238" indent="-630238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查询“学生平均成绩视图”中平均成绩大于等于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的学号及平均成绩。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41620" y="2561176"/>
            <a:ext cx="4789325" cy="137232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学生平均成绩视图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平均成绩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&gt;=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90F259-33E0-F980-1886-5A7A022DF770}"/>
              </a:ext>
            </a:extLst>
          </p:cNvPr>
          <p:cNvSpPr txBox="1"/>
          <p:nvPr/>
        </p:nvSpPr>
        <p:spPr>
          <a:xfrm>
            <a:off x="1511089" y="2040328"/>
            <a:ext cx="1391342" cy="520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B81DBD-52D3-17D5-5C7F-7A67AACF0697}"/>
              </a:ext>
            </a:extLst>
          </p:cNvPr>
          <p:cNvSpPr txBox="1"/>
          <p:nvPr/>
        </p:nvSpPr>
        <p:spPr>
          <a:xfrm>
            <a:off x="1578814" y="4067284"/>
            <a:ext cx="156476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0"/>
              </a:spcBef>
              <a:defRPr/>
            </a:pP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12278" y="1509643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学生平均成绩视图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37E0BDE-31CC-2AF7-F1BB-D96FB13E7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059" y="1868706"/>
            <a:ext cx="2262158" cy="2107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970105F-F7D0-6215-172E-52021E998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7410" y="4553128"/>
            <a:ext cx="2129994" cy="1129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" grpId="0" uiExpand="1" build="p" bldLvl="3" animBg="1"/>
      <p:bldP spid="5" grpId="1" animBg="1"/>
      <p:bldP spid="4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403343" y="2356343"/>
            <a:ext cx="4879215" cy="2700167"/>
          </a:xfrm>
        </p:spPr>
        <p:txBody>
          <a:bodyPr>
            <a:normAutofit fontScale="92500"/>
          </a:bodyPr>
          <a:lstStyle/>
          <a:p>
            <a:pPr marL="84455" indent="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None/>
              <a:defRPr/>
            </a:pPr>
            <a:r>
              <a:rPr lang="zh-CN" altLang="en-US" sz="24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操作步骤：</a:t>
            </a:r>
            <a:endParaRPr lang="en-US" altLang="zh-CN" sz="24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4455" indent="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None/>
              <a:defRPr/>
            </a:pPr>
            <a:r>
              <a:rPr lang="zh-CN" altLang="zh-CN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en-US" altLang="zh-CN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如右图所示，在对象资源管理器右击要查看定义的视图（如</a:t>
            </a:r>
            <a:r>
              <a:rPr lang="en-US" altLang="zh-CN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，在快捷菜单中选择“</a:t>
            </a: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59999" y="505103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9.2.1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视图定义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025" y="2517218"/>
            <a:ext cx="3229644" cy="29400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内容占位符 2"/>
          <p:cNvSpPr txBox="1"/>
          <p:nvPr/>
        </p:nvSpPr>
        <p:spPr>
          <a:xfrm>
            <a:off x="788498" y="1378106"/>
            <a:ext cx="9343291" cy="806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655" indent="-457200">
              <a:lnSpc>
                <a:spcPct val="150000"/>
              </a:lnSpc>
              <a:spcBef>
                <a:spcPts val="12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方法一：使用视图设计窗口查看视图的定义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7" grpId="1" build="p"/>
      <p:bldP spid="4" grpId="0"/>
      <p:bldP spid="5" grpId="0"/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627506" y="458687"/>
            <a:ext cx="10096992" cy="67406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655" lvl="1" indent="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打开如下视图的</a:t>
            </a:r>
            <a:r>
              <a:rPr lang="zh-CN" altLang="en-US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设计窗口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可以查看视图的定义，也可以修改视图的定义。</a:t>
            </a: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9FD4A5-2199-6526-8AAD-B3F020D2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93" y="1179383"/>
            <a:ext cx="7852035" cy="488289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AD9CF5D-5BDB-DE49-54CB-9E3AFADB367B}"/>
              </a:ext>
            </a:extLst>
          </p:cNvPr>
          <p:cNvSpPr/>
          <p:nvPr/>
        </p:nvSpPr>
        <p:spPr>
          <a:xfrm>
            <a:off x="1760595" y="4233040"/>
            <a:ext cx="7943081" cy="99322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C9F89496-731B-E922-027E-DA4A9AA1A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708" y="4689289"/>
            <a:ext cx="3179409" cy="773463"/>
          </a:xfrm>
          <a:prstGeom prst="wedgeRoundRectCallout">
            <a:avLst>
              <a:gd name="adj1" fmla="val -113752"/>
              <a:gd name="adj2" fmla="val -3974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0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</a:t>
            </a:r>
            <a:r>
              <a:rPr lang="en-US" altLang="zh-CN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SQL</a:t>
            </a:r>
            <a:r>
              <a:rPr lang="zh-CN" altLang="en-US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语句窗格</a:t>
            </a:r>
            <a:r>
              <a:rPr lang="zh-CN" altLang="en-US" sz="20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中的</a:t>
            </a:r>
            <a:r>
              <a:rPr lang="en-US" altLang="zh-CN" sz="20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0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语句即为视图的定义。</a:t>
            </a:r>
            <a:endParaRPr lang="en-US" altLang="zh-CN" sz="20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3" grpId="1"/>
      <p:bldP spid="8" grpId="0" animBg="1"/>
      <p:bldP spid="7" grpId="1" animBg="1"/>
      <p:bldP spid="7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/>
          <p:nvPr/>
        </p:nvSpPr>
        <p:spPr>
          <a:xfrm>
            <a:off x="913544" y="513280"/>
            <a:ext cx="10004078" cy="701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marL="541655" indent="-4572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2600" ker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Clr>
                <a:srgbClr val="0000CC"/>
              </a:buClr>
            </a:pPr>
            <a:r>
              <a:rPr lang="zh-CN" altLang="en-US" sz="2800" dirty="0"/>
              <a:t>方法二：执行系统存储过程</a:t>
            </a:r>
            <a:r>
              <a:rPr lang="en-US" altLang="zh-CN" sz="2800" dirty="0" err="1">
                <a:solidFill>
                  <a:srgbClr val="C00000"/>
                </a:solidFill>
              </a:rPr>
              <a:t>sp_helptext</a:t>
            </a:r>
            <a:r>
              <a:rPr lang="zh-CN" altLang="en-US" sz="2800" dirty="0"/>
              <a:t>查看视图的定义</a:t>
            </a:r>
            <a:endParaRPr lang="en-US" altLang="zh-CN" sz="2800" dirty="0"/>
          </a:p>
        </p:txBody>
      </p:sp>
      <p:sp>
        <p:nvSpPr>
          <p:cNvPr id="5" name="矩形 4"/>
          <p:cNvSpPr/>
          <p:nvPr/>
        </p:nvSpPr>
        <p:spPr>
          <a:xfrm>
            <a:off x="1622836" y="2953142"/>
            <a:ext cx="8167550" cy="5732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EXECUTE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sp_helptext</a:t>
            </a:r>
            <a:r>
              <a:rPr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V2</a:t>
            </a:r>
            <a:endParaRPr lang="zh-CN" altLang="en-US" sz="2400" dirty="0">
              <a:solidFill>
                <a:srgbClr val="00808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015" y="3976465"/>
            <a:ext cx="5905199" cy="21640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8149508" y="4589393"/>
            <a:ext cx="1546285" cy="938213"/>
          </a:xfrm>
          <a:prstGeom prst="wedgeRoundRectCallout">
            <a:avLst>
              <a:gd name="adj1" fmla="val -86130"/>
              <a:gd name="adj2" fmla="val -650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只能查看不能修改。</a:t>
            </a: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1645" y="2348714"/>
            <a:ext cx="6024465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41655" lvl="1" inden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None/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查看视图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V2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定义。 </a:t>
            </a:r>
            <a:endParaRPr lang="en-US" altLang="zh-CN" sz="24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36A54C-0B35-35E6-53E2-859FD8E10DA7}"/>
              </a:ext>
            </a:extLst>
          </p:cNvPr>
          <p:cNvSpPr/>
          <p:nvPr/>
        </p:nvSpPr>
        <p:spPr>
          <a:xfrm>
            <a:off x="1622836" y="1694242"/>
            <a:ext cx="8167550" cy="57326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EXECUTE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sp_helptext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视图名称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24D8FD-C025-8BBA-BDDB-915EC7A62E84}"/>
              </a:ext>
            </a:extLst>
          </p:cNvPr>
          <p:cNvSpPr txBox="1"/>
          <p:nvPr/>
        </p:nvSpPr>
        <p:spPr>
          <a:xfrm>
            <a:off x="1748003" y="3545578"/>
            <a:ext cx="16179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运行结果</a:t>
            </a:r>
            <a:r>
              <a:rPr lang="en-US" altLang="zh-CN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:</a:t>
            </a:r>
            <a:endParaRPr lang="zh-CN" altLang="en-US" sz="22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CC050BD-A544-8529-7EF0-F856570FE98C}"/>
              </a:ext>
            </a:extLst>
          </p:cNvPr>
          <p:cNvSpPr txBox="1"/>
          <p:nvPr/>
        </p:nvSpPr>
        <p:spPr>
          <a:xfrm>
            <a:off x="1403131" y="1183265"/>
            <a:ext cx="2546132" cy="48357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541655" indent="-4572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2600" ker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84455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语法格式为：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3" grpId="1"/>
      <p:bldP spid="5" grpId="1" animBg="1"/>
      <p:bldP spid="5" grpId="2" animBg="1"/>
      <p:bldP spid="7" grpId="1" animBg="1"/>
      <p:bldP spid="7" grpId="2" animBg="1"/>
      <p:bldP spid="2" grpId="1"/>
      <p:bldP spid="2" grpId="2"/>
      <p:bldP spid="10" grpId="1" animBg="1"/>
      <p:bldP spid="10" grpId="2" animBg="1"/>
      <p:bldP spid="12" grpId="0"/>
      <p:bldP spid="4" grpId="0" uiExpand="1" build="p" bldLvl="2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9.2.2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查看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视图数据</a:t>
            </a:r>
          </a:p>
        </p:txBody>
      </p:sp>
      <p:sp>
        <p:nvSpPr>
          <p:cNvPr id="6" name="内容占位符 2"/>
          <p:cNvSpPr txBox="1"/>
          <p:nvPr/>
        </p:nvSpPr>
        <p:spPr>
          <a:xfrm>
            <a:off x="796991" y="1778982"/>
            <a:ext cx="5233320" cy="2695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4455" inden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None/>
              <a:defRPr/>
            </a:pPr>
            <a:r>
              <a:rPr lang="zh-CN" altLang="en-US" sz="22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操作步骤：</a:t>
            </a:r>
            <a:endParaRPr lang="en-US" altLang="zh-CN" sz="22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41655" lvl="1" inden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None/>
              <a:defRPr/>
            </a:pP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  <a:r>
              <a:rPr lang="en-US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如下图所示，在对象资源管理器中右击要查看数据的视图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，在快捷菜单中选择“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编辑前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”。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147C95-839B-DE87-BEE0-B2808B42F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369" y="3896382"/>
            <a:ext cx="3501259" cy="22174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7BA6C85-91DE-C8E1-C857-84965A8DA19A}"/>
              </a:ext>
            </a:extLst>
          </p:cNvPr>
          <p:cNvSpPr txBox="1"/>
          <p:nvPr/>
        </p:nvSpPr>
        <p:spPr>
          <a:xfrm>
            <a:off x="864468" y="1056287"/>
            <a:ext cx="10399154" cy="596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655" indent="-457200">
              <a:lnSpc>
                <a:spcPct val="150000"/>
              </a:lnSpc>
              <a:spcBef>
                <a:spcPts val="12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方法一：在视图编辑窗口查看视图数据</a:t>
            </a:r>
            <a:endParaRPr lang="en-US" altLang="zh-CN" kern="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76E10E8-7DCC-31D8-B6CC-D83ADED055A3}"/>
              </a:ext>
            </a:extLst>
          </p:cNvPr>
          <p:cNvSpPr txBox="1"/>
          <p:nvPr/>
        </p:nvSpPr>
        <p:spPr>
          <a:xfrm>
            <a:off x="6030311" y="2280848"/>
            <a:ext cx="4704824" cy="13174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655" lvl="1" indent="0">
              <a:lnSpc>
                <a:spcPct val="120000"/>
              </a:lnSpc>
              <a:spcBef>
                <a:spcPts val="600"/>
              </a:spcBef>
              <a:buClr>
                <a:schemeClr val="tx1"/>
              </a:buClr>
              <a:buSzPct val="100000"/>
              <a:buNone/>
              <a:defRPr/>
            </a:pPr>
            <a:r>
              <a:rPr lang="zh-CN" altLang="zh-CN" kern="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打开如下</a:t>
            </a:r>
            <a:r>
              <a:rPr lang="zh-CN" altLang="en-US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视图编辑窗口</a:t>
            </a: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可以查看视图数据，也可以修改视图中的某些数据。</a:t>
            </a:r>
            <a:endParaRPr lang="zh-CN" altLang="en-US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B18B241-EDE8-45F3-9F0D-4CCE08039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549" y="3896383"/>
            <a:ext cx="4521611" cy="13781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1"/>
      <p:bldP spid="7" grpId="1"/>
      <p:bldP spid="7" grpId="2"/>
      <p:bldP spid="8" grpId="0" build="p" bldLvl="2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771E5-03A2-8B2B-3E4C-BA301477DB04}"/>
              </a:ext>
            </a:extLst>
          </p:cNvPr>
          <p:cNvSpPr txBox="1"/>
          <p:nvPr/>
        </p:nvSpPr>
        <p:spPr>
          <a:xfrm>
            <a:off x="800105" y="617238"/>
            <a:ext cx="5016060" cy="1235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541655" indent="-4572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2600" ker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  <a:buClr>
                <a:srgbClr val="0000CC"/>
              </a:buClr>
            </a:pPr>
            <a:r>
              <a:rPr lang="zh-CN" altLang="en-US" sz="2800" dirty="0"/>
              <a:t>方法二：在视图</a:t>
            </a:r>
            <a:r>
              <a:rPr lang="zh-CN" altLang="en-US" sz="2800" dirty="0">
                <a:solidFill>
                  <a:srgbClr val="C00000"/>
                </a:solidFill>
              </a:rPr>
              <a:t>设计窗口</a:t>
            </a:r>
            <a:r>
              <a:rPr lang="zh-CN" altLang="en-US" sz="2800" dirty="0"/>
              <a:t>的</a:t>
            </a:r>
            <a:r>
              <a:rPr lang="en-US" altLang="zh-CN" sz="2800" dirty="0">
                <a:solidFill>
                  <a:srgbClr val="C00000"/>
                </a:solidFill>
              </a:rPr>
              <a:t>SQL</a:t>
            </a:r>
            <a:r>
              <a:rPr lang="zh-CN" altLang="en-US" sz="2800" dirty="0">
                <a:solidFill>
                  <a:srgbClr val="C00000"/>
                </a:solidFill>
              </a:rPr>
              <a:t>结果窗格</a:t>
            </a:r>
            <a:r>
              <a:rPr lang="zh-CN" altLang="en-US" sz="2800" dirty="0"/>
              <a:t>查看视图数据。</a:t>
            </a:r>
            <a:endParaRPr lang="en-US" altLang="zh-CN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3999860-153B-E7B5-D56E-2DFB7A6A7860}"/>
              </a:ext>
            </a:extLst>
          </p:cNvPr>
          <p:cNvSpPr txBox="1"/>
          <p:nvPr/>
        </p:nvSpPr>
        <p:spPr>
          <a:xfrm>
            <a:off x="6316721" y="673269"/>
            <a:ext cx="4832131" cy="112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  <a:lvl1pPr marL="541655" indent="-457200">
              <a:lnSpc>
                <a:spcPct val="15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 sz="2600" ker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  <a:buClr>
                <a:srgbClr val="0000CC"/>
              </a:buClr>
            </a:pPr>
            <a:r>
              <a:rPr lang="zh-CN" altLang="en-US" sz="2800" dirty="0"/>
              <a:t>方法三：使用</a:t>
            </a:r>
            <a:r>
              <a:rPr lang="en-US" altLang="zh-CN" sz="2800" dirty="0">
                <a:solidFill>
                  <a:srgbClr val="C00000"/>
                </a:solidFill>
              </a:rPr>
              <a:t>SELECT</a:t>
            </a:r>
            <a:r>
              <a:rPr lang="zh-CN" altLang="en-US" sz="2800" dirty="0"/>
              <a:t>查询语句查看视图数据。</a:t>
            </a:r>
            <a:endParaRPr lang="en-US" altLang="zh-CN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93D5341-4B61-26D9-5555-292EA33F68EA}"/>
              </a:ext>
            </a:extLst>
          </p:cNvPr>
          <p:cNvSpPr/>
          <p:nvPr/>
        </p:nvSpPr>
        <p:spPr>
          <a:xfrm>
            <a:off x="7225663" y="2153143"/>
            <a:ext cx="3474064" cy="56258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V1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C11B3C02-5195-FD9F-2950-40D01B0BD923}"/>
              </a:ext>
            </a:extLst>
          </p:cNvPr>
          <p:cNvSpPr/>
          <p:nvPr/>
        </p:nvSpPr>
        <p:spPr>
          <a:xfrm>
            <a:off x="8962695" y="2831938"/>
            <a:ext cx="134006" cy="480848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A295D7F-3084-0019-4565-71CECEBEF498}"/>
              </a:ext>
            </a:extLst>
          </p:cNvPr>
          <p:cNvGrpSpPr/>
          <p:nvPr/>
        </p:nvGrpSpPr>
        <p:grpSpPr>
          <a:xfrm>
            <a:off x="1030014" y="2153143"/>
            <a:ext cx="5115910" cy="3285960"/>
            <a:chOff x="1030014" y="2153143"/>
            <a:chExt cx="5115910" cy="328596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FD47F948-866D-5572-2DEE-9BD4CA77E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0014" y="2153143"/>
              <a:ext cx="5115910" cy="325557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7A4981-E1F5-B29F-4232-A5370AFC84C7}"/>
                </a:ext>
              </a:extLst>
            </p:cNvPr>
            <p:cNvSpPr/>
            <p:nvPr/>
          </p:nvSpPr>
          <p:spPr>
            <a:xfrm>
              <a:off x="1079939" y="4788080"/>
              <a:ext cx="5016061" cy="65102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A1B3184-9795-1F2C-B1B4-D2F750849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994" y="3429000"/>
            <a:ext cx="4141896" cy="11551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AutoShape 8">
            <a:extLst>
              <a:ext uri="{FF2B5EF4-FFF2-40B4-BE49-F238E27FC236}">
                <a16:creationId xmlns:a16="http://schemas.microsoft.com/office/drawing/2014/main" id="{106FDF22-C941-4B55-7051-62E5E671A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1846" y="4828304"/>
            <a:ext cx="1730215" cy="938213"/>
          </a:xfrm>
          <a:prstGeom prst="wedgeRoundRectCallout">
            <a:avLst>
              <a:gd name="adj1" fmla="val -34131"/>
              <a:gd name="adj2" fmla="val -7288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数据只能查看不能修改。</a:t>
            </a: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5F0025D6-0E1D-26B0-13DD-7BFE8AEA7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606" y="4828304"/>
            <a:ext cx="1887525" cy="938213"/>
          </a:xfrm>
          <a:prstGeom prst="wedgeRoundRectCallout">
            <a:avLst>
              <a:gd name="adj1" fmla="val -65738"/>
              <a:gd name="adj2" fmla="val -1155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数据只能查看不能修改。</a:t>
            </a: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400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3" grpId="1"/>
      <p:bldP spid="4" grpId="0" build="p" bldLvl="2"/>
      <p:bldP spid="4" grpId="1"/>
      <p:bldP spid="5" grpId="0" animBg="1"/>
      <p:bldP spid="5" grpId="1" animBg="1"/>
      <p:bldP spid="8" grpId="0" animBg="1"/>
      <p:bldP spid="2" grpId="0" animBg="1"/>
      <p:bldP spid="2" grpId="1" animBg="1"/>
      <p:bldP spid="7" grpId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397221" y="2148841"/>
            <a:ext cx="9220855" cy="3044199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只有行列子集视图才可以插入记录。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4500" indent="-444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向视图中插入记录实际上是向基本表中插入记录。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4500" indent="-4445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向视图中插入记录的方法：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使用图形界面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60000" y="528816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9.2.3 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视图操作基本表中的数据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71EB16-27BA-72F4-68FB-829005F89AF2}"/>
              </a:ext>
            </a:extLst>
          </p:cNvPr>
          <p:cNvSpPr txBox="1"/>
          <p:nvPr/>
        </p:nvSpPr>
        <p:spPr>
          <a:xfrm>
            <a:off x="1054320" y="1510150"/>
            <a:ext cx="61288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在视图中插入记录</a:t>
            </a:r>
            <a:endParaRPr lang="zh-CN" altLang="en-US" sz="2800" dirty="0">
              <a:solidFill>
                <a:srgbClr val="0000CC"/>
              </a:solidFill>
            </a:endParaRPr>
          </a:p>
        </p:txBody>
      </p:sp>
      <p:sp>
        <p:nvSpPr>
          <p:cNvPr id="2" name="AutoShape 8">
            <a:extLst>
              <a:ext uri="{FF2B5EF4-FFF2-40B4-BE49-F238E27FC236}">
                <a16:creationId xmlns:a16="http://schemas.microsoft.com/office/drawing/2014/main" id="{C666EB94-4AE2-42A2-6D26-2165732FB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959" y="3951651"/>
            <a:ext cx="2611052" cy="938213"/>
          </a:xfrm>
          <a:prstGeom prst="wedgeRoundRectCallout">
            <a:avLst>
              <a:gd name="adj1" fmla="val -87691"/>
              <a:gd name="adj2" fmla="val -5918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同向基本表中插入记录的方法。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572926" y="547729"/>
            <a:ext cx="6560966" cy="62680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通过视图编辑窗口向视图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中插入记录。</a:t>
            </a: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714960" y="3590917"/>
            <a:ext cx="6418931" cy="62680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None/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3】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语句向视图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V1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中插入记录。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None/>
              <a:defRPr/>
            </a:pPr>
            <a:endParaRPr lang="en-US" altLang="zh-CN" sz="2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56850" y="4236472"/>
            <a:ext cx="7230855" cy="93821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Bef>
                <a:spcPts val="600"/>
              </a:spcBef>
              <a:defRPr/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INSERT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INTO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V1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spcBef>
                <a:spcPts val="600"/>
              </a:spcBef>
              <a:defRPr/>
            </a:pP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VALUES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'333'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丁宁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女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'2003-11-11'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'95033'</a:t>
            </a:r>
            <a:r>
              <a:rPr lang="en-US" altLang="zh-CN" sz="22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50A57A-F00E-F905-3BD0-38BAA246961A}"/>
              </a:ext>
            </a:extLst>
          </p:cNvPr>
          <p:cNvGrpSpPr/>
          <p:nvPr/>
        </p:nvGrpSpPr>
        <p:grpSpPr>
          <a:xfrm>
            <a:off x="1086594" y="1222079"/>
            <a:ext cx="4675698" cy="2074184"/>
            <a:chOff x="1717219" y="1422709"/>
            <a:chExt cx="4675698" cy="207418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2F9A9C8-832C-C862-5DC8-34224B88E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7219" y="1422709"/>
              <a:ext cx="4675698" cy="145952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201F4C7A-A7A5-2F87-F790-B3BD1F059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550" y="3049044"/>
              <a:ext cx="4415036" cy="447849"/>
            </a:xfrm>
            <a:prstGeom prst="wedgeRoundRectCallout">
              <a:avLst>
                <a:gd name="adj1" fmla="val -20394"/>
                <a:gd name="adj2" fmla="val -92506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操作方法同向基本表中插入记录。</a:t>
              </a:r>
              <a:endParaRPr lang="zh-CN" altLang="en-US" sz="2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AutoShape 8">
            <a:extLst>
              <a:ext uri="{FF2B5EF4-FFF2-40B4-BE49-F238E27FC236}">
                <a16:creationId xmlns:a16="http://schemas.microsoft.com/office/drawing/2014/main" id="{1913B6AC-03BC-4179-7A24-98FA1AC72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925" y="5560957"/>
            <a:ext cx="3954160" cy="493007"/>
          </a:xfrm>
          <a:prstGeom prst="wedgeRoundRectCallout">
            <a:avLst>
              <a:gd name="adj1" fmla="val -20644"/>
              <a:gd name="adj2" fmla="val -13304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语句同向基本表中插入记录。</a:t>
            </a:r>
            <a:endParaRPr lang="zh-CN" altLang="en-US" sz="2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B0A550A-7658-74FE-82DD-B861587FCC93}"/>
              </a:ext>
            </a:extLst>
          </p:cNvPr>
          <p:cNvGrpSpPr/>
          <p:nvPr/>
        </p:nvGrpSpPr>
        <p:grpSpPr>
          <a:xfrm>
            <a:off x="7464973" y="1203956"/>
            <a:ext cx="3925614" cy="3970729"/>
            <a:chOff x="7464973" y="1203956"/>
            <a:chExt cx="3925614" cy="397072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13F319DA-4D19-8B7D-1CC7-FC9BBC176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64973" y="1531079"/>
              <a:ext cx="3925614" cy="21808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" name="AutoShape 8">
              <a:extLst>
                <a:ext uri="{FF2B5EF4-FFF2-40B4-BE49-F238E27FC236}">
                  <a16:creationId xmlns:a16="http://schemas.microsoft.com/office/drawing/2014/main" id="{1C2D4A2C-5AFD-0904-CEB9-B96F8CD06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5390" y="4039099"/>
              <a:ext cx="2995197" cy="1135586"/>
            </a:xfrm>
            <a:prstGeom prst="wedgeRoundRectCallout">
              <a:avLst>
                <a:gd name="adj1" fmla="val -15152"/>
                <a:gd name="adj2" fmla="val -8256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隶书" panose="02010509060101010101" pitchFamily="49" charset="-122"/>
                </a:defRPr>
              </a:lvl9pPr>
            </a:lstStyle>
            <a:p>
              <a:r>
                <a:rPr lang="zh-CN" altLang="en-US" sz="20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向视图</a:t>
              </a:r>
              <a:r>
                <a:rPr lang="en-US" altLang="zh-CN" sz="20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V1</a:t>
              </a:r>
              <a:r>
                <a:rPr lang="zh-CN" altLang="en-US" sz="20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中插入记录实际是向基本表</a:t>
              </a:r>
              <a:r>
                <a:rPr lang="en-US" altLang="zh-CN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student</a:t>
              </a:r>
              <a:r>
                <a:rPr lang="zh-CN" altLang="en-US" sz="20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中插入了数据！</a:t>
              </a:r>
              <a:endPara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799846D-92C9-846E-E72B-44FBB757F62A}"/>
                </a:ext>
              </a:extLst>
            </p:cNvPr>
            <p:cNvSpPr txBox="1"/>
            <p:nvPr/>
          </p:nvSpPr>
          <p:spPr>
            <a:xfrm>
              <a:off x="8931166" y="1203956"/>
              <a:ext cx="13873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student</a:t>
              </a:r>
              <a:r>
                <a: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1"/>
      <p:bldP spid="4" grpId="2"/>
      <p:bldP spid="5" grpId="1" animBg="1"/>
      <p:bldP spid="5" grpId="2" animBg="1"/>
      <p:bldP spid="8" grpId="0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1197970" y="1340794"/>
            <a:ext cx="10111369" cy="4553903"/>
          </a:xfrm>
        </p:spPr>
        <p:txBody>
          <a:bodyPr>
            <a:normAutofit/>
          </a:bodyPr>
          <a:lstStyle/>
          <a:p>
            <a:pPr marL="444500" indent="-4445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修改视图中的数据实际上是修改基本表中的数据。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4500" indent="-4445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修改视图中的数据时，不能同时修改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来自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多个基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r>
              <a:rPr lang="zh-CN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的数据。</a:t>
            </a:r>
            <a:endParaRPr lang="zh-CN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4500" lvl="1" indent="-4445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不能修改通过计算得到的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数据。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4500" lvl="1" indent="-4445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如果在创建视图时指定了WITH CHECK OPTION选项，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使用视图修改数据时，必须保证修改后的数据满足视图定义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条件。</a:t>
            </a:r>
            <a:endParaRPr lang="zh-CN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4500" indent="-444500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修改视图中数据的方法：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使用图形界面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使用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UPDATE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  <a:defRPr/>
            </a:pPr>
            <a:endParaRPr lang="en-US" altLang="zh-CN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28000" y="631029"/>
            <a:ext cx="7738241" cy="480131"/>
          </a:xfr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在视图中修改数据</a:t>
            </a:r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5969876" y="4578993"/>
            <a:ext cx="2611052" cy="938213"/>
          </a:xfrm>
          <a:prstGeom prst="wedgeRoundRectCallout">
            <a:avLst>
              <a:gd name="adj1" fmla="val -87691"/>
              <a:gd name="adj2" fmla="val -5918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同修改基本表中数据的方法。</a:t>
            </a:r>
            <a:endParaRPr lang="zh-CN" altLang="en-US" sz="24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p"/>
      <p:bldP spid="7" grpId="2" uiExpand="1" build="p" bldLvl="3"/>
      <p:bldP spid="4" grpId="0"/>
      <p:bldP spid="5" grpId="1" animBg="1"/>
      <p:bldP spid="5" grpId="2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734</Words>
  <Application>Microsoft Office PowerPoint</Application>
  <PresentationFormat>宽屏</PresentationFormat>
  <Paragraphs>90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等线</vt:lpstr>
      <vt:lpstr>等线 Light</vt:lpstr>
      <vt:lpstr>黑体</vt:lpstr>
      <vt:lpstr>华文行楷</vt:lpstr>
      <vt:lpstr>Arial</vt:lpstr>
      <vt:lpstr>Wingdings</vt:lpstr>
      <vt:lpstr>Office 主题​​</vt:lpstr>
      <vt:lpstr>9.2 使用视图</vt:lpstr>
      <vt:lpstr>9.2.1 查看视图定义</vt:lpstr>
      <vt:lpstr>PowerPoint 演示文稿</vt:lpstr>
      <vt:lpstr>PowerPoint 演示文稿</vt:lpstr>
      <vt:lpstr>9.2.2 查看视图数据</vt:lpstr>
      <vt:lpstr>PowerPoint 演示文稿</vt:lpstr>
      <vt:lpstr>9.2.3 通过视图操作基本表中的数据</vt:lpstr>
      <vt:lpstr>PowerPoint 演示文稿</vt:lpstr>
      <vt:lpstr>2.在视图中修改数据</vt:lpstr>
      <vt:lpstr>3.删除视图中的记录</vt:lpstr>
      <vt:lpstr>9.2.4 视图数据查询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Admin</cp:lastModifiedBy>
  <cp:revision>458</cp:revision>
  <dcterms:created xsi:type="dcterms:W3CDTF">2019-10-10T08:16:00Z</dcterms:created>
  <dcterms:modified xsi:type="dcterms:W3CDTF">2024-06-12T00:00:42Z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2052-11.1.0.9208</vt:lpwstr>
  </property>
</Properties>
</file>