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8" r:id="rId3"/>
    <p:sldId id="289" r:id="rId4"/>
    <p:sldId id="296" r:id="rId5"/>
    <p:sldId id="315" r:id="rId6"/>
    <p:sldId id="303" r:id="rId7"/>
    <p:sldId id="304" r:id="rId8"/>
    <p:sldId id="305" r:id="rId9"/>
    <p:sldId id="307" r:id="rId10"/>
    <p:sldId id="308" r:id="rId11"/>
    <p:sldId id="311" r:id="rId12"/>
    <p:sldId id="312" r:id="rId13"/>
    <p:sldId id="31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56D3D"/>
    <a:srgbClr val="3C5C2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31" autoAdjust="0"/>
    <p:restoredTop sz="78799" autoAdjust="0"/>
  </p:normalViewPr>
  <p:slideViewPr>
    <p:cSldViewPr snapToGrid="0">
      <p:cViewPr varScale="1">
        <p:scale>
          <a:sx n="99" d="100"/>
          <a:sy n="99" d="100"/>
        </p:scale>
        <p:origin x="1824"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defRPr/>
            </a:pP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还可以使用</a:t>
            </a:r>
            <a:r>
              <a:rPr lang="en-US" altLang="zh-CN" dirty="0"/>
              <a:t>WITH</a:t>
            </a:r>
            <a:r>
              <a:rPr lang="zh-CN" altLang="en-US" dirty="0"/>
              <a:t>子句设置索引选项</a:t>
            </a:r>
            <a:endParaRPr lang="en-US" altLang="zh-CN" dirty="0"/>
          </a:p>
          <a:p>
            <a:r>
              <a:rPr lang="en-US" altLang="zh-CN" dirty="0" err="1"/>
              <a:t>fillfactor</a:t>
            </a:r>
            <a:r>
              <a:rPr lang="zh-CN" altLang="en-US" dirty="0"/>
              <a:t>：用于在创建索引时，每个索引页的数据占索引大小的百分比，默认</a:t>
            </a:r>
            <a:r>
              <a:rPr lang="en-US" altLang="zh-CN" dirty="0"/>
              <a:t>100.</a:t>
            </a:r>
            <a:r>
              <a:rPr lang="zh-CN" altLang="en-US" dirty="0"/>
              <a:t>当需要频繁修改表时，建议设置为</a:t>
            </a:r>
            <a:r>
              <a:rPr lang="en-US" altLang="zh-CN" dirty="0"/>
              <a:t>70-80</a:t>
            </a:r>
            <a:r>
              <a:rPr lang="zh-CN" altLang="en-US" dirty="0"/>
              <a:t>，不经常更新时建议</a:t>
            </a:r>
            <a:r>
              <a:rPr lang="en-US" altLang="zh-CN" dirty="0"/>
              <a:t>90</a:t>
            </a:r>
            <a:r>
              <a:rPr lang="zh-CN" altLang="en-US" dirty="0"/>
              <a:t>。</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填充因子是指索引页的填充率。</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11</a:t>
            </a:fld>
            <a:endParaRPr lang="zh-CN" altLang="en-US"/>
          </a:p>
        </p:txBody>
      </p:sp>
    </p:spTree>
    <p:extLst>
      <p:ext uri="{BB962C8B-B14F-4D97-AF65-F5344CB8AC3E}">
        <p14:creationId xmlns:p14="http://schemas.microsoft.com/office/powerpoint/2010/main" val="205555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页面是数据存储的一种基本单位，大小是</a:t>
            </a:r>
            <a:r>
              <a:rPr lang="en-US" altLang="zh-CN" sz="1200" b="1" dirty="0"/>
              <a:t>8k</a:t>
            </a:r>
            <a:r>
              <a:rPr lang="zh-CN" altLang="en-US" sz="1200" b="1" dirty="0"/>
              <a:t>字节。</a:t>
            </a:r>
            <a:endParaRPr lang="en-US" altLang="zh-CN" sz="1200" b="1" dirty="0"/>
          </a:p>
          <a:p>
            <a:endParaRPr lang="en-US" altLang="zh-CN" sz="1200" b="1" dirty="0"/>
          </a:p>
          <a:p>
            <a:r>
              <a:rPr lang="zh-CN" altLang="en-US" sz="1200" b="1" dirty="0"/>
              <a:t>索引类似图书中的目录，目录中的章节标题好比索引键值，其后的页号好比指针，我们可以通过章节标题和页号快速找到相应的内容</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student</a:t>
            </a:r>
            <a:r>
              <a:rPr lang="zh-CN" altLang="en-US" dirty="0"/>
              <a:t>表和</a:t>
            </a:r>
            <a:r>
              <a:rPr lang="en-US" altLang="zh-CN" dirty="0"/>
              <a:t>score</a:t>
            </a:r>
            <a:r>
              <a:rPr lang="zh-CN" altLang="en-US" dirty="0"/>
              <a:t>表按学号相等进行连接时，需要找到相等的学号，如果</a:t>
            </a:r>
            <a:r>
              <a:rPr lang="en-US" altLang="zh-CN" dirty="0"/>
              <a:t>score</a:t>
            </a:r>
            <a:r>
              <a:rPr lang="zh-CN" altLang="en-US" dirty="0"/>
              <a:t>表在学号列上建有索引，可以大大提高连接速度</a:t>
            </a:r>
            <a:endParaRPr lang="en-US" altLang="zh-CN" dirty="0"/>
          </a:p>
          <a:p>
            <a:endParaRPr lang="en-US" altLang="zh-CN" dirty="0"/>
          </a:p>
          <a:p>
            <a:r>
              <a:rPr lang="zh-CN" altLang="en-US" dirty="0"/>
              <a:t>如果在分组依据列建有索引，分组依据列的值一样的会连着排，显然可以加快分组速度</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索引并不是越多越好，因为索引是有代价的</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lnSpc>
                <a:spcPct val="200000"/>
              </a:lnSpc>
              <a:spcBef>
                <a:spcPts val="1200"/>
              </a:spcBef>
              <a:buFont typeface="Wingdings" panose="05000000000000000000" pitchFamily="2" charset="2"/>
              <a:buNone/>
              <a:defRPr/>
            </a:pPr>
            <a:r>
              <a:rPr lang="zh-CN" altLang="en-US" kern="0" dirty="0">
                <a:latin typeface="黑体" panose="02010609060101010101" pitchFamily="49" charset="-122"/>
                <a:ea typeface="黑体" panose="02010609060101010101" pitchFamily="49" charset="-122"/>
                <a:sym typeface="+mn-ea"/>
              </a:rPr>
              <a:t>索引按组织方式不同分为两类：</a:t>
            </a:r>
            <a:r>
              <a:rPr lang="zh-CN" altLang="en-US" sz="2400" dirty="0">
                <a:solidFill>
                  <a:srgbClr val="C00000"/>
                </a:solidFill>
                <a:latin typeface="黑体" panose="02010609060101010101" pitchFamily="49" charset="-122"/>
                <a:ea typeface="黑体" panose="02010609060101010101" pitchFamily="49" charset="-122"/>
                <a:sym typeface="+mn-ea"/>
              </a:rPr>
              <a:t>聚集索引和非聚集索引</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161368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A1AA23DE-9CF7-AF19-6DD3-5EC9C842D972}"/>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CC9ABA28-781A-36F6-2DCE-B4E8A1A34B47}"/>
                </a:ext>
              </a:extLst>
            </p:cNvPr>
            <p:cNvGrpSpPr/>
            <p:nvPr userDrawn="1"/>
          </p:nvGrpSpPr>
          <p:grpSpPr>
            <a:xfrm>
              <a:off x="-19606" y="-15875"/>
              <a:ext cx="12259019" cy="6879906"/>
              <a:chOff x="-19606" y="-15875"/>
              <a:chExt cx="12259019" cy="6879906"/>
            </a:xfrm>
          </p:grpSpPr>
          <p:grpSp>
            <p:nvGrpSpPr>
              <p:cNvPr id="10" name="组合 9">
                <a:extLst>
                  <a:ext uri="{FF2B5EF4-FFF2-40B4-BE49-F238E27FC236}">
                    <a16:creationId xmlns:a16="http://schemas.microsoft.com/office/drawing/2014/main" id="{8B8466B8-5357-2957-C976-FF9FD8D21EEC}"/>
                  </a:ext>
                </a:extLst>
              </p:cNvPr>
              <p:cNvGrpSpPr/>
              <p:nvPr userDrawn="1"/>
            </p:nvGrpSpPr>
            <p:grpSpPr>
              <a:xfrm>
                <a:off x="-19606" y="-15875"/>
                <a:ext cx="12259019" cy="1043781"/>
                <a:chOff x="-19606" y="-15875"/>
                <a:chExt cx="12259019" cy="1043781"/>
              </a:xfrm>
            </p:grpSpPr>
            <p:pic>
              <p:nvPicPr>
                <p:cNvPr id="14" name="图片 13">
                  <a:extLst>
                    <a:ext uri="{FF2B5EF4-FFF2-40B4-BE49-F238E27FC236}">
                      <a16:creationId xmlns:a16="http://schemas.microsoft.com/office/drawing/2014/main" id="{55ED78BE-9ED0-3911-F264-99B18057728C}"/>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5" name="图片 14">
                  <a:extLst>
                    <a:ext uri="{FF2B5EF4-FFF2-40B4-BE49-F238E27FC236}">
                      <a16:creationId xmlns:a16="http://schemas.microsoft.com/office/drawing/2014/main" id="{FC3A4E3B-FE26-0076-8B3E-0456E849D526}"/>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11" name="组合 10">
                <a:extLst>
                  <a:ext uri="{FF2B5EF4-FFF2-40B4-BE49-F238E27FC236}">
                    <a16:creationId xmlns:a16="http://schemas.microsoft.com/office/drawing/2014/main" id="{1021C617-5915-718B-B0EB-C583B1B45F07}"/>
                  </a:ext>
                </a:extLst>
              </p:cNvPr>
              <p:cNvGrpSpPr/>
              <p:nvPr userDrawn="1"/>
            </p:nvGrpSpPr>
            <p:grpSpPr>
              <a:xfrm>
                <a:off x="-19605" y="6031120"/>
                <a:ext cx="12198206" cy="832911"/>
                <a:chOff x="-19605" y="6031120"/>
                <a:chExt cx="12198206" cy="832911"/>
              </a:xfrm>
            </p:grpSpPr>
            <p:pic>
              <p:nvPicPr>
                <p:cNvPr id="12" name="图片 11">
                  <a:extLst>
                    <a:ext uri="{FF2B5EF4-FFF2-40B4-BE49-F238E27FC236}">
                      <a16:creationId xmlns:a16="http://schemas.microsoft.com/office/drawing/2014/main" id="{66F6A380-5BA8-37F1-AF47-8A0C44CBEC50}"/>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3" name="图片 12">
                  <a:extLst>
                    <a:ext uri="{FF2B5EF4-FFF2-40B4-BE49-F238E27FC236}">
                      <a16:creationId xmlns:a16="http://schemas.microsoft.com/office/drawing/2014/main" id="{423CD95E-3E93-0C6F-3087-7CFD030A9BEE}"/>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
          <p:nvSpPr>
            <p:cNvPr id="9" name="文本框 8">
              <a:extLst>
                <a:ext uri="{FF2B5EF4-FFF2-40B4-BE49-F238E27FC236}">
                  <a16:creationId xmlns:a16="http://schemas.microsoft.com/office/drawing/2014/main" id="{960766F8-7828-3C19-F3DB-F0D116D3B649}"/>
                </a:ext>
              </a:extLst>
            </p:cNvPr>
            <p:cNvSpPr txBox="1"/>
            <p:nvPr userDrawn="1"/>
          </p:nvSpPr>
          <p:spPr>
            <a:xfrm>
              <a:off x="10633323" y="6598364"/>
              <a:ext cx="1440954"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rPr>
                <a:t>计算机学院  张永华</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29000"/>
            <a:ext cx="9144000" cy="900000"/>
          </a:xfrm>
        </p:spPr>
        <p:txBody>
          <a:bodyPr>
            <a:normAutofit fontScale="90000"/>
          </a:bodyPr>
          <a:lstStyle/>
          <a:p>
            <a:r>
              <a:rPr lang="en-US" altLang="zh-CN" b="1" dirty="0">
                <a:latin typeface="黑体" panose="02010609060101010101" pitchFamily="49" charset="-122"/>
                <a:ea typeface="黑体" panose="02010609060101010101" pitchFamily="49" charset="-122"/>
              </a:rPr>
              <a:t>9.3 </a:t>
            </a:r>
            <a:r>
              <a:rPr lang="zh-CN" altLang="en-US" b="1" dirty="0">
                <a:latin typeface="黑体" panose="02010609060101010101" pitchFamily="49" charset="-122"/>
                <a:ea typeface="黑体" panose="02010609060101010101" pitchFamily="49" charset="-122"/>
              </a:rPr>
              <a:t>索引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FB9087-6BC4-E697-47EE-DFF52D74D9FD}"/>
              </a:ext>
            </a:extLst>
          </p:cNvPr>
          <p:cNvSpPr txBox="1">
            <a:spLocks/>
          </p:cNvSpPr>
          <p:nvPr/>
        </p:nvSpPr>
        <p:spPr>
          <a:xfrm>
            <a:off x="1227541" y="2993443"/>
            <a:ext cx="9614630" cy="1916146"/>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600"/>
              </a:spcBef>
              <a:buNone/>
              <a:defRPr/>
            </a:pPr>
            <a:r>
              <a:rPr lang="en-US" altLang="zh-CN" sz="2400" dirty="0">
                <a:solidFill>
                  <a:srgbClr val="C00000"/>
                </a:solidFill>
                <a:latin typeface="黑体" panose="02010609060101010101" pitchFamily="49" charset="-122"/>
                <a:ea typeface="黑体" panose="02010609060101010101" pitchFamily="49" charset="-122"/>
                <a:sym typeface="+mn-ea"/>
              </a:rPr>
              <a:t>CREATE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UNIQUE</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CLUSTERED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 NONCLUSTERED</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 INDEX </a:t>
            </a:r>
            <a:r>
              <a:rPr lang="zh-CN" altLang="en-US" sz="2400" dirty="0">
                <a:latin typeface="黑体" panose="02010609060101010101" pitchFamily="49" charset="-122"/>
                <a:ea typeface="黑体" panose="02010609060101010101" pitchFamily="49" charset="-122"/>
                <a:sym typeface="+mn-ea"/>
              </a:rPr>
              <a:t>索引名称</a:t>
            </a:r>
            <a:endParaRPr lang="en-US" altLang="zh-CN" sz="2400" dirty="0">
              <a:latin typeface="黑体" panose="02010609060101010101" pitchFamily="49" charset="-122"/>
              <a:ea typeface="黑体" panose="02010609060101010101" pitchFamily="49" charset="-122"/>
              <a:sym typeface="+mn-ea"/>
            </a:endParaRPr>
          </a:p>
          <a:p>
            <a:pPr lvl="2">
              <a:lnSpc>
                <a:spcPct val="150000"/>
              </a:lnSpc>
              <a:spcBef>
                <a:spcPts val="600"/>
              </a:spcBef>
              <a:buFont typeface="Arial" panose="020B0604020202020204" pitchFamily="34" charset="0"/>
              <a:buNone/>
              <a:defRPr/>
            </a:pPr>
            <a:r>
              <a:rPr lang="en-US" altLang="zh-CN" sz="2400" dirty="0">
                <a:solidFill>
                  <a:srgbClr val="C00000"/>
                </a:solidFill>
                <a:latin typeface="黑体" panose="02010609060101010101" pitchFamily="49" charset="-122"/>
                <a:ea typeface="黑体" panose="02010609060101010101" pitchFamily="49" charset="-122"/>
                <a:sym typeface="+mn-ea"/>
              </a:rPr>
              <a:t>   ON </a:t>
            </a:r>
            <a:r>
              <a:rPr lang="zh-CN" altLang="en-US" sz="2400" dirty="0">
                <a:latin typeface="黑体" panose="02010609060101010101" pitchFamily="49" charset="-122"/>
                <a:ea typeface="黑体" panose="02010609060101010101" pitchFamily="49" charset="-122"/>
                <a:sym typeface="+mn-ea"/>
              </a:rPr>
              <a:t>表</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视图</a:t>
            </a:r>
            <a:r>
              <a:rPr lang="en-US" altLang="zh-CN" sz="2400" dirty="0">
                <a:solidFill>
                  <a:srgbClr val="C00000"/>
                </a:solidFill>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列名</a:t>
            </a:r>
            <a:r>
              <a:rPr lang="en-US" altLang="zh-CN" sz="2400" dirty="0">
                <a:latin typeface="黑体" panose="02010609060101010101" pitchFamily="49" charset="-122"/>
                <a:ea typeface="黑体" panose="02010609060101010101" pitchFamily="49" charset="-122"/>
                <a:sym typeface="+mn-ea"/>
              </a:rPr>
              <a:t>1</a:t>
            </a:r>
            <a:r>
              <a:rPr lang="en-US" altLang="zh-CN" sz="2400" dirty="0">
                <a:solidFill>
                  <a:srgbClr val="C00000"/>
                </a:solidFill>
                <a:latin typeface="黑体" panose="02010609060101010101" pitchFamily="49" charset="-122"/>
                <a:ea typeface="黑体" panose="02010609060101010101" pitchFamily="49" charset="-122"/>
                <a:sym typeface="+mn-ea"/>
              </a:rPr>
              <a:t>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ASC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 DESC</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…n]</a:t>
            </a:r>
            <a:r>
              <a:rPr lang="en-US" altLang="zh-CN" sz="2400" dirty="0">
                <a:solidFill>
                  <a:srgbClr val="C00000"/>
                </a:solidFill>
                <a:latin typeface="黑体" panose="02010609060101010101" pitchFamily="49" charset="-122"/>
                <a:ea typeface="黑体" panose="02010609060101010101" pitchFamily="49" charset="-122"/>
                <a:sym typeface="+mn-ea"/>
              </a:rPr>
              <a:t>)</a:t>
            </a:r>
          </a:p>
          <a:p>
            <a:pPr lvl="2">
              <a:lnSpc>
                <a:spcPct val="150000"/>
              </a:lnSpc>
              <a:spcBef>
                <a:spcPts val="600"/>
              </a:spcBef>
              <a:buFont typeface="Arial" panose="020B0604020202020204" pitchFamily="34" charset="0"/>
              <a:buNone/>
              <a:defRPr/>
            </a:pPr>
            <a:r>
              <a:rPr lang="en-US" altLang="zh-CN" sz="2400" dirty="0">
                <a:solidFill>
                  <a:srgbClr val="C00000"/>
                </a:solidFill>
                <a:latin typeface="黑体" panose="02010609060101010101" pitchFamily="49" charset="-122"/>
                <a:ea typeface="黑体" panose="02010609060101010101" pitchFamily="49" charset="-122"/>
                <a:sym typeface="+mn-ea"/>
              </a:rPr>
              <a:t>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WITH </a:t>
            </a:r>
            <a:r>
              <a:rPr lang="zh-CN" altLang="en-US" sz="2400" dirty="0">
                <a:latin typeface="黑体" panose="02010609060101010101" pitchFamily="49" charset="-122"/>
                <a:ea typeface="黑体" panose="02010609060101010101" pitchFamily="49" charset="-122"/>
                <a:sym typeface="+mn-ea"/>
              </a:rPr>
              <a:t>索引选项</a:t>
            </a:r>
            <a:r>
              <a:rPr lang="en-US" altLang="zh-CN" sz="2400" dirty="0">
                <a:latin typeface="黑体" panose="02010609060101010101" pitchFamily="49" charset="-122"/>
                <a:ea typeface="黑体" panose="02010609060101010101" pitchFamily="49" charset="-122"/>
                <a:sym typeface="+mn-ea"/>
              </a:rPr>
              <a:t>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sz="2400" dirty="0">
                <a:solidFill>
                  <a:srgbClr val="C00000"/>
                </a:solidFill>
                <a:latin typeface="黑体" panose="02010609060101010101" pitchFamily="49" charset="-122"/>
                <a:ea typeface="黑体" panose="02010609060101010101" pitchFamily="49" charset="-122"/>
                <a:sym typeface="+mn-ea"/>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sym typeface="+mn-ea"/>
              </a:rPr>
              <a:t>…n]]</a:t>
            </a:r>
            <a:r>
              <a:rPr lang="en-US" altLang="zh-CN" sz="2400" kern="0" dirty="0">
                <a:solidFill>
                  <a:srgbClr val="C00000"/>
                </a:solidFill>
                <a:latin typeface="黑体" panose="02010609060101010101" pitchFamily="49" charset="-122"/>
                <a:ea typeface="黑体" panose="02010609060101010101" pitchFamily="49" charset="-122"/>
                <a:sym typeface="+mn-ea"/>
              </a:rPr>
              <a:t> </a:t>
            </a:r>
          </a:p>
        </p:txBody>
      </p:sp>
      <p:sp>
        <p:nvSpPr>
          <p:cNvPr id="7" name="内容占位符 2"/>
          <p:cNvSpPr>
            <a:spLocks noGrp="1"/>
          </p:cNvSpPr>
          <p:nvPr>
            <p:ph idx="1"/>
          </p:nvPr>
        </p:nvSpPr>
        <p:spPr>
          <a:xfrm>
            <a:off x="1227541" y="1441703"/>
            <a:ext cx="10207181" cy="609123"/>
          </a:xfrm>
        </p:spPr>
        <p:txBody>
          <a:bodyPr>
            <a:normAutofit/>
          </a:bodyPr>
          <a:lstStyle/>
          <a:p>
            <a:pPr marL="0" lvl="1" indent="0">
              <a:lnSpc>
                <a:spcPct val="120000"/>
              </a:lnSpc>
              <a:spcBef>
                <a:spcPts val="1200"/>
              </a:spcBef>
              <a:buNone/>
              <a:defRPr/>
            </a:pPr>
            <a:r>
              <a:rPr lang="zh-CN" altLang="en-US" kern="0" dirty="0">
                <a:latin typeface="黑体" panose="02010609060101010101" pitchFamily="49" charset="-122"/>
                <a:ea typeface="黑体" panose="02010609060101010101" pitchFamily="49" charset="-122"/>
                <a:sym typeface="+mn-ea"/>
              </a:rPr>
              <a:t>使用</a:t>
            </a:r>
            <a:r>
              <a:rPr lang="en-US" altLang="zh-CN" dirty="0">
                <a:solidFill>
                  <a:srgbClr val="C00000"/>
                </a:solidFill>
                <a:latin typeface="黑体" panose="02010609060101010101" pitchFamily="49" charset="-122"/>
                <a:ea typeface="黑体" panose="02010609060101010101" pitchFamily="49" charset="-122"/>
                <a:sym typeface="+mn-ea"/>
              </a:rPr>
              <a:t>CREATE INDEX</a:t>
            </a:r>
            <a:r>
              <a:rPr lang="zh-CN" altLang="en-US" kern="0" dirty="0">
                <a:latin typeface="黑体" panose="02010609060101010101" pitchFamily="49" charset="-122"/>
                <a:ea typeface="黑体" panose="02010609060101010101" pitchFamily="49" charset="-122"/>
                <a:sym typeface="+mn-ea"/>
              </a:rPr>
              <a:t>语句创建索引，</a:t>
            </a:r>
            <a:r>
              <a:rPr lang="zh-CN" altLang="en-US" dirty="0">
                <a:latin typeface="黑体" panose="02010609060101010101" pitchFamily="49" charset="-122"/>
                <a:ea typeface="黑体" panose="02010609060101010101" pitchFamily="49" charset="-122"/>
                <a:sym typeface="+mn-ea"/>
              </a:rPr>
              <a:t>基本语法格式：</a:t>
            </a:r>
            <a:r>
              <a:rPr lang="en-US" altLang="zh-CN" kern="0" dirty="0">
                <a:solidFill>
                  <a:srgbClr val="C00000"/>
                </a:solidFill>
                <a:latin typeface="黑体" panose="02010609060101010101" pitchFamily="49" charset="-122"/>
                <a:ea typeface="黑体" panose="02010609060101010101" pitchFamily="49" charset="-122"/>
                <a:sym typeface="+mn-ea"/>
              </a:rPr>
              <a:t> </a:t>
            </a:r>
          </a:p>
        </p:txBody>
      </p:sp>
      <p:sp>
        <p:nvSpPr>
          <p:cNvPr id="2" name="文本框 1">
            <a:extLst>
              <a:ext uri="{FF2B5EF4-FFF2-40B4-BE49-F238E27FC236}">
                <a16:creationId xmlns:a16="http://schemas.microsoft.com/office/drawing/2014/main" id="{080B1269-22A5-693D-FA98-D084934E9B39}"/>
              </a:ext>
            </a:extLst>
          </p:cNvPr>
          <p:cNvSpPr txBox="1"/>
          <p:nvPr/>
        </p:nvSpPr>
        <p:spPr>
          <a:xfrm>
            <a:off x="862147" y="734306"/>
            <a:ext cx="6130834" cy="540725"/>
          </a:xfrm>
          <a:prstGeom prst="rect">
            <a:avLst/>
          </a:prstGeom>
          <a:noFill/>
        </p:spPr>
        <p:txBody>
          <a:bodyPr wrap="square">
            <a:spAutoFit/>
          </a:bodyPr>
          <a:lstStyle/>
          <a:p>
            <a:pPr marL="0" lvl="1">
              <a:lnSpc>
                <a:spcPct val="120000"/>
              </a:lnSpc>
              <a:spcBef>
                <a:spcPts val="1200"/>
              </a:spcBef>
              <a:defRPr/>
            </a:pPr>
            <a:r>
              <a:rPr lang="en-US" altLang="zh-CN" sz="2800" kern="0" dirty="0">
                <a:solidFill>
                  <a:srgbClr val="0000CC"/>
                </a:solidFill>
                <a:latin typeface="黑体" panose="02010609060101010101" pitchFamily="49" charset="-122"/>
                <a:ea typeface="黑体" panose="02010609060101010101" pitchFamily="49" charset="-122"/>
                <a:sym typeface="+mn-ea"/>
              </a:rPr>
              <a:t>3.</a:t>
            </a:r>
            <a:r>
              <a:rPr lang="zh-CN" altLang="en-US" sz="2800" kern="0" dirty="0">
                <a:solidFill>
                  <a:srgbClr val="0000CC"/>
                </a:solidFill>
                <a:latin typeface="黑体" panose="02010609060101010101" pitchFamily="49" charset="-122"/>
                <a:ea typeface="黑体" panose="02010609060101010101" pitchFamily="49" charset="-122"/>
                <a:sym typeface="+mn-ea"/>
              </a:rPr>
              <a:t>使用语句创建索引</a:t>
            </a:r>
            <a:endParaRPr lang="en-US" altLang="zh-CN" sz="2800" kern="0" dirty="0">
              <a:solidFill>
                <a:srgbClr val="0000CC"/>
              </a:solidFill>
              <a:latin typeface="黑体" panose="02010609060101010101" pitchFamily="49" charset="-122"/>
              <a:ea typeface="黑体" panose="02010609060101010101" pitchFamily="49" charset="-122"/>
              <a:sym typeface="+mn-ea"/>
            </a:endParaRPr>
          </a:p>
        </p:txBody>
      </p:sp>
      <p:sp>
        <p:nvSpPr>
          <p:cNvPr id="4" name="AutoShape 8">
            <a:extLst>
              <a:ext uri="{FF2B5EF4-FFF2-40B4-BE49-F238E27FC236}">
                <a16:creationId xmlns:a16="http://schemas.microsoft.com/office/drawing/2014/main" id="{A4C1A588-C881-22F9-063B-AE50018263FA}"/>
              </a:ext>
            </a:extLst>
          </p:cNvPr>
          <p:cNvSpPr>
            <a:spLocks noChangeArrowheads="1"/>
          </p:cNvSpPr>
          <p:nvPr/>
        </p:nvSpPr>
        <p:spPr bwMode="auto">
          <a:xfrm>
            <a:off x="2020389" y="2192458"/>
            <a:ext cx="1410788" cy="768352"/>
          </a:xfrm>
          <a:prstGeom prst="wedgeRoundRectCallout">
            <a:avLst>
              <a:gd name="adj1" fmla="val 9588"/>
              <a:gd name="adj2" fmla="val 79849"/>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200" dirty="0">
                <a:solidFill>
                  <a:srgbClr val="C00000"/>
                </a:solidFill>
                <a:latin typeface="黑体" panose="02010609060101010101" pitchFamily="49" charset="-122"/>
                <a:ea typeface="黑体" panose="02010609060101010101" pitchFamily="49" charset="-122"/>
                <a:sym typeface="+mn-ea"/>
              </a:rPr>
              <a:t>UNIQUE</a:t>
            </a:r>
            <a:r>
              <a:rPr lang="zh-CN" altLang="en-US" sz="2200" dirty="0">
                <a:solidFill>
                  <a:srgbClr val="C00000"/>
                </a:solidFill>
                <a:latin typeface="黑体" panose="02010609060101010101" pitchFamily="49" charset="-122"/>
                <a:ea typeface="黑体" panose="02010609060101010101" pitchFamily="49" charset="-122"/>
                <a:sym typeface="+mn-ea"/>
              </a:rPr>
              <a:t>：</a:t>
            </a:r>
            <a:r>
              <a:rPr lang="zh-CN" altLang="en-US" sz="2200" dirty="0">
                <a:solidFill>
                  <a:srgbClr val="0000CC"/>
                </a:solidFill>
                <a:latin typeface="黑体" panose="02010609060101010101" pitchFamily="49" charset="-122"/>
                <a:ea typeface="黑体" panose="02010609060101010101" pitchFamily="49" charset="-122"/>
                <a:sym typeface="+mn-ea"/>
              </a:rPr>
              <a:t>唯一索引</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5" name="AutoShape 8">
            <a:extLst>
              <a:ext uri="{FF2B5EF4-FFF2-40B4-BE49-F238E27FC236}">
                <a16:creationId xmlns:a16="http://schemas.microsoft.com/office/drawing/2014/main" id="{4D28E34D-D574-13F3-79FC-E7DAF94C291E}"/>
              </a:ext>
            </a:extLst>
          </p:cNvPr>
          <p:cNvSpPr>
            <a:spLocks noChangeArrowheads="1"/>
          </p:cNvSpPr>
          <p:nvPr/>
        </p:nvSpPr>
        <p:spPr bwMode="auto">
          <a:xfrm>
            <a:off x="3927564" y="2184023"/>
            <a:ext cx="1619796" cy="768352"/>
          </a:xfrm>
          <a:prstGeom prst="wedgeRoundRectCallout">
            <a:avLst>
              <a:gd name="adj1" fmla="val 9588"/>
              <a:gd name="adj2" fmla="val 79849"/>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000" dirty="0">
                <a:solidFill>
                  <a:srgbClr val="C00000"/>
                </a:solidFill>
                <a:latin typeface="黑体" panose="02010609060101010101" pitchFamily="49" charset="-122"/>
                <a:ea typeface="黑体" panose="02010609060101010101" pitchFamily="49" charset="-122"/>
                <a:sym typeface="+mn-ea"/>
              </a:rPr>
              <a:t>CLUSTERED</a:t>
            </a:r>
            <a:r>
              <a:rPr lang="zh-CN" altLang="en-US" sz="2200" dirty="0">
                <a:solidFill>
                  <a:srgbClr val="C00000"/>
                </a:solidFill>
                <a:latin typeface="黑体" panose="02010609060101010101" pitchFamily="49" charset="-122"/>
                <a:ea typeface="黑体" panose="02010609060101010101" pitchFamily="49" charset="-122"/>
                <a:sym typeface="+mn-ea"/>
              </a:rPr>
              <a:t>：</a:t>
            </a:r>
            <a:r>
              <a:rPr lang="zh-CN" altLang="en-US" sz="2200" dirty="0">
                <a:solidFill>
                  <a:srgbClr val="0000CC"/>
                </a:solidFill>
                <a:latin typeface="黑体" panose="02010609060101010101" pitchFamily="49" charset="-122"/>
                <a:ea typeface="黑体" panose="02010609060101010101" pitchFamily="49" charset="-122"/>
                <a:sym typeface="+mn-ea"/>
              </a:rPr>
              <a:t>聚集索引</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8" name="AutoShape 8">
            <a:extLst>
              <a:ext uri="{FF2B5EF4-FFF2-40B4-BE49-F238E27FC236}">
                <a16:creationId xmlns:a16="http://schemas.microsoft.com/office/drawing/2014/main" id="{C00CE60D-2BBD-2C59-C3CE-67A729D71E04}"/>
              </a:ext>
            </a:extLst>
          </p:cNvPr>
          <p:cNvSpPr>
            <a:spLocks noChangeArrowheads="1"/>
          </p:cNvSpPr>
          <p:nvPr/>
        </p:nvSpPr>
        <p:spPr bwMode="auto">
          <a:xfrm>
            <a:off x="6183083" y="2179672"/>
            <a:ext cx="1881053" cy="768352"/>
          </a:xfrm>
          <a:prstGeom prst="wedgeRoundRectCallout">
            <a:avLst>
              <a:gd name="adj1" fmla="val -134"/>
              <a:gd name="adj2" fmla="val 70782"/>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000" dirty="0">
                <a:solidFill>
                  <a:srgbClr val="C00000"/>
                </a:solidFill>
                <a:latin typeface="黑体" panose="02010609060101010101" pitchFamily="49" charset="-122"/>
                <a:ea typeface="黑体" panose="02010609060101010101" pitchFamily="49" charset="-122"/>
                <a:sym typeface="+mn-ea"/>
              </a:rPr>
              <a:t>NOCLUSTERED</a:t>
            </a:r>
            <a:r>
              <a:rPr lang="zh-CN" altLang="en-US" sz="2200" dirty="0">
                <a:solidFill>
                  <a:srgbClr val="C00000"/>
                </a:solidFill>
                <a:latin typeface="黑体" panose="02010609060101010101" pitchFamily="49" charset="-122"/>
                <a:ea typeface="黑体" panose="02010609060101010101" pitchFamily="49" charset="-122"/>
                <a:sym typeface="+mn-ea"/>
              </a:rPr>
              <a:t>：</a:t>
            </a:r>
            <a:r>
              <a:rPr lang="zh-CN" altLang="en-US" sz="2200" dirty="0">
                <a:solidFill>
                  <a:srgbClr val="0000CC"/>
                </a:solidFill>
                <a:latin typeface="黑体" panose="02010609060101010101" pitchFamily="49" charset="-122"/>
                <a:ea typeface="黑体" panose="02010609060101010101" pitchFamily="49" charset="-122"/>
                <a:sym typeface="+mn-ea"/>
              </a:rPr>
              <a:t>非聚集索引</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9" name="AutoShape 8">
            <a:extLst>
              <a:ext uri="{FF2B5EF4-FFF2-40B4-BE49-F238E27FC236}">
                <a16:creationId xmlns:a16="http://schemas.microsoft.com/office/drawing/2014/main" id="{49156626-6A7E-5003-7731-96295681F10A}"/>
              </a:ext>
            </a:extLst>
          </p:cNvPr>
          <p:cNvSpPr>
            <a:spLocks noChangeArrowheads="1"/>
          </p:cNvSpPr>
          <p:nvPr/>
        </p:nvSpPr>
        <p:spPr bwMode="auto">
          <a:xfrm>
            <a:off x="6096000" y="4600379"/>
            <a:ext cx="1598022" cy="485429"/>
          </a:xfrm>
          <a:prstGeom prst="wedgeRoundRectCallout">
            <a:avLst>
              <a:gd name="adj1" fmla="val -57048"/>
              <a:gd name="adj2" fmla="val -139177"/>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200" dirty="0">
                <a:solidFill>
                  <a:srgbClr val="C00000"/>
                </a:solidFill>
                <a:latin typeface="黑体" panose="02010609060101010101" pitchFamily="49" charset="-122"/>
                <a:ea typeface="黑体" panose="02010609060101010101" pitchFamily="49" charset="-122"/>
                <a:sym typeface="+mn-ea"/>
              </a:rPr>
              <a:t>ASC</a:t>
            </a:r>
            <a:r>
              <a:rPr lang="zh-CN" altLang="en-US" sz="2200" dirty="0">
                <a:solidFill>
                  <a:srgbClr val="C00000"/>
                </a:solidFill>
                <a:latin typeface="黑体" panose="02010609060101010101" pitchFamily="49" charset="-122"/>
                <a:ea typeface="黑体" panose="02010609060101010101" pitchFamily="49" charset="-122"/>
                <a:sym typeface="+mn-ea"/>
              </a:rPr>
              <a:t>：</a:t>
            </a:r>
            <a:r>
              <a:rPr lang="zh-CN" altLang="en-US" sz="2200" dirty="0">
                <a:solidFill>
                  <a:srgbClr val="0000CC"/>
                </a:solidFill>
                <a:latin typeface="黑体" panose="02010609060101010101" pitchFamily="49" charset="-122"/>
                <a:ea typeface="黑体" panose="02010609060101010101" pitchFamily="49" charset="-122"/>
                <a:sym typeface="+mn-ea"/>
              </a:rPr>
              <a:t>升序</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0" name="AutoShape 8">
            <a:extLst>
              <a:ext uri="{FF2B5EF4-FFF2-40B4-BE49-F238E27FC236}">
                <a16:creationId xmlns:a16="http://schemas.microsoft.com/office/drawing/2014/main" id="{9847C089-069F-FC11-8B21-A10C09D28BA8}"/>
              </a:ext>
            </a:extLst>
          </p:cNvPr>
          <p:cNvSpPr>
            <a:spLocks noChangeArrowheads="1"/>
          </p:cNvSpPr>
          <p:nvPr/>
        </p:nvSpPr>
        <p:spPr bwMode="auto">
          <a:xfrm>
            <a:off x="7981405" y="4269555"/>
            <a:ext cx="1833155" cy="485429"/>
          </a:xfrm>
          <a:prstGeom prst="wedgeRoundRectCallout">
            <a:avLst>
              <a:gd name="adj1" fmla="val -106751"/>
              <a:gd name="adj2" fmla="val -76387"/>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200" dirty="0">
                <a:solidFill>
                  <a:srgbClr val="C00000"/>
                </a:solidFill>
                <a:latin typeface="黑体" panose="02010609060101010101" pitchFamily="49" charset="-122"/>
                <a:ea typeface="黑体" panose="02010609060101010101" pitchFamily="49" charset="-122"/>
                <a:sym typeface="+mn-ea"/>
              </a:rPr>
              <a:t>DESC</a:t>
            </a:r>
            <a:r>
              <a:rPr lang="zh-CN" altLang="en-US" sz="2200" dirty="0">
                <a:solidFill>
                  <a:srgbClr val="C00000"/>
                </a:solidFill>
                <a:latin typeface="黑体" panose="02010609060101010101" pitchFamily="49" charset="-122"/>
                <a:ea typeface="黑体" panose="02010609060101010101" pitchFamily="49" charset="-122"/>
                <a:sym typeface="+mn-ea"/>
              </a:rPr>
              <a:t>：</a:t>
            </a:r>
            <a:r>
              <a:rPr lang="zh-CN" altLang="en-US" sz="2200" dirty="0">
                <a:solidFill>
                  <a:srgbClr val="0000CC"/>
                </a:solidFill>
                <a:latin typeface="黑体" panose="02010609060101010101" pitchFamily="49" charset="-122"/>
                <a:ea typeface="黑体" panose="02010609060101010101" pitchFamily="49" charset="-122"/>
                <a:sym typeface="+mn-ea"/>
              </a:rPr>
              <a:t>降序</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6" name="AutoShape 8">
            <a:extLst>
              <a:ext uri="{FF2B5EF4-FFF2-40B4-BE49-F238E27FC236}">
                <a16:creationId xmlns:a16="http://schemas.microsoft.com/office/drawing/2014/main" id="{F37B1E8D-EE61-FF67-B4F1-E1F957C7715B}"/>
              </a:ext>
            </a:extLst>
          </p:cNvPr>
          <p:cNvSpPr>
            <a:spLocks noChangeArrowheads="1"/>
          </p:cNvSpPr>
          <p:nvPr/>
        </p:nvSpPr>
        <p:spPr bwMode="auto">
          <a:xfrm>
            <a:off x="8699860" y="2048872"/>
            <a:ext cx="1881052" cy="768352"/>
          </a:xfrm>
          <a:prstGeom prst="wedgeRoundRectCallout">
            <a:avLst>
              <a:gd name="adj1" fmla="val -66801"/>
              <a:gd name="adj2" fmla="val 90050"/>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000" dirty="0">
                <a:solidFill>
                  <a:srgbClr val="C00000"/>
                </a:solidFill>
                <a:latin typeface="黑体" panose="02010609060101010101" pitchFamily="49" charset="-122"/>
                <a:ea typeface="黑体" panose="02010609060101010101" pitchFamily="49" charset="-122"/>
                <a:sym typeface="+mn-ea"/>
              </a:rPr>
              <a:t>INDEX </a:t>
            </a:r>
            <a:r>
              <a:rPr lang="zh-CN" altLang="en-US" sz="2200" dirty="0">
                <a:solidFill>
                  <a:srgbClr val="0000CC"/>
                </a:solidFill>
                <a:latin typeface="黑体" panose="02010609060101010101" pitchFamily="49" charset="-122"/>
                <a:ea typeface="黑体" panose="02010609060101010101" pitchFamily="49" charset="-122"/>
                <a:sym typeface="+mn-ea"/>
              </a:rPr>
              <a:t>后指定索引名称</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1" name="AutoShape 8">
            <a:extLst>
              <a:ext uri="{FF2B5EF4-FFF2-40B4-BE49-F238E27FC236}">
                <a16:creationId xmlns:a16="http://schemas.microsoft.com/office/drawing/2014/main" id="{D43BEA5C-4D80-41FB-ABEF-80414CB29BDE}"/>
              </a:ext>
            </a:extLst>
          </p:cNvPr>
          <p:cNvSpPr>
            <a:spLocks noChangeArrowheads="1"/>
          </p:cNvSpPr>
          <p:nvPr/>
        </p:nvSpPr>
        <p:spPr bwMode="auto">
          <a:xfrm>
            <a:off x="766352" y="5062601"/>
            <a:ext cx="2246814" cy="707392"/>
          </a:xfrm>
          <a:prstGeom prst="wedgeRoundRectCallout">
            <a:avLst>
              <a:gd name="adj1" fmla="val 42737"/>
              <a:gd name="adj2" fmla="val -185052"/>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200" dirty="0">
                <a:solidFill>
                  <a:srgbClr val="C00000"/>
                </a:solidFill>
                <a:latin typeface="黑体" panose="02010609060101010101" pitchFamily="49" charset="-122"/>
                <a:ea typeface="黑体" panose="02010609060101010101" pitchFamily="49" charset="-122"/>
                <a:sym typeface="+mn-ea"/>
              </a:rPr>
              <a:t>ON</a:t>
            </a:r>
            <a:r>
              <a:rPr lang="zh-CN" altLang="en-US" sz="2200" dirty="0">
                <a:solidFill>
                  <a:srgbClr val="C00000"/>
                </a:solidFill>
                <a:latin typeface="黑体" panose="02010609060101010101" pitchFamily="49" charset="-122"/>
                <a:ea typeface="黑体" panose="02010609060101010101" pitchFamily="49" charset="-122"/>
                <a:sym typeface="+mn-ea"/>
              </a:rPr>
              <a:t> </a:t>
            </a:r>
            <a:r>
              <a:rPr lang="zh-CN" altLang="en-US" sz="2200" dirty="0">
                <a:solidFill>
                  <a:srgbClr val="0000CC"/>
                </a:solidFill>
                <a:latin typeface="黑体" panose="02010609060101010101" pitchFamily="49" charset="-122"/>
                <a:ea typeface="黑体" panose="02010609060101010101" pitchFamily="49" charset="-122"/>
                <a:sym typeface="+mn-ea"/>
              </a:rPr>
              <a:t>后指定索引表及其索引键列</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2" name="AutoShape 8">
            <a:extLst>
              <a:ext uri="{FF2B5EF4-FFF2-40B4-BE49-F238E27FC236}">
                <a16:creationId xmlns:a16="http://schemas.microsoft.com/office/drawing/2014/main" id="{85A18B6F-BB9D-59EC-91B6-4886A406B742}"/>
              </a:ext>
            </a:extLst>
          </p:cNvPr>
          <p:cNvSpPr>
            <a:spLocks noChangeArrowheads="1"/>
          </p:cNvSpPr>
          <p:nvPr/>
        </p:nvSpPr>
        <p:spPr bwMode="auto">
          <a:xfrm>
            <a:off x="3496489" y="5062601"/>
            <a:ext cx="3235237" cy="707392"/>
          </a:xfrm>
          <a:prstGeom prst="wedgeRoundRectCallout">
            <a:avLst>
              <a:gd name="adj1" fmla="val -52910"/>
              <a:gd name="adj2" fmla="val -103801"/>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en-US" altLang="zh-CN" sz="2200" dirty="0">
                <a:solidFill>
                  <a:srgbClr val="C00000"/>
                </a:solidFill>
                <a:latin typeface="黑体" panose="02010609060101010101" pitchFamily="49" charset="-122"/>
                <a:ea typeface="黑体" panose="02010609060101010101" pitchFamily="49" charset="-122"/>
                <a:sym typeface="+mn-ea"/>
              </a:rPr>
              <a:t>WITH</a:t>
            </a:r>
            <a:r>
              <a:rPr lang="zh-CN" altLang="en-US" sz="2200" dirty="0">
                <a:solidFill>
                  <a:srgbClr val="C00000"/>
                </a:solidFill>
                <a:latin typeface="黑体" panose="02010609060101010101" pitchFamily="49" charset="-122"/>
                <a:ea typeface="黑体" panose="02010609060101010101" pitchFamily="49" charset="-122"/>
                <a:sym typeface="+mn-ea"/>
              </a:rPr>
              <a:t>子句</a:t>
            </a:r>
            <a:r>
              <a:rPr lang="zh-CN" altLang="en-US" sz="2200" dirty="0">
                <a:solidFill>
                  <a:srgbClr val="0000CC"/>
                </a:solidFill>
                <a:latin typeface="黑体" panose="02010609060101010101" pitchFamily="49" charset="-122"/>
                <a:ea typeface="黑体" panose="02010609060101010101" pitchFamily="49" charset="-122"/>
                <a:sym typeface="+mn-ea"/>
              </a:rPr>
              <a:t>为可选子句，</a:t>
            </a:r>
            <a:r>
              <a:rPr lang="en-US" altLang="zh-CN" sz="2200" dirty="0">
                <a:solidFill>
                  <a:srgbClr val="C00000"/>
                </a:solidFill>
                <a:latin typeface="黑体" panose="02010609060101010101" pitchFamily="49" charset="-122"/>
                <a:ea typeface="黑体" panose="02010609060101010101" pitchFamily="49" charset="-122"/>
                <a:sym typeface="+mn-ea"/>
              </a:rPr>
              <a:t>WITH</a:t>
            </a:r>
            <a:r>
              <a:rPr lang="zh-CN" altLang="en-US" sz="2200" dirty="0">
                <a:solidFill>
                  <a:srgbClr val="0000CC"/>
                </a:solidFill>
                <a:latin typeface="黑体" panose="02010609060101010101" pitchFamily="49" charset="-122"/>
                <a:ea typeface="黑体" panose="02010609060101010101" pitchFamily="49" charset="-122"/>
                <a:sym typeface="+mn-ea"/>
              </a:rPr>
              <a:t>后指定索引选项</a:t>
            </a:r>
            <a:endParaRPr lang="zh-CN" altLang="en-US" sz="2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build="p"/>
      <p:bldP spid="2" grpId="0"/>
      <p:bldP spid="4" grpId="0" animBg="1"/>
      <p:bldP spid="4" grpId="1" animBg="1"/>
      <p:bldP spid="5" grpId="0" animBg="1"/>
      <p:bldP spid="5" grpId="1" animBg="1"/>
      <p:bldP spid="8" grpId="0" animBg="1"/>
      <p:bldP spid="8" grpId="1" animBg="1"/>
      <p:bldP spid="9" grpId="0" animBg="1"/>
      <p:bldP spid="9" grpId="1" animBg="1"/>
      <p:bldP spid="10" grpId="0" animBg="1"/>
      <p:bldP spid="10" grpId="1" animBg="1"/>
      <p:bldP spid="6" grpId="0" animBg="1"/>
      <p:bldP spid="6" grpId="1" animBg="1"/>
      <p:bldP spid="11" grpId="0" animBg="1"/>
      <p:bldP spid="11" grpId="1" animBg="1"/>
      <p:bldP spid="12" grpId="0" animBg="1"/>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79475" y="723265"/>
            <a:ext cx="10179050" cy="7752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40000"/>
              </a:spcBef>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创建</a:t>
            </a:r>
            <a:r>
              <a:rPr lang="en-US" altLang="zh-CN" sz="2400" dirty="0">
                <a:latin typeface="黑体" panose="02010609060101010101" pitchFamily="49" charset="-122"/>
                <a:ea typeface="黑体" panose="02010609060101010101" pitchFamily="49" charset="-122"/>
              </a:rPr>
              <a:t>course</a:t>
            </a:r>
            <a:r>
              <a:rPr lang="zh-CN" altLang="en-US" sz="2400" dirty="0">
                <a:latin typeface="黑体" panose="02010609060101010101" pitchFamily="49" charset="-122"/>
                <a:ea typeface="黑体" panose="02010609060101010101" pitchFamily="49" charset="-122"/>
              </a:rPr>
              <a:t>表上按</a:t>
            </a:r>
            <a:r>
              <a:rPr lang="en-US" altLang="zh-CN" sz="2400" dirty="0" err="1">
                <a:latin typeface="黑体" panose="02010609060101010101" pitchFamily="49" charset="-122"/>
                <a:ea typeface="黑体" panose="02010609060101010101" pitchFamily="49" charset="-122"/>
              </a:rPr>
              <a:t>cname</a:t>
            </a:r>
            <a:r>
              <a:rPr lang="zh-CN" altLang="en-US" sz="2400" dirty="0">
                <a:latin typeface="黑体" panose="02010609060101010101" pitchFamily="49" charset="-122"/>
                <a:ea typeface="黑体" panose="02010609060101010101" pitchFamily="49" charset="-122"/>
              </a:rPr>
              <a:t>升序排的唯一非聚集索引</a:t>
            </a:r>
            <a:r>
              <a:rPr lang="en-US" altLang="zh-CN" sz="2400" dirty="0">
                <a:latin typeface="黑体" panose="02010609060101010101" pitchFamily="49" charset="-122"/>
                <a:ea typeface="黑体" panose="02010609060101010101" pitchFamily="49" charset="-122"/>
              </a:rPr>
              <a:t>D2</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lnSpc>
                <a:spcPct val="150000"/>
              </a:lnSpc>
              <a:spcBef>
                <a:spcPct val="40000"/>
              </a:spcBef>
              <a:buNone/>
              <a:defRPr/>
            </a:pPr>
            <a:endParaRPr lang="en-US" altLang="zh-CN" sz="2400" dirty="0">
              <a:latin typeface="黑体" panose="02010609060101010101" pitchFamily="49" charset="-122"/>
              <a:ea typeface="黑体" panose="02010609060101010101" pitchFamily="49" charset="-122"/>
            </a:endParaRPr>
          </a:p>
          <a:p>
            <a:pPr marL="0" indent="0">
              <a:lnSpc>
                <a:spcPct val="150000"/>
              </a:lnSpc>
              <a:spcBef>
                <a:spcPct val="40000"/>
              </a:spcBef>
              <a:buNone/>
              <a:defRPr/>
            </a:pPr>
            <a:endParaRPr lang="en-US" altLang="zh-CN" sz="2400" dirty="0">
              <a:latin typeface="黑体" panose="02010609060101010101" pitchFamily="49" charset="-122"/>
              <a:ea typeface="黑体" panose="02010609060101010101" pitchFamily="49" charset="-122"/>
            </a:endParaRPr>
          </a:p>
          <a:p>
            <a:pPr marL="457200" lvl="1" indent="0">
              <a:lnSpc>
                <a:spcPct val="150000"/>
              </a:lnSpc>
              <a:spcBef>
                <a:spcPct val="40000"/>
              </a:spcBef>
              <a:buNone/>
              <a:defRPr/>
            </a:pPr>
            <a:endParaRPr lang="en-US" altLang="zh-CN" dirty="0">
              <a:latin typeface="黑体" panose="02010609060101010101" pitchFamily="49" charset="-122"/>
              <a:ea typeface="黑体" panose="02010609060101010101" pitchFamily="49" charset="-122"/>
            </a:endParaRPr>
          </a:p>
          <a:p>
            <a:pPr marL="457200" lvl="1" indent="0">
              <a:lnSpc>
                <a:spcPct val="150000"/>
              </a:lnSpc>
              <a:spcBef>
                <a:spcPct val="40000"/>
              </a:spcBef>
              <a:buNone/>
              <a:defRPr/>
            </a:pP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1197852" y="1534759"/>
            <a:ext cx="9237892" cy="683312"/>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CREATE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UNIQUE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NONCLUSTERED</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INDEX</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D2</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course</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cname</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p:txBody>
      </p:sp>
      <p:sp>
        <p:nvSpPr>
          <p:cNvPr id="4" name="矩形 3"/>
          <p:cNvSpPr/>
          <p:nvPr/>
        </p:nvSpPr>
        <p:spPr>
          <a:xfrm>
            <a:off x="1197852" y="3822013"/>
            <a:ext cx="9237892" cy="1069134"/>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CREATE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INDEX</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D3</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degree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desc</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WITH</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FILLFACTOR</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prstClr val="black"/>
                </a:solidFill>
                <a:latin typeface="黑体" panose="02010609060101010101" pitchFamily="49" charset="-122"/>
                <a:ea typeface="黑体" panose="02010609060101010101" pitchFamily="49" charset="-122"/>
              </a:rPr>
              <a:t>90</a:t>
            </a:r>
            <a:endParaRPr lang="zh-CN" altLang="en-US" sz="2400" dirty="0">
              <a:latin typeface="黑体" panose="02010609060101010101" pitchFamily="49" charset="-122"/>
              <a:ea typeface="黑体" panose="02010609060101010101" pitchFamily="49" charset="-122"/>
            </a:endParaRPr>
          </a:p>
        </p:txBody>
      </p:sp>
      <p:sp>
        <p:nvSpPr>
          <p:cNvPr id="5" name="AutoShape 8"/>
          <p:cNvSpPr>
            <a:spLocks noChangeArrowheads="1"/>
          </p:cNvSpPr>
          <p:nvPr/>
        </p:nvSpPr>
        <p:spPr bwMode="auto">
          <a:xfrm>
            <a:off x="7703258" y="3991094"/>
            <a:ext cx="3290890" cy="900053"/>
          </a:xfrm>
          <a:prstGeom prst="wedgeRoundRectCallout">
            <a:avLst>
              <a:gd name="adj1" fmla="val -35445"/>
              <a:gd name="adj2" fmla="val -44764"/>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spcBef>
                <a:spcPts val="0"/>
              </a:spcBef>
              <a:buFont typeface="Wingdings" panose="05000000000000000000" pitchFamily="2" charset="2"/>
              <a:buNone/>
              <a:defRPr/>
            </a:pPr>
            <a:r>
              <a:rPr lang="zh-CN" altLang="en-US" sz="2200" dirty="0">
                <a:latin typeface="黑体" panose="02010609060101010101" pitchFamily="49" charset="-122"/>
                <a:ea typeface="黑体" panose="02010609060101010101" pitchFamily="49" charset="-122"/>
                <a:sym typeface="+mn-ea"/>
              </a:rPr>
              <a:t>未指定索引类型则默认是不唯一的非聚集索引。</a:t>
            </a:r>
            <a:endParaRPr lang="zh-CN" altLang="en-US" sz="2200" b="1" dirty="0">
              <a:latin typeface="黑体" panose="02010609060101010101" pitchFamily="49" charset="-122"/>
              <a:ea typeface="黑体" panose="02010609060101010101" pitchFamily="49" charset="-122"/>
            </a:endParaRPr>
          </a:p>
        </p:txBody>
      </p:sp>
      <p:sp>
        <p:nvSpPr>
          <p:cNvPr id="6" name="文本框 5"/>
          <p:cNvSpPr txBox="1"/>
          <p:nvPr/>
        </p:nvSpPr>
        <p:spPr>
          <a:xfrm>
            <a:off x="996497" y="2788920"/>
            <a:ext cx="9758590" cy="919867"/>
          </a:xfrm>
          <a:prstGeom prst="rect">
            <a:avLst/>
          </a:prstGeom>
          <a:noFill/>
        </p:spPr>
        <p:txBody>
          <a:bodyPr wrap="square" rtlCol="0" anchor="t">
            <a:spAutoFit/>
          </a:bodyPr>
          <a:lstStyle/>
          <a:p>
            <a:pPr marL="0" indent="0">
              <a:lnSpc>
                <a:spcPct val="120000"/>
              </a:lnSpc>
              <a:spcBef>
                <a:spcPts val="3000"/>
              </a:spcBef>
              <a:buNone/>
              <a:defRPr/>
            </a:pPr>
            <a:r>
              <a:rPr lang="en-US" altLang="zh-CN" sz="2400" dirty="0">
                <a:solidFill>
                  <a:srgbClr val="006666"/>
                </a:solidFill>
                <a:latin typeface="黑体" panose="02010609060101010101" pitchFamily="49" charset="-122"/>
                <a:ea typeface="黑体" panose="02010609060101010101" pitchFamily="49" charset="-122"/>
                <a:sym typeface="+mn-ea"/>
              </a:rPr>
              <a:t>【</a:t>
            </a:r>
            <a:r>
              <a:rPr lang="zh-CN" altLang="en-US" sz="2400" dirty="0">
                <a:solidFill>
                  <a:srgbClr val="006666"/>
                </a:solidFill>
                <a:latin typeface="黑体" panose="02010609060101010101" pitchFamily="49" charset="-122"/>
                <a:ea typeface="黑体" panose="02010609060101010101" pitchFamily="49" charset="-122"/>
                <a:sym typeface="+mn-ea"/>
              </a:rPr>
              <a:t>例</a:t>
            </a:r>
            <a:r>
              <a:rPr lang="en-US" altLang="zh-CN" sz="2400" dirty="0">
                <a:solidFill>
                  <a:srgbClr val="006666"/>
                </a:solidFill>
                <a:latin typeface="黑体" panose="02010609060101010101" pitchFamily="49" charset="-122"/>
                <a:ea typeface="黑体" panose="02010609060101010101" pitchFamily="49" charset="-122"/>
                <a:sym typeface="+mn-ea"/>
              </a:rPr>
              <a:t>3】</a:t>
            </a:r>
            <a:r>
              <a:rPr lang="zh-CN" altLang="en-US" sz="2400" dirty="0">
                <a:latin typeface="黑体" panose="02010609060101010101" pitchFamily="49" charset="-122"/>
                <a:ea typeface="黑体" panose="02010609060101010101" pitchFamily="49" charset="-122"/>
                <a:sym typeface="+mn-ea"/>
              </a:rPr>
              <a:t>在</a:t>
            </a:r>
            <a:r>
              <a:rPr lang="en-US" altLang="zh-CN" sz="2400" dirty="0">
                <a:latin typeface="黑体" panose="02010609060101010101" pitchFamily="49" charset="-122"/>
                <a:ea typeface="黑体" panose="02010609060101010101" pitchFamily="49" charset="-122"/>
                <a:sym typeface="+mn-ea"/>
              </a:rPr>
              <a:t>score</a:t>
            </a:r>
            <a:r>
              <a:rPr lang="zh-CN" altLang="en-US" sz="2400" dirty="0">
                <a:latin typeface="黑体" panose="02010609060101010101" pitchFamily="49" charset="-122"/>
                <a:ea typeface="黑体" panose="02010609060101010101" pitchFamily="49" charset="-122"/>
                <a:sym typeface="+mn-ea"/>
              </a:rPr>
              <a:t>表上创建先按</a:t>
            </a:r>
            <a:r>
              <a:rPr lang="en-US" altLang="zh-CN" sz="2400" dirty="0" err="1">
                <a:latin typeface="黑体" panose="02010609060101010101" pitchFamily="49" charset="-122"/>
                <a:ea typeface="黑体" panose="02010609060101010101" pitchFamily="49" charset="-122"/>
                <a:sym typeface="+mn-ea"/>
              </a:rPr>
              <a:t>cno</a:t>
            </a:r>
            <a:r>
              <a:rPr lang="zh-CN" altLang="en-US" sz="2400" dirty="0">
                <a:latin typeface="黑体" panose="02010609060101010101" pitchFamily="49" charset="-122"/>
                <a:ea typeface="黑体" panose="02010609060101010101" pitchFamily="49" charset="-122"/>
                <a:sym typeface="+mn-ea"/>
              </a:rPr>
              <a:t>升序排，</a:t>
            </a:r>
            <a:r>
              <a:rPr lang="en-US" altLang="zh-CN" sz="2400" dirty="0" err="1">
                <a:latin typeface="黑体" panose="02010609060101010101" pitchFamily="49" charset="-122"/>
                <a:ea typeface="黑体" panose="02010609060101010101" pitchFamily="49" charset="-122"/>
                <a:sym typeface="+mn-ea"/>
              </a:rPr>
              <a:t>cno</a:t>
            </a:r>
            <a:r>
              <a:rPr lang="zh-CN" altLang="en-US" sz="2400" dirty="0">
                <a:latin typeface="黑体" panose="02010609060101010101" pitchFamily="49" charset="-122"/>
                <a:ea typeface="黑体" panose="02010609060101010101" pitchFamily="49" charset="-122"/>
                <a:sym typeface="+mn-ea"/>
              </a:rPr>
              <a:t>一样的再按</a:t>
            </a:r>
            <a:r>
              <a:rPr lang="en-US" altLang="zh-CN" sz="2400" dirty="0">
                <a:latin typeface="黑体" panose="02010609060101010101" pitchFamily="49" charset="-122"/>
                <a:ea typeface="黑体" panose="02010609060101010101" pitchFamily="49" charset="-122"/>
                <a:sym typeface="+mn-ea"/>
              </a:rPr>
              <a:t>degree</a:t>
            </a:r>
            <a:r>
              <a:rPr lang="zh-CN" altLang="en-US" sz="2400" dirty="0">
                <a:latin typeface="黑体" panose="02010609060101010101" pitchFamily="49" charset="-122"/>
                <a:ea typeface="黑体" panose="02010609060101010101" pitchFamily="49" charset="-122"/>
                <a:sym typeface="+mn-ea"/>
              </a:rPr>
              <a:t>降序排的不唯一非聚集索引</a:t>
            </a:r>
            <a:r>
              <a:rPr lang="en-US" altLang="zh-CN" sz="2400" dirty="0">
                <a:latin typeface="黑体" panose="02010609060101010101" pitchFamily="49" charset="-122"/>
                <a:ea typeface="黑体" panose="02010609060101010101" pitchFamily="49" charset="-122"/>
                <a:sym typeface="+mn-ea"/>
              </a:rPr>
              <a:t>D3</a:t>
            </a:r>
            <a:r>
              <a:rPr lang="zh-CN" altLang="en-US" sz="2400" dirty="0">
                <a:latin typeface="黑体" panose="02010609060101010101" pitchFamily="49" charset="-122"/>
                <a:ea typeface="黑体" panose="02010609060101010101" pitchFamily="49" charset="-122"/>
                <a:sym typeface="+mn-ea"/>
              </a:rPr>
              <a:t>，并设置填充因子为</a:t>
            </a:r>
            <a:r>
              <a:rPr lang="en-US" altLang="zh-CN" sz="2400" dirty="0">
                <a:latin typeface="黑体" panose="02010609060101010101" pitchFamily="49" charset="-122"/>
                <a:ea typeface="黑体" panose="02010609060101010101" pitchFamily="49" charset="-122"/>
                <a:sym typeface="+mn-ea"/>
              </a:rPr>
              <a:t>90</a:t>
            </a:r>
            <a:r>
              <a:rPr lang="zh-CN" altLang="zh-CN" sz="2400" dirty="0">
                <a:latin typeface="黑体" panose="02010609060101010101" pitchFamily="49" charset="-122"/>
                <a:ea typeface="黑体" panose="02010609060101010101" pitchFamily="49" charset="-122"/>
                <a:sym typeface="+mn-ea"/>
              </a:rPr>
              <a:t>。</a:t>
            </a:r>
          </a:p>
        </p:txBody>
      </p:sp>
      <p:sp>
        <p:nvSpPr>
          <p:cNvPr id="7" name="AutoShape 8">
            <a:extLst>
              <a:ext uri="{FF2B5EF4-FFF2-40B4-BE49-F238E27FC236}">
                <a16:creationId xmlns:a16="http://schemas.microsoft.com/office/drawing/2014/main" id="{35435899-8251-2B9A-9253-45F253ED1F59}"/>
              </a:ext>
            </a:extLst>
          </p:cNvPr>
          <p:cNvSpPr>
            <a:spLocks noChangeArrowheads="1"/>
          </p:cNvSpPr>
          <p:nvPr/>
        </p:nvSpPr>
        <p:spPr bwMode="auto">
          <a:xfrm>
            <a:off x="2678110" y="4999230"/>
            <a:ext cx="2825707" cy="900053"/>
          </a:xfrm>
          <a:prstGeom prst="wedgeRoundRectCallout">
            <a:avLst>
              <a:gd name="adj1" fmla="val -36768"/>
              <a:gd name="adj2" fmla="val -77661"/>
              <a:gd name="adj3" fmla="val 16667"/>
            </a:avLst>
          </a:prstGeom>
          <a:solidFill>
            <a:schemeClr val="bg1"/>
          </a:solidFill>
          <a:ln w="9525">
            <a:solidFill>
              <a:schemeClr val="tx1"/>
            </a:solidFill>
            <a:miter lim="800000"/>
          </a:ln>
        </p:spPr>
        <p:txBody>
          <a:bodyP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defRPr/>
            </a:pPr>
            <a:r>
              <a:rPr lang="en-US" altLang="zh-CN" sz="2200" dirty="0">
                <a:latin typeface="黑体" panose="02010609060101010101" pitchFamily="49" charset="-122"/>
                <a:ea typeface="黑体" panose="02010609060101010101" pitchFamily="49" charset="-122"/>
                <a:sym typeface="+mn-ea"/>
              </a:rPr>
              <a:t>WITH</a:t>
            </a:r>
            <a:r>
              <a:rPr lang="zh-CN" altLang="en-US" sz="2200" dirty="0">
                <a:latin typeface="黑体" panose="02010609060101010101" pitchFamily="49" charset="-122"/>
                <a:ea typeface="黑体" panose="02010609060101010101" pitchFamily="49" charset="-122"/>
                <a:sym typeface="+mn-ea"/>
              </a:rPr>
              <a:t> 选项设置了填充因子为</a:t>
            </a:r>
            <a:r>
              <a:rPr lang="en-US" altLang="zh-CN" sz="2200" dirty="0">
                <a:latin typeface="黑体" panose="02010609060101010101" pitchFamily="49" charset="-122"/>
                <a:ea typeface="黑体" panose="02010609060101010101" pitchFamily="49" charset="-122"/>
                <a:sym typeface="+mn-ea"/>
              </a:rPr>
              <a:t>90</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2"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2" grpId="1"/>
      <p:bldP spid="3" grpId="0" animBg="1"/>
      <p:bldP spid="3" grpId="1" animBg="1"/>
      <p:bldP spid="4" grpId="0" animBg="1"/>
      <p:bldP spid="4" grpId="1" animBg="1"/>
      <p:bldP spid="5" grpId="1" animBg="1"/>
      <p:bldP spid="5" grpId="2" animBg="1"/>
      <p:bldP spid="6" grpId="0"/>
      <p:bldP spid="6" grpId="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9.3.</a:t>
            </a:r>
            <a:r>
              <a:rPr lang="en-US" altLang="zh-CN" sz="3200" dirty="0" smtClean="0">
                <a:solidFill>
                  <a:srgbClr val="C00000"/>
                </a:solidFill>
                <a:latin typeface="黑体" panose="02010609060101010101" pitchFamily="49" charset="-122"/>
                <a:ea typeface="黑体" panose="02010609060101010101" pitchFamily="49" charset="-122"/>
              </a:rPr>
              <a:t>3 </a:t>
            </a:r>
            <a:r>
              <a:rPr lang="zh-CN" altLang="en-US" sz="3200" dirty="0" smtClean="0">
                <a:solidFill>
                  <a:srgbClr val="C00000"/>
                </a:solidFill>
                <a:latin typeface="黑体" panose="02010609060101010101" pitchFamily="49" charset="-122"/>
                <a:ea typeface="黑体" panose="02010609060101010101" pitchFamily="49" charset="-122"/>
              </a:rPr>
              <a:t>删除</a:t>
            </a:r>
            <a:r>
              <a:rPr lang="zh-CN" altLang="en-US" sz="3200" dirty="0">
                <a:solidFill>
                  <a:srgbClr val="C00000"/>
                </a:solidFill>
                <a:latin typeface="黑体" panose="02010609060101010101" pitchFamily="49" charset="-122"/>
                <a:ea typeface="黑体" panose="02010609060101010101" pitchFamily="49" charset="-122"/>
              </a:rPr>
              <a:t>索引</a:t>
            </a:r>
          </a:p>
        </p:txBody>
      </p:sp>
      <p:sp>
        <p:nvSpPr>
          <p:cNvPr id="7" name="内容占位符 2"/>
          <p:cNvSpPr>
            <a:spLocks noGrp="1"/>
          </p:cNvSpPr>
          <p:nvPr>
            <p:ph idx="1"/>
          </p:nvPr>
        </p:nvSpPr>
        <p:spPr>
          <a:xfrm>
            <a:off x="847090" y="1924493"/>
            <a:ext cx="5248910" cy="2818402"/>
          </a:xfrm>
        </p:spPr>
        <p:txBody>
          <a:bodyPr>
            <a:normAutofit/>
          </a:bodyPr>
          <a:lstStyle/>
          <a:p>
            <a:pPr marL="457200" lvl="2" indent="0">
              <a:lnSpc>
                <a:spcPct val="110000"/>
              </a:lnSpc>
              <a:spcBef>
                <a:spcPts val="1200"/>
              </a:spcBef>
              <a:buNone/>
              <a:defRPr/>
            </a:pPr>
            <a:r>
              <a:rPr lang="zh-CN" altLang="en-US" sz="2200" kern="0" dirty="0">
                <a:solidFill>
                  <a:srgbClr val="C00000"/>
                </a:solidFill>
                <a:latin typeface="黑体" panose="02010609060101010101" pitchFamily="49" charset="-122"/>
                <a:ea typeface="黑体" panose="02010609060101010101" pitchFamily="49" charset="-122"/>
                <a:sym typeface="+mn-ea"/>
              </a:rPr>
              <a:t>操作步骤：</a:t>
            </a:r>
            <a:endParaRPr lang="en-US" altLang="zh-CN" sz="2200" kern="0" dirty="0">
              <a:solidFill>
                <a:srgbClr val="C00000"/>
              </a:solidFill>
              <a:latin typeface="黑体" panose="02010609060101010101" pitchFamily="49" charset="-122"/>
              <a:ea typeface="黑体" panose="02010609060101010101" pitchFamily="49" charset="-122"/>
              <a:sym typeface="+mn-ea"/>
            </a:endParaRPr>
          </a:p>
          <a:p>
            <a:pPr marL="457200" lvl="2" indent="0">
              <a:lnSpc>
                <a:spcPct val="110000"/>
              </a:lnSpc>
              <a:spcBef>
                <a:spcPts val="600"/>
              </a:spcBef>
              <a:buNone/>
              <a:defRPr/>
            </a:pPr>
            <a:r>
              <a:rPr lang="zh-CN" altLang="en-US" sz="2400" dirty="0">
                <a:latin typeface="黑体" panose="02010609060101010101" pitchFamily="49" charset="-122"/>
                <a:ea typeface="黑体" panose="02010609060101010101" pitchFamily="49" charset="-122"/>
                <a:sym typeface="+mn-ea"/>
              </a:rPr>
              <a:t>① 在对象资源管理器中右击要删除的索引，在快捷菜单中选择“</a:t>
            </a:r>
            <a:r>
              <a:rPr lang="zh-CN" altLang="en-US" sz="2400" dirty="0">
                <a:solidFill>
                  <a:srgbClr val="0000CC"/>
                </a:solidFill>
                <a:latin typeface="黑体" panose="02010609060101010101" pitchFamily="49" charset="-122"/>
                <a:ea typeface="黑体" panose="02010609060101010101" pitchFamily="49" charset="-122"/>
                <a:sym typeface="+mn-ea"/>
              </a:rPr>
              <a:t>删除</a:t>
            </a:r>
            <a:r>
              <a:rPr lang="zh-CN" altLang="en-US" sz="2400" dirty="0">
                <a:latin typeface="黑体" panose="02010609060101010101" pitchFamily="49" charset="-122"/>
                <a:ea typeface="黑体" panose="02010609060101010101" pitchFamily="49" charset="-122"/>
                <a:sym typeface="+mn-ea"/>
              </a:rPr>
              <a:t>”。</a:t>
            </a:r>
            <a:endParaRPr lang="en-US" altLang="zh-CN" sz="2200" kern="0" dirty="0">
              <a:solidFill>
                <a:srgbClr val="C00000"/>
              </a:solidFill>
              <a:latin typeface="黑体" panose="02010609060101010101" pitchFamily="49" charset="-122"/>
              <a:ea typeface="黑体" panose="02010609060101010101" pitchFamily="49" charset="-122"/>
              <a:sym typeface="+mn-ea"/>
            </a:endParaRPr>
          </a:p>
        </p:txBody>
      </p:sp>
      <p:pic>
        <p:nvPicPr>
          <p:cNvPr id="5" name="图片 4">
            <a:extLst>
              <a:ext uri="{FF2B5EF4-FFF2-40B4-BE49-F238E27FC236}">
                <a16:creationId xmlns:a16="http://schemas.microsoft.com/office/drawing/2014/main" id="{43B832F2-3FD7-9F23-C389-74E9B6FE1228}"/>
              </a:ext>
            </a:extLst>
          </p:cNvPr>
          <p:cNvPicPr>
            <a:picLocks noChangeAspect="1"/>
          </p:cNvPicPr>
          <p:nvPr/>
        </p:nvPicPr>
        <p:blipFill>
          <a:blip r:embed="rId3"/>
          <a:stretch>
            <a:fillRect/>
          </a:stretch>
        </p:blipFill>
        <p:spPr>
          <a:xfrm>
            <a:off x="7397113" y="471776"/>
            <a:ext cx="2924087" cy="315478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17BA3A4B-5377-2E8A-AAB9-B58C90494E3A}"/>
              </a:ext>
            </a:extLst>
          </p:cNvPr>
          <p:cNvSpPr txBox="1"/>
          <p:nvPr/>
        </p:nvSpPr>
        <p:spPr>
          <a:xfrm>
            <a:off x="1032509" y="1149248"/>
            <a:ext cx="6130834" cy="540725"/>
          </a:xfrm>
          <a:prstGeom prst="rect">
            <a:avLst/>
          </a:prstGeom>
          <a:noFill/>
        </p:spPr>
        <p:txBody>
          <a:bodyPr wrap="square">
            <a:spAutoFit/>
          </a:bodyPr>
          <a:lstStyle/>
          <a:p>
            <a:pPr marL="0" lvl="1" indent="0">
              <a:lnSpc>
                <a:spcPct val="120000"/>
              </a:lnSpc>
              <a:spcBef>
                <a:spcPts val="1200"/>
              </a:spcBef>
              <a:buNone/>
              <a:defRPr/>
            </a:pPr>
            <a:r>
              <a:rPr lang="en-US" altLang="zh-CN" sz="2800" kern="0" dirty="0">
                <a:solidFill>
                  <a:srgbClr val="0000CC"/>
                </a:solidFill>
                <a:latin typeface="黑体" panose="02010609060101010101" pitchFamily="49" charset="-122"/>
                <a:ea typeface="黑体" panose="02010609060101010101" pitchFamily="49" charset="-122"/>
                <a:sym typeface="+mn-ea"/>
              </a:rPr>
              <a:t>1.</a:t>
            </a:r>
            <a:r>
              <a:rPr lang="zh-CN" altLang="en-US" sz="2800" kern="0" dirty="0">
                <a:solidFill>
                  <a:srgbClr val="0000CC"/>
                </a:solidFill>
                <a:latin typeface="黑体" panose="02010609060101010101" pitchFamily="49" charset="-122"/>
                <a:ea typeface="黑体" panose="02010609060101010101" pitchFamily="49" charset="-122"/>
                <a:sym typeface="+mn-ea"/>
              </a:rPr>
              <a:t>使用图形界面删除索引</a:t>
            </a:r>
            <a:endParaRPr lang="en-US" altLang="zh-CN" sz="2800" kern="0" dirty="0">
              <a:solidFill>
                <a:srgbClr val="0000CC"/>
              </a:solidFill>
              <a:latin typeface="黑体" panose="02010609060101010101" pitchFamily="49" charset="-122"/>
              <a:ea typeface="黑体" panose="02010609060101010101" pitchFamily="49" charset="-122"/>
              <a:sym typeface="+mn-ea"/>
            </a:endParaRPr>
          </a:p>
        </p:txBody>
      </p:sp>
      <p:pic>
        <p:nvPicPr>
          <p:cNvPr id="9" name="图片 8">
            <a:extLst>
              <a:ext uri="{FF2B5EF4-FFF2-40B4-BE49-F238E27FC236}">
                <a16:creationId xmlns:a16="http://schemas.microsoft.com/office/drawing/2014/main" id="{129DCA75-81E7-96A8-E3E8-F21A2F3B9CC5}"/>
              </a:ext>
            </a:extLst>
          </p:cNvPr>
          <p:cNvPicPr>
            <a:picLocks noChangeAspect="1"/>
          </p:cNvPicPr>
          <p:nvPr/>
        </p:nvPicPr>
        <p:blipFill>
          <a:blip r:embed="rId4"/>
          <a:stretch>
            <a:fillRect/>
          </a:stretch>
        </p:blipFill>
        <p:spPr>
          <a:xfrm>
            <a:off x="7397113" y="3711428"/>
            <a:ext cx="3201504" cy="2597853"/>
          </a:xfrm>
          <a:prstGeom prst="rect">
            <a:avLst/>
          </a:prstGeom>
        </p:spPr>
      </p:pic>
      <p:sp>
        <p:nvSpPr>
          <p:cNvPr id="10" name="内容占位符 2">
            <a:extLst>
              <a:ext uri="{FF2B5EF4-FFF2-40B4-BE49-F238E27FC236}">
                <a16:creationId xmlns:a16="http://schemas.microsoft.com/office/drawing/2014/main" id="{1E4E15E3-38A2-AA98-86B0-B091F6602CA7}"/>
              </a:ext>
            </a:extLst>
          </p:cNvPr>
          <p:cNvSpPr txBox="1"/>
          <p:nvPr/>
        </p:nvSpPr>
        <p:spPr>
          <a:xfrm>
            <a:off x="847090" y="4072615"/>
            <a:ext cx="5242017" cy="1492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2" indent="0">
              <a:lnSpc>
                <a:spcPct val="120000"/>
              </a:lnSpc>
              <a:spcBef>
                <a:spcPts val="1200"/>
              </a:spcBef>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sym typeface="+mn-ea"/>
              </a:rPr>
              <a:t>② 在</a:t>
            </a:r>
            <a:r>
              <a:rPr lang="zh-CN" altLang="en-US" sz="2400" dirty="0">
                <a:solidFill>
                  <a:srgbClr val="0000CC"/>
                </a:solidFill>
                <a:latin typeface="黑体" panose="02010609060101010101" pitchFamily="49" charset="-122"/>
                <a:ea typeface="黑体" panose="02010609060101010101" pitchFamily="49" charset="-122"/>
                <a:sym typeface="+mn-ea"/>
              </a:rPr>
              <a:t>删除对象</a:t>
            </a:r>
            <a:r>
              <a:rPr lang="zh-CN" altLang="en-US" sz="2400" dirty="0">
                <a:latin typeface="黑体" panose="02010609060101010101" pitchFamily="49" charset="-122"/>
                <a:ea typeface="黑体" panose="02010609060101010101" pitchFamily="49" charset="-122"/>
                <a:sym typeface="+mn-ea"/>
              </a:rPr>
              <a:t>窗口中单击“</a:t>
            </a:r>
            <a:r>
              <a:rPr lang="zh-CN" altLang="en-US" sz="2400" dirty="0">
                <a:solidFill>
                  <a:srgbClr val="0000CC"/>
                </a:solidFill>
                <a:latin typeface="黑体" panose="02010609060101010101" pitchFamily="49" charset="-122"/>
                <a:ea typeface="黑体" panose="02010609060101010101" pitchFamily="49" charset="-122"/>
                <a:sym typeface="+mn-ea"/>
              </a:rPr>
              <a:t>确定</a:t>
            </a:r>
            <a:r>
              <a:rPr lang="zh-CN" altLang="en-US" sz="2400" dirty="0">
                <a:latin typeface="黑体" panose="02010609060101010101" pitchFamily="49" charset="-122"/>
                <a:ea typeface="黑体" panose="02010609060101010101" pitchFamily="49" charset="-122"/>
                <a:sym typeface="+mn-ea"/>
              </a:rPr>
              <a:t>”按钮即可删除索引。</a:t>
            </a:r>
            <a:endParaRPr lang="en-US" altLang="zh-CN" kern="0" dirty="0">
              <a:latin typeface="黑体" panose="02010609060101010101" pitchFamily="49" charset="-122"/>
              <a:ea typeface="黑体" panose="02010609060101010101" pitchFamily="49" charset="-122"/>
              <a:sym typeface="+mn-ea"/>
            </a:endParaRPr>
          </a:p>
          <a:p>
            <a:pPr marL="457200" lvl="2" indent="0">
              <a:lnSpc>
                <a:spcPct val="120000"/>
              </a:lnSpc>
              <a:spcBef>
                <a:spcPts val="1200"/>
              </a:spcBef>
              <a:buFont typeface="Arial" panose="020B0604020202020204" pitchFamily="34" charset="0"/>
              <a:buNone/>
              <a:defRPr/>
            </a:pPr>
            <a:endParaRPr lang="en-US" altLang="zh-CN" sz="2400" kern="0" dirty="0">
              <a:solidFill>
                <a:srgbClr val="C00000"/>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1541418" y="2088129"/>
            <a:ext cx="9425646" cy="598813"/>
          </a:xfr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a:normAutofit/>
          </a:bodyPr>
          <a:lstStyle/>
          <a:p>
            <a:pPr marL="0" lvl="1" indent="0">
              <a:lnSpc>
                <a:spcPct val="120000"/>
              </a:lnSpc>
              <a:spcBef>
                <a:spcPts val="1200"/>
              </a:spcBef>
              <a:buNone/>
              <a:defRPr/>
            </a:pPr>
            <a:r>
              <a:rPr lang="en-US" altLang="zh-CN" dirty="0">
                <a:solidFill>
                  <a:srgbClr val="C00000"/>
                </a:solidFill>
                <a:latin typeface="黑体" panose="02010609060101010101" pitchFamily="49" charset="-122"/>
                <a:ea typeface="黑体" panose="02010609060101010101" pitchFamily="49" charset="-122"/>
                <a:sym typeface="+mn-ea"/>
              </a:rPr>
              <a:t>DROP INDEX  </a:t>
            </a:r>
            <a:r>
              <a:rPr lang="zh-CN" altLang="en-US" dirty="0">
                <a:latin typeface="黑体" panose="02010609060101010101" pitchFamily="49" charset="-122"/>
                <a:ea typeface="黑体" panose="02010609060101010101" pitchFamily="49" charset="-122"/>
                <a:sym typeface="+mn-ea"/>
              </a:rPr>
              <a:t>表名</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索引名</a:t>
            </a:r>
            <a:r>
              <a:rPr lang="en-US" altLang="zh-CN"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视图名</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索引名</a:t>
            </a:r>
            <a:r>
              <a:rPr lang="en-US" altLang="zh-CN" dirty="0">
                <a:solidFill>
                  <a:srgbClr val="C00000"/>
                </a:solidFill>
                <a:latin typeface="黑体" panose="02010609060101010101" pitchFamily="49" charset="-122"/>
                <a:ea typeface="黑体" panose="02010609060101010101" pitchFamily="49" charset="-122"/>
                <a:sym typeface="+mn-ea"/>
              </a:rPr>
              <a:t> </a:t>
            </a:r>
            <a:r>
              <a:rPr lang="en-US" altLang="zh-CN" dirty="0">
                <a:solidFill>
                  <a:schemeClr val="tx1">
                    <a:lumMod val="50000"/>
                    <a:lumOff val="50000"/>
                  </a:schemeClr>
                </a:solidFill>
                <a:latin typeface="黑体" panose="02010609060101010101" pitchFamily="49" charset="-122"/>
                <a:ea typeface="黑体" panose="02010609060101010101" pitchFamily="49" charset="-122"/>
                <a:sym typeface="+mn-ea"/>
              </a:rPr>
              <a:t>[</a:t>
            </a:r>
            <a:r>
              <a:rPr lang="en-US" altLang="zh-CN" dirty="0">
                <a:solidFill>
                  <a:srgbClr val="C00000"/>
                </a:solidFill>
                <a:latin typeface="黑体" panose="02010609060101010101" pitchFamily="49" charset="-122"/>
                <a:ea typeface="黑体" panose="02010609060101010101" pitchFamily="49" charset="-122"/>
                <a:sym typeface="+mn-ea"/>
              </a:rPr>
              <a:t>, </a:t>
            </a:r>
            <a:r>
              <a:rPr lang="en-US" altLang="zh-CN" dirty="0">
                <a:solidFill>
                  <a:schemeClr val="tx1">
                    <a:lumMod val="50000"/>
                    <a:lumOff val="50000"/>
                  </a:schemeClr>
                </a:solidFill>
                <a:latin typeface="黑体" panose="02010609060101010101" pitchFamily="49" charset="-122"/>
                <a:ea typeface="黑体" panose="02010609060101010101" pitchFamily="49" charset="-122"/>
                <a:sym typeface="+mn-ea"/>
              </a:rPr>
              <a:t>…n ]</a:t>
            </a:r>
            <a:r>
              <a:rPr lang="zh-CN" altLang="en-US" kern="0" dirty="0">
                <a:solidFill>
                  <a:srgbClr val="C00000"/>
                </a:solidFill>
                <a:latin typeface="黑体" panose="02010609060101010101" pitchFamily="49" charset="-122"/>
                <a:ea typeface="黑体" panose="02010609060101010101" pitchFamily="49" charset="-122"/>
                <a:sym typeface="+mn-ea"/>
              </a:rPr>
              <a:t> </a:t>
            </a:r>
            <a:endParaRPr lang="en-US" altLang="zh-CN" kern="0" dirty="0">
              <a:solidFill>
                <a:srgbClr val="C00000"/>
              </a:solidFill>
              <a:latin typeface="黑体" panose="02010609060101010101" pitchFamily="49" charset="-122"/>
              <a:ea typeface="黑体" panose="02010609060101010101" pitchFamily="49" charset="-122"/>
              <a:sym typeface="+mn-ea"/>
            </a:endParaRPr>
          </a:p>
        </p:txBody>
      </p:sp>
      <p:sp>
        <p:nvSpPr>
          <p:cNvPr id="6" name="矩形 5"/>
          <p:cNvSpPr/>
          <p:nvPr/>
        </p:nvSpPr>
        <p:spPr>
          <a:xfrm>
            <a:off x="1575285" y="3635037"/>
            <a:ext cx="8722184" cy="59881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DROP</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INDEX</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course</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D2</a:t>
            </a:r>
            <a:endParaRPr lang="zh-CN" altLang="en-US" sz="2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7607572F-D98A-55CF-9D7D-110EDFFCEE6D}"/>
              </a:ext>
            </a:extLst>
          </p:cNvPr>
          <p:cNvSpPr txBox="1"/>
          <p:nvPr/>
        </p:nvSpPr>
        <p:spPr>
          <a:xfrm>
            <a:off x="720000" y="708325"/>
            <a:ext cx="6130834" cy="540725"/>
          </a:xfrm>
          <a:prstGeom prst="rect">
            <a:avLst/>
          </a:prstGeom>
          <a:noFill/>
        </p:spPr>
        <p:txBody>
          <a:bodyPr wrap="square">
            <a:spAutoFit/>
          </a:bodyPr>
          <a:lstStyle>
            <a:defPPr>
              <a:defRPr lang="zh-CN"/>
            </a:defPPr>
            <a:lvl2pPr marL="0" lvl="1" indent="0">
              <a:lnSpc>
                <a:spcPct val="120000"/>
              </a:lnSpc>
              <a:spcBef>
                <a:spcPts val="1200"/>
              </a:spcBef>
              <a:buNone/>
              <a:defRPr sz="2400" kern="0">
                <a:solidFill>
                  <a:srgbClr val="0000CC"/>
                </a:solidFill>
                <a:latin typeface="黑体" panose="02010609060101010101" pitchFamily="49" charset="-122"/>
                <a:ea typeface="黑体" panose="02010609060101010101" pitchFamily="49" charset="-122"/>
              </a:defRPr>
            </a:lvl2pPr>
          </a:lstStyle>
          <a:p>
            <a:pPr lvl="1"/>
            <a:r>
              <a:rPr lang="en-US" altLang="zh-CN" sz="2800" dirty="0">
                <a:sym typeface="+mn-ea"/>
              </a:rPr>
              <a:t>2.</a:t>
            </a:r>
            <a:r>
              <a:rPr lang="zh-CN" altLang="en-US" sz="2800" dirty="0">
                <a:sym typeface="+mn-ea"/>
              </a:rPr>
              <a:t>使用语句删除索引</a:t>
            </a:r>
            <a:endParaRPr lang="en-US" altLang="zh-CN" sz="2800" dirty="0">
              <a:sym typeface="+mn-ea"/>
            </a:endParaRPr>
          </a:p>
        </p:txBody>
      </p:sp>
      <p:sp>
        <p:nvSpPr>
          <p:cNvPr id="5" name="文本框 4">
            <a:extLst>
              <a:ext uri="{FF2B5EF4-FFF2-40B4-BE49-F238E27FC236}">
                <a16:creationId xmlns:a16="http://schemas.microsoft.com/office/drawing/2014/main" id="{C3914205-E329-41E8-E6AD-5CE4CF064B35}"/>
              </a:ext>
            </a:extLst>
          </p:cNvPr>
          <p:cNvSpPr txBox="1"/>
          <p:nvPr/>
        </p:nvSpPr>
        <p:spPr>
          <a:xfrm>
            <a:off x="1018902" y="1451496"/>
            <a:ext cx="6940731" cy="476669"/>
          </a:xfrm>
          <a:prstGeom prst="rect">
            <a:avLst/>
          </a:prstGeom>
          <a:noFill/>
        </p:spPr>
        <p:txBody>
          <a:bodyPr wrap="square">
            <a:spAutoFit/>
          </a:bodyPr>
          <a:lstStyle/>
          <a:p>
            <a:pPr marL="457200" lvl="2" indent="0">
              <a:lnSpc>
                <a:spcPct val="120000"/>
              </a:lnSpc>
              <a:spcBef>
                <a:spcPts val="1200"/>
              </a:spcBef>
              <a:buNone/>
              <a:defRPr/>
            </a:pPr>
            <a:r>
              <a:rPr lang="zh-CN" altLang="en-US" sz="2400" kern="0" dirty="0">
                <a:latin typeface="黑体" panose="02010609060101010101" pitchFamily="49" charset="-122"/>
                <a:ea typeface="黑体" panose="02010609060101010101" pitchFamily="49" charset="-122"/>
                <a:sym typeface="+mn-ea"/>
              </a:rPr>
              <a:t>使用</a:t>
            </a:r>
            <a:r>
              <a:rPr lang="en-US" altLang="zh-CN" sz="2400" kern="0" dirty="0">
                <a:solidFill>
                  <a:srgbClr val="C00000"/>
                </a:solidFill>
                <a:latin typeface="黑体" panose="02010609060101010101" pitchFamily="49" charset="-122"/>
                <a:ea typeface="黑体" panose="02010609060101010101" pitchFamily="49" charset="-122"/>
                <a:sym typeface="+mn-ea"/>
              </a:rPr>
              <a:t>DROP INDEX</a:t>
            </a:r>
            <a:r>
              <a:rPr lang="zh-CN" altLang="en-US" sz="2400" kern="0" dirty="0">
                <a:latin typeface="黑体" panose="02010609060101010101" pitchFamily="49" charset="-122"/>
                <a:ea typeface="黑体" panose="02010609060101010101" pitchFamily="49" charset="-122"/>
                <a:sym typeface="+mn-ea"/>
              </a:rPr>
              <a:t>语句删除索引，基本语法格式：</a:t>
            </a:r>
            <a:endParaRPr lang="en-US" altLang="zh-CN" sz="2400" kern="0" dirty="0">
              <a:latin typeface="黑体" panose="02010609060101010101" pitchFamily="49" charset="-122"/>
              <a:ea typeface="黑体" panose="02010609060101010101" pitchFamily="49" charset="-122"/>
              <a:sym typeface="+mn-ea"/>
            </a:endParaRPr>
          </a:p>
        </p:txBody>
      </p:sp>
      <p:sp>
        <p:nvSpPr>
          <p:cNvPr id="8" name="内容占位符 2">
            <a:extLst>
              <a:ext uri="{FF2B5EF4-FFF2-40B4-BE49-F238E27FC236}">
                <a16:creationId xmlns:a16="http://schemas.microsoft.com/office/drawing/2014/main" id="{077CCC01-85DF-3CDB-FC61-4C0E07278E86}"/>
              </a:ext>
            </a:extLst>
          </p:cNvPr>
          <p:cNvSpPr txBox="1">
            <a:spLocks/>
          </p:cNvSpPr>
          <p:nvPr/>
        </p:nvSpPr>
        <p:spPr>
          <a:xfrm>
            <a:off x="1018903" y="3091833"/>
            <a:ext cx="9834949" cy="737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2" indent="0">
              <a:lnSpc>
                <a:spcPct val="120000"/>
              </a:lnSpc>
              <a:spcBef>
                <a:spcPts val="1200"/>
              </a:spcBef>
              <a:buFont typeface="Arial" panose="020B0604020202020204" pitchFamily="34" charset="0"/>
              <a:buNone/>
              <a:defRPr/>
            </a:pPr>
            <a:r>
              <a:rPr lang="en-US" altLang="zh-CN" sz="2400" dirty="0">
                <a:solidFill>
                  <a:srgbClr val="006666"/>
                </a:solidFill>
                <a:latin typeface="黑体" panose="02010609060101010101" pitchFamily="49" charset="-122"/>
                <a:ea typeface="黑体" panose="02010609060101010101" pitchFamily="49" charset="-122"/>
                <a:sym typeface="+mn-ea"/>
              </a:rPr>
              <a:t>【</a:t>
            </a:r>
            <a:r>
              <a:rPr lang="zh-CN" altLang="en-US" sz="2400" dirty="0">
                <a:solidFill>
                  <a:srgbClr val="006666"/>
                </a:solidFill>
                <a:latin typeface="黑体" panose="02010609060101010101" pitchFamily="49" charset="-122"/>
                <a:ea typeface="黑体" panose="02010609060101010101" pitchFamily="49" charset="-122"/>
                <a:sym typeface="+mn-ea"/>
              </a:rPr>
              <a:t>例</a:t>
            </a:r>
            <a:r>
              <a:rPr lang="en-US" altLang="zh-CN" sz="2400" dirty="0">
                <a:solidFill>
                  <a:srgbClr val="006666"/>
                </a:solidFill>
                <a:latin typeface="黑体" panose="02010609060101010101" pitchFamily="49" charset="-122"/>
                <a:ea typeface="黑体" panose="02010609060101010101" pitchFamily="49" charset="-122"/>
                <a:sym typeface="+mn-ea"/>
              </a:rPr>
              <a:t>4】</a:t>
            </a:r>
            <a:r>
              <a:rPr lang="zh-CN" altLang="en-US" sz="2400" dirty="0">
                <a:latin typeface="黑体" panose="02010609060101010101" pitchFamily="49" charset="-122"/>
                <a:ea typeface="黑体" panose="02010609060101010101" pitchFamily="49" charset="-122"/>
                <a:sym typeface="+mn-ea"/>
              </a:rPr>
              <a:t>删除</a:t>
            </a:r>
            <a:r>
              <a:rPr lang="en-US" altLang="zh-CN" sz="2400" dirty="0">
                <a:latin typeface="黑体" panose="02010609060101010101" pitchFamily="49" charset="-122"/>
                <a:ea typeface="黑体" panose="02010609060101010101" pitchFamily="49" charset="-122"/>
                <a:sym typeface="+mn-ea"/>
              </a:rPr>
              <a:t>course</a:t>
            </a:r>
            <a:r>
              <a:rPr lang="zh-CN" altLang="en-US" sz="2400" dirty="0">
                <a:latin typeface="黑体" panose="02010609060101010101" pitchFamily="49" charset="-122"/>
                <a:ea typeface="黑体" panose="02010609060101010101" pitchFamily="49" charset="-122"/>
                <a:sym typeface="+mn-ea"/>
              </a:rPr>
              <a:t>表的名为</a:t>
            </a:r>
            <a:r>
              <a:rPr lang="en-US" altLang="zh-CN" sz="2400" dirty="0">
                <a:latin typeface="黑体" panose="02010609060101010101" pitchFamily="49" charset="-122"/>
                <a:ea typeface="黑体" panose="02010609060101010101" pitchFamily="49" charset="-122"/>
                <a:sym typeface="+mn-ea"/>
              </a:rPr>
              <a:t>D2</a:t>
            </a:r>
            <a:r>
              <a:rPr lang="zh-CN" altLang="en-US" sz="2400" dirty="0">
                <a:latin typeface="黑体" panose="02010609060101010101" pitchFamily="49" charset="-122"/>
                <a:ea typeface="黑体" panose="02010609060101010101" pitchFamily="49" charset="-122"/>
                <a:sym typeface="+mn-ea"/>
              </a:rPr>
              <a:t>的索引。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6" grpId="0" animBg="1"/>
      <p:bldP spid="6" grpId="1" animBg="1"/>
      <p:bldP spid="3"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5249" y="1045346"/>
            <a:ext cx="10515600" cy="706029"/>
          </a:xfrm>
        </p:spPr>
        <p:txBody>
          <a:bodyPr>
            <a:normAutofit/>
          </a:bodyPr>
          <a:lstStyle/>
          <a:p>
            <a:pPr>
              <a:lnSpc>
                <a:spcPct val="120000"/>
              </a:lnSpc>
              <a:defRPr/>
            </a:pPr>
            <a:r>
              <a:rPr lang="en-US" altLang="zh-CN" sz="2800" dirty="0">
                <a:solidFill>
                  <a:srgbClr val="0000CC"/>
                </a:solidFill>
                <a:latin typeface="黑体" panose="02010609060101010101" pitchFamily="49" charset="-122"/>
                <a:ea typeface="黑体" panose="02010609060101010101" pitchFamily="49" charset="-122"/>
              </a:rPr>
              <a:t>1.</a:t>
            </a:r>
            <a:r>
              <a:rPr lang="zh-CN" altLang="en-US" sz="2800" dirty="0">
                <a:solidFill>
                  <a:srgbClr val="0000CC"/>
                </a:solidFill>
                <a:latin typeface="黑体" panose="02010609060101010101" pitchFamily="49" charset="-122"/>
                <a:ea typeface="黑体" panose="02010609060101010101" pitchFamily="49" charset="-122"/>
              </a:rPr>
              <a:t>索引的概念</a:t>
            </a:r>
          </a:p>
        </p:txBody>
      </p:sp>
      <p:sp>
        <p:nvSpPr>
          <p:cNvPr id="7" name="内容占位符 2"/>
          <p:cNvSpPr>
            <a:spLocks noGrp="1"/>
          </p:cNvSpPr>
          <p:nvPr>
            <p:ph idx="1"/>
          </p:nvPr>
        </p:nvSpPr>
        <p:spPr>
          <a:xfrm>
            <a:off x="1282164" y="1879303"/>
            <a:ext cx="10050308" cy="4129610"/>
          </a:xfrm>
        </p:spPr>
        <p:txBody>
          <a:bodyPr>
            <a:normAutofit/>
          </a:bodyPr>
          <a:lstStyle/>
          <a:p>
            <a:pPr marL="450850" indent="-450850">
              <a:lnSpc>
                <a:spcPct val="12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索引是对数据库表中一个或多个列的值进行</a:t>
            </a:r>
            <a:r>
              <a:rPr lang="zh-CN" altLang="en-US" sz="2400" kern="0" dirty="0">
                <a:solidFill>
                  <a:srgbClr val="0000CC"/>
                </a:solidFill>
                <a:latin typeface="黑体" panose="02010609060101010101" pitchFamily="49" charset="-122"/>
                <a:ea typeface="黑体" panose="02010609060101010101" pitchFamily="49" charset="-122"/>
              </a:rPr>
              <a:t>排序</a:t>
            </a:r>
            <a:r>
              <a:rPr lang="zh-CN" altLang="en-US" sz="2400" kern="0" dirty="0">
                <a:latin typeface="黑体" panose="02010609060101010101" pitchFamily="49" charset="-122"/>
                <a:ea typeface="黑体" panose="02010609060101010101" pitchFamily="49" charset="-122"/>
              </a:rPr>
              <a:t>的结构，用于快速访问表中的特定数据。</a:t>
            </a:r>
            <a:endParaRPr lang="en-US" altLang="zh-CN" sz="2400" kern="0" dirty="0">
              <a:latin typeface="黑体" panose="02010609060101010101" pitchFamily="49" charset="-122"/>
              <a:ea typeface="黑体" panose="02010609060101010101" pitchFamily="49" charset="-122"/>
            </a:endParaRPr>
          </a:p>
          <a:p>
            <a:pPr marL="450850" indent="-450850">
              <a:lnSpc>
                <a:spcPct val="12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排序的列称为</a:t>
            </a:r>
            <a:r>
              <a:rPr lang="zh-CN" altLang="en-US" sz="2400" kern="0" dirty="0">
                <a:solidFill>
                  <a:srgbClr val="0000CC"/>
                </a:solidFill>
                <a:latin typeface="黑体" panose="02010609060101010101" pitchFamily="49" charset="-122"/>
                <a:ea typeface="黑体" panose="02010609060101010101" pitchFamily="49" charset="-122"/>
              </a:rPr>
              <a:t>索引键</a:t>
            </a:r>
            <a:r>
              <a:rPr lang="zh-CN" altLang="en-US" sz="2400" kern="0" dirty="0">
                <a:latin typeface="黑体" panose="02010609060101010101" pitchFamily="49" charset="-122"/>
                <a:ea typeface="黑体" panose="02010609060101010101" pitchFamily="49" charset="-122"/>
              </a:rPr>
              <a:t>。</a:t>
            </a:r>
          </a:p>
          <a:p>
            <a:pPr marL="450850" indent="-450850">
              <a:lnSpc>
                <a:spcPct val="12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索引包括从表中一个或多个列生成的键值以及映射到指定数据存储位置的指针。</a:t>
            </a:r>
          </a:p>
          <a:p>
            <a:pPr marL="450850" indent="-450850">
              <a:lnSpc>
                <a:spcPct val="12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索引存放在索引页面，进行数据查询时，先在索引页面查找索引键值，然后通过索引键值后面的指针到记录存储的数据页面检索数据，从而加快物理数据的查找。</a:t>
            </a:r>
            <a:endParaRPr lang="en-US" altLang="zh-CN" sz="2400" kern="0" dirty="0">
              <a:latin typeface="黑体" panose="02010609060101010101" pitchFamily="49" charset="-122"/>
              <a:ea typeface="黑体" panose="02010609060101010101" pitchFamily="49" charset="-122"/>
            </a:endParaRPr>
          </a:p>
        </p:txBody>
      </p:sp>
      <p:sp>
        <p:nvSpPr>
          <p:cNvPr id="3" name="标题 1">
            <a:extLst>
              <a:ext uri="{FF2B5EF4-FFF2-40B4-BE49-F238E27FC236}">
                <a16:creationId xmlns:a16="http://schemas.microsoft.com/office/drawing/2014/main" id="{FB33C9EE-36EB-57E7-1263-69F3E0464F59}"/>
              </a:ext>
            </a:extLst>
          </p:cNvPr>
          <p:cNvSpPr txBox="1">
            <a:spLocks/>
          </p:cNvSpPr>
          <p:nvPr/>
        </p:nvSpPr>
        <p:spPr>
          <a:xfrm>
            <a:off x="360000" y="360000"/>
            <a:ext cx="10515600" cy="54000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stStyle>
          <a:p>
            <a:r>
              <a:rPr lang="en-US" altLang="zh-CN" dirty="0" smtClean="0"/>
              <a:t>9.3.1 </a:t>
            </a:r>
            <a:r>
              <a:rPr lang="zh-CN" altLang="en-US" dirty="0" smtClean="0"/>
              <a:t>索引</a:t>
            </a:r>
            <a:r>
              <a:rPr lang="zh-CN" altLang="en-US" dirty="0"/>
              <a:t>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bldLvl="3"/>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00" y="574131"/>
            <a:ext cx="10515600" cy="618944"/>
          </a:xfrm>
        </p:spPr>
        <p:txBody>
          <a:bodyPr vert="horz" lIns="91440" tIns="45720" rIns="91440" bIns="45720" rtlCol="0" anchor="ctr">
            <a:normAutofit/>
          </a:bodyPr>
          <a:lstStyle/>
          <a:p>
            <a:pPr>
              <a:lnSpc>
                <a:spcPct val="120000"/>
              </a:lnSpc>
            </a:pPr>
            <a:r>
              <a:rPr lang="en-US" altLang="zh-CN" sz="2800" dirty="0">
                <a:solidFill>
                  <a:srgbClr val="0000CC"/>
                </a:solidFill>
                <a:latin typeface="黑体" panose="02010609060101010101" pitchFamily="49" charset="-122"/>
                <a:ea typeface="黑体" panose="02010609060101010101" pitchFamily="49" charset="-122"/>
              </a:rPr>
              <a:t>2.</a:t>
            </a:r>
            <a:r>
              <a:rPr lang="zh-CN" altLang="en-US" sz="2800" dirty="0">
                <a:solidFill>
                  <a:srgbClr val="0000CC"/>
                </a:solidFill>
                <a:latin typeface="黑体" panose="02010609060101010101" pitchFamily="49" charset="-122"/>
                <a:ea typeface="黑体" panose="02010609060101010101" pitchFamily="49" charset="-122"/>
              </a:rPr>
              <a:t>索引的优点</a:t>
            </a:r>
          </a:p>
        </p:txBody>
      </p:sp>
      <p:sp>
        <p:nvSpPr>
          <p:cNvPr id="7" name="内容占位符 2"/>
          <p:cNvSpPr>
            <a:spLocks noGrp="1"/>
          </p:cNvSpPr>
          <p:nvPr>
            <p:ph idx="1"/>
          </p:nvPr>
        </p:nvSpPr>
        <p:spPr>
          <a:xfrm>
            <a:off x="1114251" y="1397832"/>
            <a:ext cx="10239549" cy="4538130"/>
          </a:xfrm>
        </p:spPr>
        <p:txBody>
          <a:bodyPr>
            <a:normAutofit/>
          </a:bodyPr>
          <a:lstStyle/>
          <a:p>
            <a:pPr marL="457200" lvl="1" indent="-457200">
              <a:lnSpc>
                <a:spcPct val="120000"/>
              </a:lnSpc>
              <a:spcBef>
                <a:spcPts val="12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sym typeface="+mn-ea"/>
              </a:rPr>
              <a:t>提高数据的查询速度。</a:t>
            </a:r>
          </a:p>
          <a:p>
            <a:pPr marL="457200" lvl="1" indent="-457200">
              <a:lnSpc>
                <a:spcPct val="120000"/>
              </a:lnSpc>
              <a:spcBef>
                <a:spcPts val="12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sym typeface="+mn-ea"/>
              </a:rPr>
              <a:t>可以加快表之间的连接速度。</a:t>
            </a:r>
            <a:endParaRPr lang="en-US" altLang="zh-CN" sz="2600" kern="0" dirty="0">
              <a:latin typeface="黑体" panose="02010609060101010101" pitchFamily="49" charset="-122"/>
              <a:ea typeface="黑体" panose="02010609060101010101" pitchFamily="49" charset="-122"/>
              <a:sym typeface="+mn-ea"/>
            </a:endParaRPr>
          </a:p>
          <a:p>
            <a:pPr marL="457200" lvl="1" indent="-457200">
              <a:lnSpc>
                <a:spcPct val="120000"/>
              </a:lnSpc>
              <a:spcBef>
                <a:spcPts val="12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sym typeface="+mn-ea"/>
              </a:rPr>
              <a:t>在使用</a:t>
            </a:r>
            <a:r>
              <a:rPr lang="en-US" altLang="zh-CN" sz="2600" kern="0" dirty="0">
                <a:latin typeface="黑体" panose="02010609060101010101" pitchFamily="49" charset="-122"/>
                <a:ea typeface="黑体" panose="02010609060101010101" pitchFamily="49" charset="-122"/>
                <a:sym typeface="+mn-ea"/>
              </a:rPr>
              <a:t>GROUP BY</a:t>
            </a:r>
            <a:r>
              <a:rPr lang="zh-CN" altLang="en-US" sz="2600" kern="0" dirty="0">
                <a:latin typeface="黑体" panose="02010609060101010101" pitchFamily="49" charset="-122"/>
                <a:ea typeface="黑体" panose="02010609060101010101" pitchFamily="49" charset="-122"/>
                <a:sym typeface="+mn-ea"/>
              </a:rPr>
              <a:t>和</a:t>
            </a:r>
            <a:r>
              <a:rPr lang="en-US" altLang="zh-CN" sz="2600" kern="0" dirty="0">
                <a:latin typeface="黑体" panose="02010609060101010101" pitchFamily="49" charset="-122"/>
                <a:ea typeface="黑体" panose="02010609060101010101" pitchFamily="49" charset="-122"/>
                <a:sym typeface="+mn-ea"/>
              </a:rPr>
              <a:t>ORDER BY</a:t>
            </a:r>
            <a:r>
              <a:rPr lang="zh-CN" altLang="en-US" sz="2600" kern="0" dirty="0">
                <a:latin typeface="黑体" panose="02010609060101010101" pitchFamily="49" charset="-122"/>
                <a:ea typeface="黑体" panose="02010609060101010101" pitchFamily="49" charset="-122"/>
                <a:sym typeface="+mn-ea"/>
              </a:rPr>
              <a:t>子句进行检索时，可以减少分组和排序的时间。</a:t>
            </a:r>
            <a:endParaRPr lang="en-US" altLang="zh-CN" sz="2600" kern="0" dirty="0">
              <a:latin typeface="黑体" panose="02010609060101010101" pitchFamily="49" charset="-122"/>
              <a:ea typeface="黑体" panose="02010609060101010101" pitchFamily="49" charset="-122"/>
              <a:sym typeface="+mn-ea"/>
            </a:endParaRPr>
          </a:p>
          <a:p>
            <a:pPr marL="457200" lvl="1" indent="-457200">
              <a:lnSpc>
                <a:spcPct val="120000"/>
              </a:lnSpc>
              <a:spcBef>
                <a:spcPts val="12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sym typeface="+mn-ea"/>
              </a:rPr>
              <a:t>可以通过创建唯一索引来强制实施行的唯一性。</a:t>
            </a:r>
          </a:p>
          <a:p>
            <a:pPr marL="457200" lvl="1" indent="-457200">
              <a:lnSpc>
                <a:spcPct val="120000"/>
              </a:lnSpc>
              <a:spcBef>
                <a:spcPts val="12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sym typeface="+mn-ea"/>
              </a:rPr>
              <a:t>查询优化器依靠索引起作用，从而提高系统的性能。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00" y="486290"/>
            <a:ext cx="10515600" cy="819241"/>
          </a:xfrm>
        </p:spPr>
        <p:txBody>
          <a:bodyPr vert="horz" lIns="91440" tIns="45720" rIns="91440" bIns="45720" rtlCol="0" anchor="ctr">
            <a:normAutofit/>
          </a:bodyPr>
          <a:lstStyle/>
          <a:p>
            <a:pPr>
              <a:lnSpc>
                <a:spcPct val="120000"/>
              </a:lnSpc>
            </a:pPr>
            <a:r>
              <a:rPr lang="en-US" altLang="zh-CN" sz="2800" dirty="0">
                <a:solidFill>
                  <a:srgbClr val="0000CC"/>
                </a:solidFill>
                <a:latin typeface="黑体" panose="02010609060101010101" pitchFamily="49" charset="-122"/>
                <a:ea typeface="黑体" panose="02010609060101010101" pitchFamily="49" charset="-122"/>
              </a:rPr>
              <a:t>3.</a:t>
            </a:r>
            <a:r>
              <a:rPr lang="zh-CN" altLang="en-US" sz="2800" dirty="0">
                <a:solidFill>
                  <a:srgbClr val="0000CC"/>
                </a:solidFill>
                <a:latin typeface="黑体" panose="02010609060101010101" pitchFamily="49" charset="-122"/>
                <a:ea typeface="黑体" panose="02010609060101010101" pitchFamily="49" charset="-122"/>
              </a:rPr>
              <a:t>索引的代价</a:t>
            </a:r>
          </a:p>
        </p:txBody>
      </p:sp>
      <p:sp>
        <p:nvSpPr>
          <p:cNvPr id="7" name="内容占位符 2"/>
          <p:cNvSpPr>
            <a:spLocks noGrp="1"/>
          </p:cNvSpPr>
          <p:nvPr>
            <p:ph idx="1"/>
          </p:nvPr>
        </p:nvSpPr>
        <p:spPr>
          <a:xfrm>
            <a:off x="1135582" y="1423959"/>
            <a:ext cx="10133309" cy="3975355"/>
          </a:xfrm>
        </p:spPr>
        <p:txBody>
          <a:bodyPr>
            <a:normAutofit/>
          </a:bodyPr>
          <a:lstStyle/>
          <a:p>
            <a:pPr marL="457200" lvl="1" indent="-457200">
              <a:lnSpc>
                <a:spcPct val="150000"/>
              </a:lnSpc>
              <a:spcBef>
                <a:spcPts val="600"/>
              </a:spcBef>
              <a:buFont typeface="Wingdings" panose="05000000000000000000" pitchFamily="2" charset="2"/>
              <a:buChar char="Ø"/>
              <a:defRPr/>
            </a:pPr>
            <a:r>
              <a:rPr lang="zh-CN" altLang="en-US" kern="0" dirty="0">
                <a:latin typeface="黑体" panose="02010609060101010101" pitchFamily="49" charset="-122"/>
                <a:ea typeface="黑体" panose="02010609060101010101" pitchFamily="49" charset="-122"/>
                <a:sym typeface="+mn-ea"/>
              </a:rPr>
              <a:t>索引需要占用物理空间</a:t>
            </a:r>
            <a:endParaRPr lang="en-US" altLang="zh-CN" kern="0" dirty="0">
              <a:latin typeface="黑体" panose="02010609060101010101" pitchFamily="49" charset="-122"/>
              <a:ea typeface="黑体" panose="02010609060101010101" pitchFamily="49" charset="-122"/>
              <a:sym typeface="+mn-ea"/>
            </a:endParaRPr>
          </a:p>
          <a:p>
            <a:pPr marL="720725" lvl="2" indent="-263525">
              <a:lnSpc>
                <a:spcPct val="150000"/>
              </a:lnSpc>
              <a:spcBef>
                <a:spcPts val="600"/>
              </a:spcBef>
              <a:tabLst>
                <a:tab pos="720725" algn="l"/>
              </a:tabLst>
              <a:defRPr/>
            </a:pPr>
            <a:r>
              <a:rPr lang="zh-CN" altLang="en-US" sz="2400" kern="0" dirty="0">
                <a:solidFill>
                  <a:srgbClr val="0000CC"/>
                </a:solidFill>
                <a:latin typeface="黑体" panose="02010609060101010101" pitchFamily="49" charset="-122"/>
                <a:ea typeface="黑体" panose="02010609060101010101" pitchFamily="49" charset="-122"/>
                <a:sym typeface="+mn-ea"/>
              </a:rPr>
              <a:t>表中的数据存储在数据页面，而索引使用索引页面存储。</a:t>
            </a:r>
            <a:endParaRPr lang="en-US" altLang="zh-CN" sz="2400" kern="0" dirty="0">
              <a:solidFill>
                <a:srgbClr val="0000CC"/>
              </a:solidFill>
              <a:latin typeface="黑体" panose="02010609060101010101" pitchFamily="49" charset="-122"/>
              <a:ea typeface="黑体" panose="02010609060101010101" pitchFamily="49" charset="-122"/>
              <a:sym typeface="+mn-ea"/>
            </a:endParaRPr>
          </a:p>
          <a:p>
            <a:pPr marL="457200" lvl="1" indent="-457200">
              <a:lnSpc>
                <a:spcPct val="150000"/>
              </a:lnSpc>
              <a:spcBef>
                <a:spcPts val="600"/>
              </a:spcBef>
              <a:buFont typeface="Wingdings" panose="05000000000000000000" pitchFamily="2" charset="2"/>
              <a:buChar char="Ø"/>
              <a:defRPr/>
            </a:pPr>
            <a:r>
              <a:rPr lang="zh-CN" altLang="en-US" kern="0" dirty="0">
                <a:latin typeface="黑体" panose="02010609060101010101" pitchFamily="49" charset="-122"/>
                <a:ea typeface="黑体" panose="02010609060101010101" pitchFamily="49" charset="-122"/>
                <a:sym typeface="+mn-ea"/>
              </a:rPr>
              <a:t>索引的维护需要耗费时间</a:t>
            </a:r>
            <a:endParaRPr lang="en-US" altLang="zh-CN" kern="0" dirty="0">
              <a:latin typeface="黑体" panose="02010609060101010101" pitchFamily="49" charset="-122"/>
              <a:ea typeface="黑体" panose="02010609060101010101" pitchFamily="49" charset="-122"/>
              <a:sym typeface="+mn-ea"/>
            </a:endParaRPr>
          </a:p>
          <a:p>
            <a:pPr marL="720725" lvl="2" indent="-263525">
              <a:lnSpc>
                <a:spcPct val="150000"/>
              </a:lnSpc>
              <a:spcBef>
                <a:spcPts val="600"/>
              </a:spcBef>
              <a:defRPr/>
            </a:pPr>
            <a:r>
              <a:rPr lang="zh-CN" altLang="en-US" sz="2400" dirty="0">
                <a:solidFill>
                  <a:srgbClr val="0000CC"/>
                </a:solidFill>
                <a:latin typeface="黑体" panose="02010609060101010101" pitchFamily="49" charset="-122"/>
                <a:ea typeface="黑体" panose="02010609060101010101" pitchFamily="49" charset="-122"/>
                <a:sym typeface="+mn-ea"/>
              </a:rPr>
              <a:t>当对表中的数据增加、修改和删除时，索引需要动态维护。</a:t>
            </a:r>
            <a:endParaRPr lang="en-US" altLang="zh-CN" sz="2400" kern="0" dirty="0">
              <a:solidFill>
                <a:srgbClr val="0000CC"/>
              </a:solidFill>
              <a:latin typeface="黑体" panose="02010609060101010101" pitchFamily="49" charset="-122"/>
              <a:ea typeface="黑体" panose="02010609060101010101" pitchFamily="49" charset="-122"/>
              <a:sym typeface="+mn-ea"/>
            </a:endParaRPr>
          </a:p>
          <a:p>
            <a:pPr marL="0" indent="0">
              <a:lnSpc>
                <a:spcPct val="150000"/>
              </a:lnSpc>
              <a:spcBef>
                <a:spcPts val="600"/>
              </a:spcBef>
              <a:buClr>
                <a:schemeClr val="accent1"/>
              </a:buClr>
              <a:buNone/>
              <a:defRPr/>
            </a:pPr>
            <a:r>
              <a:rPr lang="zh-CN" altLang="en-US" sz="2400" dirty="0">
                <a:solidFill>
                  <a:srgbClr val="C00000"/>
                </a:solidFill>
                <a:latin typeface="黑体" panose="02010609060101010101" pitchFamily="49" charset="-122"/>
                <a:ea typeface="黑体" panose="02010609060101010101" pitchFamily="49" charset="-122"/>
                <a:sym typeface="+mn-ea"/>
              </a:rPr>
              <a:t>因此设计索引时，应确保对性能的提高大于在存储空间和维护方面的代价。</a:t>
            </a:r>
            <a:endParaRPr lang="zh-CN" altLang="zh-CN" sz="2400" dirty="0">
              <a:solidFill>
                <a:srgbClr val="C00000"/>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D334B20F-4E13-3CF3-FD49-51E01EC168DA}"/>
              </a:ext>
            </a:extLst>
          </p:cNvPr>
          <p:cNvGraphicFramePr>
            <a:graphicFrameLocks noGrp="1"/>
          </p:cNvGraphicFramePr>
          <p:nvPr>
            <p:extLst>
              <p:ext uri="{D42A27DB-BD31-4B8C-83A1-F6EECF244321}">
                <p14:modId xmlns:p14="http://schemas.microsoft.com/office/powerpoint/2010/main" val="2724948025"/>
              </p:ext>
            </p:extLst>
          </p:nvPr>
        </p:nvGraphicFramePr>
        <p:xfrm>
          <a:off x="853440" y="1190488"/>
          <a:ext cx="10598331" cy="481957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322655">
                  <a:extLst>
                    <a:ext uri="{9D8B030D-6E8A-4147-A177-3AD203B41FA5}">
                      <a16:colId xmlns:a16="http://schemas.microsoft.com/office/drawing/2014/main" val="1968203107"/>
                    </a:ext>
                  </a:extLst>
                </a:gridCol>
                <a:gridCol w="5275676">
                  <a:extLst>
                    <a:ext uri="{9D8B030D-6E8A-4147-A177-3AD203B41FA5}">
                      <a16:colId xmlns:a16="http://schemas.microsoft.com/office/drawing/2014/main" val="1131885093"/>
                    </a:ext>
                  </a:extLst>
                </a:gridCol>
              </a:tblGrid>
              <a:tr h="551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200" dirty="0">
                          <a:solidFill>
                            <a:srgbClr val="C00000"/>
                          </a:solidFill>
                          <a:latin typeface="黑体" panose="02010609060101010101" pitchFamily="49" charset="-122"/>
                          <a:ea typeface="黑体" panose="02010609060101010101" pitchFamily="49" charset="-122"/>
                          <a:sym typeface="+mn-ea"/>
                        </a:rPr>
                        <a:t>聚集索引</a:t>
                      </a:r>
                      <a:endParaRPr lang="en-US" altLang="zh-CN" sz="2200" dirty="0">
                        <a:solidFill>
                          <a:srgbClr val="C00000"/>
                        </a:solidFill>
                        <a:latin typeface="黑体" panose="02010609060101010101" pitchFamily="49" charset="-122"/>
                        <a:ea typeface="黑体" panose="02010609060101010101" pitchFamily="49" charset="-122"/>
                        <a:sym typeface="+mn-ea"/>
                      </a:endParaRP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200" kern="1200" dirty="0">
                          <a:solidFill>
                            <a:srgbClr val="C00000"/>
                          </a:solidFill>
                          <a:latin typeface="黑体" panose="02010609060101010101" pitchFamily="49" charset="-122"/>
                          <a:ea typeface="黑体" panose="02010609060101010101" pitchFamily="49" charset="-122"/>
                          <a:cs typeface="+mn-cs"/>
                          <a:sym typeface="+mn-ea"/>
                        </a:rPr>
                        <a:t>非聚集索引</a:t>
                      </a:r>
                      <a:endParaRPr lang="en-US" altLang="zh-CN" sz="2200" kern="1200" dirty="0">
                        <a:solidFill>
                          <a:srgbClr val="C00000"/>
                        </a:solidFill>
                        <a:latin typeface="黑体" panose="02010609060101010101" pitchFamily="49" charset="-122"/>
                        <a:ea typeface="黑体" panose="02010609060101010101" pitchFamily="49" charset="-122"/>
                        <a:cs typeface="+mn-cs"/>
                        <a:sym typeface="+mn-ea"/>
                      </a:endParaRPr>
                    </a:p>
                  </a:txBody>
                  <a:tcPr anchor="ctr">
                    <a:solidFill>
                      <a:schemeClr val="bg1">
                        <a:lumMod val="95000"/>
                      </a:schemeClr>
                    </a:solidFill>
                  </a:tcPr>
                </a:tc>
                <a:extLst>
                  <a:ext uri="{0D108BD9-81ED-4DB2-BD59-A6C34878D82A}">
                    <a16:rowId xmlns:a16="http://schemas.microsoft.com/office/drawing/2014/main" val="3075232161"/>
                  </a:ext>
                </a:extLst>
              </a:tr>
              <a:tr h="598559">
                <a:tc>
                  <a:txBody>
                    <a:bodyPr/>
                    <a:lstStyle/>
                    <a:p>
                      <a:pPr marL="0" lvl="0" indent="-457200" algn="l">
                        <a:lnSpc>
                          <a:spcPct val="120000"/>
                        </a:lnSpc>
                        <a:spcBef>
                          <a:spcPts val="1200"/>
                        </a:spcBef>
                        <a:defRPr/>
                      </a:pPr>
                      <a:endParaRPr lang="en-US" altLang="zh-CN" sz="2200" dirty="0">
                        <a:latin typeface="黑体" panose="02010609060101010101" pitchFamily="49" charset="-122"/>
                        <a:ea typeface="黑体" panose="02010609060101010101" pitchFamily="49" charset="-122"/>
                        <a:sym typeface="+mn-ea"/>
                      </a:endParaRPr>
                    </a:p>
                    <a:p>
                      <a:pPr marL="0" lvl="0" indent="-457200" algn="l">
                        <a:lnSpc>
                          <a:spcPct val="120000"/>
                        </a:lnSpc>
                        <a:spcBef>
                          <a:spcPts val="1200"/>
                        </a:spcBef>
                        <a:defRPr/>
                      </a:pPr>
                      <a:endParaRPr lang="en-US" altLang="zh-CN" sz="2200" dirty="0">
                        <a:latin typeface="黑体" panose="02010609060101010101" pitchFamily="49" charset="-122"/>
                        <a:ea typeface="黑体" panose="02010609060101010101" pitchFamily="49" charset="-122"/>
                        <a:sym typeface="+mn-ea"/>
                      </a:endParaRPr>
                    </a:p>
                  </a:txBody>
                  <a:tcPr/>
                </a:tc>
                <a:tc>
                  <a:txBody>
                    <a:bodyPr/>
                    <a:lstStyle/>
                    <a:p>
                      <a:endParaRPr lang="zh-CN" altLang="en-US" sz="2000" dirty="0"/>
                    </a:p>
                  </a:txBody>
                  <a:tcPr/>
                </a:tc>
                <a:extLst>
                  <a:ext uri="{0D108BD9-81ED-4DB2-BD59-A6C34878D82A}">
                    <a16:rowId xmlns:a16="http://schemas.microsoft.com/office/drawing/2014/main" val="3367451282"/>
                  </a:ext>
                </a:extLst>
              </a:tr>
              <a:tr h="598562">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387911453"/>
                  </a:ext>
                </a:extLst>
              </a:tr>
              <a:tr h="844731">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821680531"/>
                  </a:ext>
                </a:extLst>
              </a:tr>
              <a:tr h="862149">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1200010938"/>
                  </a:ext>
                </a:extLst>
              </a:tr>
              <a:tr h="914400">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3345841129"/>
                  </a:ext>
                </a:extLst>
              </a:tr>
            </a:tbl>
          </a:graphicData>
        </a:graphic>
      </p:graphicFrame>
      <p:sp>
        <p:nvSpPr>
          <p:cNvPr id="11" name="文本框 10">
            <a:extLst>
              <a:ext uri="{FF2B5EF4-FFF2-40B4-BE49-F238E27FC236}">
                <a16:creationId xmlns:a16="http://schemas.microsoft.com/office/drawing/2014/main" id="{FC3BACCB-A6F3-BAEA-54F3-D544B5065102}"/>
              </a:ext>
            </a:extLst>
          </p:cNvPr>
          <p:cNvSpPr txBox="1"/>
          <p:nvPr/>
        </p:nvSpPr>
        <p:spPr>
          <a:xfrm>
            <a:off x="862145" y="1881053"/>
            <a:ext cx="5364480" cy="738664"/>
          </a:xfrm>
          <a:prstGeom prst="rect">
            <a:avLst/>
          </a:prstGeom>
          <a:noFill/>
        </p:spPr>
        <p:txBody>
          <a:bodyPr wrap="square" rtlCol="0">
            <a:spAutoFit/>
          </a:bodyPr>
          <a:lstStyle/>
          <a:p>
            <a:r>
              <a:rPr lang="zh-CN" altLang="en-US" sz="2100" kern="1200" dirty="0">
                <a:solidFill>
                  <a:schemeClr val="tx1"/>
                </a:solidFill>
                <a:latin typeface="黑体" panose="02010609060101010101" pitchFamily="49" charset="-122"/>
                <a:ea typeface="黑体" panose="02010609060101010101" pitchFamily="49" charset="-122"/>
                <a:sym typeface="+mn-ea"/>
              </a:rPr>
              <a:t>根据索引键值的顺序排</a:t>
            </a:r>
            <a:r>
              <a:rPr lang="zh-CN" altLang="en-US" sz="2100" dirty="0">
                <a:latin typeface="黑体" panose="02010609060101010101" pitchFamily="49" charset="-122"/>
                <a:ea typeface="黑体" panose="02010609060101010101" pitchFamily="49" charset="-122"/>
                <a:sym typeface="+mn-ea"/>
              </a:rPr>
              <a:t>列</a:t>
            </a:r>
            <a:r>
              <a:rPr lang="zh-CN" altLang="en-US" sz="2100" kern="1200" dirty="0">
                <a:solidFill>
                  <a:schemeClr val="tx1"/>
                </a:solidFill>
                <a:latin typeface="黑体" panose="02010609060101010101" pitchFamily="49" charset="-122"/>
                <a:ea typeface="黑体" panose="02010609060101010101" pitchFamily="49" charset="-122"/>
                <a:sym typeface="+mn-ea"/>
              </a:rPr>
              <a:t>表中记录的</a:t>
            </a:r>
            <a:r>
              <a:rPr lang="zh-CN" altLang="en-US" sz="2100" kern="1200" dirty="0">
                <a:solidFill>
                  <a:srgbClr val="0000CC"/>
                </a:solidFill>
                <a:latin typeface="黑体" panose="02010609060101010101" pitchFamily="49" charset="-122"/>
                <a:ea typeface="黑体" panose="02010609060101010101" pitchFamily="49" charset="-122"/>
                <a:sym typeface="+mn-ea"/>
              </a:rPr>
              <a:t>物理</a:t>
            </a:r>
            <a:r>
              <a:rPr lang="zh-CN" altLang="en-US" sz="2100" kern="1200" dirty="0">
                <a:solidFill>
                  <a:schemeClr val="tx1"/>
                </a:solidFill>
                <a:latin typeface="黑体" panose="02010609060101010101" pitchFamily="49" charset="-122"/>
                <a:ea typeface="黑体" panose="02010609060101010101" pitchFamily="49" charset="-122"/>
                <a:sym typeface="+mn-ea"/>
              </a:rPr>
              <a:t>顺序，即表中记录的</a:t>
            </a:r>
            <a:r>
              <a:rPr lang="zh-CN" altLang="en-US" sz="2100" dirty="0">
                <a:latin typeface="黑体" panose="02010609060101010101" pitchFamily="49" charset="-122"/>
                <a:ea typeface="黑体" panose="02010609060101010101" pitchFamily="49" charset="-122"/>
                <a:sym typeface="+mn-ea"/>
              </a:rPr>
              <a:t>存储</a:t>
            </a:r>
            <a:r>
              <a:rPr lang="zh-CN" altLang="en-US" sz="2100" kern="1200" dirty="0">
                <a:solidFill>
                  <a:schemeClr val="tx1"/>
                </a:solidFill>
                <a:latin typeface="黑体" panose="02010609060101010101" pitchFamily="49" charset="-122"/>
                <a:ea typeface="黑体" panose="02010609060101010101" pitchFamily="49" charset="-122"/>
                <a:sym typeface="+mn-ea"/>
              </a:rPr>
              <a:t>顺序与索引顺序相同。</a:t>
            </a:r>
            <a:endParaRPr lang="en-US" altLang="zh-CN" sz="2100" dirty="0">
              <a:latin typeface="黑体" panose="02010609060101010101" pitchFamily="49" charset="-122"/>
              <a:ea typeface="黑体" panose="02010609060101010101" pitchFamily="49" charset="-122"/>
              <a:sym typeface="+mn-ea"/>
            </a:endParaRPr>
          </a:p>
        </p:txBody>
      </p:sp>
      <p:sp>
        <p:nvSpPr>
          <p:cNvPr id="12" name="文本框 11">
            <a:extLst>
              <a:ext uri="{FF2B5EF4-FFF2-40B4-BE49-F238E27FC236}">
                <a16:creationId xmlns:a16="http://schemas.microsoft.com/office/drawing/2014/main" id="{78FE6F17-2974-5209-5DC1-5C87D1433776}"/>
              </a:ext>
            </a:extLst>
          </p:cNvPr>
          <p:cNvSpPr txBox="1"/>
          <p:nvPr/>
        </p:nvSpPr>
        <p:spPr>
          <a:xfrm>
            <a:off x="6226625" y="1881053"/>
            <a:ext cx="5225146" cy="738664"/>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sym typeface="+mn-ea"/>
              </a:rPr>
              <a:t>是对表中数据进行的一种</a:t>
            </a:r>
            <a:r>
              <a:rPr lang="zh-CN" altLang="en-US" sz="2100" dirty="0">
                <a:solidFill>
                  <a:srgbClr val="0000CC"/>
                </a:solidFill>
                <a:latin typeface="黑体" panose="02010609060101010101" pitchFamily="49" charset="-122"/>
                <a:ea typeface="黑体" panose="02010609060101010101" pitchFamily="49" charset="-122"/>
                <a:sym typeface="+mn-ea"/>
              </a:rPr>
              <a:t>逻辑</a:t>
            </a:r>
            <a:r>
              <a:rPr lang="zh-CN" altLang="en-US" sz="2100" dirty="0">
                <a:latin typeface="黑体" panose="02010609060101010101" pitchFamily="49" charset="-122"/>
                <a:ea typeface="黑体" panose="02010609060101010101" pitchFamily="49" charset="-122"/>
                <a:sym typeface="+mn-ea"/>
              </a:rPr>
              <a:t>排序，不影响表中数据的存储顺序。</a:t>
            </a:r>
            <a:endParaRPr lang="zh-CN" altLang="en-US" sz="2100" dirty="0"/>
          </a:p>
        </p:txBody>
      </p:sp>
      <p:sp>
        <p:nvSpPr>
          <p:cNvPr id="13" name="文本框 12">
            <a:extLst>
              <a:ext uri="{FF2B5EF4-FFF2-40B4-BE49-F238E27FC236}">
                <a16:creationId xmlns:a16="http://schemas.microsoft.com/office/drawing/2014/main" id="{3FBF1655-6982-7A19-AC8F-6D515F047BF3}"/>
              </a:ext>
            </a:extLst>
          </p:cNvPr>
          <p:cNvSpPr txBox="1"/>
          <p:nvPr/>
        </p:nvSpPr>
        <p:spPr>
          <a:xfrm>
            <a:off x="862145" y="2873831"/>
            <a:ext cx="5233855" cy="415498"/>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sym typeface="+mn-ea"/>
              </a:rPr>
              <a:t>一个表只有</a:t>
            </a:r>
            <a:r>
              <a:rPr lang="zh-CN" altLang="en-US" sz="2100" dirty="0">
                <a:solidFill>
                  <a:srgbClr val="0000CC"/>
                </a:solidFill>
                <a:latin typeface="黑体" panose="02010609060101010101" pitchFamily="49" charset="-122"/>
                <a:ea typeface="黑体" panose="02010609060101010101" pitchFamily="49" charset="-122"/>
                <a:sym typeface="+mn-ea"/>
              </a:rPr>
              <a:t>一个</a:t>
            </a:r>
            <a:r>
              <a:rPr lang="zh-CN" altLang="en-US" sz="2100" dirty="0">
                <a:latin typeface="黑体" panose="02010609060101010101" pitchFamily="49" charset="-122"/>
                <a:ea typeface="黑体" panose="02010609060101010101" pitchFamily="49" charset="-122"/>
                <a:sym typeface="+mn-ea"/>
              </a:rPr>
              <a:t>。</a:t>
            </a:r>
            <a:endParaRPr lang="zh-CN" altLang="en-US" sz="2100" dirty="0"/>
          </a:p>
        </p:txBody>
      </p:sp>
      <p:sp>
        <p:nvSpPr>
          <p:cNvPr id="14" name="文本框 13">
            <a:extLst>
              <a:ext uri="{FF2B5EF4-FFF2-40B4-BE49-F238E27FC236}">
                <a16:creationId xmlns:a16="http://schemas.microsoft.com/office/drawing/2014/main" id="{A8E34FDF-29E4-2AB5-6BCB-A7D5A4E4444C}"/>
              </a:ext>
            </a:extLst>
          </p:cNvPr>
          <p:cNvSpPr txBox="1"/>
          <p:nvPr/>
        </p:nvSpPr>
        <p:spPr>
          <a:xfrm>
            <a:off x="6226625" y="2873831"/>
            <a:ext cx="5103230" cy="415498"/>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sym typeface="+mn-ea"/>
              </a:rPr>
              <a:t>一个表可有</a:t>
            </a:r>
            <a:r>
              <a:rPr lang="zh-CN" altLang="en-US" sz="2100" dirty="0">
                <a:solidFill>
                  <a:srgbClr val="0000CC"/>
                </a:solidFill>
                <a:latin typeface="黑体" panose="02010609060101010101" pitchFamily="49" charset="-122"/>
                <a:ea typeface="黑体" panose="02010609060101010101" pitchFamily="49" charset="-122"/>
                <a:sym typeface="+mn-ea"/>
              </a:rPr>
              <a:t>多个</a:t>
            </a:r>
            <a:r>
              <a:rPr lang="zh-CN" altLang="en-US" sz="2100" dirty="0">
                <a:latin typeface="黑体" panose="02010609060101010101" pitchFamily="49" charset="-122"/>
                <a:ea typeface="黑体" panose="02010609060101010101" pitchFamily="49" charset="-122"/>
                <a:sym typeface="+mn-ea"/>
              </a:rPr>
              <a:t>。</a:t>
            </a:r>
            <a:endParaRPr lang="zh-CN" altLang="en-US" sz="2100" dirty="0"/>
          </a:p>
        </p:txBody>
      </p:sp>
      <p:sp>
        <p:nvSpPr>
          <p:cNvPr id="15" name="文本框 14">
            <a:extLst>
              <a:ext uri="{FF2B5EF4-FFF2-40B4-BE49-F238E27FC236}">
                <a16:creationId xmlns:a16="http://schemas.microsoft.com/office/drawing/2014/main" id="{4368F9AE-0785-DA39-D62C-A611B2C04710}"/>
              </a:ext>
            </a:extLst>
          </p:cNvPr>
          <p:cNvSpPr txBox="1"/>
          <p:nvPr/>
        </p:nvSpPr>
        <p:spPr>
          <a:xfrm>
            <a:off x="862145" y="3402873"/>
            <a:ext cx="5294815" cy="1061829"/>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sym typeface="+mn-ea"/>
              </a:rPr>
              <a:t>检索效率比非聚集索引高，但数据的增删改对其影响较大。</a:t>
            </a:r>
            <a:endParaRPr lang="zh-CN" altLang="en-US" sz="2100" dirty="0"/>
          </a:p>
          <a:p>
            <a:endParaRPr lang="zh-CN" altLang="en-US" sz="2100" dirty="0"/>
          </a:p>
        </p:txBody>
      </p:sp>
      <p:sp>
        <p:nvSpPr>
          <p:cNvPr id="16" name="文本框 15">
            <a:extLst>
              <a:ext uri="{FF2B5EF4-FFF2-40B4-BE49-F238E27FC236}">
                <a16:creationId xmlns:a16="http://schemas.microsoft.com/office/drawing/2014/main" id="{248DDEB5-A245-9090-5B4D-D3FED22C9518}"/>
              </a:ext>
            </a:extLst>
          </p:cNvPr>
          <p:cNvSpPr txBox="1"/>
          <p:nvPr/>
        </p:nvSpPr>
        <p:spPr>
          <a:xfrm>
            <a:off x="6226625" y="3402873"/>
            <a:ext cx="5103230" cy="738664"/>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sym typeface="+mn-ea"/>
              </a:rPr>
              <a:t>检索效率比聚集索引低，但数据的增删改对其影响较小。</a:t>
            </a:r>
            <a:endParaRPr lang="zh-CN" altLang="en-US" sz="2100" dirty="0"/>
          </a:p>
        </p:txBody>
      </p:sp>
      <p:sp>
        <p:nvSpPr>
          <p:cNvPr id="17" name="文本框 16">
            <a:extLst>
              <a:ext uri="{FF2B5EF4-FFF2-40B4-BE49-F238E27FC236}">
                <a16:creationId xmlns:a16="http://schemas.microsoft.com/office/drawing/2014/main" id="{FC48F644-2950-E84A-8F70-2A1E20C0A6B6}"/>
              </a:ext>
            </a:extLst>
          </p:cNvPr>
          <p:cNvSpPr txBox="1"/>
          <p:nvPr/>
        </p:nvSpPr>
        <p:spPr>
          <a:xfrm>
            <a:off x="862145" y="4258491"/>
            <a:ext cx="5294815" cy="738664"/>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rPr>
              <a:t>在</a:t>
            </a:r>
            <a:r>
              <a:rPr lang="en-US" altLang="zh-CN" sz="2100" kern="0" dirty="0">
                <a:latin typeface="黑体" panose="02010609060101010101" pitchFamily="49" charset="-122"/>
                <a:ea typeface="黑体" panose="02010609060101010101" pitchFamily="49" charset="-122"/>
              </a:rPr>
              <a:t>B-Tree</a:t>
            </a:r>
            <a:r>
              <a:rPr lang="zh-CN" altLang="en-US" sz="2100" dirty="0">
                <a:latin typeface="黑体" panose="02010609060101010101" pitchFamily="49" charset="-122"/>
                <a:ea typeface="黑体" panose="02010609060101010101" pitchFamily="49" charset="-122"/>
              </a:rPr>
              <a:t>索引结构中，聚集索引除包含索引页还包含数据页。</a:t>
            </a:r>
            <a:endParaRPr lang="zh-CN" altLang="en-US" sz="2100" dirty="0"/>
          </a:p>
        </p:txBody>
      </p:sp>
      <p:sp>
        <p:nvSpPr>
          <p:cNvPr id="18" name="文本框 17">
            <a:extLst>
              <a:ext uri="{FF2B5EF4-FFF2-40B4-BE49-F238E27FC236}">
                <a16:creationId xmlns:a16="http://schemas.microsoft.com/office/drawing/2014/main" id="{BFBABA25-3D44-FE10-5357-24642EB396AC}"/>
              </a:ext>
            </a:extLst>
          </p:cNvPr>
          <p:cNvSpPr txBox="1"/>
          <p:nvPr/>
        </p:nvSpPr>
        <p:spPr>
          <a:xfrm>
            <a:off x="6200505" y="4258491"/>
            <a:ext cx="5225146" cy="738664"/>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rPr>
              <a:t>在</a:t>
            </a:r>
            <a:r>
              <a:rPr lang="en-US" altLang="zh-CN" sz="2100" kern="0" dirty="0">
                <a:latin typeface="黑体" panose="02010609060101010101" pitchFamily="49" charset="-122"/>
                <a:ea typeface="黑体" panose="02010609060101010101" pitchFamily="49" charset="-122"/>
              </a:rPr>
              <a:t>B-Tree</a:t>
            </a:r>
            <a:r>
              <a:rPr lang="zh-CN" altLang="en-US" sz="2100" dirty="0">
                <a:latin typeface="黑体" panose="02010609060101010101" pitchFamily="49" charset="-122"/>
                <a:ea typeface="黑体" panose="02010609060101010101" pitchFamily="49" charset="-122"/>
              </a:rPr>
              <a:t>索引结构中，非聚集索引只包含索引页。</a:t>
            </a:r>
            <a:endParaRPr lang="zh-CN" altLang="en-US" sz="2100" dirty="0"/>
          </a:p>
        </p:txBody>
      </p:sp>
      <p:sp>
        <p:nvSpPr>
          <p:cNvPr id="19" name="文本框 18">
            <a:extLst>
              <a:ext uri="{FF2B5EF4-FFF2-40B4-BE49-F238E27FC236}">
                <a16:creationId xmlns:a16="http://schemas.microsoft.com/office/drawing/2014/main" id="{58F56FCD-1DA0-B5F2-CC5E-F3FB40D320B1}"/>
              </a:ext>
            </a:extLst>
          </p:cNvPr>
          <p:cNvSpPr txBox="1"/>
          <p:nvPr/>
        </p:nvSpPr>
        <p:spPr>
          <a:xfrm>
            <a:off x="862145" y="5129350"/>
            <a:ext cx="5286120" cy="738664"/>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sym typeface="+mn-ea"/>
              </a:rPr>
              <a:t>如果表中没有创建聚集索引，当设置主键时则会在主键列上自动创建聚集索引。</a:t>
            </a:r>
            <a:endParaRPr lang="zh-CN" altLang="en-US" sz="2100" dirty="0"/>
          </a:p>
        </p:txBody>
      </p:sp>
      <p:sp>
        <p:nvSpPr>
          <p:cNvPr id="20" name="文本框 19">
            <a:extLst>
              <a:ext uri="{FF2B5EF4-FFF2-40B4-BE49-F238E27FC236}">
                <a16:creationId xmlns:a16="http://schemas.microsoft.com/office/drawing/2014/main" id="{62C581E6-D9F7-FFED-356F-A246EA6B7721}"/>
              </a:ext>
            </a:extLst>
          </p:cNvPr>
          <p:cNvSpPr txBox="1"/>
          <p:nvPr/>
        </p:nvSpPr>
        <p:spPr>
          <a:xfrm>
            <a:off x="6183087" y="5138059"/>
            <a:ext cx="5259975" cy="738664"/>
          </a:xfrm>
          <a:prstGeom prst="rect">
            <a:avLst/>
          </a:prstGeom>
          <a:noFill/>
        </p:spPr>
        <p:txBody>
          <a:bodyPr wrap="square" rtlCol="0">
            <a:spAutoFit/>
          </a:bodyPr>
          <a:lstStyle/>
          <a:p>
            <a:r>
              <a:rPr lang="zh-CN" altLang="en-US" sz="2100" dirty="0">
                <a:latin typeface="黑体" panose="02010609060101010101" pitchFamily="49" charset="-122"/>
                <a:ea typeface="黑体" panose="02010609060101010101" pitchFamily="49" charset="-122"/>
                <a:sym typeface="+mn-ea"/>
              </a:rPr>
              <a:t>如果表中创建了聚集索引，当设置主键时则会在主键列上自动创建一个唯一非聚集索引。</a:t>
            </a:r>
            <a:endParaRPr lang="zh-CN" altLang="en-US" sz="2100" dirty="0"/>
          </a:p>
        </p:txBody>
      </p:sp>
      <p:sp>
        <p:nvSpPr>
          <p:cNvPr id="2" name="标题 1">
            <a:extLst>
              <a:ext uri="{FF2B5EF4-FFF2-40B4-BE49-F238E27FC236}">
                <a16:creationId xmlns:a16="http://schemas.microsoft.com/office/drawing/2014/main" id="{CB86F0D5-B5D8-B1E9-DD7B-D0860961622A}"/>
              </a:ext>
            </a:extLst>
          </p:cNvPr>
          <p:cNvSpPr txBox="1">
            <a:spLocks/>
          </p:cNvSpPr>
          <p:nvPr/>
        </p:nvSpPr>
        <p:spPr>
          <a:xfrm>
            <a:off x="853440" y="570912"/>
            <a:ext cx="10073640" cy="566691"/>
          </a:xfrm>
          <a:prstGeom prst="rect">
            <a:avLst/>
          </a:prstGeom>
        </p:spPr>
        <p:txBody>
          <a:bodyPr vert="horz" lIns="91440" tIns="45720" rIns="91440" bIns="45720" rtlCol="0" anchor="ctr">
            <a:normAutofit lnSpcReduction="10000"/>
          </a:bodyPr>
          <a:lstStyle>
            <a:lvl1pPr>
              <a:lnSpc>
                <a:spcPct val="120000"/>
              </a:lnSpc>
              <a:spcBef>
                <a:spcPct val="0"/>
              </a:spcBef>
              <a:buNone/>
              <a:defRPr sz="2800">
                <a:solidFill>
                  <a:srgbClr val="0000CC"/>
                </a:solidFill>
                <a:latin typeface="黑体" panose="02010609060101010101" pitchFamily="49" charset="-122"/>
                <a:ea typeface="黑体" panose="02010609060101010101" pitchFamily="49" charset="-122"/>
                <a:cs typeface="+mj-cs"/>
              </a:defRPr>
            </a:lvl1pPr>
          </a:lstStyle>
          <a:p>
            <a:r>
              <a:rPr lang="en-US" altLang="zh-CN" dirty="0"/>
              <a:t>4.</a:t>
            </a:r>
            <a:r>
              <a:rPr lang="zh-CN" altLang="en-US" dirty="0"/>
              <a:t>索引的分类</a:t>
            </a:r>
          </a:p>
        </p:txBody>
      </p:sp>
    </p:spTree>
    <p:extLst>
      <p:ext uri="{BB962C8B-B14F-4D97-AF65-F5344CB8AC3E}">
        <p14:creationId xmlns:p14="http://schemas.microsoft.com/office/powerpoint/2010/main" val="242502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84048"/>
            <a:ext cx="10515600" cy="706029"/>
          </a:xfrm>
        </p:spPr>
        <p:txBody>
          <a:bodyPr vert="horz" lIns="91440" tIns="45720" rIns="91440" bIns="45720" rtlCol="0" anchor="ctr">
            <a:normAutofit/>
          </a:bodyPr>
          <a:lstStyle/>
          <a:p>
            <a:pPr>
              <a:lnSpc>
                <a:spcPct val="120000"/>
              </a:lnSpc>
            </a:pPr>
            <a:r>
              <a:rPr lang="en-US" altLang="zh-CN" sz="2800" dirty="0">
                <a:solidFill>
                  <a:srgbClr val="0000CC"/>
                </a:solidFill>
                <a:latin typeface="黑体" panose="02010609060101010101" pitchFamily="49" charset="-122"/>
                <a:ea typeface="黑体" panose="02010609060101010101" pitchFamily="49" charset="-122"/>
              </a:rPr>
              <a:t>1.</a:t>
            </a:r>
            <a:r>
              <a:rPr lang="zh-CN" altLang="en-US" sz="2800" dirty="0">
                <a:solidFill>
                  <a:srgbClr val="0000CC"/>
                </a:solidFill>
                <a:latin typeface="黑体" panose="02010609060101010101" pitchFamily="49" charset="-122"/>
                <a:ea typeface="黑体" panose="02010609060101010101" pitchFamily="49" charset="-122"/>
                <a:sym typeface="+mn-ea"/>
              </a:rPr>
              <a:t>创建索引时，需要指定的索引特征</a:t>
            </a:r>
            <a:endParaRPr lang="zh-CN" altLang="en-US" sz="2800" dirty="0">
              <a:solidFill>
                <a:srgbClr val="0000CC"/>
              </a:solidFill>
              <a:latin typeface="黑体" panose="02010609060101010101" pitchFamily="49" charset="-122"/>
              <a:ea typeface="黑体" panose="02010609060101010101" pitchFamily="49" charset="-122"/>
            </a:endParaRPr>
          </a:p>
        </p:txBody>
      </p:sp>
      <p:sp>
        <p:nvSpPr>
          <p:cNvPr id="7" name="内容占位符 2"/>
          <p:cNvSpPr>
            <a:spLocks noGrp="1"/>
          </p:cNvSpPr>
          <p:nvPr>
            <p:ph idx="1"/>
          </p:nvPr>
        </p:nvSpPr>
        <p:spPr>
          <a:xfrm>
            <a:off x="1231433" y="2069622"/>
            <a:ext cx="9904652" cy="3014657"/>
          </a:xfrm>
        </p:spPr>
        <p:txBody>
          <a:bodyPr>
            <a:normAutofit/>
          </a:bodyPr>
          <a:lstStyle/>
          <a:p>
            <a:pPr marL="444500" indent="-444500">
              <a:lnSpc>
                <a:spcPct val="120000"/>
              </a:lnSpc>
              <a:spcBef>
                <a:spcPct val="30000"/>
              </a:spcBef>
              <a:buClr>
                <a:schemeClr val="tx2"/>
              </a:buClr>
              <a:buFont typeface="Wingdings" panose="05000000000000000000" pitchFamily="2" charset="2"/>
              <a:buChar char="Ø"/>
              <a:tabLst>
                <a:tab pos="444500" algn="l"/>
              </a:tabLst>
              <a:defRPr/>
            </a:pPr>
            <a:r>
              <a:rPr lang="zh-CN" altLang="en-US" sz="2400" dirty="0">
                <a:latin typeface="黑体" panose="02010609060101010101" pitchFamily="49" charset="-122"/>
                <a:ea typeface="黑体" panose="02010609060101010101" pitchFamily="49" charset="-122"/>
                <a:sym typeface="+mn-ea"/>
              </a:rPr>
              <a:t>是聚集索引还是非聚集索引</a:t>
            </a:r>
          </a:p>
          <a:p>
            <a:pPr marL="444500" indent="-444500">
              <a:lnSpc>
                <a:spcPct val="120000"/>
              </a:lnSpc>
              <a:spcBef>
                <a:spcPct val="30000"/>
              </a:spcBef>
              <a:buClr>
                <a:schemeClr val="tx2"/>
              </a:buClr>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sym typeface="+mn-ea"/>
              </a:rPr>
              <a:t>索引键是哪列或哪些列</a:t>
            </a:r>
          </a:p>
          <a:p>
            <a:pPr marL="444500" indent="-444500">
              <a:lnSpc>
                <a:spcPct val="120000"/>
              </a:lnSpc>
              <a:spcBef>
                <a:spcPct val="30000"/>
              </a:spcBef>
              <a:buClr>
                <a:schemeClr val="tx2"/>
              </a:buClr>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sym typeface="+mn-ea"/>
              </a:rPr>
              <a:t>索引键值唯一还是不唯一</a:t>
            </a:r>
          </a:p>
          <a:p>
            <a:pPr marL="444500" indent="-444500">
              <a:lnSpc>
                <a:spcPct val="120000"/>
              </a:lnSpc>
              <a:spcBef>
                <a:spcPct val="30000"/>
              </a:spcBef>
              <a:buClr>
                <a:schemeClr val="tx2"/>
              </a:buClr>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sym typeface="+mn-ea"/>
              </a:rPr>
              <a:t>索引键值的顺序为升序还是降序</a:t>
            </a:r>
          </a:p>
          <a:p>
            <a:pPr marL="444500" indent="-444500">
              <a:lnSpc>
                <a:spcPct val="120000"/>
              </a:lnSpc>
              <a:spcBef>
                <a:spcPct val="30000"/>
              </a:spcBef>
              <a:buClr>
                <a:schemeClr val="tx2"/>
              </a:buClr>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sym typeface="+mn-ea"/>
              </a:rPr>
              <a:t>是否设置索引选项</a:t>
            </a:r>
          </a:p>
        </p:txBody>
      </p:sp>
      <p:sp>
        <p:nvSpPr>
          <p:cNvPr id="3" name="标题 1">
            <a:extLst>
              <a:ext uri="{FF2B5EF4-FFF2-40B4-BE49-F238E27FC236}">
                <a16:creationId xmlns:a16="http://schemas.microsoft.com/office/drawing/2014/main" id="{550E2A69-A997-2559-FF1F-114C86481CD0}"/>
              </a:ext>
            </a:extLst>
          </p:cNvPr>
          <p:cNvSpPr txBox="1">
            <a:spLocks/>
          </p:cNvSpPr>
          <p:nvPr/>
        </p:nvSpPr>
        <p:spPr>
          <a:xfrm>
            <a:off x="360000" y="360000"/>
            <a:ext cx="10515600" cy="54000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stStyle>
          <a:p>
            <a:r>
              <a:rPr lang="en-US" altLang="zh-CN" dirty="0" smtClean="0"/>
              <a:t>9.3.2 </a:t>
            </a:r>
            <a:r>
              <a:rPr lang="zh-CN" altLang="en-US" dirty="0" smtClean="0"/>
              <a:t>创建</a:t>
            </a:r>
            <a:r>
              <a:rPr lang="zh-CN" altLang="en-US" dirty="0"/>
              <a:t>索引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615914" y="1441359"/>
            <a:ext cx="10569804" cy="1476012"/>
          </a:xfrm>
        </p:spPr>
        <p:txBody>
          <a:bodyPr>
            <a:normAutofit/>
          </a:bodyPr>
          <a:lstStyle/>
          <a:p>
            <a:pPr marL="457200" lvl="2" indent="0">
              <a:lnSpc>
                <a:spcPct val="120000"/>
              </a:lnSpc>
              <a:spcBef>
                <a:spcPts val="1200"/>
              </a:spcBef>
              <a:buNone/>
              <a:defRPr/>
            </a:pPr>
            <a:r>
              <a:rPr lang="en-US" altLang="zh-CN" sz="2400" dirty="0">
                <a:solidFill>
                  <a:srgbClr val="006666"/>
                </a:solidFill>
                <a:latin typeface="黑体" panose="02010609060101010101" pitchFamily="49" charset="-122"/>
                <a:ea typeface="黑体" panose="02010609060101010101" pitchFamily="49" charset="-122"/>
                <a:sym typeface="+mn-ea"/>
              </a:rPr>
              <a:t>【</a:t>
            </a:r>
            <a:r>
              <a:rPr lang="zh-CN" altLang="en-US" sz="2400" dirty="0">
                <a:solidFill>
                  <a:srgbClr val="006666"/>
                </a:solidFill>
                <a:latin typeface="黑体" panose="02010609060101010101" pitchFamily="49" charset="-122"/>
                <a:ea typeface="黑体" panose="02010609060101010101" pitchFamily="49" charset="-122"/>
                <a:sym typeface="+mn-ea"/>
              </a:rPr>
              <a:t>例</a:t>
            </a:r>
            <a:r>
              <a:rPr lang="en-US" altLang="zh-CN" sz="2400" dirty="0">
                <a:solidFill>
                  <a:srgbClr val="006666"/>
                </a:solidFill>
                <a:latin typeface="黑体" panose="02010609060101010101" pitchFamily="49" charset="-122"/>
                <a:ea typeface="黑体" panose="02010609060101010101" pitchFamily="49" charset="-122"/>
                <a:sym typeface="+mn-ea"/>
              </a:rPr>
              <a:t>1】</a:t>
            </a:r>
            <a:r>
              <a:rPr lang="en-US" altLang="en-US" sz="2400" dirty="0">
                <a:latin typeface="黑体" panose="02010609060101010101" pitchFamily="49" charset="-122"/>
                <a:ea typeface="黑体" panose="02010609060101010101" pitchFamily="49" charset="-122"/>
                <a:sym typeface="+mn-ea"/>
              </a:rPr>
              <a:t>在student表的</a:t>
            </a:r>
            <a:r>
              <a:rPr lang="en-US" altLang="zh-CN" sz="2400" dirty="0">
                <a:latin typeface="黑体" panose="02010609060101010101" pitchFamily="49" charset="-122"/>
                <a:ea typeface="黑体" panose="02010609060101010101" pitchFamily="49" charset="-122"/>
                <a:sym typeface="+mn-ea"/>
              </a:rPr>
              <a:t>sname</a:t>
            </a:r>
            <a:r>
              <a:rPr lang="zh-CN" altLang="en-US" sz="2400" dirty="0">
                <a:latin typeface="黑体" panose="02010609060101010101" pitchFamily="49" charset="-122"/>
                <a:ea typeface="黑体" panose="02010609060101010101" pitchFamily="49" charset="-122"/>
                <a:sym typeface="+mn-ea"/>
              </a:rPr>
              <a:t>（姓名）</a:t>
            </a:r>
            <a:r>
              <a:rPr lang="en-US" altLang="en-US" sz="2400" dirty="0" err="1">
                <a:latin typeface="黑体" panose="02010609060101010101" pitchFamily="49" charset="-122"/>
                <a:ea typeface="黑体" panose="02010609060101010101" pitchFamily="49" charset="-122"/>
                <a:sym typeface="+mn-ea"/>
              </a:rPr>
              <a:t>列上创建一个升序的</a:t>
            </a:r>
            <a:r>
              <a:rPr lang="zh-CN" altLang="en-US" sz="2400" dirty="0">
                <a:latin typeface="黑体" panose="02010609060101010101" pitchFamily="49" charset="-122"/>
                <a:ea typeface="黑体" panose="02010609060101010101" pitchFamily="49" charset="-122"/>
                <a:sym typeface="+mn-ea"/>
              </a:rPr>
              <a:t>不唯一的</a:t>
            </a:r>
            <a:r>
              <a:rPr lang="en-US" altLang="en-US" sz="2400" dirty="0">
                <a:latin typeface="黑体" panose="02010609060101010101" pitchFamily="49" charset="-122"/>
                <a:ea typeface="黑体" panose="02010609060101010101" pitchFamily="49" charset="-122"/>
                <a:sym typeface="+mn-ea"/>
              </a:rPr>
              <a:t>非聚集索引D1。</a:t>
            </a:r>
          </a:p>
        </p:txBody>
      </p:sp>
      <p:sp>
        <p:nvSpPr>
          <p:cNvPr id="8" name="文本框 7">
            <a:extLst>
              <a:ext uri="{FF2B5EF4-FFF2-40B4-BE49-F238E27FC236}">
                <a16:creationId xmlns:a16="http://schemas.microsoft.com/office/drawing/2014/main" id="{DBDEC5F7-0AD5-B5B3-1E08-B57AE4991BD6}"/>
              </a:ext>
            </a:extLst>
          </p:cNvPr>
          <p:cNvSpPr txBox="1"/>
          <p:nvPr/>
        </p:nvSpPr>
        <p:spPr>
          <a:xfrm>
            <a:off x="931816" y="706707"/>
            <a:ext cx="6130834" cy="540725"/>
          </a:xfrm>
          <a:prstGeom prst="rect">
            <a:avLst/>
          </a:prstGeom>
          <a:noFill/>
        </p:spPr>
        <p:txBody>
          <a:bodyPr wrap="square">
            <a:spAutoFit/>
          </a:bodyPr>
          <a:lstStyle/>
          <a:p>
            <a:pPr marL="0" lvl="1">
              <a:lnSpc>
                <a:spcPct val="120000"/>
              </a:lnSpc>
              <a:spcBef>
                <a:spcPts val="1200"/>
              </a:spcBef>
              <a:defRPr/>
            </a:pPr>
            <a:r>
              <a:rPr lang="en-US" altLang="zh-CN" sz="2800" kern="0" dirty="0">
                <a:solidFill>
                  <a:srgbClr val="0000CC"/>
                </a:solidFill>
                <a:latin typeface="黑体" panose="02010609060101010101" pitchFamily="49" charset="-122"/>
                <a:ea typeface="黑体" panose="02010609060101010101" pitchFamily="49" charset="-122"/>
                <a:sym typeface="+mn-ea"/>
              </a:rPr>
              <a:t>2.</a:t>
            </a:r>
            <a:r>
              <a:rPr lang="zh-CN" altLang="en-US" sz="2800" kern="0" dirty="0">
                <a:solidFill>
                  <a:srgbClr val="0000CC"/>
                </a:solidFill>
                <a:latin typeface="黑体" panose="02010609060101010101" pitchFamily="49" charset="-122"/>
                <a:ea typeface="黑体" panose="02010609060101010101" pitchFamily="49" charset="-122"/>
                <a:sym typeface="+mn-ea"/>
              </a:rPr>
              <a:t>使用图形界面创建索引</a:t>
            </a:r>
            <a:endParaRPr lang="en-US" altLang="zh-CN" sz="2800" kern="0" dirty="0">
              <a:solidFill>
                <a:srgbClr val="0000CC"/>
              </a:solidFill>
              <a:latin typeface="黑体" panose="02010609060101010101" pitchFamily="49" charset="-122"/>
              <a:ea typeface="黑体" panose="02010609060101010101" pitchFamily="49" charset="-122"/>
              <a:sym typeface="+mn-ea"/>
            </a:endParaRPr>
          </a:p>
        </p:txBody>
      </p:sp>
      <p:pic>
        <p:nvPicPr>
          <p:cNvPr id="4" name="图片 3">
            <a:extLst>
              <a:ext uri="{FF2B5EF4-FFF2-40B4-BE49-F238E27FC236}">
                <a16:creationId xmlns:a16="http://schemas.microsoft.com/office/drawing/2014/main" id="{74BEFB86-E84D-0068-802F-84B44FC435C6}"/>
              </a:ext>
            </a:extLst>
          </p:cNvPr>
          <p:cNvPicPr>
            <a:picLocks noChangeAspect="1"/>
          </p:cNvPicPr>
          <p:nvPr/>
        </p:nvPicPr>
        <p:blipFill rotWithShape="1">
          <a:blip r:embed="rId3"/>
          <a:srcRect r="10523"/>
          <a:stretch/>
        </p:blipFill>
        <p:spPr>
          <a:xfrm>
            <a:off x="6472509" y="2629988"/>
            <a:ext cx="4713209" cy="3182603"/>
          </a:xfrm>
          <a:prstGeom prst="rect">
            <a:avLst/>
          </a:prstGeom>
          <a:effectLst>
            <a:outerShdw blurRad="50800" dist="38100" dir="2700000" algn="tl" rotWithShape="0">
              <a:prstClr val="black">
                <a:alpha val="40000"/>
              </a:prstClr>
            </a:outerShdw>
          </a:effectLst>
        </p:spPr>
      </p:pic>
      <p:sp>
        <p:nvSpPr>
          <p:cNvPr id="2" name="内容占位符 2">
            <a:extLst>
              <a:ext uri="{FF2B5EF4-FFF2-40B4-BE49-F238E27FC236}">
                <a16:creationId xmlns:a16="http://schemas.microsoft.com/office/drawing/2014/main" id="{1BC291F3-6F1E-05B9-9E33-C79A3FF27345}"/>
              </a:ext>
            </a:extLst>
          </p:cNvPr>
          <p:cNvSpPr txBox="1">
            <a:spLocks/>
          </p:cNvSpPr>
          <p:nvPr/>
        </p:nvSpPr>
        <p:spPr>
          <a:xfrm>
            <a:off x="615914" y="2917371"/>
            <a:ext cx="5732635" cy="2738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2" indent="0">
              <a:lnSpc>
                <a:spcPct val="120000"/>
              </a:lnSpc>
              <a:spcBef>
                <a:spcPts val="1200"/>
              </a:spcBef>
              <a:buFont typeface="Arial" panose="020B0604020202020204" pitchFamily="34" charset="0"/>
              <a:buNone/>
              <a:defRPr/>
            </a:pPr>
            <a:r>
              <a:rPr lang="zh-CN" altLang="en-US" sz="2400" kern="0" dirty="0">
                <a:solidFill>
                  <a:srgbClr val="C00000"/>
                </a:solidFill>
                <a:latin typeface="黑体" panose="02010609060101010101" pitchFamily="49" charset="-122"/>
                <a:ea typeface="黑体" panose="02010609060101010101" pitchFamily="49" charset="-122"/>
                <a:sym typeface="+mn-ea"/>
              </a:rPr>
              <a:t>操作步骤：</a:t>
            </a:r>
            <a:endParaRPr lang="en-US" altLang="zh-CN" sz="2400" kern="0" dirty="0">
              <a:solidFill>
                <a:srgbClr val="C00000"/>
              </a:solidFill>
              <a:latin typeface="黑体" panose="02010609060101010101" pitchFamily="49" charset="-122"/>
              <a:ea typeface="黑体" panose="02010609060101010101" pitchFamily="49" charset="-122"/>
              <a:sym typeface="+mn-ea"/>
            </a:endParaRPr>
          </a:p>
          <a:p>
            <a:pPr marL="457200" lvl="2" indent="0">
              <a:lnSpc>
                <a:spcPct val="120000"/>
              </a:lnSpc>
              <a:spcBef>
                <a:spcPts val="1200"/>
              </a:spcBef>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sym typeface="+mn-ea"/>
              </a:rPr>
              <a:t> ① 如右图所示，在对象资源管理器中展开</a:t>
            </a:r>
            <a:r>
              <a:rPr lang="en-US" altLang="zh-CN" sz="2400" dirty="0">
                <a:latin typeface="黑体" panose="02010609060101010101" pitchFamily="49" charset="-122"/>
                <a:ea typeface="黑体" panose="02010609060101010101" pitchFamily="49" charset="-122"/>
                <a:sym typeface="+mn-ea"/>
              </a:rPr>
              <a:t>student</a:t>
            </a:r>
            <a:r>
              <a:rPr lang="zh-CN" altLang="en-US" sz="2400" dirty="0">
                <a:latin typeface="黑体" panose="02010609060101010101" pitchFamily="49" charset="-122"/>
                <a:ea typeface="黑体" panose="02010609060101010101" pitchFamily="49" charset="-122"/>
                <a:sym typeface="+mn-ea"/>
              </a:rPr>
              <a:t>表，右击“</a:t>
            </a:r>
            <a:r>
              <a:rPr lang="zh-CN" altLang="en-US" sz="2400" dirty="0">
                <a:solidFill>
                  <a:srgbClr val="0000CC"/>
                </a:solidFill>
                <a:latin typeface="黑体" panose="02010609060101010101" pitchFamily="49" charset="-122"/>
                <a:ea typeface="黑体" panose="02010609060101010101" pitchFamily="49" charset="-122"/>
                <a:sym typeface="+mn-ea"/>
              </a:rPr>
              <a:t>索引</a:t>
            </a:r>
            <a:r>
              <a:rPr lang="zh-CN" altLang="en-US" sz="2400" dirty="0">
                <a:latin typeface="黑体" panose="02010609060101010101" pitchFamily="49" charset="-122"/>
                <a:ea typeface="黑体" panose="02010609060101010101" pitchFamily="49" charset="-122"/>
                <a:sym typeface="+mn-ea"/>
              </a:rPr>
              <a:t>”节点，在快捷菜单中选择“</a:t>
            </a:r>
            <a:r>
              <a:rPr lang="zh-CN" altLang="en-US" sz="2400" dirty="0">
                <a:solidFill>
                  <a:srgbClr val="0000CC"/>
                </a:solidFill>
                <a:latin typeface="黑体" panose="02010609060101010101" pitchFamily="49" charset="-122"/>
                <a:ea typeface="黑体" panose="02010609060101010101" pitchFamily="49" charset="-122"/>
                <a:sym typeface="+mn-ea"/>
              </a:rPr>
              <a:t>新建索引</a:t>
            </a:r>
            <a:r>
              <a:rPr lang="zh-CN" altLang="en-US" sz="2400" dirty="0">
                <a:latin typeface="黑体" panose="02010609060101010101" pitchFamily="49" charset="-122"/>
                <a:ea typeface="黑体" panose="02010609060101010101" pitchFamily="49" charset="-122"/>
                <a:sym typeface="+mn-ea"/>
              </a:rPr>
              <a:t>”</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a:t>
            </a:r>
            <a:r>
              <a:rPr lang="zh-CN" altLang="en-US" sz="2400" dirty="0">
                <a:solidFill>
                  <a:srgbClr val="0000CC"/>
                </a:solidFill>
                <a:latin typeface="黑体" panose="02010609060101010101" pitchFamily="49" charset="-122"/>
                <a:ea typeface="黑体" panose="02010609060101010101" pitchFamily="49" charset="-122"/>
                <a:sym typeface="+mn-ea"/>
              </a:rPr>
              <a:t>非聚集索引</a:t>
            </a:r>
            <a:r>
              <a:rPr lang="zh-CN" altLang="en-US" sz="2400" dirty="0">
                <a:latin typeface="黑体" panose="02010609060101010101" pitchFamily="49" charset="-122"/>
                <a:ea typeface="黑体" panose="02010609060101010101" pitchFamily="49" charset="-122"/>
                <a:sym typeface="+mn-ea"/>
              </a:rPr>
              <a:t>”。</a:t>
            </a:r>
            <a:endParaRPr lang="en-US" altLang="zh-CN" sz="2400" kern="0" dirty="0">
              <a:solidFill>
                <a:srgbClr val="C00000"/>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2A4E63C-E11A-7DB8-F244-5FF11F930C60}"/>
              </a:ext>
            </a:extLst>
          </p:cNvPr>
          <p:cNvPicPr>
            <a:picLocks noChangeAspect="1"/>
          </p:cNvPicPr>
          <p:nvPr/>
        </p:nvPicPr>
        <p:blipFill>
          <a:blip r:embed="rId3"/>
          <a:stretch>
            <a:fillRect/>
          </a:stretch>
        </p:blipFill>
        <p:spPr>
          <a:xfrm>
            <a:off x="6276489" y="2175019"/>
            <a:ext cx="5507670" cy="3692642"/>
          </a:xfrm>
          <a:prstGeom prst="rect">
            <a:avLst/>
          </a:prstGeom>
          <a:effectLst>
            <a:outerShdw blurRad="50800" dist="38100" dir="2700000" algn="tl" rotWithShape="0">
              <a:prstClr val="black">
                <a:alpha val="40000"/>
              </a:prstClr>
            </a:outerShdw>
          </a:effectLst>
        </p:spPr>
      </p:pic>
      <p:pic>
        <p:nvPicPr>
          <p:cNvPr id="11" name="图片 10">
            <a:extLst>
              <a:ext uri="{FF2B5EF4-FFF2-40B4-BE49-F238E27FC236}">
                <a16:creationId xmlns:a16="http://schemas.microsoft.com/office/drawing/2014/main" id="{55A72143-8A9A-D4CB-7A93-0ED92382568B}"/>
              </a:ext>
            </a:extLst>
          </p:cNvPr>
          <p:cNvPicPr>
            <a:picLocks noChangeAspect="1"/>
          </p:cNvPicPr>
          <p:nvPr/>
        </p:nvPicPr>
        <p:blipFill>
          <a:blip r:embed="rId4"/>
          <a:stretch>
            <a:fillRect/>
          </a:stretch>
        </p:blipFill>
        <p:spPr>
          <a:xfrm>
            <a:off x="874455" y="2175018"/>
            <a:ext cx="5117552" cy="3692641"/>
          </a:xfrm>
          <a:prstGeom prst="rect">
            <a:avLst/>
          </a:prstGeom>
          <a:effectLst>
            <a:outerShdw blurRad="50800" dist="38100" dir="2700000" algn="tl" rotWithShape="0">
              <a:prstClr val="black">
                <a:alpha val="40000"/>
              </a:prstClr>
            </a:outerShdw>
          </a:effectLst>
        </p:spPr>
      </p:pic>
      <p:grpSp>
        <p:nvGrpSpPr>
          <p:cNvPr id="14" name="组合 13">
            <a:extLst>
              <a:ext uri="{FF2B5EF4-FFF2-40B4-BE49-F238E27FC236}">
                <a16:creationId xmlns:a16="http://schemas.microsoft.com/office/drawing/2014/main" id="{DDC744D7-77F7-A8D8-7515-011308013AC0}"/>
              </a:ext>
            </a:extLst>
          </p:cNvPr>
          <p:cNvGrpSpPr/>
          <p:nvPr/>
        </p:nvGrpSpPr>
        <p:grpSpPr>
          <a:xfrm>
            <a:off x="5103012" y="4632962"/>
            <a:ext cx="1185447" cy="278674"/>
            <a:chOff x="5024847" y="4432663"/>
            <a:chExt cx="1185447" cy="278674"/>
          </a:xfrm>
        </p:grpSpPr>
        <p:sp>
          <p:nvSpPr>
            <p:cNvPr id="12" name="矩形 11">
              <a:extLst>
                <a:ext uri="{FF2B5EF4-FFF2-40B4-BE49-F238E27FC236}">
                  <a16:creationId xmlns:a16="http://schemas.microsoft.com/office/drawing/2014/main" id="{6E75D3A5-887B-E0D2-CB8A-9920340D2EA3}"/>
                </a:ext>
              </a:extLst>
            </p:cNvPr>
            <p:cNvSpPr/>
            <p:nvPr/>
          </p:nvSpPr>
          <p:spPr>
            <a:xfrm>
              <a:off x="5024847" y="4432663"/>
              <a:ext cx="714103" cy="27867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4D47C23E-E832-6BC1-2213-1039D8F1BC56}"/>
                </a:ext>
              </a:extLst>
            </p:cNvPr>
            <p:cNvSpPr/>
            <p:nvPr/>
          </p:nvSpPr>
          <p:spPr>
            <a:xfrm>
              <a:off x="5783574" y="4509952"/>
              <a:ext cx="426720" cy="124096"/>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AutoShape 8">
            <a:extLst>
              <a:ext uri="{FF2B5EF4-FFF2-40B4-BE49-F238E27FC236}">
                <a16:creationId xmlns:a16="http://schemas.microsoft.com/office/drawing/2014/main" id="{55F8AD44-D124-FB4C-0EF8-4BD8C2C98ECD}"/>
              </a:ext>
            </a:extLst>
          </p:cNvPr>
          <p:cNvSpPr>
            <a:spLocks noChangeArrowheads="1"/>
          </p:cNvSpPr>
          <p:nvPr/>
        </p:nvSpPr>
        <p:spPr bwMode="auto">
          <a:xfrm>
            <a:off x="3174344" y="3115797"/>
            <a:ext cx="1723767" cy="421467"/>
          </a:xfrm>
          <a:prstGeom prst="wedgeRoundRectCallout">
            <a:avLst>
              <a:gd name="adj1" fmla="val -85625"/>
              <a:gd name="adj2" fmla="val 78207"/>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输入索引名。</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8" name="AutoShape 8">
            <a:extLst>
              <a:ext uri="{FF2B5EF4-FFF2-40B4-BE49-F238E27FC236}">
                <a16:creationId xmlns:a16="http://schemas.microsoft.com/office/drawing/2014/main" id="{96D7EE85-81EB-DE2D-6CD1-78AA0700402A}"/>
              </a:ext>
            </a:extLst>
          </p:cNvPr>
          <p:cNvSpPr>
            <a:spLocks noChangeArrowheads="1"/>
          </p:cNvSpPr>
          <p:nvPr/>
        </p:nvSpPr>
        <p:spPr bwMode="auto">
          <a:xfrm>
            <a:off x="3487853" y="3721335"/>
            <a:ext cx="1723767" cy="767399"/>
          </a:xfrm>
          <a:prstGeom prst="wedgeRoundRectCallout">
            <a:avLst>
              <a:gd name="adj1" fmla="val -84571"/>
              <a:gd name="adj2" fmla="val 24838"/>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设置是否是唯一索引。</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9" name="AutoShape 8">
            <a:extLst>
              <a:ext uri="{FF2B5EF4-FFF2-40B4-BE49-F238E27FC236}">
                <a16:creationId xmlns:a16="http://schemas.microsoft.com/office/drawing/2014/main" id="{636A1394-EC11-F72C-222D-24A56B29B773}"/>
              </a:ext>
            </a:extLst>
          </p:cNvPr>
          <p:cNvSpPr>
            <a:spLocks noChangeArrowheads="1"/>
          </p:cNvSpPr>
          <p:nvPr/>
        </p:nvSpPr>
        <p:spPr bwMode="auto">
          <a:xfrm>
            <a:off x="1889829" y="2298822"/>
            <a:ext cx="2577668" cy="421467"/>
          </a:xfrm>
          <a:prstGeom prst="wedgeRoundRectCallout">
            <a:avLst>
              <a:gd name="adj1" fmla="val -74476"/>
              <a:gd name="adj2" fmla="val 72008"/>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“常规”选择页。</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20" name="AutoShape 8">
            <a:extLst>
              <a:ext uri="{FF2B5EF4-FFF2-40B4-BE49-F238E27FC236}">
                <a16:creationId xmlns:a16="http://schemas.microsoft.com/office/drawing/2014/main" id="{239F9C74-B231-57BE-C3B3-97AE14887846}"/>
              </a:ext>
            </a:extLst>
          </p:cNvPr>
          <p:cNvSpPr>
            <a:spLocks noChangeArrowheads="1"/>
          </p:cNvSpPr>
          <p:nvPr/>
        </p:nvSpPr>
        <p:spPr bwMode="auto">
          <a:xfrm>
            <a:off x="7994538" y="3968485"/>
            <a:ext cx="2647335" cy="767399"/>
          </a:xfrm>
          <a:prstGeom prst="wedgeRoundRectCallout">
            <a:avLst>
              <a:gd name="adj1" fmla="val -109326"/>
              <a:gd name="adj2" fmla="val -111340"/>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勾选</a:t>
            </a:r>
            <a:r>
              <a:rPr lang="en-US" altLang="zh-CN" sz="2200" dirty="0" err="1">
                <a:solidFill>
                  <a:srgbClr val="0000CC"/>
                </a:solidFill>
                <a:latin typeface="黑体" panose="02010609060101010101" pitchFamily="49" charset="-122"/>
                <a:ea typeface="黑体" panose="02010609060101010101" pitchFamily="49" charset="-122"/>
              </a:rPr>
              <a:t>sname</a:t>
            </a:r>
            <a:r>
              <a:rPr lang="zh-CN" altLang="en-US" sz="2200" dirty="0">
                <a:solidFill>
                  <a:srgbClr val="0000CC"/>
                </a:solidFill>
                <a:latin typeface="黑体" panose="02010609060101010101" pitchFamily="49" charset="-122"/>
                <a:ea typeface="黑体" panose="02010609060101010101" pitchFamily="49" charset="-122"/>
              </a:rPr>
              <a:t>（姓名）列为索引键列。</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21" name="矩形 20">
            <a:extLst>
              <a:ext uri="{FF2B5EF4-FFF2-40B4-BE49-F238E27FC236}">
                <a16:creationId xmlns:a16="http://schemas.microsoft.com/office/drawing/2014/main" id="{EC04DC1F-6DA5-448D-9694-A7C8C68A1977}"/>
              </a:ext>
            </a:extLst>
          </p:cNvPr>
          <p:cNvSpPr/>
          <p:nvPr/>
        </p:nvSpPr>
        <p:spPr>
          <a:xfrm>
            <a:off x="9714413" y="5525592"/>
            <a:ext cx="714103" cy="27867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AutoShape 8">
            <a:extLst>
              <a:ext uri="{FF2B5EF4-FFF2-40B4-BE49-F238E27FC236}">
                <a16:creationId xmlns:a16="http://schemas.microsoft.com/office/drawing/2014/main" id="{AF2EDE8E-1B09-ACDA-E4E4-1D56F8F80D75}"/>
              </a:ext>
            </a:extLst>
          </p:cNvPr>
          <p:cNvSpPr>
            <a:spLocks noChangeArrowheads="1"/>
          </p:cNvSpPr>
          <p:nvPr/>
        </p:nvSpPr>
        <p:spPr bwMode="auto">
          <a:xfrm>
            <a:off x="7376229" y="5278150"/>
            <a:ext cx="1723767" cy="421467"/>
          </a:xfrm>
          <a:prstGeom prst="wedgeRoundRectCallout">
            <a:avLst>
              <a:gd name="adj1" fmla="val 83114"/>
              <a:gd name="adj2" fmla="val 53412"/>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单击“确定”</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2" name="内容占位符 2">
            <a:extLst>
              <a:ext uri="{FF2B5EF4-FFF2-40B4-BE49-F238E27FC236}">
                <a16:creationId xmlns:a16="http://schemas.microsoft.com/office/drawing/2014/main" id="{13E9F255-7E62-92F1-0C45-B68C63AD0020}"/>
              </a:ext>
            </a:extLst>
          </p:cNvPr>
          <p:cNvSpPr txBox="1">
            <a:spLocks/>
          </p:cNvSpPr>
          <p:nvPr/>
        </p:nvSpPr>
        <p:spPr>
          <a:xfrm>
            <a:off x="677105" y="837162"/>
            <a:ext cx="5123888" cy="8997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600"/>
              </a:spcBef>
              <a:buFont typeface="Arial" panose="020B0604020202020204" pitchFamily="34" charset="0"/>
              <a:buNone/>
              <a:defRPr/>
            </a:pPr>
            <a:r>
              <a:rPr lang="zh-CN" altLang="en-US" dirty="0">
                <a:latin typeface="黑体" panose="02010609060101010101" pitchFamily="49" charset="-122"/>
                <a:ea typeface="黑体" panose="02010609060101010101" pitchFamily="49" charset="-122"/>
                <a:sym typeface="+mn-ea"/>
              </a:rPr>
              <a:t>② 在</a:t>
            </a:r>
            <a:r>
              <a:rPr lang="zh-CN" altLang="en-US" dirty="0">
                <a:solidFill>
                  <a:srgbClr val="0000CC"/>
                </a:solidFill>
                <a:latin typeface="黑体" panose="02010609060101010101" pitchFamily="49" charset="-122"/>
                <a:ea typeface="黑体" panose="02010609060101010101" pitchFamily="49" charset="-122"/>
                <a:sym typeface="+mn-ea"/>
              </a:rPr>
              <a:t>新建索引</a:t>
            </a:r>
            <a:r>
              <a:rPr lang="zh-CN" altLang="en-US" dirty="0">
                <a:latin typeface="黑体" panose="02010609060101010101" pitchFamily="49" charset="-122"/>
                <a:ea typeface="黑体" panose="02010609060101010101" pitchFamily="49" charset="-122"/>
                <a:sym typeface="+mn-ea"/>
              </a:rPr>
              <a:t>窗口的“</a:t>
            </a:r>
            <a:r>
              <a:rPr lang="zh-CN" altLang="en-US" dirty="0">
                <a:solidFill>
                  <a:srgbClr val="0000CC"/>
                </a:solidFill>
                <a:latin typeface="黑体" panose="02010609060101010101" pitchFamily="49" charset="-122"/>
                <a:ea typeface="黑体" panose="02010609060101010101" pitchFamily="49" charset="-122"/>
                <a:sym typeface="+mn-ea"/>
              </a:rPr>
              <a:t>常规</a:t>
            </a:r>
            <a:r>
              <a:rPr lang="zh-CN" altLang="en-US" dirty="0">
                <a:latin typeface="黑体" panose="02010609060101010101" pitchFamily="49" charset="-122"/>
                <a:ea typeface="黑体" panose="02010609060101010101" pitchFamily="49" charset="-122"/>
                <a:sym typeface="+mn-ea"/>
              </a:rPr>
              <a:t>”选择页中，输入索引名</a:t>
            </a:r>
            <a:r>
              <a:rPr lang="en-US" altLang="zh-CN" dirty="0">
                <a:solidFill>
                  <a:srgbClr val="0000CC"/>
                </a:solidFill>
                <a:latin typeface="黑体" panose="02010609060101010101" pitchFamily="49" charset="-122"/>
                <a:ea typeface="黑体" panose="02010609060101010101" pitchFamily="49" charset="-122"/>
                <a:sym typeface="+mn-ea"/>
              </a:rPr>
              <a:t>D1</a:t>
            </a:r>
            <a:r>
              <a:rPr lang="zh-CN" altLang="en-US" dirty="0">
                <a:latin typeface="黑体" panose="02010609060101010101" pitchFamily="49" charset="-122"/>
                <a:ea typeface="黑体" panose="02010609060101010101" pitchFamily="49" charset="-122"/>
                <a:sym typeface="+mn-ea"/>
              </a:rPr>
              <a:t>、</a:t>
            </a:r>
            <a:r>
              <a:rPr lang="zh-CN" altLang="en-US" dirty="0">
                <a:solidFill>
                  <a:srgbClr val="0000CC"/>
                </a:solidFill>
                <a:latin typeface="黑体" panose="02010609060101010101" pitchFamily="49" charset="-122"/>
                <a:ea typeface="黑体" panose="02010609060101010101" pitchFamily="49" charset="-122"/>
                <a:sym typeface="+mn-ea"/>
              </a:rPr>
              <a:t>唯一</a:t>
            </a:r>
            <a:r>
              <a:rPr lang="zh-CN" altLang="en-US" dirty="0">
                <a:latin typeface="黑体" panose="02010609060101010101" pitchFamily="49" charset="-122"/>
                <a:ea typeface="黑体" panose="02010609060101010101" pitchFamily="49" charset="-122"/>
                <a:sym typeface="+mn-ea"/>
              </a:rPr>
              <a:t>复选框取消勾选，然后单击“</a:t>
            </a:r>
            <a:r>
              <a:rPr lang="zh-CN" altLang="en-US" dirty="0">
                <a:solidFill>
                  <a:srgbClr val="0000CC"/>
                </a:solidFill>
                <a:latin typeface="黑体" panose="02010609060101010101" pitchFamily="49" charset="-122"/>
                <a:ea typeface="黑体" panose="02010609060101010101" pitchFamily="49" charset="-122"/>
                <a:sym typeface="+mn-ea"/>
              </a:rPr>
              <a:t>添加</a:t>
            </a:r>
            <a:r>
              <a:rPr lang="zh-CN" altLang="en-US" dirty="0">
                <a:latin typeface="黑体" panose="02010609060101010101" pitchFamily="49" charset="-122"/>
                <a:ea typeface="黑体" panose="02010609060101010101" pitchFamily="49" charset="-122"/>
                <a:sym typeface="+mn-ea"/>
              </a:rPr>
              <a:t>”按钮。</a:t>
            </a:r>
            <a:endParaRPr lang="en-US" altLang="zh-CN" dirty="0">
              <a:latin typeface="黑体" panose="02010609060101010101" pitchFamily="49" charset="-122"/>
              <a:ea typeface="黑体" panose="02010609060101010101" pitchFamily="49" charset="-122"/>
              <a:sym typeface="+mn-ea"/>
            </a:endParaRPr>
          </a:p>
        </p:txBody>
      </p:sp>
      <p:sp>
        <p:nvSpPr>
          <p:cNvPr id="3" name="内容占位符 2">
            <a:extLst>
              <a:ext uri="{FF2B5EF4-FFF2-40B4-BE49-F238E27FC236}">
                <a16:creationId xmlns:a16="http://schemas.microsoft.com/office/drawing/2014/main" id="{BBE1CF50-70A4-F236-0043-6F1650FA30D9}"/>
              </a:ext>
            </a:extLst>
          </p:cNvPr>
          <p:cNvSpPr txBox="1">
            <a:spLocks/>
          </p:cNvSpPr>
          <p:nvPr/>
        </p:nvSpPr>
        <p:spPr>
          <a:xfrm>
            <a:off x="6227712" y="808107"/>
            <a:ext cx="5287184" cy="8997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1200"/>
              </a:spcBef>
              <a:buNone/>
              <a:defRPr/>
            </a:pPr>
            <a:r>
              <a:rPr lang="zh-CN" altLang="en-US" dirty="0">
                <a:latin typeface="黑体" panose="02010609060101010101" pitchFamily="49" charset="-122"/>
                <a:ea typeface="黑体" panose="02010609060101010101" pitchFamily="49" charset="-122"/>
                <a:sym typeface="+mn-ea"/>
              </a:rPr>
              <a:t>③ 在</a:t>
            </a:r>
            <a:r>
              <a:rPr lang="zh-CN" altLang="en-US" dirty="0">
                <a:solidFill>
                  <a:srgbClr val="0000CC"/>
                </a:solidFill>
                <a:latin typeface="黑体" panose="02010609060101010101" pitchFamily="49" charset="-122"/>
                <a:ea typeface="黑体" panose="02010609060101010101" pitchFamily="49" charset="-122"/>
                <a:sym typeface="+mn-ea"/>
              </a:rPr>
              <a:t>选择列</a:t>
            </a:r>
            <a:r>
              <a:rPr lang="zh-CN" altLang="en-US" dirty="0">
                <a:latin typeface="黑体" panose="02010609060101010101" pitchFamily="49" charset="-122"/>
                <a:ea typeface="黑体" panose="02010609060101010101" pitchFamily="49" charset="-122"/>
                <a:sym typeface="+mn-ea"/>
              </a:rPr>
              <a:t>窗口勾选</a:t>
            </a:r>
            <a:r>
              <a:rPr lang="en-US" altLang="zh-CN" dirty="0" err="1">
                <a:latin typeface="黑体" panose="02010609060101010101" pitchFamily="49" charset="-122"/>
                <a:ea typeface="黑体" panose="02010609060101010101" pitchFamily="49" charset="-122"/>
                <a:sym typeface="+mn-ea"/>
              </a:rPr>
              <a:t>sname</a:t>
            </a:r>
            <a:r>
              <a:rPr lang="zh-CN" altLang="en-US" dirty="0">
                <a:latin typeface="黑体" panose="02010609060101010101" pitchFamily="49" charset="-122"/>
                <a:ea typeface="黑体" panose="02010609060101010101" pitchFamily="49" charset="-122"/>
                <a:sym typeface="+mn-ea"/>
              </a:rPr>
              <a:t>列为索引键，单击“确定”按钮。</a:t>
            </a:r>
            <a:endParaRPr lang="en-US" altLang="zh-CN" dirty="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 grpId="0" build="p"/>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909229" y="728346"/>
            <a:ext cx="10359661" cy="978534"/>
          </a:xfrm>
        </p:spPr>
        <p:txBody>
          <a:bodyPr>
            <a:noAutofit/>
          </a:bodyPr>
          <a:lstStyle/>
          <a:p>
            <a:pPr marL="269875" lvl="1" indent="-269875">
              <a:lnSpc>
                <a:spcPct val="120000"/>
              </a:lnSpc>
              <a:spcBef>
                <a:spcPts val="1200"/>
              </a:spcBef>
              <a:buNone/>
              <a:defRPr/>
            </a:pPr>
            <a:r>
              <a:rPr lang="zh-CN" altLang="en-US" dirty="0">
                <a:latin typeface="黑体" panose="02010609060101010101" pitchFamily="49" charset="-122"/>
                <a:ea typeface="黑体" panose="02010609060101010101" pitchFamily="49" charset="-122"/>
                <a:sym typeface="+mn-ea"/>
              </a:rPr>
              <a:t>④ 返回</a:t>
            </a:r>
            <a:r>
              <a:rPr lang="zh-CN" altLang="en-US" dirty="0">
                <a:solidFill>
                  <a:srgbClr val="0000CC"/>
                </a:solidFill>
                <a:latin typeface="黑体" panose="02010609060101010101" pitchFamily="49" charset="-122"/>
                <a:ea typeface="黑体" panose="02010609060101010101" pitchFamily="49" charset="-122"/>
                <a:sym typeface="+mn-ea"/>
              </a:rPr>
              <a:t>新建索引</a:t>
            </a:r>
            <a:r>
              <a:rPr lang="zh-CN" altLang="en-US" dirty="0">
                <a:latin typeface="黑体" panose="02010609060101010101" pitchFamily="49" charset="-122"/>
                <a:ea typeface="黑体" panose="02010609060101010101" pitchFamily="49" charset="-122"/>
                <a:sym typeface="+mn-ea"/>
              </a:rPr>
              <a:t>对话框，将</a:t>
            </a:r>
            <a:r>
              <a:rPr lang="zh-CN" altLang="en-US" dirty="0">
                <a:solidFill>
                  <a:srgbClr val="0000CC"/>
                </a:solidFill>
                <a:latin typeface="黑体" panose="02010609060101010101" pitchFamily="49" charset="-122"/>
                <a:ea typeface="黑体" panose="02010609060101010101" pitchFamily="49" charset="-122"/>
                <a:sym typeface="+mn-ea"/>
              </a:rPr>
              <a:t>索引键列</a:t>
            </a:r>
            <a:r>
              <a:rPr lang="en-US" altLang="zh-CN" dirty="0" err="1">
                <a:solidFill>
                  <a:srgbClr val="0000CC"/>
                </a:solidFill>
                <a:latin typeface="黑体" panose="02010609060101010101" pitchFamily="49" charset="-122"/>
                <a:ea typeface="黑体" panose="02010609060101010101" pitchFamily="49" charset="-122"/>
                <a:sym typeface="+mn-ea"/>
              </a:rPr>
              <a:t>sname</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姓名</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的排序顺序设为</a:t>
            </a:r>
            <a:r>
              <a:rPr lang="zh-CN" altLang="en-US" dirty="0">
                <a:solidFill>
                  <a:srgbClr val="0000CC"/>
                </a:solidFill>
                <a:latin typeface="黑体" panose="02010609060101010101" pitchFamily="49" charset="-122"/>
                <a:ea typeface="黑体" panose="02010609060101010101" pitchFamily="49" charset="-122"/>
                <a:sym typeface="+mn-ea"/>
              </a:rPr>
              <a:t>升序</a:t>
            </a:r>
            <a:r>
              <a:rPr lang="zh-CN" altLang="en-US" dirty="0">
                <a:latin typeface="黑体" panose="02010609060101010101" pitchFamily="49" charset="-122"/>
                <a:ea typeface="黑体" panose="02010609060101010101" pitchFamily="49" charset="-122"/>
                <a:sym typeface="+mn-ea"/>
              </a:rPr>
              <a:t>，单击“</a:t>
            </a:r>
            <a:r>
              <a:rPr lang="zh-CN" altLang="en-US" dirty="0">
                <a:solidFill>
                  <a:srgbClr val="0000CC"/>
                </a:solidFill>
                <a:latin typeface="黑体" panose="02010609060101010101" pitchFamily="49" charset="-122"/>
                <a:ea typeface="黑体" panose="02010609060101010101" pitchFamily="49" charset="-122"/>
                <a:sym typeface="+mn-ea"/>
              </a:rPr>
              <a:t>确定</a:t>
            </a:r>
            <a:r>
              <a:rPr lang="zh-CN" altLang="en-US" dirty="0">
                <a:latin typeface="黑体" panose="02010609060101010101" pitchFamily="49" charset="-122"/>
                <a:ea typeface="黑体" panose="02010609060101010101" pitchFamily="49" charset="-122"/>
                <a:sym typeface="+mn-ea"/>
              </a:rPr>
              <a:t>”按钮，完成索引的创建。</a:t>
            </a:r>
          </a:p>
        </p:txBody>
      </p:sp>
      <p:pic>
        <p:nvPicPr>
          <p:cNvPr id="9" name="图片 8">
            <a:extLst>
              <a:ext uri="{FF2B5EF4-FFF2-40B4-BE49-F238E27FC236}">
                <a16:creationId xmlns:a16="http://schemas.microsoft.com/office/drawing/2014/main" id="{9F26BC8D-F697-74B6-6B61-FD44D78B5527}"/>
              </a:ext>
            </a:extLst>
          </p:cNvPr>
          <p:cNvPicPr>
            <a:picLocks noChangeAspect="1"/>
          </p:cNvPicPr>
          <p:nvPr/>
        </p:nvPicPr>
        <p:blipFill rotWithShape="1">
          <a:blip r:embed="rId3"/>
          <a:srcRect b="2241"/>
          <a:stretch/>
        </p:blipFill>
        <p:spPr>
          <a:xfrm>
            <a:off x="8553722" y="2544399"/>
            <a:ext cx="2800350" cy="1769201"/>
          </a:xfrm>
          <a:prstGeom prst="rect">
            <a:avLst/>
          </a:prstGeom>
          <a:effectLst>
            <a:outerShdw blurRad="50800" dist="38100" dir="2700000" algn="tl" rotWithShape="0">
              <a:prstClr val="black">
                <a:alpha val="40000"/>
              </a:prstClr>
            </a:outerShdw>
          </a:effectLst>
        </p:spPr>
      </p:pic>
      <p:sp>
        <p:nvSpPr>
          <p:cNvPr id="10" name="AutoShape 8">
            <a:extLst>
              <a:ext uri="{FF2B5EF4-FFF2-40B4-BE49-F238E27FC236}">
                <a16:creationId xmlns:a16="http://schemas.microsoft.com/office/drawing/2014/main" id="{973B7ECB-B9A8-39B5-70D6-37F9468A1E57}"/>
              </a:ext>
            </a:extLst>
          </p:cNvPr>
          <p:cNvSpPr>
            <a:spLocks noChangeArrowheads="1"/>
          </p:cNvSpPr>
          <p:nvPr/>
        </p:nvSpPr>
        <p:spPr bwMode="auto">
          <a:xfrm>
            <a:off x="8337914" y="4839340"/>
            <a:ext cx="2800350" cy="767399"/>
          </a:xfrm>
          <a:prstGeom prst="wedgeRoundRectCallout">
            <a:avLst>
              <a:gd name="adj1" fmla="val -2673"/>
              <a:gd name="adj2" fmla="val -114745"/>
              <a:gd name="adj3" fmla="val 16667"/>
            </a:avLst>
          </a:prstGeom>
          <a:solidFill>
            <a:schemeClr val="bg1"/>
          </a:solidFill>
          <a:ln w="9525">
            <a:solidFill>
              <a:schemeClr val="tx1"/>
            </a:solidFill>
            <a:miter lim="800000"/>
          </a:ln>
        </p:spPr>
        <p:txBody>
          <a:bodyPr anchor="ctr" anchorCtr="0"/>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在对象资源管理器中可以查看创建结果。</a:t>
            </a:r>
            <a:endParaRPr lang="zh-CN" altLang="en-US" sz="2200" b="1" dirty="0">
              <a:solidFill>
                <a:srgbClr val="0000CC"/>
              </a:solidFill>
              <a:latin typeface="黑体" panose="02010609060101010101" pitchFamily="49" charset="-122"/>
              <a:ea typeface="黑体" panose="02010609060101010101" pitchFamily="49" charset="-122"/>
            </a:endParaRPr>
          </a:p>
        </p:txBody>
      </p:sp>
      <p:grpSp>
        <p:nvGrpSpPr>
          <p:cNvPr id="12" name="组合 11">
            <a:extLst>
              <a:ext uri="{FF2B5EF4-FFF2-40B4-BE49-F238E27FC236}">
                <a16:creationId xmlns:a16="http://schemas.microsoft.com/office/drawing/2014/main" id="{55178291-F2AC-494F-AB54-50F5B7E7E3AE}"/>
              </a:ext>
            </a:extLst>
          </p:cNvPr>
          <p:cNvGrpSpPr/>
          <p:nvPr/>
        </p:nvGrpSpPr>
        <p:grpSpPr>
          <a:xfrm>
            <a:off x="1351636" y="1706880"/>
            <a:ext cx="6033233" cy="4228123"/>
            <a:chOff x="1351636" y="1706880"/>
            <a:chExt cx="6033233" cy="4228123"/>
          </a:xfrm>
        </p:grpSpPr>
        <p:pic>
          <p:nvPicPr>
            <p:cNvPr id="11" name="图片 10">
              <a:extLst>
                <a:ext uri="{FF2B5EF4-FFF2-40B4-BE49-F238E27FC236}">
                  <a16:creationId xmlns:a16="http://schemas.microsoft.com/office/drawing/2014/main" id="{42A91088-1D7C-DD54-9E73-385BC6666161}"/>
                </a:ext>
              </a:extLst>
            </p:cNvPr>
            <p:cNvPicPr>
              <a:picLocks noChangeAspect="1"/>
            </p:cNvPicPr>
            <p:nvPr/>
          </p:nvPicPr>
          <p:blipFill>
            <a:blip r:embed="rId4"/>
            <a:stretch>
              <a:fillRect/>
            </a:stretch>
          </p:blipFill>
          <p:spPr>
            <a:xfrm>
              <a:off x="1351636" y="1706880"/>
              <a:ext cx="6033233" cy="4228123"/>
            </a:xfrm>
            <a:prstGeom prst="rect">
              <a:avLst/>
            </a:prstGeom>
            <a:effectLst>
              <a:outerShdw blurRad="50800" dist="38100" dir="2700000" algn="tl" rotWithShape="0">
                <a:prstClr val="black">
                  <a:alpha val="40000"/>
                </a:prstClr>
              </a:outerShdw>
            </a:effectLst>
          </p:spPr>
        </p:pic>
        <p:sp>
          <p:nvSpPr>
            <p:cNvPr id="4" name="箭头: 下 1">
              <a:extLst>
                <a:ext uri="{FF2B5EF4-FFF2-40B4-BE49-F238E27FC236}">
                  <a16:creationId xmlns:a16="http://schemas.microsoft.com/office/drawing/2014/main" id="{D9B9CE45-1B5F-C129-9307-E9BA0CFE0628}"/>
                </a:ext>
              </a:extLst>
            </p:cNvPr>
            <p:cNvSpPr/>
            <p:nvPr/>
          </p:nvSpPr>
          <p:spPr>
            <a:xfrm rot="1926311">
              <a:off x="4222878" y="4066063"/>
              <a:ext cx="97071" cy="812568"/>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 fmla="*/ 0 w 343948"/>
                <a:gd name="connsiteY0" fmla="*/ 1126191 h 1298165"/>
                <a:gd name="connsiteX1" fmla="*/ 85987 w 343948"/>
                <a:gd name="connsiteY1" fmla="*/ 1126191 h 1298165"/>
                <a:gd name="connsiteX2" fmla="*/ 192725 w 343948"/>
                <a:gd name="connsiteY2" fmla="*/ 0 h 1298165"/>
                <a:gd name="connsiteX3" fmla="*/ 257961 w 343948"/>
                <a:gd name="connsiteY3" fmla="*/ 492822 h 1298165"/>
                <a:gd name="connsiteX4" fmla="*/ 257961 w 343948"/>
                <a:gd name="connsiteY4" fmla="*/ 1126191 h 1298165"/>
                <a:gd name="connsiteX5" fmla="*/ 343948 w 343948"/>
                <a:gd name="connsiteY5" fmla="*/ 1126191 h 1298165"/>
                <a:gd name="connsiteX6" fmla="*/ 171974 w 343948"/>
                <a:gd name="connsiteY6" fmla="*/ 1298165 h 1298165"/>
                <a:gd name="connsiteX7" fmla="*/ 0 w 343948"/>
                <a:gd name="connsiteY7" fmla="*/ 1126191 h 1298165"/>
                <a:gd name="connsiteX0" fmla="*/ 0 w 343948"/>
                <a:gd name="connsiteY0" fmla="*/ 1234731 h 1406705"/>
                <a:gd name="connsiteX1" fmla="*/ 85987 w 343948"/>
                <a:gd name="connsiteY1" fmla="*/ 1234731 h 1406705"/>
                <a:gd name="connsiteX2" fmla="*/ 223660 w 343948"/>
                <a:gd name="connsiteY2" fmla="*/ 0 h 1406705"/>
                <a:gd name="connsiteX3" fmla="*/ 257961 w 343948"/>
                <a:gd name="connsiteY3" fmla="*/ 601362 h 1406705"/>
                <a:gd name="connsiteX4" fmla="*/ 257961 w 343948"/>
                <a:gd name="connsiteY4" fmla="*/ 1234731 h 1406705"/>
                <a:gd name="connsiteX5" fmla="*/ 343948 w 343948"/>
                <a:gd name="connsiteY5" fmla="*/ 1234731 h 1406705"/>
                <a:gd name="connsiteX6" fmla="*/ 171974 w 343948"/>
                <a:gd name="connsiteY6" fmla="*/ 1406705 h 1406705"/>
                <a:gd name="connsiteX7" fmla="*/ 0 w 343948"/>
                <a:gd name="connsiteY7" fmla="*/ 1234731 h 140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P spid="10"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1147</Words>
  <Application>Microsoft Office PowerPoint</Application>
  <PresentationFormat>宽屏</PresentationFormat>
  <Paragraphs>109</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黑体</vt:lpstr>
      <vt:lpstr>华文行楷</vt:lpstr>
      <vt:lpstr>Arial</vt:lpstr>
      <vt:lpstr>Wingdings</vt:lpstr>
      <vt:lpstr>Office 主题​​</vt:lpstr>
      <vt:lpstr>9.3 索引</vt:lpstr>
      <vt:lpstr>1.索引的概念</vt:lpstr>
      <vt:lpstr>2.索引的优点</vt:lpstr>
      <vt:lpstr>3.索引的代价</vt:lpstr>
      <vt:lpstr>PowerPoint 演示文稿</vt:lpstr>
      <vt:lpstr>1.创建索引时，需要指定的索引特征</vt:lpstr>
      <vt:lpstr>PowerPoint 演示文稿</vt:lpstr>
      <vt:lpstr>PowerPoint 演示文稿</vt:lpstr>
      <vt:lpstr>PowerPoint 演示文稿</vt:lpstr>
      <vt:lpstr>PowerPoint 演示文稿</vt:lpstr>
      <vt:lpstr>PowerPoint 演示文稿</vt:lpstr>
      <vt:lpstr>9.3.3 删除索引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427</cp:revision>
  <dcterms:created xsi:type="dcterms:W3CDTF">2019-10-10T08:16:00Z</dcterms:created>
  <dcterms:modified xsi:type="dcterms:W3CDTF">2024-06-11T23:58:53Z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