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52" autoAdjust="0"/>
  </p:normalViewPr>
  <p:slideViewPr>
    <p:cSldViewPr snapToGrid="0">
      <p:cViewPr>
        <p:scale>
          <a:sx n="63" d="100"/>
          <a:sy n="63" d="100"/>
        </p:scale>
        <p:origin x="67"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2DAED-09F0-4567-8578-BD9D4F39EA54}"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965FA-8050-4A25-BCCF-867D9A4F8752}" type="slidenum">
              <a:rPr lang="en-US" smtClean="0"/>
              <a:t>‹#›</a:t>
            </a:fld>
            <a:endParaRPr lang="en-US"/>
          </a:p>
        </p:txBody>
      </p:sp>
    </p:spTree>
    <p:extLst>
      <p:ext uri="{BB962C8B-B14F-4D97-AF65-F5344CB8AC3E}">
        <p14:creationId xmlns:p14="http://schemas.microsoft.com/office/powerpoint/2010/main" val="303062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Vanishing gradient = when the gradient approaches deeper levels the value approaches 0 </a:t>
            </a:r>
          </a:p>
          <a:p>
            <a:r>
              <a:rPr lang="en-US" dirty="0"/>
              <a:t>Exploding gradient = when the gradient approaches deeper levels the value explodes past 1 </a:t>
            </a:r>
          </a:p>
          <a:p>
            <a:r>
              <a:rPr lang="en-US" dirty="0"/>
              <a:t>If want to add “</a:t>
            </a:r>
            <a:r>
              <a:rPr lang="en-US" b="0" i="0" dirty="0">
                <a:solidFill>
                  <a:srgbClr val="333333"/>
                </a:solidFill>
                <a:effectLst/>
                <a:latin typeface="CMS"/>
              </a:rPr>
              <a:t>I grew up in France… I speak fluent </a:t>
            </a:r>
            <a:r>
              <a:rPr lang="en-US" b="0" i="1" dirty="0">
                <a:solidFill>
                  <a:srgbClr val="333333"/>
                </a:solidFill>
                <a:effectLst/>
                <a:latin typeface="CMS"/>
              </a:rPr>
              <a:t>French” </a:t>
            </a:r>
            <a:r>
              <a:rPr lang="en-US" b="0" i="0" dirty="0">
                <a:solidFill>
                  <a:srgbClr val="333333"/>
                </a:solidFill>
                <a:effectLst/>
                <a:latin typeface="CMS"/>
              </a:rPr>
              <a:t> in a 20 word sentence </a:t>
            </a:r>
            <a:endParaRPr lang="en-US" dirty="0"/>
          </a:p>
        </p:txBody>
      </p:sp>
      <p:sp>
        <p:nvSpPr>
          <p:cNvPr id="4" name="Slide Number Placeholder 3"/>
          <p:cNvSpPr>
            <a:spLocks noGrp="1"/>
          </p:cNvSpPr>
          <p:nvPr>
            <p:ph type="sldNum" sz="quarter" idx="5"/>
          </p:nvPr>
        </p:nvSpPr>
        <p:spPr/>
        <p:txBody>
          <a:bodyPr/>
          <a:lstStyle/>
          <a:p>
            <a:fld id="{00A965FA-8050-4A25-BCCF-867D9A4F8752}" type="slidenum">
              <a:rPr lang="en-US" smtClean="0"/>
              <a:t>4</a:t>
            </a:fld>
            <a:endParaRPr lang="en-US"/>
          </a:p>
        </p:txBody>
      </p:sp>
    </p:spTree>
    <p:extLst>
      <p:ext uri="{BB962C8B-B14F-4D97-AF65-F5344CB8AC3E}">
        <p14:creationId xmlns:p14="http://schemas.microsoft.com/office/powerpoint/2010/main" val="67917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965FA-8050-4A25-BCCF-867D9A4F8752}" type="slidenum">
              <a:rPr lang="en-US" smtClean="0"/>
              <a:t>6</a:t>
            </a:fld>
            <a:endParaRPr lang="en-US"/>
          </a:p>
        </p:txBody>
      </p:sp>
    </p:spTree>
    <p:extLst>
      <p:ext uri="{BB962C8B-B14F-4D97-AF65-F5344CB8AC3E}">
        <p14:creationId xmlns:p14="http://schemas.microsoft.com/office/powerpoint/2010/main" val="4074770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these equations can also have a “b” variable to add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Notes: </a:t>
            </a:r>
            <a:r>
              <a:rPr lang="en-US" sz="1200" dirty="0" err="1"/>
              <a:t>C’t</a:t>
            </a:r>
            <a:r>
              <a:rPr lang="en-US" sz="1200" dirty="0"/>
              <a:t> is for internal consumption of the LSTM and is used to generate </a:t>
            </a:r>
            <a:r>
              <a:rPr lang="en-US" sz="1200" dirty="0" err="1"/>
              <a:t>ct</a:t>
            </a:r>
            <a:r>
              <a:rPr lang="en-US" sz="1200" dirty="0"/>
              <a:t>, and </a:t>
            </a:r>
            <a:r>
              <a:rPr lang="en-US" sz="1200" dirty="0" err="1"/>
              <a:t>ht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00A965FA-8050-4A25-BCCF-867D9A4F8752}" type="slidenum">
              <a:rPr lang="en-US" smtClean="0"/>
              <a:t>7</a:t>
            </a:fld>
            <a:endParaRPr lang="en-US"/>
          </a:p>
        </p:txBody>
      </p:sp>
    </p:spTree>
    <p:extLst>
      <p:ext uri="{BB962C8B-B14F-4D97-AF65-F5344CB8AC3E}">
        <p14:creationId xmlns:p14="http://schemas.microsoft.com/office/powerpoint/2010/main" val="1416956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1.0 does not have the dropouts</a:t>
            </a:r>
          </a:p>
          <a:p>
            <a:r>
              <a:rPr lang="en-US" dirty="0"/>
              <a:t>Model 1.1 does</a:t>
            </a:r>
          </a:p>
        </p:txBody>
      </p:sp>
      <p:sp>
        <p:nvSpPr>
          <p:cNvPr id="4" name="Slide Number Placeholder 3"/>
          <p:cNvSpPr>
            <a:spLocks noGrp="1"/>
          </p:cNvSpPr>
          <p:nvPr>
            <p:ph type="sldNum" sz="quarter" idx="5"/>
          </p:nvPr>
        </p:nvSpPr>
        <p:spPr/>
        <p:txBody>
          <a:bodyPr/>
          <a:lstStyle/>
          <a:p>
            <a:fld id="{00A965FA-8050-4A25-BCCF-867D9A4F8752}" type="slidenum">
              <a:rPr lang="en-US" smtClean="0"/>
              <a:t>10</a:t>
            </a:fld>
            <a:endParaRPr lang="en-US"/>
          </a:p>
        </p:txBody>
      </p:sp>
    </p:spTree>
    <p:extLst>
      <p:ext uri="{BB962C8B-B14F-4D97-AF65-F5344CB8AC3E}">
        <p14:creationId xmlns:p14="http://schemas.microsoft.com/office/powerpoint/2010/main" val="3940933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Outsider’s </a:t>
            </a:r>
            <a:r>
              <a:rPr lang="en-US"/>
              <a:t>perspective our CSC</a:t>
            </a:r>
            <a:endParaRPr lang="en-US" dirty="0"/>
          </a:p>
        </p:txBody>
      </p:sp>
      <p:sp>
        <p:nvSpPr>
          <p:cNvPr id="4" name="Slide Number Placeholder 3"/>
          <p:cNvSpPr>
            <a:spLocks noGrp="1"/>
          </p:cNvSpPr>
          <p:nvPr>
            <p:ph type="sldNum" sz="quarter" idx="5"/>
          </p:nvPr>
        </p:nvSpPr>
        <p:spPr/>
        <p:txBody>
          <a:bodyPr/>
          <a:lstStyle/>
          <a:p>
            <a:fld id="{00A965FA-8050-4A25-BCCF-867D9A4F8752}" type="slidenum">
              <a:rPr lang="en-US" smtClean="0"/>
              <a:t>13</a:t>
            </a:fld>
            <a:endParaRPr lang="en-US"/>
          </a:p>
        </p:txBody>
      </p:sp>
    </p:spTree>
    <p:extLst>
      <p:ext uri="{BB962C8B-B14F-4D97-AF65-F5344CB8AC3E}">
        <p14:creationId xmlns:p14="http://schemas.microsoft.com/office/powerpoint/2010/main" val="59765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E8112B2-8EAE-4615-BDBB-EAA5BAE8CD29}" type="datetimeFigureOut">
              <a:rPr lang="en-US" smtClean="0"/>
              <a:t>5/5/2022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A8FAA50-5653-4C9F-A80B-63B5ED6BC34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02836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112B2-8EAE-4615-BDBB-EAA5BAE8CD2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296821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112B2-8EAE-4615-BDBB-EAA5BAE8CD2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236031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112B2-8EAE-4615-BDBB-EAA5BAE8CD2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429482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112B2-8EAE-4615-BDBB-EAA5BAE8CD29}"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FAA50-5653-4C9F-A80B-63B5ED6BC34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865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8112B2-8EAE-4615-BDBB-EAA5BAE8CD2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38434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8112B2-8EAE-4615-BDBB-EAA5BAE8CD29}"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319350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8112B2-8EAE-4615-BDBB-EAA5BAE8CD29}"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247246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112B2-8EAE-4615-BDBB-EAA5BAE8CD29}"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10233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8112B2-8EAE-4615-BDBB-EAA5BAE8CD2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185770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8112B2-8EAE-4615-BDBB-EAA5BAE8CD29}"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FAA50-5653-4C9F-A80B-63B5ED6BC343}" type="slidenum">
              <a:rPr lang="en-US" smtClean="0"/>
              <a:t>‹#›</a:t>
            </a:fld>
            <a:endParaRPr lang="en-US"/>
          </a:p>
        </p:txBody>
      </p:sp>
    </p:spTree>
    <p:extLst>
      <p:ext uri="{BB962C8B-B14F-4D97-AF65-F5344CB8AC3E}">
        <p14:creationId xmlns:p14="http://schemas.microsoft.com/office/powerpoint/2010/main" val="230726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E8112B2-8EAE-4615-BDBB-EAA5BAE8CD29}" type="datetimeFigureOut">
              <a:rPr lang="en-US" smtClean="0"/>
              <a:t>5/5/2022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A8FAA50-5653-4C9F-A80B-63B5ED6BC343}" type="slidenum">
              <a:rPr lang="en-US" smtClean="0"/>
              <a:t>‹#›</a:t>
            </a:fld>
            <a:endParaRPr lang="en-US"/>
          </a:p>
        </p:txBody>
      </p:sp>
    </p:spTree>
    <p:extLst>
      <p:ext uri="{BB962C8B-B14F-4D97-AF65-F5344CB8AC3E}">
        <p14:creationId xmlns:p14="http://schemas.microsoft.com/office/powerpoint/2010/main" val="1798171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90B3-5E59-B56E-0FA5-161CC1CC6649}"/>
              </a:ext>
            </a:extLst>
          </p:cNvPr>
          <p:cNvSpPr>
            <a:spLocks noGrp="1"/>
          </p:cNvSpPr>
          <p:nvPr>
            <p:ph type="ctrTitle"/>
          </p:nvPr>
        </p:nvSpPr>
        <p:spPr/>
        <p:txBody>
          <a:bodyPr/>
          <a:lstStyle/>
          <a:p>
            <a:r>
              <a:rPr lang="en-US" dirty="0"/>
              <a:t>Cryptocurrency AI</a:t>
            </a:r>
          </a:p>
        </p:txBody>
      </p:sp>
      <p:sp>
        <p:nvSpPr>
          <p:cNvPr id="3" name="Subtitle 2">
            <a:extLst>
              <a:ext uri="{FF2B5EF4-FFF2-40B4-BE49-F238E27FC236}">
                <a16:creationId xmlns:a16="http://schemas.microsoft.com/office/drawing/2014/main" id="{C2CF87D2-E648-62CD-93CD-16030E55F6AA}"/>
              </a:ext>
            </a:extLst>
          </p:cNvPr>
          <p:cNvSpPr>
            <a:spLocks noGrp="1"/>
          </p:cNvSpPr>
          <p:nvPr>
            <p:ph type="subTitle" idx="1"/>
          </p:nvPr>
        </p:nvSpPr>
        <p:spPr/>
        <p:txBody>
          <a:bodyPr/>
          <a:lstStyle/>
          <a:p>
            <a:r>
              <a:rPr lang="en-US" dirty="0"/>
              <a:t>Using LSTM to predict the price of Cryptocurrencies</a:t>
            </a:r>
          </a:p>
        </p:txBody>
      </p:sp>
    </p:spTree>
    <p:extLst>
      <p:ext uri="{BB962C8B-B14F-4D97-AF65-F5344CB8AC3E}">
        <p14:creationId xmlns:p14="http://schemas.microsoft.com/office/powerpoint/2010/main" val="112078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2D7D-DF9E-40C6-F942-E737AD96AC2C}"/>
              </a:ext>
            </a:extLst>
          </p:cNvPr>
          <p:cNvSpPr>
            <a:spLocks noGrp="1"/>
          </p:cNvSpPr>
          <p:nvPr>
            <p:ph type="title"/>
          </p:nvPr>
        </p:nvSpPr>
        <p:spPr/>
        <p:txBody>
          <a:bodyPr/>
          <a:lstStyle/>
          <a:p>
            <a:r>
              <a:rPr lang="en-US" dirty="0"/>
              <a:t>Models</a:t>
            </a:r>
            <a:br>
              <a:rPr lang="en-US" dirty="0"/>
            </a:br>
            <a:endParaRPr lang="en-US" dirty="0"/>
          </a:p>
        </p:txBody>
      </p:sp>
      <p:pic>
        <p:nvPicPr>
          <p:cNvPr id="5" name="Content Placeholder 4">
            <a:extLst>
              <a:ext uri="{FF2B5EF4-FFF2-40B4-BE49-F238E27FC236}">
                <a16:creationId xmlns:a16="http://schemas.microsoft.com/office/drawing/2014/main" id="{A65DB9B8-11BD-0C2C-DCBD-B6CFED5497E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1872" y="2337408"/>
            <a:ext cx="7764223" cy="4240037"/>
          </a:xfrm>
        </p:spPr>
      </p:pic>
      <p:sp>
        <p:nvSpPr>
          <p:cNvPr id="3" name="TextBox 2">
            <a:extLst>
              <a:ext uri="{FF2B5EF4-FFF2-40B4-BE49-F238E27FC236}">
                <a16:creationId xmlns:a16="http://schemas.microsoft.com/office/drawing/2014/main" id="{98A99523-0041-1A51-CD6F-656BE4A53500}"/>
              </a:ext>
            </a:extLst>
          </p:cNvPr>
          <p:cNvSpPr txBox="1"/>
          <p:nvPr/>
        </p:nvSpPr>
        <p:spPr>
          <a:xfrm>
            <a:off x="1261872" y="1392382"/>
            <a:ext cx="9866792" cy="646331"/>
          </a:xfrm>
          <a:prstGeom prst="rect">
            <a:avLst/>
          </a:prstGeom>
          <a:noFill/>
        </p:spPr>
        <p:txBody>
          <a:bodyPr wrap="square" rtlCol="0">
            <a:spAutoFit/>
          </a:bodyPr>
          <a:lstStyle/>
          <a:p>
            <a:r>
              <a:rPr lang="en-US" dirty="0"/>
              <a:t>Dropout: temporarily removes random units ,with their connections, based on a 		  percentage. This is to try and prevent overfitting </a:t>
            </a:r>
          </a:p>
        </p:txBody>
      </p:sp>
    </p:spTree>
    <p:extLst>
      <p:ext uri="{BB962C8B-B14F-4D97-AF65-F5344CB8AC3E}">
        <p14:creationId xmlns:p14="http://schemas.microsoft.com/office/powerpoint/2010/main" val="303037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00A6-D2B4-AECB-B883-89092CB20760}"/>
              </a:ext>
            </a:extLst>
          </p:cNvPr>
          <p:cNvSpPr>
            <a:spLocks noGrp="1"/>
          </p:cNvSpPr>
          <p:nvPr>
            <p:ph type="title"/>
          </p:nvPr>
        </p:nvSpPr>
        <p:spPr/>
        <p:txBody>
          <a:bodyPr/>
          <a:lstStyle/>
          <a:p>
            <a:r>
              <a:rPr lang="en-US" dirty="0"/>
              <a:t>Models cont.</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2070E927-5F65-5DE9-486E-910C3FBC9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6875" y="1828800"/>
            <a:ext cx="3265100" cy="4351338"/>
          </a:xfrm>
        </p:spPr>
      </p:pic>
    </p:spTree>
    <p:extLst>
      <p:ext uri="{BB962C8B-B14F-4D97-AF65-F5344CB8AC3E}">
        <p14:creationId xmlns:p14="http://schemas.microsoft.com/office/powerpoint/2010/main" val="319245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9051-5CAF-B06A-F3B7-1871EE08FD6F}"/>
              </a:ext>
            </a:extLst>
          </p:cNvPr>
          <p:cNvSpPr>
            <a:spLocks noGrp="1"/>
          </p:cNvSpPr>
          <p:nvPr>
            <p:ph type="title"/>
          </p:nvPr>
        </p:nvSpPr>
        <p:spPr/>
        <p:txBody>
          <a:bodyPr/>
          <a:lstStyle/>
          <a:p>
            <a:r>
              <a:rPr lang="en-US" dirty="0"/>
              <a:t>Findings</a:t>
            </a:r>
            <a:br>
              <a:rPr lang="en-US" dirty="0"/>
            </a:br>
            <a:endParaRPr lang="en-US" dirty="0"/>
          </a:p>
        </p:txBody>
      </p:sp>
      <p:sp>
        <p:nvSpPr>
          <p:cNvPr id="3" name="Content Placeholder 2">
            <a:extLst>
              <a:ext uri="{FF2B5EF4-FFF2-40B4-BE49-F238E27FC236}">
                <a16:creationId xmlns:a16="http://schemas.microsoft.com/office/drawing/2014/main" id="{DC7C0CA6-93FB-ECF7-2104-9A8267BE0F4B}"/>
              </a:ext>
            </a:extLst>
          </p:cNvPr>
          <p:cNvSpPr>
            <a:spLocks noGrp="1"/>
          </p:cNvSpPr>
          <p:nvPr>
            <p:ph idx="1"/>
          </p:nvPr>
        </p:nvSpPr>
        <p:spPr>
          <a:xfrm>
            <a:off x="1261872" y="1183908"/>
            <a:ext cx="8595360" cy="5159140"/>
          </a:xfrm>
        </p:spPr>
        <p:txBody>
          <a:bodyPr/>
          <a:lstStyle/>
          <a:p>
            <a:r>
              <a:rPr lang="en-US" dirty="0"/>
              <a:t>We did not find either model to be more effective than the other</a:t>
            </a:r>
          </a:p>
          <a:p>
            <a:r>
              <a:rPr lang="en-US" dirty="0"/>
              <a:t>We found our model to be effective</a:t>
            </a:r>
          </a:p>
          <a:p>
            <a:endParaRPr lang="en-US" dirty="0"/>
          </a:p>
          <a:p>
            <a:endParaRPr lang="en-US" dirty="0"/>
          </a:p>
        </p:txBody>
      </p:sp>
      <p:pic>
        <p:nvPicPr>
          <p:cNvPr id="5" name="Picture 4" descr="Chart, histogram&#10;&#10;Description automatically generated">
            <a:extLst>
              <a:ext uri="{FF2B5EF4-FFF2-40B4-BE49-F238E27FC236}">
                <a16:creationId xmlns:a16="http://schemas.microsoft.com/office/drawing/2014/main" id="{04280E18-26EF-C997-C2C6-DD1A1E5FD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35" y="3196600"/>
            <a:ext cx="2689376" cy="1908590"/>
          </a:xfrm>
          <a:prstGeom prst="rect">
            <a:avLst/>
          </a:prstGeom>
        </p:spPr>
      </p:pic>
      <p:pic>
        <p:nvPicPr>
          <p:cNvPr id="7" name="Picture 6" descr="Chart, histogram&#10;&#10;Description automatically generated">
            <a:extLst>
              <a:ext uri="{FF2B5EF4-FFF2-40B4-BE49-F238E27FC236}">
                <a16:creationId xmlns:a16="http://schemas.microsoft.com/office/drawing/2014/main" id="{E958291F-BE0A-8DAC-F351-692F522E1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248" y="3196600"/>
            <a:ext cx="2689376" cy="1908590"/>
          </a:xfrm>
          <a:prstGeom prst="rect">
            <a:avLst/>
          </a:prstGeom>
        </p:spPr>
      </p:pic>
      <p:sp>
        <p:nvSpPr>
          <p:cNvPr id="8" name="TextBox 7">
            <a:extLst>
              <a:ext uri="{FF2B5EF4-FFF2-40B4-BE49-F238E27FC236}">
                <a16:creationId xmlns:a16="http://schemas.microsoft.com/office/drawing/2014/main" id="{2E8717E1-64E7-9A5E-B94C-A5757425E175}"/>
              </a:ext>
            </a:extLst>
          </p:cNvPr>
          <p:cNvSpPr txBox="1"/>
          <p:nvPr/>
        </p:nvSpPr>
        <p:spPr>
          <a:xfrm>
            <a:off x="962526" y="5524901"/>
            <a:ext cx="2494144" cy="375385"/>
          </a:xfrm>
          <a:prstGeom prst="rect">
            <a:avLst/>
          </a:prstGeom>
          <a:noFill/>
        </p:spPr>
        <p:txBody>
          <a:bodyPr wrap="square" rtlCol="0">
            <a:spAutoFit/>
          </a:bodyPr>
          <a:lstStyle/>
          <a:p>
            <a:r>
              <a:rPr lang="en-US" dirty="0"/>
              <a:t>No dropout layer</a:t>
            </a:r>
          </a:p>
        </p:txBody>
      </p:sp>
      <p:sp>
        <p:nvSpPr>
          <p:cNvPr id="9" name="TextBox 8">
            <a:extLst>
              <a:ext uri="{FF2B5EF4-FFF2-40B4-BE49-F238E27FC236}">
                <a16:creationId xmlns:a16="http://schemas.microsoft.com/office/drawing/2014/main" id="{1300E132-9BC5-7024-195C-EF24F27B182A}"/>
              </a:ext>
            </a:extLst>
          </p:cNvPr>
          <p:cNvSpPr txBox="1"/>
          <p:nvPr/>
        </p:nvSpPr>
        <p:spPr>
          <a:xfrm>
            <a:off x="4433515" y="5539453"/>
            <a:ext cx="2223436" cy="369332"/>
          </a:xfrm>
          <a:prstGeom prst="rect">
            <a:avLst/>
          </a:prstGeom>
          <a:noFill/>
        </p:spPr>
        <p:txBody>
          <a:bodyPr wrap="square" rtlCol="0">
            <a:spAutoFit/>
          </a:bodyPr>
          <a:lstStyle/>
          <a:p>
            <a:r>
              <a:rPr lang="en-US" dirty="0"/>
              <a:t>With Dropout</a:t>
            </a:r>
          </a:p>
        </p:txBody>
      </p:sp>
      <p:pic>
        <p:nvPicPr>
          <p:cNvPr id="11" name="Picture 10" descr="Chart, histogram&#10;&#10;Description automatically generated">
            <a:extLst>
              <a:ext uri="{FF2B5EF4-FFF2-40B4-BE49-F238E27FC236}">
                <a16:creationId xmlns:a16="http://schemas.microsoft.com/office/drawing/2014/main" id="{33C2DEE4-E8D1-94B9-41D3-E3EED279F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626" y="3134306"/>
            <a:ext cx="2864930" cy="2033177"/>
          </a:xfrm>
          <a:prstGeom prst="rect">
            <a:avLst/>
          </a:prstGeom>
        </p:spPr>
      </p:pic>
      <p:sp>
        <p:nvSpPr>
          <p:cNvPr id="12" name="TextBox 11">
            <a:extLst>
              <a:ext uri="{FF2B5EF4-FFF2-40B4-BE49-F238E27FC236}">
                <a16:creationId xmlns:a16="http://schemas.microsoft.com/office/drawing/2014/main" id="{31A986DD-3380-82BA-CD4D-840C2489C5A1}"/>
              </a:ext>
            </a:extLst>
          </p:cNvPr>
          <p:cNvSpPr txBox="1"/>
          <p:nvPr/>
        </p:nvSpPr>
        <p:spPr>
          <a:xfrm>
            <a:off x="8084981" y="5524901"/>
            <a:ext cx="2531204" cy="369332"/>
          </a:xfrm>
          <a:prstGeom prst="rect">
            <a:avLst/>
          </a:prstGeom>
          <a:noFill/>
        </p:spPr>
        <p:txBody>
          <a:bodyPr wrap="square" rtlCol="0">
            <a:spAutoFit/>
          </a:bodyPr>
          <a:lstStyle/>
          <a:p>
            <a:r>
              <a:rPr lang="en-US" dirty="0"/>
              <a:t>Tapering shape</a:t>
            </a:r>
          </a:p>
        </p:txBody>
      </p:sp>
    </p:spTree>
    <p:extLst>
      <p:ext uri="{BB962C8B-B14F-4D97-AF65-F5344CB8AC3E}">
        <p14:creationId xmlns:p14="http://schemas.microsoft.com/office/powerpoint/2010/main" val="318391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94ADF9B1-86C9-D509-F00B-623DF328306C}"/>
              </a:ext>
            </a:extLst>
          </p:cNvPr>
          <p:cNvSpPr>
            <a:spLocks noGrp="1"/>
          </p:cNvSpPr>
          <p:nvPr>
            <p:ph type="subTitle" idx="1"/>
          </p:nvPr>
        </p:nvSpPr>
        <p:spPr>
          <a:xfrm>
            <a:off x="477672" y="931862"/>
            <a:ext cx="3029803" cy="5087938"/>
          </a:xfrm>
          <a:noFill/>
        </p:spPr>
        <p:txBody>
          <a:bodyPr anchor="t">
            <a:normAutofit/>
          </a:bodyPr>
          <a:lstStyle/>
          <a:p>
            <a:pPr algn="ctr"/>
            <a:r>
              <a:rPr lang="en-US" sz="3600" dirty="0">
                <a:solidFill>
                  <a:srgbClr val="FFFFFF"/>
                </a:solidFill>
              </a:rPr>
              <a:t>Code</a:t>
            </a:r>
          </a:p>
          <a:p>
            <a:pPr algn="ctr"/>
            <a:endParaRPr lang="en-US" sz="3600" dirty="0">
              <a:solidFill>
                <a:srgbClr val="FFFFFF"/>
              </a:solidFill>
            </a:endParaRPr>
          </a:p>
          <a:p>
            <a:pPr algn="ctr"/>
            <a:endParaRPr lang="en-US" sz="3600" dirty="0">
              <a:solidFill>
                <a:srgbClr val="FFFFFF"/>
              </a:solidFill>
            </a:endParaRPr>
          </a:p>
          <a:p>
            <a:pPr algn="ctr"/>
            <a:endParaRPr lang="en-US" sz="3600" dirty="0">
              <a:solidFill>
                <a:srgbClr val="FFFFFF"/>
              </a:solidFill>
            </a:endParaRPr>
          </a:p>
          <a:p>
            <a:pPr algn="ctr"/>
            <a:endParaRPr lang="en-US" sz="3600" dirty="0">
              <a:solidFill>
                <a:srgbClr val="FFFFFF"/>
              </a:solidFill>
            </a:endParaRPr>
          </a:p>
        </p:txBody>
      </p:sp>
      <p:pic>
        <p:nvPicPr>
          <p:cNvPr id="3074" name="Picture 2" descr="They used coding and algorithms so the drones didn't crash into each other  TECH one 485 Share if (goingToCrashIntoEachOther ) { dont(); } - )">
            <a:extLst>
              <a:ext uri="{FF2B5EF4-FFF2-40B4-BE49-F238E27FC236}">
                <a16:creationId xmlns:a16="http://schemas.microsoft.com/office/drawing/2014/main" id="{6C1CE0B4-AAC9-B8F1-906D-8C49339A01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400"/>
          <a:stretch/>
        </p:blipFill>
        <p:spPr bwMode="auto">
          <a:xfrm>
            <a:off x="4059079" y="0"/>
            <a:ext cx="7233761" cy="669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47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F4E8-F68B-8846-5E15-6DDFE98854BC}"/>
              </a:ext>
            </a:extLst>
          </p:cNvPr>
          <p:cNvSpPr>
            <a:spLocks noGrp="1"/>
          </p:cNvSpPr>
          <p:nvPr>
            <p:ph type="title"/>
          </p:nvPr>
        </p:nvSpPr>
        <p:spPr/>
        <p:txBody>
          <a:bodyPr/>
          <a:lstStyle/>
          <a:p>
            <a:r>
              <a:rPr lang="en-US" dirty="0"/>
              <a:t>Further Research</a:t>
            </a:r>
          </a:p>
        </p:txBody>
      </p:sp>
      <p:sp>
        <p:nvSpPr>
          <p:cNvPr id="3" name="Content Placeholder 2">
            <a:extLst>
              <a:ext uri="{FF2B5EF4-FFF2-40B4-BE49-F238E27FC236}">
                <a16:creationId xmlns:a16="http://schemas.microsoft.com/office/drawing/2014/main" id="{CC7176BC-2607-6B85-74B5-C3EACA29FB39}"/>
              </a:ext>
            </a:extLst>
          </p:cNvPr>
          <p:cNvSpPr>
            <a:spLocks noGrp="1"/>
          </p:cNvSpPr>
          <p:nvPr>
            <p:ph idx="1"/>
          </p:nvPr>
        </p:nvSpPr>
        <p:spPr>
          <a:xfrm>
            <a:off x="1261872" y="1828800"/>
            <a:ext cx="5627301" cy="4351337"/>
          </a:xfrm>
        </p:spPr>
        <p:txBody>
          <a:bodyPr/>
          <a:lstStyle/>
          <a:p>
            <a:r>
              <a:rPr lang="en-US" dirty="0"/>
              <a:t>Predictions further into the future</a:t>
            </a:r>
          </a:p>
          <a:p>
            <a:r>
              <a:rPr lang="en-US" dirty="0"/>
              <a:t>Applying this model to different cryptocurrencies and even stocks</a:t>
            </a:r>
          </a:p>
          <a:p>
            <a:r>
              <a:rPr lang="en-US" dirty="0"/>
              <a:t>Implementing a Transformer Network instead of LSTM</a:t>
            </a:r>
          </a:p>
          <a:p>
            <a:endParaRPr lang="en-US" dirty="0"/>
          </a:p>
          <a:p>
            <a:pPr marL="0" indent="0">
              <a:buNone/>
            </a:pPr>
            <a:endParaRPr lang="en-US" dirty="0"/>
          </a:p>
        </p:txBody>
      </p:sp>
      <p:pic>
        <p:nvPicPr>
          <p:cNvPr id="1026" name="Picture 2">
            <a:extLst>
              <a:ext uri="{FF2B5EF4-FFF2-40B4-BE49-F238E27FC236}">
                <a16:creationId xmlns:a16="http://schemas.microsoft.com/office/drawing/2014/main" id="{900A013E-178D-7F50-C3A6-90BBF625CF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08"/>
          <a:stretch/>
        </p:blipFill>
        <p:spPr bwMode="auto">
          <a:xfrm>
            <a:off x="7138555" y="1288473"/>
            <a:ext cx="4148467" cy="520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7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74EE-74C0-0648-B7D2-7C2B7F6600C2}"/>
              </a:ext>
            </a:extLst>
          </p:cNvPr>
          <p:cNvSpPr>
            <a:spLocks noGrp="1"/>
          </p:cNvSpPr>
          <p:nvPr>
            <p:ph type="title"/>
          </p:nvPr>
        </p:nvSpPr>
        <p:spPr/>
        <p:txBody>
          <a:bodyPr/>
          <a:lstStyle/>
          <a:p>
            <a:r>
              <a:rPr lang="en-US" dirty="0"/>
              <a:t>LSTM</a:t>
            </a:r>
          </a:p>
        </p:txBody>
      </p:sp>
      <p:sp>
        <p:nvSpPr>
          <p:cNvPr id="3" name="Content Placeholder 2">
            <a:extLst>
              <a:ext uri="{FF2B5EF4-FFF2-40B4-BE49-F238E27FC236}">
                <a16:creationId xmlns:a16="http://schemas.microsoft.com/office/drawing/2014/main" id="{0B38036F-D214-D654-D046-38A3E1395630}"/>
              </a:ext>
            </a:extLst>
          </p:cNvPr>
          <p:cNvSpPr>
            <a:spLocks noGrp="1"/>
          </p:cNvSpPr>
          <p:nvPr>
            <p:ph idx="1"/>
          </p:nvPr>
        </p:nvSpPr>
        <p:spPr/>
        <p:txBody>
          <a:bodyPr/>
          <a:lstStyle/>
          <a:p>
            <a:r>
              <a:rPr lang="en-US" dirty="0"/>
              <a:t>Long Short-Term Memory</a:t>
            </a:r>
          </a:p>
          <a:p>
            <a:r>
              <a:rPr lang="en-US" dirty="0"/>
              <a:t>Type of RNN (Recurrent Neural Network)</a:t>
            </a:r>
          </a:p>
          <a:p>
            <a:pPr lvl="1"/>
            <a:r>
              <a:rPr lang="en-US" dirty="0"/>
              <a:t>Allows information to persist</a:t>
            </a:r>
          </a:p>
          <a:p>
            <a:pPr marL="274320" lvl="1" indent="0">
              <a:buNone/>
            </a:pPr>
            <a:endParaRPr lang="en-US" dirty="0"/>
          </a:p>
        </p:txBody>
      </p:sp>
      <p:pic>
        <p:nvPicPr>
          <p:cNvPr id="5" name="Picture 4" descr="Icon&#10;&#10;Description automatically generated">
            <a:extLst>
              <a:ext uri="{FF2B5EF4-FFF2-40B4-BE49-F238E27FC236}">
                <a16:creationId xmlns:a16="http://schemas.microsoft.com/office/drawing/2014/main" id="{5C0172A4-2E75-3253-CB91-9EF1E991A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821" y="1028541"/>
            <a:ext cx="1350551" cy="2096597"/>
          </a:xfrm>
          <a:prstGeom prst="rect">
            <a:avLst/>
          </a:prstGeom>
        </p:spPr>
      </p:pic>
      <p:sp>
        <p:nvSpPr>
          <p:cNvPr id="6" name="TextBox 5">
            <a:extLst>
              <a:ext uri="{FF2B5EF4-FFF2-40B4-BE49-F238E27FC236}">
                <a16:creationId xmlns:a16="http://schemas.microsoft.com/office/drawing/2014/main" id="{18296C9A-3295-0D79-0DE6-8A3A03888FDE}"/>
              </a:ext>
            </a:extLst>
          </p:cNvPr>
          <p:cNvSpPr txBox="1"/>
          <p:nvPr/>
        </p:nvSpPr>
        <p:spPr>
          <a:xfrm>
            <a:off x="7557796" y="3125138"/>
            <a:ext cx="1800808" cy="369332"/>
          </a:xfrm>
          <a:prstGeom prst="rect">
            <a:avLst/>
          </a:prstGeom>
          <a:noFill/>
        </p:spPr>
        <p:txBody>
          <a:bodyPr wrap="square" rtlCol="0">
            <a:spAutoFit/>
          </a:bodyPr>
          <a:lstStyle/>
          <a:p>
            <a:r>
              <a:rPr lang="en-US" dirty="0"/>
              <a:t>Tradition RNN</a:t>
            </a:r>
          </a:p>
        </p:txBody>
      </p:sp>
    </p:spTree>
    <p:extLst>
      <p:ext uri="{BB962C8B-B14F-4D97-AF65-F5344CB8AC3E}">
        <p14:creationId xmlns:p14="http://schemas.microsoft.com/office/powerpoint/2010/main" val="7345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5A714-3A68-E5A4-F309-4FA7DCA61C26}"/>
              </a:ext>
            </a:extLst>
          </p:cNvPr>
          <p:cNvSpPr>
            <a:spLocks noGrp="1"/>
          </p:cNvSpPr>
          <p:nvPr>
            <p:ph type="title"/>
          </p:nvPr>
        </p:nvSpPr>
        <p:spPr>
          <a:xfrm>
            <a:off x="965198" y="643466"/>
            <a:ext cx="3092718" cy="5528734"/>
          </a:xfrm>
          <a:noFill/>
        </p:spPr>
        <p:txBody>
          <a:bodyPr anchor="t">
            <a:normAutofit/>
          </a:bodyPr>
          <a:lstStyle/>
          <a:p>
            <a:r>
              <a:rPr lang="en-US" dirty="0">
                <a:solidFill>
                  <a:srgbClr val="FFFFFF"/>
                </a:solidFill>
              </a:rPr>
              <a:t>RNN</a:t>
            </a:r>
            <a:br>
              <a:rPr lang="en-US" sz="2800" dirty="0">
                <a:solidFill>
                  <a:srgbClr val="FFFFFF"/>
                </a:solidFill>
              </a:rPr>
            </a:br>
            <a:endParaRPr lang="en-US" sz="2800" dirty="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BB6665-06C1-E4EB-D2D4-53F3828BC982}"/>
              </a:ext>
            </a:extLst>
          </p:cNvPr>
          <p:cNvSpPr>
            <a:spLocks noGrp="1"/>
          </p:cNvSpPr>
          <p:nvPr>
            <p:ph idx="1"/>
          </p:nvPr>
        </p:nvSpPr>
        <p:spPr>
          <a:xfrm>
            <a:off x="4821898" y="643466"/>
            <a:ext cx="5827472" cy="5571067"/>
          </a:xfrm>
        </p:spPr>
        <p:txBody>
          <a:bodyPr>
            <a:normAutofit/>
          </a:bodyPr>
          <a:lstStyle/>
          <a:p>
            <a:r>
              <a:rPr lang="en-US" sz="2400" dirty="0"/>
              <a:t>Allows for information from a node to be passed back into itself</a:t>
            </a:r>
          </a:p>
          <a:p>
            <a:r>
              <a:rPr lang="en-US" sz="2400" dirty="0"/>
              <a:t>If you want to think of it like a tradition neural network…</a:t>
            </a:r>
          </a:p>
          <a:p>
            <a:endParaRPr lang="en-US" sz="2400" dirty="0"/>
          </a:p>
          <a:p>
            <a:endParaRPr lang="en-US" sz="2400" dirty="0"/>
          </a:p>
          <a:p>
            <a:endParaRPr lang="en-US" sz="2400" dirty="0"/>
          </a:p>
          <a:p>
            <a:endParaRPr lang="en-US" sz="2400" dirty="0"/>
          </a:p>
          <a:p>
            <a:r>
              <a:rPr lang="en-US" sz="2400" dirty="0"/>
              <a:t>But there are some issues with this</a:t>
            </a:r>
          </a:p>
        </p:txBody>
      </p:sp>
      <p:pic>
        <p:nvPicPr>
          <p:cNvPr id="7" name="Picture 6">
            <a:extLst>
              <a:ext uri="{FF2B5EF4-FFF2-40B4-BE49-F238E27FC236}">
                <a16:creationId xmlns:a16="http://schemas.microsoft.com/office/drawing/2014/main" id="{DA0FA2BD-9167-C8CF-1E42-11274E60D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283" y="2872817"/>
            <a:ext cx="5010702" cy="1316559"/>
          </a:xfrm>
          <a:prstGeom prst="rect">
            <a:avLst/>
          </a:prstGeom>
        </p:spPr>
      </p:pic>
    </p:spTree>
    <p:extLst>
      <p:ext uri="{BB962C8B-B14F-4D97-AF65-F5344CB8AC3E}">
        <p14:creationId xmlns:p14="http://schemas.microsoft.com/office/powerpoint/2010/main" val="262354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E82E-157A-726A-0F48-4AA360AD2A54}"/>
              </a:ext>
            </a:extLst>
          </p:cNvPr>
          <p:cNvSpPr>
            <a:spLocks noGrp="1"/>
          </p:cNvSpPr>
          <p:nvPr>
            <p:ph type="title"/>
          </p:nvPr>
        </p:nvSpPr>
        <p:spPr/>
        <p:txBody>
          <a:bodyPr/>
          <a:lstStyle/>
          <a:p>
            <a:r>
              <a:rPr lang="en-US" dirty="0"/>
              <a:t>Issues with RNNs</a:t>
            </a:r>
          </a:p>
        </p:txBody>
      </p:sp>
      <p:sp>
        <p:nvSpPr>
          <p:cNvPr id="3" name="Content Placeholder 2">
            <a:extLst>
              <a:ext uri="{FF2B5EF4-FFF2-40B4-BE49-F238E27FC236}">
                <a16:creationId xmlns:a16="http://schemas.microsoft.com/office/drawing/2014/main" id="{7C9CBFBF-B12D-7F0A-B381-F729B0348090}"/>
              </a:ext>
            </a:extLst>
          </p:cNvPr>
          <p:cNvSpPr>
            <a:spLocks noGrp="1"/>
          </p:cNvSpPr>
          <p:nvPr>
            <p:ph idx="1"/>
          </p:nvPr>
        </p:nvSpPr>
        <p:spPr>
          <a:xfrm>
            <a:off x="1261872" y="1828800"/>
            <a:ext cx="8080536" cy="4351337"/>
          </a:xfrm>
        </p:spPr>
        <p:txBody>
          <a:bodyPr/>
          <a:lstStyle/>
          <a:p>
            <a:r>
              <a:rPr lang="en-US" dirty="0"/>
              <a:t>Long-Term Dependencies</a:t>
            </a:r>
          </a:p>
          <a:p>
            <a:pPr lvl="1"/>
            <a:r>
              <a:rPr lang="en-US" dirty="0"/>
              <a:t>If the information we need to use for prediction is learning long from when it’s used, traditional RNN’s become less likely to be able to connect that information together. (caused by vanishing/exploding gradient problem)</a:t>
            </a:r>
          </a:p>
          <a:p>
            <a:r>
              <a:rPr lang="en-US" dirty="0"/>
              <a:t>In theory this shouldn’t be an issue</a:t>
            </a:r>
          </a:p>
          <a:p>
            <a:pPr lvl="1"/>
            <a:r>
              <a:rPr lang="en-US" dirty="0"/>
              <a:t>If a human could pick the perfect parameters for the RNN, this issue would not exist</a:t>
            </a:r>
          </a:p>
          <a:p>
            <a:pPr lvl="1"/>
            <a:r>
              <a:rPr lang="en-US" dirty="0"/>
              <a:t>Not practical </a:t>
            </a:r>
          </a:p>
          <a:p>
            <a:pPr marL="274320" lvl="1" indent="0">
              <a:buNone/>
            </a:pPr>
            <a:endParaRPr lang="en-US" dirty="0"/>
          </a:p>
          <a:p>
            <a:pPr marL="274320" lvl="1" indent="0">
              <a:buNone/>
            </a:pPr>
            <a:endParaRPr lang="en-US" dirty="0"/>
          </a:p>
          <a:p>
            <a:pPr lvl="1"/>
            <a:endParaRPr lang="en-US" dirty="0"/>
          </a:p>
          <a:p>
            <a:pPr lvl="1"/>
            <a:endParaRPr lang="en-US" dirty="0"/>
          </a:p>
        </p:txBody>
      </p:sp>
      <p:pic>
        <p:nvPicPr>
          <p:cNvPr id="2050" name="Picture 2">
            <a:extLst>
              <a:ext uri="{FF2B5EF4-FFF2-40B4-BE49-F238E27FC236}">
                <a16:creationId xmlns:a16="http://schemas.microsoft.com/office/drawing/2014/main" id="{A695C018-02BD-D231-9B51-A17926072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72" y="4632267"/>
            <a:ext cx="7439891" cy="185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76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896B3-FA70-39A7-5F3B-E6342D35FD6A}"/>
              </a:ext>
            </a:extLst>
          </p:cNvPr>
          <p:cNvSpPr>
            <a:spLocks noGrp="1"/>
          </p:cNvSpPr>
          <p:nvPr>
            <p:ph type="title"/>
          </p:nvPr>
        </p:nvSpPr>
        <p:spPr>
          <a:xfrm>
            <a:off x="138545" y="1275750"/>
            <a:ext cx="2280281" cy="699699"/>
          </a:xfrm>
        </p:spPr>
        <p:txBody>
          <a:bodyPr anchor="b">
            <a:normAutofit fontScale="90000"/>
          </a:bodyPr>
          <a:lstStyle/>
          <a:p>
            <a:r>
              <a:rPr lang="en-US" sz="4000" dirty="0">
                <a:solidFill>
                  <a:srgbClr val="FFFFFF"/>
                </a:solidFill>
              </a:rPr>
              <a:t>Back to LSTM</a:t>
            </a:r>
          </a:p>
        </p:txBody>
      </p:sp>
      <p:sp>
        <p:nvSpPr>
          <p:cNvPr id="3" name="Content Placeholder 2">
            <a:extLst>
              <a:ext uri="{FF2B5EF4-FFF2-40B4-BE49-F238E27FC236}">
                <a16:creationId xmlns:a16="http://schemas.microsoft.com/office/drawing/2014/main" id="{CFFCDCD4-4635-4517-BEAC-1CBB4674FF70}"/>
              </a:ext>
            </a:extLst>
          </p:cNvPr>
          <p:cNvSpPr>
            <a:spLocks noGrp="1"/>
          </p:cNvSpPr>
          <p:nvPr>
            <p:ph idx="1"/>
          </p:nvPr>
        </p:nvSpPr>
        <p:spPr>
          <a:xfrm>
            <a:off x="3102654" y="965199"/>
            <a:ext cx="6670520" cy="5207002"/>
          </a:xfrm>
          <a:noFill/>
        </p:spPr>
        <p:txBody>
          <a:bodyPr anchor="t">
            <a:normAutofit/>
          </a:bodyPr>
          <a:lstStyle/>
          <a:p>
            <a:r>
              <a:rPr lang="en-US" sz="2400" dirty="0"/>
              <a:t>LSTMs are a specific type of RNN</a:t>
            </a:r>
          </a:p>
          <a:p>
            <a:r>
              <a:rPr lang="en-US" sz="2400" dirty="0"/>
              <a:t>Designed to avoid the Long-term dependency problem</a:t>
            </a:r>
          </a:p>
        </p:txBody>
      </p:sp>
      <p:sp>
        <p:nvSpPr>
          <p:cNvPr id="12" name="Rectangle 11">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Diagram&#10;&#10;Description automatically generated">
            <a:extLst>
              <a:ext uri="{FF2B5EF4-FFF2-40B4-BE49-F238E27FC236}">
                <a16:creationId xmlns:a16="http://schemas.microsoft.com/office/drawing/2014/main" id="{3C25865B-947B-D256-FEFB-B4B2C0E19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306" y="2402456"/>
            <a:ext cx="5125222" cy="1917958"/>
          </a:xfrm>
          <a:prstGeom prst="rect">
            <a:avLst/>
          </a:prstGeom>
        </p:spPr>
      </p:pic>
      <p:sp>
        <p:nvSpPr>
          <p:cNvPr id="6" name="TextBox 5">
            <a:extLst>
              <a:ext uri="{FF2B5EF4-FFF2-40B4-BE49-F238E27FC236}">
                <a16:creationId xmlns:a16="http://schemas.microsoft.com/office/drawing/2014/main" id="{FDC1B089-BA66-2F56-8163-0807B019955F}"/>
              </a:ext>
            </a:extLst>
          </p:cNvPr>
          <p:cNvSpPr txBox="1"/>
          <p:nvPr/>
        </p:nvSpPr>
        <p:spPr>
          <a:xfrm>
            <a:off x="8986981" y="3176769"/>
            <a:ext cx="2004291" cy="369332"/>
          </a:xfrm>
          <a:prstGeom prst="rect">
            <a:avLst/>
          </a:prstGeom>
          <a:noFill/>
        </p:spPr>
        <p:txBody>
          <a:bodyPr wrap="square" rtlCol="0">
            <a:spAutoFit/>
          </a:bodyPr>
          <a:lstStyle/>
          <a:p>
            <a:r>
              <a:rPr lang="en-US" dirty="0"/>
              <a:t>Standard RNN</a:t>
            </a:r>
          </a:p>
        </p:txBody>
      </p:sp>
      <p:pic>
        <p:nvPicPr>
          <p:cNvPr id="9" name="Picture 8" descr="A screenshot of a video game&#10;&#10;Description automatically generated with medium confidence">
            <a:extLst>
              <a:ext uri="{FF2B5EF4-FFF2-40B4-BE49-F238E27FC236}">
                <a16:creationId xmlns:a16="http://schemas.microsoft.com/office/drawing/2014/main" id="{F3890AD7-4296-46D4-95B5-86109C87A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306" y="4481945"/>
            <a:ext cx="5104648" cy="1917958"/>
          </a:xfrm>
          <a:prstGeom prst="rect">
            <a:avLst/>
          </a:prstGeom>
        </p:spPr>
      </p:pic>
      <p:sp>
        <p:nvSpPr>
          <p:cNvPr id="11" name="TextBox 10">
            <a:extLst>
              <a:ext uri="{FF2B5EF4-FFF2-40B4-BE49-F238E27FC236}">
                <a16:creationId xmlns:a16="http://schemas.microsoft.com/office/drawing/2014/main" id="{CE4843EF-6C87-151C-09A9-52D4C3D702ED}"/>
              </a:ext>
            </a:extLst>
          </p:cNvPr>
          <p:cNvSpPr txBox="1"/>
          <p:nvPr/>
        </p:nvSpPr>
        <p:spPr>
          <a:xfrm>
            <a:off x="9406438" y="5256258"/>
            <a:ext cx="849745" cy="369332"/>
          </a:xfrm>
          <a:prstGeom prst="rect">
            <a:avLst/>
          </a:prstGeom>
          <a:noFill/>
        </p:spPr>
        <p:txBody>
          <a:bodyPr wrap="square" rtlCol="0">
            <a:spAutoFit/>
          </a:bodyPr>
          <a:lstStyle/>
          <a:p>
            <a:r>
              <a:rPr lang="en-US" dirty="0"/>
              <a:t>LSTM</a:t>
            </a:r>
          </a:p>
        </p:txBody>
      </p:sp>
    </p:spTree>
    <p:extLst>
      <p:ext uri="{BB962C8B-B14F-4D97-AF65-F5344CB8AC3E}">
        <p14:creationId xmlns:p14="http://schemas.microsoft.com/office/powerpoint/2010/main" val="57228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9">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09941-96D2-9CDE-47E5-8975B74A6435}"/>
              </a:ext>
            </a:extLst>
          </p:cNvPr>
          <p:cNvSpPr>
            <a:spLocks noGrp="1"/>
          </p:cNvSpPr>
          <p:nvPr>
            <p:ph type="title"/>
          </p:nvPr>
        </p:nvSpPr>
        <p:spPr>
          <a:xfrm>
            <a:off x="110836" y="539553"/>
            <a:ext cx="3823855" cy="5768658"/>
          </a:xfrm>
        </p:spPr>
        <p:txBody>
          <a:bodyPr vert="horz" lIns="91440" tIns="45720" rIns="91440" bIns="45720" rtlCol="0" anchor="ctr">
            <a:normAutofit/>
          </a:bodyPr>
          <a:lstStyle/>
          <a:p>
            <a:pPr>
              <a:lnSpc>
                <a:spcPct val="85000"/>
              </a:lnSpc>
            </a:pPr>
            <a:r>
              <a:rPr lang="en-US" sz="6000" dirty="0">
                <a:solidFill>
                  <a:srgbClr val="FFFFFF"/>
                </a:solidFill>
              </a:rPr>
              <a:t>    LSTM</a:t>
            </a:r>
          </a:p>
        </p:txBody>
      </p:sp>
      <p:pic>
        <p:nvPicPr>
          <p:cNvPr id="5" name="Picture 4" descr="A screenshot of a video game&#10;&#10;Description automatically generated with medium confidence">
            <a:extLst>
              <a:ext uri="{FF2B5EF4-FFF2-40B4-BE49-F238E27FC236}">
                <a16:creationId xmlns:a16="http://schemas.microsoft.com/office/drawing/2014/main" id="{9B90B4B7-E3B8-725C-9819-7BAA4123F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523" y="286326"/>
            <a:ext cx="5666523" cy="2129070"/>
          </a:xfrm>
          <a:prstGeom prst="rect">
            <a:avLst/>
          </a:prstGeom>
        </p:spPr>
      </p:pic>
      <p:sp>
        <p:nvSpPr>
          <p:cNvPr id="7" name="TextBox 6">
            <a:extLst>
              <a:ext uri="{FF2B5EF4-FFF2-40B4-BE49-F238E27FC236}">
                <a16:creationId xmlns:a16="http://schemas.microsoft.com/office/drawing/2014/main" id="{7893918C-481A-DE3E-7EFC-18838BD176D7}"/>
              </a:ext>
            </a:extLst>
          </p:cNvPr>
          <p:cNvSpPr txBox="1"/>
          <p:nvPr/>
        </p:nvSpPr>
        <p:spPr>
          <a:xfrm>
            <a:off x="4274229" y="2896872"/>
            <a:ext cx="6357668" cy="36853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Notice the line at the top of the model</a:t>
            </a:r>
          </a:p>
          <a:p>
            <a:pPr marL="742950" lvl="1" indent="-285750">
              <a:lnSpc>
                <a:spcPct val="150000"/>
              </a:lnSpc>
              <a:buFont typeface="Arial" panose="020B0604020202020204" pitchFamily="34" charset="0"/>
              <a:buChar char="•"/>
            </a:pPr>
            <a:r>
              <a:rPr lang="en-US" sz="1600" dirty="0">
                <a:solidFill>
                  <a:schemeClr val="bg1"/>
                </a:solidFill>
              </a:rPr>
              <a:t>Easy to pass along info </a:t>
            </a:r>
          </a:p>
          <a:p>
            <a:pPr marL="285750" indent="-285750">
              <a:lnSpc>
                <a:spcPct val="150000"/>
              </a:lnSpc>
              <a:buFont typeface="Arial" panose="020B0604020202020204" pitchFamily="34" charset="0"/>
              <a:buChar char="•"/>
            </a:pPr>
            <a:r>
              <a:rPr lang="en-US" dirty="0">
                <a:solidFill>
                  <a:schemeClr val="bg1"/>
                </a:solidFill>
              </a:rPr>
              <a:t>Using the gates information can be controlled very precisely </a:t>
            </a:r>
          </a:p>
          <a:p>
            <a:pPr marL="285750" indent="-285750">
              <a:lnSpc>
                <a:spcPct val="150000"/>
              </a:lnSpc>
              <a:buFont typeface="Arial" panose="020B0604020202020204" pitchFamily="34" charset="0"/>
              <a:buChar char="•"/>
            </a:pPr>
            <a:r>
              <a:rPr lang="en-US" dirty="0">
                <a:solidFill>
                  <a:schemeClr val="bg1"/>
                </a:solidFill>
              </a:rPr>
              <a:t>Gates</a:t>
            </a:r>
          </a:p>
          <a:p>
            <a:pPr marL="742950" lvl="1" indent="-285750">
              <a:lnSpc>
                <a:spcPct val="150000"/>
              </a:lnSpc>
              <a:buFont typeface="Arial" panose="020B0604020202020204" pitchFamily="34" charset="0"/>
              <a:buChar char="•"/>
            </a:pPr>
            <a:r>
              <a:rPr lang="en-US" sz="1600" dirty="0">
                <a:solidFill>
                  <a:schemeClr val="bg1"/>
                </a:solidFill>
              </a:rPr>
              <a:t>The yellow function and a pointwise operation (pink)</a:t>
            </a:r>
          </a:p>
          <a:p>
            <a:pPr marL="285750" indent="-285750">
              <a:lnSpc>
                <a:spcPct val="150000"/>
              </a:lnSpc>
              <a:buFont typeface="Arial" panose="020B0604020202020204" pitchFamily="34" charset="0"/>
              <a:buChar char="•"/>
            </a:pPr>
            <a:r>
              <a:rPr lang="en-US" dirty="0">
                <a:solidFill>
                  <a:schemeClr val="bg1"/>
                </a:solidFill>
              </a:rPr>
              <a:t>The functions have a value between 0 and 1</a:t>
            </a:r>
          </a:p>
          <a:p>
            <a:pPr marL="742950" lvl="1" indent="-285750">
              <a:lnSpc>
                <a:spcPct val="150000"/>
              </a:lnSpc>
              <a:buFont typeface="Arial" panose="020B0604020202020204" pitchFamily="34" charset="0"/>
              <a:buChar char="•"/>
            </a:pPr>
            <a:r>
              <a:rPr lang="en-US" dirty="0">
                <a:solidFill>
                  <a:schemeClr val="bg1"/>
                </a:solidFill>
              </a:rPr>
              <a:t>0 meaning nothing gets through</a:t>
            </a:r>
          </a:p>
          <a:p>
            <a:pPr marL="742950" lvl="1" indent="-285750">
              <a:lnSpc>
                <a:spcPct val="150000"/>
              </a:lnSpc>
              <a:buFont typeface="Arial" panose="020B0604020202020204" pitchFamily="34" charset="0"/>
              <a:buChar char="•"/>
            </a:pPr>
            <a:r>
              <a:rPr lang="en-US" dirty="0">
                <a:solidFill>
                  <a:schemeClr val="bg1"/>
                </a:solidFill>
              </a:rPr>
              <a:t>1 meaning everything gets through</a:t>
            </a:r>
          </a:p>
        </p:txBody>
      </p:sp>
    </p:spTree>
    <p:extLst>
      <p:ext uri="{BB962C8B-B14F-4D97-AF65-F5344CB8AC3E}">
        <p14:creationId xmlns:p14="http://schemas.microsoft.com/office/powerpoint/2010/main" val="231306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14C2A-64B8-DDB3-1DD5-20BFCAA02AE0}"/>
              </a:ext>
            </a:extLst>
          </p:cNvPr>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Some Math…</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CB659CE0-161A-02F9-9CBE-3EA057E4E2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68922" y="643466"/>
            <a:ext cx="6237832" cy="2274973"/>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D1A2BCC-9BA4-EE7D-A7A7-77870D762F01}"/>
                  </a:ext>
                </a:extLst>
              </p:cNvPr>
              <p:cNvSpPr txBox="1"/>
              <p:nvPr/>
            </p:nvSpPr>
            <p:spPr>
              <a:xfrm>
                <a:off x="4868922" y="3325091"/>
                <a:ext cx="4178825" cy="2800767"/>
              </a:xfrm>
              <a:prstGeom prst="rect">
                <a:avLst/>
              </a:prstGeom>
              <a:noFill/>
            </p:spPr>
            <p:txBody>
              <a:bodyPr wrap="square" rtlCol="0">
                <a:spAutoFit/>
              </a:bodyPr>
              <a:lstStyle/>
              <a:p>
                <a:r>
                  <a:rPr lang="en-US" sz="1600" dirty="0"/>
                  <a:t>Some of the math governing a LSTM node</a:t>
                </a:r>
              </a:p>
              <a:p>
                <a:endParaRPr lang="en-US" sz="1600" dirty="0"/>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𝑡</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𝑂𝑢𝑡𝑝𝑢𝑡</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𝑙𝑎𝑠𝑡</m:t>
                    </m:r>
                    <m:r>
                      <a:rPr lang="en-US" sz="1600" b="0" i="1" smtClean="0">
                        <a:latin typeface="Cambria Math" panose="02040503050406030204" pitchFamily="18" charset="0"/>
                      </a:rPr>
                      <m:t> </m:t>
                    </m:r>
                    <m:r>
                      <a:rPr lang="en-US" sz="1600" b="0" i="1" smtClean="0">
                        <a:latin typeface="Cambria Math" panose="02040503050406030204" pitchFamily="18" charset="0"/>
                      </a:rPr>
                      <m:t>𝐿𝑆𝑇𝑀</m:t>
                    </m:r>
                    <m:r>
                      <a:rPr lang="en-US" sz="1600" b="0" i="1" smtClean="0">
                        <a:latin typeface="Cambria Math" panose="02040503050406030204" pitchFamily="18" charset="0"/>
                      </a:rPr>
                      <m:t> </m:t>
                    </m:r>
                    <m:r>
                      <a:rPr lang="en-US" sz="1600" b="0" i="1" smtClean="0">
                        <a:latin typeface="Cambria Math" panose="02040503050406030204" pitchFamily="18" charset="0"/>
                      </a:rPr>
                      <m:t>𝑛𝑜𝑑𝑒</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𝐶𝑢𝑟𝑟𝑒𝑛𝑡</m:t>
                    </m:r>
                    <m:r>
                      <a:rPr lang="en-US" sz="1600" b="0" i="1" smtClean="0">
                        <a:latin typeface="Cambria Math" panose="02040503050406030204" pitchFamily="18" charset="0"/>
                      </a:rPr>
                      <m:t> </m:t>
                    </m:r>
                    <m:r>
                      <a:rPr lang="en-US" sz="1600" b="0" i="1" smtClean="0">
                        <a:latin typeface="Cambria Math" panose="02040503050406030204" pitchFamily="18" charset="0"/>
                      </a:rPr>
                      <m:t>𝑖𝑛𝑝𝑢𝑡</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𝑡</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𝑀𝑒𝑚𝑜𝑟𝑦</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𝑙𝑎𝑠𝑡</m:t>
                    </m:r>
                    <m:r>
                      <a:rPr lang="en-US" sz="1600" b="0" i="1" smtClean="0">
                        <a:latin typeface="Cambria Math" panose="02040503050406030204" pitchFamily="18" charset="0"/>
                      </a:rPr>
                      <m:t> </m:t>
                    </m:r>
                    <m:r>
                      <a:rPr lang="en-US" sz="1600" b="0" i="1" smtClean="0">
                        <a:latin typeface="Cambria Math" panose="02040503050406030204" pitchFamily="18" charset="0"/>
                      </a:rPr>
                      <m:t>𝐿𝑆𝑇𝑀</m:t>
                    </m:r>
                    <m:r>
                      <a:rPr lang="en-US" sz="1600" b="0" i="1" smtClean="0">
                        <a:latin typeface="Cambria Math" panose="02040503050406030204" pitchFamily="18" charset="0"/>
                      </a:rPr>
                      <m:t> </m:t>
                    </m:r>
                    <m:r>
                      <a:rPr lang="en-US" sz="1600" b="0" i="1" smtClean="0">
                        <a:latin typeface="Cambria Math" panose="02040503050406030204" pitchFamily="18" charset="0"/>
                      </a:rPr>
                      <m:t>𝑢𝑛𝑖𝑡</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𝐶𝑢𝑟𝑟𝑒𝑛𝑡</m:t>
                    </m:r>
                    <m:r>
                      <a:rPr lang="en-US" sz="1600" b="0" i="1" smtClean="0">
                        <a:latin typeface="Cambria Math" panose="02040503050406030204" pitchFamily="18" charset="0"/>
                      </a:rPr>
                      <m:t> </m:t>
                    </m:r>
                    <m:r>
                      <a:rPr lang="en-US" sz="1600" b="0" i="1" smtClean="0">
                        <a:latin typeface="Cambria Math" panose="02040503050406030204" pitchFamily="18" charset="0"/>
                      </a:rPr>
                      <m:t>𝑜𝑢𝑡𝑝𝑢𝑡</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𝑁𝑒𝑤</m:t>
                    </m:r>
                    <m:r>
                      <a:rPr lang="en-US" sz="1600" b="0" i="1" smtClean="0">
                        <a:latin typeface="Cambria Math" panose="02040503050406030204" pitchFamily="18" charset="0"/>
                      </a:rPr>
                      <m:t> </m:t>
                    </m:r>
                    <m:r>
                      <a:rPr lang="en-US" sz="1600" b="0" i="1" smtClean="0">
                        <a:latin typeface="Cambria Math" panose="02040503050406030204" pitchFamily="18" charset="0"/>
                      </a:rPr>
                      <m:t>𝑢𝑝𝑑𝑎𝑡𝑒𝑑</m:t>
                    </m:r>
                    <m:r>
                      <a:rPr lang="en-US" sz="1600" b="0" i="1" smtClean="0">
                        <a:latin typeface="Cambria Math" panose="02040503050406030204" pitchFamily="18" charset="0"/>
                      </a:rPr>
                      <m:t> </m:t>
                    </m:r>
                    <m:r>
                      <a:rPr lang="en-US" sz="1600" b="0" i="1" smtClean="0">
                        <a:latin typeface="Cambria Math" panose="02040503050406030204" pitchFamily="18" charset="0"/>
                      </a:rPr>
                      <m:t>𝑚𝑒𝑚𝑜𝑟𝑦</m:t>
                    </m:r>
                  </m:oMath>
                </a14:m>
                <a:endParaRPr lang="en-US" sz="1600" dirty="0"/>
              </a:p>
              <a:p>
                <a:pPr marL="285750"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𝑈</m:t>
                    </m:r>
                    <m:r>
                      <a:rPr lang="en-US" sz="1600" b="0" i="1" smtClean="0">
                        <a:latin typeface="Cambria Math" panose="02040503050406030204" pitchFamily="18" charset="0"/>
                      </a:rPr>
                      <m:t>,</m:t>
                    </m:r>
                    <m:r>
                      <a:rPr lang="en-US" sz="1600" b="0" i="1" smtClean="0">
                        <a:latin typeface="Cambria Math" panose="02040503050406030204" pitchFamily="18" charset="0"/>
                      </a:rPr>
                      <m:t>𝑊</m:t>
                    </m:r>
                    <m:r>
                      <a:rPr lang="en-US" sz="1600" b="0" i="1" smtClean="0">
                        <a:latin typeface="Cambria Math" panose="02040503050406030204" pitchFamily="18" charset="0"/>
                      </a:rPr>
                      <m:t>=</m:t>
                    </m:r>
                    <m:r>
                      <a:rPr lang="en-US" sz="1600" b="0" i="1" smtClean="0">
                        <a:latin typeface="Cambria Math" panose="02040503050406030204" pitchFamily="18" charset="0"/>
                      </a:rPr>
                      <m:t>𝑊𝑒𝑖𝑔h𝑡</m:t>
                    </m:r>
                    <m:r>
                      <a:rPr lang="en-US" sz="1600" b="0" i="1" smtClean="0">
                        <a:latin typeface="Cambria Math" panose="02040503050406030204" pitchFamily="18" charset="0"/>
                      </a:rPr>
                      <m:t> </m:t>
                    </m:r>
                    <m:r>
                      <a:rPr lang="en-US" sz="1600" b="0" i="1" smtClean="0">
                        <a:latin typeface="Cambria Math" panose="02040503050406030204" pitchFamily="18" charset="0"/>
                      </a:rPr>
                      <m:t>𝑀𝑎𝑡𝑟𝑖𝑐𝑒𝑠</m:t>
                    </m:r>
                  </m:oMath>
                </a14:m>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𝑠𝑐𝑎𝑙𝑒𝑠</m:t>
                    </m:r>
                    <m:r>
                      <a:rPr lang="en-US" sz="1600" b="0" i="1" smtClean="0">
                        <a:latin typeface="Cambria Math" panose="02040503050406030204" pitchFamily="18" charset="0"/>
                      </a:rPr>
                      <m:t> </m:t>
                    </m:r>
                    <m:r>
                      <a:rPr lang="en-US" sz="1600" b="0" i="1" smtClean="0">
                        <a:latin typeface="Cambria Math" panose="02040503050406030204" pitchFamily="18" charset="0"/>
                      </a:rPr>
                      <m:t>𝑖𝑛𝑓𝑜</m:t>
                    </m:r>
                  </m:oMath>
                </a14:m>
                <a:endParaRPr lang="en-US" sz="1600" b="0" dirty="0"/>
              </a:p>
              <a:p>
                <a:pPr marL="285750"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𝑎𝑑𝑑</m:t>
                    </m:r>
                    <m:r>
                      <a:rPr lang="en-US" sz="1600" b="0" i="1" smtClean="0">
                        <a:latin typeface="Cambria Math" panose="02040503050406030204" pitchFamily="18" charset="0"/>
                      </a:rPr>
                      <m:t> </m:t>
                    </m:r>
                    <m:r>
                      <a:rPr lang="en-US" sz="1600" b="0" i="1" smtClean="0">
                        <a:latin typeface="Cambria Math" panose="02040503050406030204" pitchFamily="18" charset="0"/>
                      </a:rPr>
                      <m:t>𝑖𝑛𝑓𝑜</m:t>
                    </m:r>
                  </m:oMath>
                </a14:m>
                <a:endParaRPr lang="en-US" sz="1600" dirty="0"/>
              </a:p>
            </p:txBody>
          </p:sp>
        </mc:Choice>
        <mc:Fallback>
          <p:sp>
            <p:nvSpPr>
              <p:cNvPr id="6" name="TextBox 5">
                <a:extLst>
                  <a:ext uri="{FF2B5EF4-FFF2-40B4-BE49-F238E27FC236}">
                    <a16:creationId xmlns:a16="http://schemas.microsoft.com/office/drawing/2014/main" id="{DD1A2BCC-9BA4-EE7D-A7A7-77870D762F01}"/>
                  </a:ext>
                </a:extLst>
              </p:cNvPr>
              <p:cNvSpPr txBox="1">
                <a:spLocks noRot="1" noChangeAspect="1" noMove="1" noResize="1" noEditPoints="1" noAdjustHandles="1" noChangeArrowheads="1" noChangeShapeType="1" noTextEdit="1"/>
              </p:cNvSpPr>
              <p:nvPr/>
            </p:nvSpPr>
            <p:spPr>
              <a:xfrm>
                <a:off x="4868922" y="3325091"/>
                <a:ext cx="4178825" cy="2800767"/>
              </a:xfrm>
              <a:prstGeom prst="rect">
                <a:avLst/>
              </a:prstGeom>
              <a:blipFill>
                <a:blip r:embed="rId4"/>
                <a:stretch>
                  <a:fillRect l="-876" t="-652" r="-146" b="-1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5A299C-7017-4F09-8CCF-BD7346D72ED5}"/>
                  </a:ext>
                </a:extLst>
              </p:cNvPr>
              <p:cNvSpPr txBox="1"/>
              <p:nvPr/>
            </p:nvSpPr>
            <p:spPr>
              <a:xfrm>
                <a:off x="8653110" y="5168490"/>
                <a:ext cx="2573691" cy="181588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𝐹𝑜𝑟𝑔𝑒𝑡</m:t>
                    </m:r>
                    <m:r>
                      <a:rPr lang="en-US" sz="1600" b="0" i="1" smtClean="0">
                        <a:latin typeface="Cambria Math" panose="02040503050406030204" pitchFamily="18" charset="0"/>
                      </a:rPr>
                      <m:t> </m:t>
                    </m:r>
                    <m:r>
                      <a:rPr lang="en-US" sz="1600" b="0" i="1" smtClean="0">
                        <a:latin typeface="Cambria Math" panose="02040503050406030204" pitchFamily="18" charset="0"/>
                      </a:rPr>
                      <m:t>𝐺𝑎𝑡𝑒</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𝑖</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𝐼𝑛𝑝𝑢𝑡</m:t>
                    </m:r>
                    <m:r>
                      <a:rPr lang="en-US" sz="1600" b="0" i="1" smtClean="0">
                        <a:latin typeface="Cambria Math" panose="02040503050406030204" pitchFamily="18" charset="0"/>
                      </a:rPr>
                      <m:t> </m:t>
                    </m:r>
                    <m:r>
                      <a:rPr lang="en-US" sz="1600" b="0" i="1" smtClean="0">
                        <a:latin typeface="Cambria Math" panose="02040503050406030204" pitchFamily="18" charset="0"/>
                      </a:rPr>
                      <m:t>𝐺𝑎𝑡𝑒</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𝑜</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𝑂𝑢𝑡𝑝𝑢𝑡</m:t>
                    </m:r>
                    <m:r>
                      <a:rPr lang="en-US" sz="1600" b="0" i="1" smtClean="0">
                        <a:latin typeface="Cambria Math" panose="02040503050406030204" pitchFamily="18" charset="0"/>
                      </a:rPr>
                      <m:t> </m:t>
                    </m:r>
                    <m:r>
                      <a:rPr lang="en-US" sz="1600" b="0" i="1" smtClean="0">
                        <a:latin typeface="Cambria Math" panose="02040503050406030204" pitchFamily="18" charset="0"/>
                      </a:rPr>
                      <m:t>𝐺𝑎𝑡𝑒</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𝐶𝑒𝑙𝑙</m:t>
                    </m:r>
                    <m:r>
                      <a:rPr lang="en-US" sz="1600" b="0" i="1" smtClean="0">
                        <a:latin typeface="Cambria Math" panose="02040503050406030204" pitchFamily="18" charset="0"/>
                      </a:rPr>
                      <m:t> </m:t>
                    </m:r>
                    <m:r>
                      <a:rPr lang="en-US" sz="1600" b="0" i="1" smtClean="0">
                        <a:latin typeface="Cambria Math" panose="02040503050406030204" pitchFamily="18" charset="0"/>
                      </a:rPr>
                      <m:t>𝑆𝑡𝑎𝑡𝑒</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𝐻𝑖𝑑𝑑𝑒𝑛</m:t>
                    </m:r>
                    <m:r>
                      <a:rPr lang="en-US" sz="1600" b="0" i="1" smtClean="0">
                        <a:latin typeface="Cambria Math" panose="02040503050406030204" pitchFamily="18" charset="0"/>
                      </a:rPr>
                      <m:t> </m:t>
                    </m:r>
                    <m:r>
                      <a:rPr lang="en-US" sz="1600" b="0" i="1" smtClean="0">
                        <a:latin typeface="Cambria Math" panose="02040503050406030204" pitchFamily="18" charset="0"/>
                      </a:rPr>
                      <m:t>𝑆𝑡𝑎𝑡𝑒</m:t>
                    </m:r>
                  </m:oMath>
                </a14:m>
                <a:endParaRPr lang="en-US" sz="1600" b="0" dirty="0"/>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𝐶𝑎𝑛𝑑𝑖𝑑𝑎𝑡𝑒</m:t>
                    </m:r>
                    <m:r>
                      <a:rPr lang="en-US" sz="1600" b="0" i="1" smtClean="0">
                        <a:latin typeface="Cambria Math" panose="02040503050406030204" pitchFamily="18" charset="0"/>
                      </a:rPr>
                      <m:t> </m:t>
                    </m:r>
                    <m:r>
                      <a:rPr lang="en-US" sz="1600" b="0" i="1" smtClean="0">
                        <a:latin typeface="Cambria Math" panose="02040503050406030204" pitchFamily="18" charset="0"/>
                      </a:rPr>
                      <m:t>𝑉𝑎𝑙𝑢𝑒𝑠</m:t>
                    </m:r>
                  </m:oMath>
                </a14:m>
                <a:endParaRPr lang="en-US" sz="1600" b="0" dirty="0"/>
              </a:p>
              <a:p>
                <a:pPr marL="285750" indent="-285750">
                  <a:buFont typeface="Arial" panose="020B0604020202020204" pitchFamily="34" charset="0"/>
                  <a:buChar char="•"/>
                </a:pPr>
                <a:endParaRPr lang="en-US" sz="1600" b="0" dirty="0"/>
              </a:p>
            </p:txBody>
          </p:sp>
        </mc:Choice>
        <mc:Fallback xmlns="">
          <p:sp>
            <p:nvSpPr>
              <p:cNvPr id="3" name="TextBox 2">
                <a:extLst>
                  <a:ext uri="{FF2B5EF4-FFF2-40B4-BE49-F238E27FC236}">
                    <a16:creationId xmlns:a16="http://schemas.microsoft.com/office/drawing/2014/main" id="{EE5A299C-7017-4F09-8CCF-BD7346D72ED5}"/>
                  </a:ext>
                </a:extLst>
              </p:cNvPr>
              <p:cNvSpPr txBox="1">
                <a:spLocks noRot="1" noChangeAspect="1" noMove="1" noResize="1" noEditPoints="1" noAdjustHandles="1" noChangeArrowheads="1" noChangeShapeType="1" noTextEdit="1"/>
              </p:cNvSpPr>
              <p:nvPr/>
            </p:nvSpPr>
            <p:spPr>
              <a:xfrm>
                <a:off x="8653110" y="5168490"/>
                <a:ext cx="2573691" cy="1815882"/>
              </a:xfrm>
              <a:prstGeom prst="rect">
                <a:avLst/>
              </a:prstGeom>
              <a:blipFill>
                <a:blip r:embed="rId5"/>
                <a:stretch>
                  <a:fillRect l="-94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7693EA9-15D5-4958-5AE9-350AEF1502A7}"/>
              </a:ext>
            </a:extLst>
          </p:cNvPr>
          <p:cNvSpPr txBox="1"/>
          <p:nvPr/>
        </p:nvSpPr>
        <p:spPr>
          <a:xfrm>
            <a:off x="8956969" y="6312784"/>
            <a:ext cx="298383" cy="276999"/>
          </a:xfrm>
          <a:prstGeom prst="rect">
            <a:avLst/>
          </a:prstGeom>
          <a:noFill/>
        </p:spPr>
        <p:txBody>
          <a:bodyPr wrap="square" rtlCol="0">
            <a:spAutoFit/>
          </a:bodyPr>
          <a:lstStyle/>
          <a:p>
            <a:r>
              <a:rPr lang="en-US" sz="1200"/>
              <a:t>~</a:t>
            </a:r>
            <a:endParaRPr lang="en-US" sz="1200" dirty="0"/>
          </a:p>
        </p:txBody>
      </p:sp>
      <p:sp>
        <p:nvSpPr>
          <p:cNvPr id="19" name="TextBox 18">
            <a:extLst>
              <a:ext uri="{FF2B5EF4-FFF2-40B4-BE49-F238E27FC236}">
                <a16:creationId xmlns:a16="http://schemas.microsoft.com/office/drawing/2014/main" id="{56CB0768-4E7F-635B-0645-483E6C960030}"/>
              </a:ext>
            </a:extLst>
          </p:cNvPr>
          <p:cNvSpPr txBox="1"/>
          <p:nvPr/>
        </p:nvSpPr>
        <p:spPr>
          <a:xfrm>
            <a:off x="3051209" y="3309304"/>
            <a:ext cx="6102416" cy="369332"/>
          </a:xfrm>
          <a:prstGeom prst="rect">
            <a:avLst/>
          </a:prstGeom>
          <a:noFill/>
        </p:spPr>
        <p:txBody>
          <a:bodyPr wrap="square">
            <a:spAutoFit/>
          </a:bodyPr>
          <a:lstStyle/>
          <a:p>
            <a:r>
              <a:rPr lang="en-US" sz="1800" dirty="0"/>
              <a:t>~</a:t>
            </a:r>
          </a:p>
        </p:txBody>
      </p:sp>
    </p:spTree>
    <p:extLst>
      <p:ext uri="{BB962C8B-B14F-4D97-AF65-F5344CB8AC3E}">
        <p14:creationId xmlns:p14="http://schemas.microsoft.com/office/powerpoint/2010/main" val="154853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F909-0002-9D35-B5A9-0B1BDB42599B}"/>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a16="http://schemas.microsoft.com/office/drawing/2014/main" id="{7E349ECB-4EBE-80B9-1059-B7D41F1E84A4}"/>
              </a:ext>
            </a:extLst>
          </p:cNvPr>
          <p:cNvSpPr>
            <a:spLocks noGrp="1"/>
          </p:cNvSpPr>
          <p:nvPr>
            <p:ph idx="1"/>
          </p:nvPr>
        </p:nvSpPr>
        <p:spPr/>
        <p:txBody>
          <a:bodyPr>
            <a:normAutofit fontScale="92500" lnSpcReduction="20000"/>
          </a:bodyPr>
          <a:lstStyle/>
          <a:p>
            <a:r>
              <a:rPr lang="en-US" dirty="0"/>
              <a:t>We used LSTM to predict the price of a cryptocurrency – Ethereum </a:t>
            </a:r>
          </a:p>
          <a:p>
            <a:r>
              <a:rPr lang="en-US" dirty="0"/>
              <a:t>Our data was the Ethereum price from 08/07/2015 – 04/16/2020 in 1-hour intervals</a:t>
            </a:r>
          </a:p>
          <a:p>
            <a:r>
              <a:rPr lang="en-US" dirty="0"/>
              <a:t>Features</a:t>
            </a:r>
          </a:p>
          <a:p>
            <a:pPr lvl="1"/>
            <a:r>
              <a:rPr lang="en-US" dirty="0"/>
              <a:t>Close-Open</a:t>
            </a:r>
          </a:p>
          <a:p>
            <a:pPr lvl="1"/>
            <a:r>
              <a:rPr lang="en-US" dirty="0"/>
              <a:t>High – Low</a:t>
            </a:r>
          </a:p>
          <a:p>
            <a:pPr lvl="1"/>
            <a:r>
              <a:rPr lang="en-US" dirty="0"/>
              <a:t>7 Day Standard Deviation</a:t>
            </a:r>
          </a:p>
          <a:p>
            <a:pPr lvl="1"/>
            <a:r>
              <a:rPr lang="en-US" dirty="0"/>
              <a:t>7 Day running average</a:t>
            </a:r>
          </a:p>
          <a:p>
            <a:pPr lvl="1"/>
            <a:r>
              <a:rPr lang="en-US" dirty="0"/>
              <a:t>14 Day running average</a:t>
            </a:r>
          </a:p>
          <a:p>
            <a:pPr lvl="1"/>
            <a:r>
              <a:rPr lang="en-US" dirty="0"/>
              <a:t>21 Day running average</a:t>
            </a:r>
          </a:p>
          <a:p>
            <a:r>
              <a:rPr lang="en-US" dirty="0"/>
              <a:t>Labels </a:t>
            </a:r>
          </a:p>
          <a:p>
            <a:pPr lvl="1"/>
            <a:r>
              <a:rPr lang="en-US" dirty="0"/>
              <a:t>Next day’s closing price</a:t>
            </a:r>
          </a:p>
          <a:p>
            <a:r>
              <a:rPr lang="en-US" dirty="0"/>
              <a:t>Since stock fluctuates naturally, and contains many outliers within certain interval's, including averages allows for us to smooth out the data when mapping to labels.</a:t>
            </a:r>
          </a:p>
        </p:txBody>
      </p:sp>
    </p:spTree>
    <p:extLst>
      <p:ext uri="{BB962C8B-B14F-4D97-AF65-F5344CB8AC3E}">
        <p14:creationId xmlns:p14="http://schemas.microsoft.com/office/powerpoint/2010/main" val="17527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4725F-5E98-2046-3722-2F3BE10EE765}"/>
              </a:ext>
            </a:extLst>
          </p:cNvPr>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Input to Model</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A267BE05-E1BF-3BE1-D1BB-29CA365F3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7737" y="342570"/>
            <a:ext cx="5089219" cy="3923861"/>
          </a:xfrm>
        </p:spPr>
      </p:pic>
      <p:sp>
        <p:nvSpPr>
          <p:cNvPr id="6" name="TextBox 5">
            <a:extLst>
              <a:ext uri="{FF2B5EF4-FFF2-40B4-BE49-F238E27FC236}">
                <a16:creationId xmlns:a16="http://schemas.microsoft.com/office/drawing/2014/main" id="{E9578EDB-578A-85DA-6A8E-115B0C0EB528}"/>
              </a:ext>
            </a:extLst>
          </p:cNvPr>
          <p:cNvSpPr txBox="1"/>
          <p:nvPr/>
        </p:nvSpPr>
        <p:spPr>
          <a:xfrm>
            <a:off x="4867015" y="4266431"/>
            <a:ext cx="5890661"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Input_dim</a:t>
            </a:r>
            <a:r>
              <a:rPr lang="en-US" dirty="0"/>
              <a:t> = features used</a:t>
            </a:r>
          </a:p>
          <a:p>
            <a:pPr marL="285750" indent="-285750">
              <a:buFont typeface="Arial" panose="020B0604020202020204" pitchFamily="34" charset="0"/>
              <a:buChar char="•"/>
            </a:pPr>
            <a:r>
              <a:rPr lang="en-US" dirty="0" err="1"/>
              <a:t>Time_steps</a:t>
            </a:r>
            <a:r>
              <a:rPr lang="en-US" dirty="0"/>
              <a:t> = Number of data values per batch (in 			      our case it a batch had a day and 10 			      hours worth of data)</a:t>
            </a:r>
          </a:p>
          <a:p>
            <a:pPr marL="285750" indent="-285750">
              <a:buFont typeface="Arial" panose="020B0604020202020204" pitchFamily="34" charset="0"/>
              <a:buChar char="•"/>
            </a:pPr>
            <a:r>
              <a:rPr lang="en-US" dirty="0" err="1"/>
              <a:t>Batch_size</a:t>
            </a:r>
            <a:r>
              <a:rPr lang="en-US" dirty="0"/>
              <a:t> = number of samples put into the model before weights were updated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 [1002, 32, 6]</a:t>
            </a:r>
          </a:p>
          <a:p>
            <a:pPr marL="285750" indent="-285750">
              <a:buFont typeface="Arial" panose="020B0604020202020204" pitchFamily="34" charset="0"/>
              <a:buChar char="•"/>
            </a:pPr>
            <a:r>
              <a:rPr lang="en-US" dirty="0"/>
              <a:t>Testing – [76, 32, 6]</a:t>
            </a:r>
          </a:p>
        </p:txBody>
      </p:sp>
    </p:spTree>
    <p:extLst>
      <p:ext uri="{BB962C8B-B14F-4D97-AF65-F5344CB8AC3E}">
        <p14:creationId xmlns:p14="http://schemas.microsoft.com/office/powerpoint/2010/main" val="216663167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2100</TotalTime>
  <Words>635</Words>
  <Application>Microsoft Office PowerPoint</Application>
  <PresentationFormat>Widescreen</PresentationFormat>
  <Paragraphs>107</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Century Schoolbook</vt:lpstr>
      <vt:lpstr>CMS</vt:lpstr>
      <vt:lpstr>Wingdings 2</vt:lpstr>
      <vt:lpstr>View</vt:lpstr>
      <vt:lpstr>Cryptocurrency AI</vt:lpstr>
      <vt:lpstr>LSTM</vt:lpstr>
      <vt:lpstr>RNN </vt:lpstr>
      <vt:lpstr>Issues with RNNs</vt:lpstr>
      <vt:lpstr>Back to LSTM</vt:lpstr>
      <vt:lpstr>    LSTM</vt:lpstr>
      <vt:lpstr>Some Math…</vt:lpstr>
      <vt:lpstr>Our Research</vt:lpstr>
      <vt:lpstr>Input to Model</vt:lpstr>
      <vt:lpstr>Models </vt:lpstr>
      <vt:lpstr>Models cont. </vt:lpstr>
      <vt:lpstr>Findings </vt:lpstr>
      <vt:lpstr>PowerPoint Presentation</vt:lpstr>
      <vt:lpstr>Further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AI</dc:title>
  <dc:creator>Jaron Ritter</dc:creator>
  <cp:lastModifiedBy>Kassing, Cole D</cp:lastModifiedBy>
  <cp:revision>24</cp:revision>
  <dcterms:created xsi:type="dcterms:W3CDTF">2022-05-01T04:46:02Z</dcterms:created>
  <dcterms:modified xsi:type="dcterms:W3CDTF">2022-05-06T05:15:18Z</dcterms:modified>
</cp:coreProperties>
</file>