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S%20Arora\Desktop\xyz.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Product Name For Each Category By IR%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Sheet1!$B$3:$B$4</c:f>
              <c:strCache>
                <c:ptCount val="1"/>
                <c:pt idx="0">
                  <c:v>Combo1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Sheet1!$A$5:$A$10</c:f>
              <c:strCache>
                <c:ptCount val="5"/>
                <c:pt idx="0">
                  <c:v>Novy_ Curtains</c:v>
                </c:pt>
                <c:pt idx="1">
                  <c:v>Novy_ Double_Bedsheet_set</c:v>
                </c:pt>
                <c:pt idx="2">
                  <c:v>Novy_ High_Glo_15W_LED_Bulb</c:v>
                </c:pt>
                <c:pt idx="3">
                  <c:v>Novy_ Home_Essential_8_Product_Combo</c:v>
                </c:pt>
                <c:pt idx="4">
                  <c:v>Novy_ waterproof_Immersion_Rod</c:v>
                </c:pt>
              </c:strCache>
            </c:strRef>
          </c:cat>
          <c:val>
            <c:numRef>
              <c:f>Sheet1!$B$5:$B$10</c:f>
              <c:numCache>
                <c:formatCode>General</c:formatCode>
                <c:ptCount val="5"/>
                <c:pt idx="3">
                  <c:v>183.33</c:v>
                </c:pt>
              </c:numCache>
            </c:numRef>
          </c:val>
          <c:extLst>
            <c:ext xmlns:c16="http://schemas.microsoft.com/office/drawing/2014/chart" uri="{C3380CC4-5D6E-409C-BE32-E72D297353CC}">
              <c16:uniqueId val="{00000000-486F-4B90-BF38-33CB8A76C7D8}"/>
            </c:ext>
          </c:extLst>
        </c:ser>
        <c:ser>
          <c:idx val="1"/>
          <c:order val="1"/>
          <c:tx>
            <c:strRef>
              <c:f>Sheet1!$C$3:$C$4</c:f>
              <c:strCache>
                <c:ptCount val="1"/>
                <c:pt idx="0">
                  <c:v>Home Appliances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Sheet1!$A$5:$A$10</c:f>
              <c:strCache>
                <c:ptCount val="5"/>
                <c:pt idx="0">
                  <c:v>Novy_ Curtains</c:v>
                </c:pt>
                <c:pt idx="1">
                  <c:v>Novy_ Double_Bedsheet_set</c:v>
                </c:pt>
                <c:pt idx="2">
                  <c:v>Novy_ High_Glo_15W_LED_Bulb</c:v>
                </c:pt>
                <c:pt idx="3">
                  <c:v>Novy_ Home_Essential_8_Product_Combo</c:v>
                </c:pt>
                <c:pt idx="4">
                  <c:v>Novy_ waterproof_Immersion_Rod</c:v>
                </c:pt>
              </c:strCache>
            </c:strRef>
          </c:cat>
          <c:val>
            <c:numRef>
              <c:f>Sheet1!$C$5:$C$10</c:f>
              <c:numCache>
                <c:formatCode>General</c:formatCode>
                <c:ptCount val="5"/>
                <c:pt idx="2">
                  <c:v>262.98</c:v>
                </c:pt>
                <c:pt idx="4">
                  <c:v>266.19</c:v>
                </c:pt>
              </c:numCache>
            </c:numRef>
          </c:val>
          <c:extLst>
            <c:ext xmlns:c16="http://schemas.microsoft.com/office/drawing/2014/chart" uri="{C3380CC4-5D6E-409C-BE32-E72D297353CC}">
              <c16:uniqueId val="{00000001-486F-4B90-BF38-33CB8A76C7D8}"/>
            </c:ext>
          </c:extLst>
        </c:ser>
        <c:ser>
          <c:idx val="2"/>
          <c:order val="2"/>
          <c:tx>
            <c:strRef>
              <c:f>Sheet1!$D$3:$D$4</c:f>
              <c:strCache>
                <c:ptCount val="1"/>
                <c:pt idx="0">
                  <c:v>Home Care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Sheet1!$A$5:$A$10</c:f>
              <c:strCache>
                <c:ptCount val="5"/>
                <c:pt idx="0">
                  <c:v>Novy_ Curtains</c:v>
                </c:pt>
                <c:pt idx="1">
                  <c:v>Novy_ Double_Bedsheet_set</c:v>
                </c:pt>
                <c:pt idx="2">
                  <c:v>Novy_ High_Glo_15W_LED_Bulb</c:v>
                </c:pt>
                <c:pt idx="3">
                  <c:v>Novy_ Home_Essential_8_Product_Combo</c:v>
                </c:pt>
                <c:pt idx="4">
                  <c:v>Novy_ waterproof_Immersion_Rod</c:v>
                </c:pt>
              </c:strCache>
            </c:strRef>
          </c:cat>
          <c:val>
            <c:numRef>
              <c:f>Sheet1!$D$5:$D$10</c:f>
              <c:numCache>
                <c:formatCode>General</c:formatCode>
                <c:ptCount val="5"/>
                <c:pt idx="0">
                  <c:v>255.34</c:v>
                </c:pt>
                <c:pt idx="1">
                  <c:v>258.27</c:v>
                </c:pt>
              </c:numCache>
            </c:numRef>
          </c:val>
          <c:extLst>
            <c:ext xmlns:c16="http://schemas.microsoft.com/office/drawing/2014/chart" uri="{C3380CC4-5D6E-409C-BE32-E72D297353CC}">
              <c16:uniqueId val="{00000002-486F-4B90-BF38-33CB8A76C7D8}"/>
            </c:ext>
          </c:extLst>
        </c:ser>
        <c:dLbls>
          <c:dLblPos val="outEnd"/>
          <c:showLegendKey val="0"/>
          <c:showVal val="1"/>
          <c:showCatName val="0"/>
          <c:showSerName val="0"/>
          <c:showPercent val="0"/>
          <c:showBubbleSize val="0"/>
        </c:dLbls>
        <c:gapWidth val="182"/>
        <c:axId val="347661327"/>
        <c:axId val="347661807"/>
      </c:barChart>
      <c:catAx>
        <c:axId val="3476613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661807"/>
        <c:crosses val="autoZero"/>
        <c:auto val="1"/>
        <c:lblAlgn val="ctr"/>
        <c:lblOffset val="100"/>
        <c:noMultiLvlLbl val="0"/>
      </c:catAx>
      <c:valAx>
        <c:axId val="3476618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66132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BC70-3F61-4127-B69A-8EE59A637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272572-BA01-48D6-8A41-73DA368C0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E017A8-5E1C-4698-AB0F-CB2C32AB6BE6}"/>
              </a:ext>
            </a:extLst>
          </p:cNvPr>
          <p:cNvSpPr>
            <a:spLocks noGrp="1"/>
          </p:cNvSpPr>
          <p:nvPr>
            <p:ph type="dt" sz="half" idx="10"/>
          </p:nvPr>
        </p:nvSpPr>
        <p:spPr/>
        <p:txBody>
          <a:bodyPr/>
          <a:lstStyle/>
          <a:p>
            <a:fld id="{98303EBE-6595-47A3-BDDD-243871259D3F}" type="datetimeFigureOut">
              <a:rPr lang="en-US" smtClean="0"/>
              <a:t>12/27/2024</a:t>
            </a:fld>
            <a:endParaRPr lang="en-US"/>
          </a:p>
        </p:txBody>
      </p:sp>
      <p:sp>
        <p:nvSpPr>
          <p:cNvPr id="5" name="Footer Placeholder 4">
            <a:extLst>
              <a:ext uri="{FF2B5EF4-FFF2-40B4-BE49-F238E27FC236}">
                <a16:creationId xmlns:a16="http://schemas.microsoft.com/office/drawing/2014/main" id="{2E19D5BF-7945-4790-85A9-23973754B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A9E5C-3AB9-414C-9908-84CDB7D722F4}"/>
              </a:ext>
            </a:extLst>
          </p:cNvPr>
          <p:cNvSpPr>
            <a:spLocks noGrp="1"/>
          </p:cNvSpPr>
          <p:nvPr>
            <p:ph type="sldNum" sz="quarter" idx="12"/>
          </p:nvPr>
        </p:nvSpPr>
        <p:spPr/>
        <p:txBody>
          <a:bodyPr/>
          <a:lstStyle/>
          <a:p>
            <a:fld id="{63613441-AF02-4C65-84B8-0F24EFA6D5EC}" type="slidenum">
              <a:rPr lang="en-US" smtClean="0"/>
              <a:t>‹#›</a:t>
            </a:fld>
            <a:endParaRPr lang="en-US"/>
          </a:p>
        </p:txBody>
      </p:sp>
    </p:spTree>
    <p:extLst>
      <p:ext uri="{BB962C8B-B14F-4D97-AF65-F5344CB8AC3E}">
        <p14:creationId xmlns:p14="http://schemas.microsoft.com/office/powerpoint/2010/main" val="163236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9B4E-19EA-476C-A5F9-936581B55E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B23A15-1EEF-4C6F-93D5-B237A0227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4309A-6F42-4BB1-950A-9F1438D1EB32}"/>
              </a:ext>
            </a:extLst>
          </p:cNvPr>
          <p:cNvSpPr>
            <a:spLocks noGrp="1"/>
          </p:cNvSpPr>
          <p:nvPr>
            <p:ph type="dt" sz="half" idx="10"/>
          </p:nvPr>
        </p:nvSpPr>
        <p:spPr/>
        <p:txBody>
          <a:bodyPr/>
          <a:lstStyle/>
          <a:p>
            <a:fld id="{98303EBE-6595-47A3-BDDD-243871259D3F}" type="datetimeFigureOut">
              <a:rPr lang="en-US" smtClean="0"/>
              <a:t>12/27/2024</a:t>
            </a:fld>
            <a:endParaRPr lang="en-US"/>
          </a:p>
        </p:txBody>
      </p:sp>
      <p:sp>
        <p:nvSpPr>
          <p:cNvPr id="5" name="Footer Placeholder 4">
            <a:extLst>
              <a:ext uri="{FF2B5EF4-FFF2-40B4-BE49-F238E27FC236}">
                <a16:creationId xmlns:a16="http://schemas.microsoft.com/office/drawing/2014/main" id="{CC2B401C-0E91-4BD6-8545-23A469502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B07A0-6532-4C44-8FB6-09176DEFB7FF}"/>
              </a:ext>
            </a:extLst>
          </p:cNvPr>
          <p:cNvSpPr>
            <a:spLocks noGrp="1"/>
          </p:cNvSpPr>
          <p:nvPr>
            <p:ph type="sldNum" sz="quarter" idx="12"/>
          </p:nvPr>
        </p:nvSpPr>
        <p:spPr/>
        <p:txBody>
          <a:bodyPr/>
          <a:lstStyle/>
          <a:p>
            <a:fld id="{63613441-AF02-4C65-84B8-0F24EFA6D5EC}" type="slidenum">
              <a:rPr lang="en-US" smtClean="0"/>
              <a:t>‹#›</a:t>
            </a:fld>
            <a:endParaRPr lang="en-US"/>
          </a:p>
        </p:txBody>
      </p:sp>
    </p:spTree>
    <p:extLst>
      <p:ext uri="{BB962C8B-B14F-4D97-AF65-F5344CB8AC3E}">
        <p14:creationId xmlns:p14="http://schemas.microsoft.com/office/powerpoint/2010/main" val="330142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99FCEF-B2B1-4051-A7BB-E3C2BEB151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C89EED-1939-4FE7-ADFF-994C9F7716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EF93B-6873-482F-8200-1D1A8F64E8A3}"/>
              </a:ext>
            </a:extLst>
          </p:cNvPr>
          <p:cNvSpPr>
            <a:spLocks noGrp="1"/>
          </p:cNvSpPr>
          <p:nvPr>
            <p:ph type="dt" sz="half" idx="10"/>
          </p:nvPr>
        </p:nvSpPr>
        <p:spPr/>
        <p:txBody>
          <a:bodyPr/>
          <a:lstStyle/>
          <a:p>
            <a:fld id="{98303EBE-6595-47A3-BDDD-243871259D3F}" type="datetimeFigureOut">
              <a:rPr lang="en-US" smtClean="0"/>
              <a:t>12/27/2024</a:t>
            </a:fld>
            <a:endParaRPr lang="en-US"/>
          </a:p>
        </p:txBody>
      </p:sp>
      <p:sp>
        <p:nvSpPr>
          <p:cNvPr id="5" name="Footer Placeholder 4">
            <a:extLst>
              <a:ext uri="{FF2B5EF4-FFF2-40B4-BE49-F238E27FC236}">
                <a16:creationId xmlns:a16="http://schemas.microsoft.com/office/drawing/2014/main" id="{2A28541E-9F35-491E-A4BF-8C4B20D6E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332A1-F407-4329-93D4-C5A4411C8FBD}"/>
              </a:ext>
            </a:extLst>
          </p:cNvPr>
          <p:cNvSpPr>
            <a:spLocks noGrp="1"/>
          </p:cNvSpPr>
          <p:nvPr>
            <p:ph type="sldNum" sz="quarter" idx="12"/>
          </p:nvPr>
        </p:nvSpPr>
        <p:spPr/>
        <p:txBody>
          <a:bodyPr/>
          <a:lstStyle/>
          <a:p>
            <a:fld id="{63613441-AF02-4C65-84B8-0F24EFA6D5EC}" type="slidenum">
              <a:rPr lang="en-US" smtClean="0"/>
              <a:t>‹#›</a:t>
            </a:fld>
            <a:endParaRPr lang="en-US"/>
          </a:p>
        </p:txBody>
      </p:sp>
    </p:spTree>
    <p:extLst>
      <p:ext uri="{BB962C8B-B14F-4D97-AF65-F5344CB8AC3E}">
        <p14:creationId xmlns:p14="http://schemas.microsoft.com/office/powerpoint/2010/main" val="103323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9DFE-7F98-4316-9402-B981F36B6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5D8E5-1337-4433-9EDE-6621D30C76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B37DA-E1F3-4DA7-9730-1C9A0127B9EA}"/>
              </a:ext>
            </a:extLst>
          </p:cNvPr>
          <p:cNvSpPr>
            <a:spLocks noGrp="1"/>
          </p:cNvSpPr>
          <p:nvPr>
            <p:ph type="dt" sz="half" idx="10"/>
          </p:nvPr>
        </p:nvSpPr>
        <p:spPr/>
        <p:txBody>
          <a:bodyPr/>
          <a:lstStyle/>
          <a:p>
            <a:fld id="{98303EBE-6595-47A3-BDDD-243871259D3F}" type="datetimeFigureOut">
              <a:rPr lang="en-US" smtClean="0"/>
              <a:t>12/27/2024</a:t>
            </a:fld>
            <a:endParaRPr lang="en-US"/>
          </a:p>
        </p:txBody>
      </p:sp>
      <p:sp>
        <p:nvSpPr>
          <p:cNvPr id="5" name="Footer Placeholder 4">
            <a:extLst>
              <a:ext uri="{FF2B5EF4-FFF2-40B4-BE49-F238E27FC236}">
                <a16:creationId xmlns:a16="http://schemas.microsoft.com/office/drawing/2014/main" id="{7DA47B13-674E-4985-8F37-643BA3487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AC193-9A38-4768-A5E5-31C26B627726}"/>
              </a:ext>
            </a:extLst>
          </p:cNvPr>
          <p:cNvSpPr>
            <a:spLocks noGrp="1"/>
          </p:cNvSpPr>
          <p:nvPr>
            <p:ph type="sldNum" sz="quarter" idx="12"/>
          </p:nvPr>
        </p:nvSpPr>
        <p:spPr/>
        <p:txBody>
          <a:bodyPr/>
          <a:lstStyle/>
          <a:p>
            <a:fld id="{63613441-AF02-4C65-84B8-0F24EFA6D5EC}" type="slidenum">
              <a:rPr lang="en-US" smtClean="0"/>
              <a:t>‹#›</a:t>
            </a:fld>
            <a:endParaRPr lang="en-US"/>
          </a:p>
        </p:txBody>
      </p:sp>
    </p:spTree>
    <p:extLst>
      <p:ext uri="{BB962C8B-B14F-4D97-AF65-F5344CB8AC3E}">
        <p14:creationId xmlns:p14="http://schemas.microsoft.com/office/powerpoint/2010/main" val="310144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34C-17DB-49F2-9B01-F55EE0853B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A3A1FC-5B04-4FCA-B3CD-6D80C7AD77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B91EE-1F6D-433F-8816-C87A2E05DB75}"/>
              </a:ext>
            </a:extLst>
          </p:cNvPr>
          <p:cNvSpPr>
            <a:spLocks noGrp="1"/>
          </p:cNvSpPr>
          <p:nvPr>
            <p:ph type="dt" sz="half" idx="10"/>
          </p:nvPr>
        </p:nvSpPr>
        <p:spPr/>
        <p:txBody>
          <a:bodyPr/>
          <a:lstStyle/>
          <a:p>
            <a:fld id="{98303EBE-6595-47A3-BDDD-243871259D3F}" type="datetimeFigureOut">
              <a:rPr lang="en-US" smtClean="0"/>
              <a:t>12/27/2024</a:t>
            </a:fld>
            <a:endParaRPr lang="en-US"/>
          </a:p>
        </p:txBody>
      </p:sp>
      <p:sp>
        <p:nvSpPr>
          <p:cNvPr id="5" name="Footer Placeholder 4">
            <a:extLst>
              <a:ext uri="{FF2B5EF4-FFF2-40B4-BE49-F238E27FC236}">
                <a16:creationId xmlns:a16="http://schemas.microsoft.com/office/drawing/2014/main" id="{C49EE300-D093-47E0-9DA4-290F967A2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48BFC-8104-45AD-8732-0DFC8FDF1767}"/>
              </a:ext>
            </a:extLst>
          </p:cNvPr>
          <p:cNvSpPr>
            <a:spLocks noGrp="1"/>
          </p:cNvSpPr>
          <p:nvPr>
            <p:ph type="sldNum" sz="quarter" idx="12"/>
          </p:nvPr>
        </p:nvSpPr>
        <p:spPr/>
        <p:txBody>
          <a:bodyPr/>
          <a:lstStyle/>
          <a:p>
            <a:fld id="{63613441-AF02-4C65-84B8-0F24EFA6D5EC}" type="slidenum">
              <a:rPr lang="en-US" smtClean="0"/>
              <a:t>‹#›</a:t>
            </a:fld>
            <a:endParaRPr lang="en-US"/>
          </a:p>
        </p:txBody>
      </p:sp>
    </p:spTree>
    <p:extLst>
      <p:ext uri="{BB962C8B-B14F-4D97-AF65-F5344CB8AC3E}">
        <p14:creationId xmlns:p14="http://schemas.microsoft.com/office/powerpoint/2010/main" val="43115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DFE7-16D6-49BC-A32E-479565B7D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F5DB33-FCDA-4F61-807F-9F5393D27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E5899-A545-41F5-9C51-CBE3A4F7B3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08F193-8439-4DC2-A94E-5F1A4D30D950}"/>
              </a:ext>
            </a:extLst>
          </p:cNvPr>
          <p:cNvSpPr>
            <a:spLocks noGrp="1"/>
          </p:cNvSpPr>
          <p:nvPr>
            <p:ph type="dt" sz="half" idx="10"/>
          </p:nvPr>
        </p:nvSpPr>
        <p:spPr/>
        <p:txBody>
          <a:bodyPr/>
          <a:lstStyle/>
          <a:p>
            <a:fld id="{98303EBE-6595-47A3-BDDD-243871259D3F}" type="datetimeFigureOut">
              <a:rPr lang="en-US" smtClean="0"/>
              <a:t>12/27/2024</a:t>
            </a:fld>
            <a:endParaRPr lang="en-US"/>
          </a:p>
        </p:txBody>
      </p:sp>
      <p:sp>
        <p:nvSpPr>
          <p:cNvPr id="6" name="Footer Placeholder 5">
            <a:extLst>
              <a:ext uri="{FF2B5EF4-FFF2-40B4-BE49-F238E27FC236}">
                <a16:creationId xmlns:a16="http://schemas.microsoft.com/office/drawing/2014/main" id="{35D411BC-4DA9-46A6-9DD7-4502FF3FC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43698-01AF-4561-8678-13652E8C91EA}"/>
              </a:ext>
            </a:extLst>
          </p:cNvPr>
          <p:cNvSpPr>
            <a:spLocks noGrp="1"/>
          </p:cNvSpPr>
          <p:nvPr>
            <p:ph type="sldNum" sz="quarter" idx="12"/>
          </p:nvPr>
        </p:nvSpPr>
        <p:spPr/>
        <p:txBody>
          <a:bodyPr/>
          <a:lstStyle/>
          <a:p>
            <a:fld id="{63613441-AF02-4C65-84B8-0F24EFA6D5EC}" type="slidenum">
              <a:rPr lang="en-US" smtClean="0"/>
              <a:t>‹#›</a:t>
            </a:fld>
            <a:endParaRPr lang="en-US"/>
          </a:p>
        </p:txBody>
      </p:sp>
    </p:spTree>
    <p:extLst>
      <p:ext uri="{BB962C8B-B14F-4D97-AF65-F5344CB8AC3E}">
        <p14:creationId xmlns:p14="http://schemas.microsoft.com/office/powerpoint/2010/main" val="341132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3320-8621-402A-8563-9DBD127F54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4F138-09B0-4201-936C-CCA4EFBB8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54B58D-05CC-4963-9D74-05513095B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D486EB-771F-4070-8D08-1DF31C69B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000B3-1947-4F05-9E3D-18E345A17C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D3434A-D92E-4ED4-8359-B83E3F677985}"/>
              </a:ext>
            </a:extLst>
          </p:cNvPr>
          <p:cNvSpPr>
            <a:spLocks noGrp="1"/>
          </p:cNvSpPr>
          <p:nvPr>
            <p:ph type="dt" sz="half" idx="10"/>
          </p:nvPr>
        </p:nvSpPr>
        <p:spPr/>
        <p:txBody>
          <a:bodyPr/>
          <a:lstStyle/>
          <a:p>
            <a:fld id="{98303EBE-6595-47A3-BDDD-243871259D3F}" type="datetimeFigureOut">
              <a:rPr lang="en-US" smtClean="0"/>
              <a:t>12/27/2024</a:t>
            </a:fld>
            <a:endParaRPr lang="en-US"/>
          </a:p>
        </p:txBody>
      </p:sp>
      <p:sp>
        <p:nvSpPr>
          <p:cNvPr id="8" name="Footer Placeholder 7">
            <a:extLst>
              <a:ext uri="{FF2B5EF4-FFF2-40B4-BE49-F238E27FC236}">
                <a16:creationId xmlns:a16="http://schemas.microsoft.com/office/drawing/2014/main" id="{A2FDC480-538E-4CC8-9774-7C6061EEF3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0D1DD0-1EF7-4D27-9DBC-DD8758C92836}"/>
              </a:ext>
            </a:extLst>
          </p:cNvPr>
          <p:cNvSpPr>
            <a:spLocks noGrp="1"/>
          </p:cNvSpPr>
          <p:nvPr>
            <p:ph type="sldNum" sz="quarter" idx="12"/>
          </p:nvPr>
        </p:nvSpPr>
        <p:spPr/>
        <p:txBody>
          <a:bodyPr/>
          <a:lstStyle/>
          <a:p>
            <a:fld id="{63613441-AF02-4C65-84B8-0F24EFA6D5EC}" type="slidenum">
              <a:rPr lang="en-US" smtClean="0"/>
              <a:t>‹#›</a:t>
            </a:fld>
            <a:endParaRPr lang="en-US"/>
          </a:p>
        </p:txBody>
      </p:sp>
    </p:spTree>
    <p:extLst>
      <p:ext uri="{BB962C8B-B14F-4D97-AF65-F5344CB8AC3E}">
        <p14:creationId xmlns:p14="http://schemas.microsoft.com/office/powerpoint/2010/main" val="261457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97696-DA04-477C-B67B-193556AD40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0E3DB1-473B-4122-A14D-BFDA10B71E48}"/>
              </a:ext>
            </a:extLst>
          </p:cNvPr>
          <p:cNvSpPr>
            <a:spLocks noGrp="1"/>
          </p:cNvSpPr>
          <p:nvPr>
            <p:ph type="dt" sz="half" idx="10"/>
          </p:nvPr>
        </p:nvSpPr>
        <p:spPr/>
        <p:txBody>
          <a:bodyPr/>
          <a:lstStyle/>
          <a:p>
            <a:fld id="{98303EBE-6595-47A3-BDDD-243871259D3F}" type="datetimeFigureOut">
              <a:rPr lang="en-US" smtClean="0"/>
              <a:t>12/27/2024</a:t>
            </a:fld>
            <a:endParaRPr lang="en-US"/>
          </a:p>
        </p:txBody>
      </p:sp>
      <p:sp>
        <p:nvSpPr>
          <p:cNvPr id="4" name="Footer Placeholder 3">
            <a:extLst>
              <a:ext uri="{FF2B5EF4-FFF2-40B4-BE49-F238E27FC236}">
                <a16:creationId xmlns:a16="http://schemas.microsoft.com/office/drawing/2014/main" id="{BF8AEF5F-17F4-4E04-B9C9-6171E55A42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E1E0C6-10A4-4F9C-BE76-E7419E27A97E}"/>
              </a:ext>
            </a:extLst>
          </p:cNvPr>
          <p:cNvSpPr>
            <a:spLocks noGrp="1"/>
          </p:cNvSpPr>
          <p:nvPr>
            <p:ph type="sldNum" sz="quarter" idx="12"/>
          </p:nvPr>
        </p:nvSpPr>
        <p:spPr/>
        <p:txBody>
          <a:bodyPr/>
          <a:lstStyle/>
          <a:p>
            <a:fld id="{63613441-AF02-4C65-84B8-0F24EFA6D5EC}" type="slidenum">
              <a:rPr lang="en-US" smtClean="0"/>
              <a:t>‹#›</a:t>
            </a:fld>
            <a:endParaRPr lang="en-US"/>
          </a:p>
        </p:txBody>
      </p:sp>
    </p:spTree>
    <p:extLst>
      <p:ext uri="{BB962C8B-B14F-4D97-AF65-F5344CB8AC3E}">
        <p14:creationId xmlns:p14="http://schemas.microsoft.com/office/powerpoint/2010/main" val="200399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C1CF9-E1A8-4231-8B34-78ADBA644664}"/>
              </a:ext>
            </a:extLst>
          </p:cNvPr>
          <p:cNvSpPr>
            <a:spLocks noGrp="1"/>
          </p:cNvSpPr>
          <p:nvPr>
            <p:ph type="dt" sz="half" idx="10"/>
          </p:nvPr>
        </p:nvSpPr>
        <p:spPr/>
        <p:txBody>
          <a:bodyPr/>
          <a:lstStyle/>
          <a:p>
            <a:fld id="{98303EBE-6595-47A3-BDDD-243871259D3F}" type="datetimeFigureOut">
              <a:rPr lang="en-US" smtClean="0"/>
              <a:t>12/27/2024</a:t>
            </a:fld>
            <a:endParaRPr lang="en-US"/>
          </a:p>
        </p:txBody>
      </p:sp>
      <p:sp>
        <p:nvSpPr>
          <p:cNvPr id="3" name="Footer Placeholder 2">
            <a:extLst>
              <a:ext uri="{FF2B5EF4-FFF2-40B4-BE49-F238E27FC236}">
                <a16:creationId xmlns:a16="http://schemas.microsoft.com/office/drawing/2014/main" id="{C0E739E0-085E-4187-85B1-3EB3FCDDFF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91C0A2-97DC-4CDA-B669-3DEC29CDD845}"/>
              </a:ext>
            </a:extLst>
          </p:cNvPr>
          <p:cNvSpPr>
            <a:spLocks noGrp="1"/>
          </p:cNvSpPr>
          <p:nvPr>
            <p:ph type="sldNum" sz="quarter" idx="12"/>
          </p:nvPr>
        </p:nvSpPr>
        <p:spPr/>
        <p:txBody>
          <a:bodyPr/>
          <a:lstStyle/>
          <a:p>
            <a:fld id="{63613441-AF02-4C65-84B8-0F24EFA6D5EC}" type="slidenum">
              <a:rPr lang="en-US" smtClean="0"/>
              <a:t>‹#›</a:t>
            </a:fld>
            <a:endParaRPr lang="en-US"/>
          </a:p>
        </p:txBody>
      </p:sp>
    </p:spTree>
    <p:extLst>
      <p:ext uri="{BB962C8B-B14F-4D97-AF65-F5344CB8AC3E}">
        <p14:creationId xmlns:p14="http://schemas.microsoft.com/office/powerpoint/2010/main" val="1919563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643E-D26D-4025-8894-2DCC4B8EC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E6A14A-E24C-46F0-AE09-C2A686F1AC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6C717A-67CD-4606-AA98-271CB6AE0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8E3CC-1C35-4CA9-B8BB-94E812912798}"/>
              </a:ext>
            </a:extLst>
          </p:cNvPr>
          <p:cNvSpPr>
            <a:spLocks noGrp="1"/>
          </p:cNvSpPr>
          <p:nvPr>
            <p:ph type="dt" sz="half" idx="10"/>
          </p:nvPr>
        </p:nvSpPr>
        <p:spPr/>
        <p:txBody>
          <a:bodyPr/>
          <a:lstStyle/>
          <a:p>
            <a:fld id="{98303EBE-6595-47A3-BDDD-243871259D3F}" type="datetimeFigureOut">
              <a:rPr lang="en-US" smtClean="0"/>
              <a:t>12/27/2024</a:t>
            </a:fld>
            <a:endParaRPr lang="en-US"/>
          </a:p>
        </p:txBody>
      </p:sp>
      <p:sp>
        <p:nvSpPr>
          <p:cNvPr id="6" name="Footer Placeholder 5">
            <a:extLst>
              <a:ext uri="{FF2B5EF4-FFF2-40B4-BE49-F238E27FC236}">
                <a16:creationId xmlns:a16="http://schemas.microsoft.com/office/drawing/2014/main" id="{978A869E-7CA4-4326-955F-06913F91D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BE6A0-2EBA-413E-8355-8CC7477B2F3F}"/>
              </a:ext>
            </a:extLst>
          </p:cNvPr>
          <p:cNvSpPr>
            <a:spLocks noGrp="1"/>
          </p:cNvSpPr>
          <p:nvPr>
            <p:ph type="sldNum" sz="quarter" idx="12"/>
          </p:nvPr>
        </p:nvSpPr>
        <p:spPr/>
        <p:txBody>
          <a:bodyPr/>
          <a:lstStyle/>
          <a:p>
            <a:fld id="{63613441-AF02-4C65-84B8-0F24EFA6D5EC}" type="slidenum">
              <a:rPr lang="en-US" smtClean="0"/>
              <a:t>‹#›</a:t>
            </a:fld>
            <a:endParaRPr lang="en-US"/>
          </a:p>
        </p:txBody>
      </p:sp>
    </p:spTree>
    <p:extLst>
      <p:ext uri="{BB962C8B-B14F-4D97-AF65-F5344CB8AC3E}">
        <p14:creationId xmlns:p14="http://schemas.microsoft.com/office/powerpoint/2010/main" val="99329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1C1E-25FE-4500-8663-A403C291D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4B3204-425B-4615-B970-5172C82714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5A605-122E-4A40-83B3-AB64FFDD9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4FF4E-C223-4A99-B80A-142DF8C0674F}"/>
              </a:ext>
            </a:extLst>
          </p:cNvPr>
          <p:cNvSpPr>
            <a:spLocks noGrp="1"/>
          </p:cNvSpPr>
          <p:nvPr>
            <p:ph type="dt" sz="half" idx="10"/>
          </p:nvPr>
        </p:nvSpPr>
        <p:spPr/>
        <p:txBody>
          <a:bodyPr/>
          <a:lstStyle/>
          <a:p>
            <a:fld id="{98303EBE-6595-47A3-BDDD-243871259D3F}" type="datetimeFigureOut">
              <a:rPr lang="en-US" smtClean="0"/>
              <a:t>12/27/2024</a:t>
            </a:fld>
            <a:endParaRPr lang="en-US"/>
          </a:p>
        </p:txBody>
      </p:sp>
      <p:sp>
        <p:nvSpPr>
          <p:cNvPr id="6" name="Footer Placeholder 5">
            <a:extLst>
              <a:ext uri="{FF2B5EF4-FFF2-40B4-BE49-F238E27FC236}">
                <a16:creationId xmlns:a16="http://schemas.microsoft.com/office/drawing/2014/main" id="{8D4C90F3-DD5E-49E6-AE99-C77AFA4B9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326B0-9557-465A-A055-41B0EEC6E9EB}"/>
              </a:ext>
            </a:extLst>
          </p:cNvPr>
          <p:cNvSpPr>
            <a:spLocks noGrp="1"/>
          </p:cNvSpPr>
          <p:nvPr>
            <p:ph type="sldNum" sz="quarter" idx="12"/>
          </p:nvPr>
        </p:nvSpPr>
        <p:spPr/>
        <p:txBody>
          <a:bodyPr/>
          <a:lstStyle/>
          <a:p>
            <a:fld id="{63613441-AF02-4C65-84B8-0F24EFA6D5EC}" type="slidenum">
              <a:rPr lang="en-US" smtClean="0"/>
              <a:t>‹#›</a:t>
            </a:fld>
            <a:endParaRPr lang="en-US"/>
          </a:p>
        </p:txBody>
      </p:sp>
    </p:spTree>
    <p:extLst>
      <p:ext uri="{BB962C8B-B14F-4D97-AF65-F5344CB8AC3E}">
        <p14:creationId xmlns:p14="http://schemas.microsoft.com/office/powerpoint/2010/main" val="229331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rgbClr val="DFE7F5"/>
            </a:gs>
            <a:gs pos="0">
              <a:schemeClr val="accent1">
                <a:lumMod val="5000"/>
                <a:lumOff val="9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D205B-2323-47BB-8D7A-6134B6C0E8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9313CF-0528-4C06-A04B-0BA22620D9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4E347-844C-4680-8232-236B70472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03EBE-6595-47A3-BDDD-243871259D3F}" type="datetimeFigureOut">
              <a:rPr lang="en-US" smtClean="0"/>
              <a:t>12/27/2024</a:t>
            </a:fld>
            <a:endParaRPr lang="en-US"/>
          </a:p>
        </p:txBody>
      </p:sp>
      <p:sp>
        <p:nvSpPr>
          <p:cNvPr id="5" name="Footer Placeholder 4">
            <a:extLst>
              <a:ext uri="{FF2B5EF4-FFF2-40B4-BE49-F238E27FC236}">
                <a16:creationId xmlns:a16="http://schemas.microsoft.com/office/drawing/2014/main" id="{FB1FFA0C-9FB3-474B-997C-1BBFE6449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9A9239-7FBE-4987-970A-776AFC13B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13441-AF02-4C65-84B8-0F24EFA6D5EC}" type="slidenum">
              <a:rPr lang="en-US" smtClean="0"/>
              <a:t>‹#›</a:t>
            </a:fld>
            <a:endParaRPr lang="en-US"/>
          </a:p>
        </p:txBody>
      </p:sp>
    </p:spTree>
    <p:extLst>
      <p:ext uri="{BB962C8B-B14F-4D97-AF65-F5344CB8AC3E}">
        <p14:creationId xmlns:p14="http://schemas.microsoft.com/office/powerpoint/2010/main" val="3907190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chart" Target="../charts/char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E4A432-0507-4894-9906-E39C3A780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9756" y="33130"/>
            <a:ext cx="583096" cy="606805"/>
          </a:xfrm>
          <a:prstGeom prst="rect">
            <a:avLst/>
          </a:prstGeom>
        </p:spPr>
      </p:pic>
      <p:sp>
        <p:nvSpPr>
          <p:cNvPr id="9" name="TextBox 8">
            <a:extLst>
              <a:ext uri="{FF2B5EF4-FFF2-40B4-BE49-F238E27FC236}">
                <a16:creationId xmlns:a16="http://schemas.microsoft.com/office/drawing/2014/main" id="{8B436C80-831B-4457-A377-4855DFBA0DEC}"/>
              </a:ext>
            </a:extLst>
          </p:cNvPr>
          <p:cNvSpPr txBox="1"/>
          <p:nvPr/>
        </p:nvSpPr>
        <p:spPr>
          <a:xfrm>
            <a:off x="1477617" y="2090530"/>
            <a:ext cx="9554818" cy="830997"/>
          </a:xfrm>
          <a:prstGeom prst="rect">
            <a:avLst/>
          </a:prstGeom>
          <a:noFill/>
        </p:spPr>
        <p:txBody>
          <a:bodyPr wrap="square" rtlCol="0" anchor="ctr">
            <a:spAutoFit/>
          </a:bodyPr>
          <a:lstStyle/>
          <a:p>
            <a:pPr algn="ctr"/>
            <a:r>
              <a:rPr lang="en-US" sz="4800" b="1" dirty="0" err="1">
                <a:solidFill>
                  <a:schemeClr val="accent1">
                    <a:lumMod val="50000"/>
                  </a:schemeClr>
                </a:solidFill>
              </a:rPr>
              <a:t>Novy</a:t>
            </a:r>
            <a:r>
              <a:rPr lang="en-US" sz="4800" b="1" dirty="0">
                <a:solidFill>
                  <a:schemeClr val="accent1">
                    <a:lumMod val="50000"/>
                  </a:schemeClr>
                </a:solidFill>
              </a:rPr>
              <a:t> Mart Analysis</a:t>
            </a:r>
          </a:p>
        </p:txBody>
      </p:sp>
      <p:pic>
        <p:nvPicPr>
          <p:cNvPr id="2" name="Picture 1">
            <a:extLst>
              <a:ext uri="{FF2B5EF4-FFF2-40B4-BE49-F238E27FC236}">
                <a16:creationId xmlns:a16="http://schemas.microsoft.com/office/drawing/2014/main" id="{2EE72099-ED81-C46D-6FBD-9F2A5D212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spTree>
    <p:extLst>
      <p:ext uri="{BB962C8B-B14F-4D97-AF65-F5344CB8AC3E}">
        <p14:creationId xmlns:p14="http://schemas.microsoft.com/office/powerpoint/2010/main" val="35293635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E4A432-0507-4894-9906-E39C3A780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9756" y="33130"/>
            <a:ext cx="583096" cy="606805"/>
          </a:xfrm>
          <a:prstGeom prst="rect">
            <a:avLst/>
          </a:prstGeom>
        </p:spPr>
      </p:pic>
      <p:sp>
        <p:nvSpPr>
          <p:cNvPr id="10" name="Title 9">
            <a:extLst>
              <a:ext uri="{FF2B5EF4-FFF2-40B4-BE49-F238E27FC236}">
                <a16:creationId xmlns:a16="http://schemas.microsoft.com/office/drawing/2014/main" id="{3188E2C4-D1A7-458B-9EBE-0F055AC56B41}"/>
              </a:ext>
            </a:extLst>
          </p:cNvPr>
          <p:cNvSpPr>
            <a:spLocks noGrp="1"/>
          </p:cNvSpPr>
          <p:nvPr>
            <p:ph type="title"/>
          </p:nvPr>
        </p:nvSpPr>
        <p:spPr/>
        <p:txBody>
          <a:bodyPr/>
          <a:lstStyle/>
          <a:p>
            <a:pPr algn="ctr"/>
            <a:r>
              <a:rPr lang="en-US" b="1" dirty="0">
                <a:solidFill>
                  <a:schemeClr val="accent6">
                    <a:lumMod val="50000"/>
                  </a:schemeClr>
                </a:solidFill>
              </a:rPr>
              <a:t>Problem Statement</a:t>
            </a:r>
          </a:p>
        </p:txBody>
      </p:sp>
      <p:sp>
        <p:nvSpPr>
          <p:cNvPr id="11" name="Content Placeholder 10">
            <a:extLst>
              <a:ext uri="{FF2B5EF4-FFF2-40B4-BE49-F238E27FC236}">
                <a16:creationId xmlns:a16="http://schemas.microsoft.com/office/drawing/2014/main" id="{BB28E398-E2BF-4B8D-9631-AF233D34743A}"/>
              </a:ext>
            </a:extLst>
          </p:cNvPr>
          <p:cNvSpPr>
            <a:spLocks noGrp="1"/>
          </p:cNvSpPr>
          <p:nvPr>
            <p:ph idx="1"/>
          </p:nvPr>
        </p:nvSpPr>
        <p:spPr/>
        <p:txBody>
          <a:bodyPr/>
          <a:lstStyle/>
          <a:p>
            <a:pPr marL="0" indent="0">
              <a:buNone/>
            </a:pPr>
            <a:r>
              <a:rPr lang="en-US" dirty="0" err="1">
                <a:solidFill>
                  <a:schemeClr val="accent6">
                    <a:lumMod val="50000"/>
                  </a:schemeClr>
                </a:solidFill>
              </a:rPr>
              <a:t>Novy</a:t>
            </a:r>
            <a:r>
              <a:rPr lang="en-US" dirty="0">
                <a:solidFill>
                  <a:schemeClr val="accent6">
                    <a:lumMod val="50000"/>
                  </a:schemeClr>
                </a:solidFill>
              </a:rPr>
              <a:t> Mart is a retail giant with over 50 supermarkets in the southern region of India. All their 50 stores ran a massive promotion during the Diwali 2023 and Sankranti 2024 (festive time of India) on their </a:t>
            </a:r>
            <a:r>
              <a:rPr lang="en-US" dirty="0" err="1">
                <a:solidFill>
                  <a:schemeClr val="accent6">
                    <a:lumMod val="50000"/>
                  </a:schemeClr>
                </a:solidFill>
              </a:rPr>
              <a:t>Novy</a:t>
            </a:r>
            <a:r>
              <a:rPr lang="en-US" dirty="0">
                <a:solidFill>
                  <a:schemeClr val="accent6">
                    <a:lumMod val="50000"/>
                  </a:schemeClr>
                </a:solidFill>
              </a:rPr>
              <a:t> branded products. Now the sales director wants to understand which promotions did well and which did not so that they can make informed decisions for their next promotional period. </a:t>
            </a:r>
          </a:p>
        </p:txBody>
      </p:sp>
      <p:pic>
        <p:nvPicPr>
          <p:cNvPr id="2" name="Picture 1">
            <a:extLst>
              <a:ext uri="{FF2B5EF4-FFF2-40B4-BE49-F238E27FC236}">
                <a16:creationId xmlns:a16="http://schemas.microsoft.com/office/drawing/2014/main" id="{DA06B1B3-0553-CC95-20DD-50E3BB3B7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spTree>
    <p:extLst>
      <p:ext uri="{BB962C8B-B14F-4D97-AF65-F5344CB8AC3E}">
        <p14:creationId xmlns:p14="http://schemas.microsoft.com/office/powerpoint/2010/main" val="331615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E4A432-0507-4894-9906-E39C3A780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9756" y="33130"/>
            <a:ext cx="583096" cy="606805"/>
          </a:xfrm>
          <a:prstGeom prst="rect">
            <a:avLst/>
          </a:prstGeom>
        </p:spPr>
      </p:pic>
      <p:sp>
        <p:nvSpPr>
          <p:cNvPr id="10" name="Title 9">
            <a:extLst>
              <a:ext uri="{FF2B5EF4-FFF2-40B4-BE49-F238E27FC236}">
                <a16:creationId xmlns:a16="http://schemas.microsoft.com/office/drawing/2014/main" id="{3188E2C4-D1A7-458B-9EBE-0F055AC56B41}"/>
              </a:ext>
            </a:extLst>
          </p:cNvPr>
          <p:cNvSpPr>
            <a:spLocks noGrp="1"/>
          </p:cNvSpPr>
          <p:nvPr>
            <p:ph type="title"/>
          </p:nvPr>
        </p:nvSpPr>
        <p:spPr/>
        <p:txBody>
          <a:bodyPr>
            <a:normAutofit/>
          </a:bodyPr>
          <a:lstStyle/>
          <a:p>
            <a:r>
              <a:rPr lang="en-US" sz="2000" dirty="0">
                <a:solidFill>
                  <a:schemeClr val="accent1">
                    <a:lumMod val="75000"/>
                  </a:schemeClr>
                </a:solidFill>
              </a:rPr>
              <a:t>Provide a list of products with a </a:t>
            </a:r>
            <a:r>
              <a:rPr lang="en-US" sz="2000" b="1" dirty="0">
                <a:solidFill>
                  <a:schemeClr val="accent1">
                    <a:lumMod val="75000"/>
                  </a:schemeClr>
                </a:solidFill>
              </a:rPr>
              <a:t>base price greater than 500 and that are featured in promo type of ‘BOGOF’ (Buy One Get One Free). </a:t>
            </a:r>
            <a:r>
              <a:rPr lang="en-US" sz="2000" dirty="0">
                <a:solidFill>
                  <a:schemeClr val="accent1">
                    <a:lumMod val="75000"/>
                  </a:schemeClr>
                </a:solidFill>
              </a:rPr>
              <a:t>This information will help us identify high - value products that are currently being heavily discounted, which can be useful for evaluating our pricing and promotion strategies.</a:t>
            </a:r>
          </a:p>
        </p:txBody>
      </p:sp>
      <p:pic>
        <p:nvPicPr>
          <p:cNvPr id="8" name="Content Placeholder 7">
            <a:extLst>
              <a:ext uri="{FF2B5EF4-FFF2-40B4-BE49-F238E27FC236}">
                <a16:creationId xmlns:a16="http://schemas.microsoft.com/office/drawing/2014/main" id="{5EE52E5D-229A-4AEC-A252-F64CE13DC95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25625"/>
            <a:ext cx="3593123" cy="1057609"/>
          </a:xfrm>
        </p:spPr>
      </p:pic>
      <p:sp>
        <p:nvSpPr>
          <p:cNvPr id="2" name="Content Placeholder 1">
            <a:extLst>
              <a:ext uri="{FF2B5EF4-FFF2-40B4-BE49-F238E27FC236}">
                <a16:creationId xmlns:a16="http://schemas.microsoft.com/office/drawing/2014/main" id="{0D26B26A-6267-44C4-A632-00DA265837B8}"/>
              </a:ext>
            </a:extLst>
          </p:cNvPr>
          <p:cNvSpPr>
            <a:spLocks noGrp="1"/>
          </p:cNvSpPr>
          <p:nvPr>
            <p:ph sz="half" idx="2"/>
          </p:nvPr>
        </p:nvSpPr>
        <p:spPr/>
        <p:txBody>
          <a:bodyPr>
            <a:normAutofit/>
          </a:bodyPr>
          <a:lstStyle/>
          <a:p>
            <a:pPr marL="0" indent="0">
              <a:buNone/>
            </a:pPr>
            <a:r>
              <a:rPr lang="en-US" sz="2300" b="1" dirty="0">
                <a:solidFill>
                  <a:schemeClr val="accent1">
                    <a:lumMod val="75000"/>
                  </a:schemeClr>
                </a:solidFill>
              </a:rPr>
              <a:t>Novy Double Bedsheet Set </a:t>
            </a:r>
            <a:r>
              <a:rPr lang="en-US" sz="2300" dirty="0">
                <a:solidFill>
                  <a:schemeClr val="accent1">
                    <a:lumMod val="75000"/>
                  </a:schemeClr>
                </a:solidFill>
              </a:rPr>
              <a:t>and </a:t>
            </a:r>
            <a:r>
              <a:rPr lang="en-US" sz="2300" b="1" dirty="0">
                <a:solidFill>
                  <a:schemeClr val="accent1">
                    <a:lumMod val="75000"/>
                  </a:schemeClr>
                </a:solidFill>
              </a:rPr>
              <a:t>Novy Waterproof Immersion Rod </a:t>
            </a:r>
            <a:r>
              <a:rPr lang="en-US" sz="2300" dirty="0">
                <a:solidFill>
                  <a:schemeClr val="accent1">
                    <a:lumMod val="75000"/>
                  </a:schemeClr>
                </a:solidFill>
              </a:rPr>
              <a:t>both are products where the base price is greater than 500 and that are featured in promo type of BOGOF (Buy One Get One Free).</a:t>
            </a:r>
          </a:p>
        </p:txBody>
      </p:sp>
      <p:pic>
        <p:nvPicPr>
          <p:cNvPr id="3" name="Picture 2">
            <a:extLst>
              <a:ext uri="{FF2B5EF4-FFF2-40B4-BE49-F238E27FC236}">
                <a16:creationId xmlns:a16="http://schemas.microsoft.com/office/drawing/2014/main" id="{7ECFBE68-A7D3-D70E-452B-98E28803C5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spTree>
    <p:extLst>
      <p:ext uri="{BB962C8B-B14F-4D97-AF65-F5344CB8AC3E}">
        <p14:creationId xmlns:p14="http://schemas.microsoft.com/office/powerpoint/2010/main" val="306603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E4A432-0507-4894-9906-E39C3A780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9756" y="33130"/>
            <a:ext cx="583096" cy="606805"/>
          </a:xfrm>
          <a:prstGeom prst="rect">
            <a:avLst/>
          </a:prstGeom>
        </p:spPr>
      </p:pic>
      <p:sp>
        <p:nvSpPr>
          <p:cNvPr id="10" name="Title 9">
            <a:extLst>
              <a:ext uri="{FF2B5EF4-FFF2-40B4-BE49-F238E27FC236}">
                <a16:creationId xmlns:a16="http://schemas.microsoft.com/office/drawing/2014/main" id="{3188E2C4-D1A7-458B-9EBE-0F055AC56B41}"/>
              </a:ext>
            </a:extLst>
          </p:cNvPr>
          <p:cNvSpPr>
            <a:spLocks noGrp="1"/>
          </p:cNvSpPr>
          <p:nvPr>
            <p:ph type="title"/>
          </p:nvPr>
        </p:nvSpPr>
        <p:spPr/>
        <p:txBody>
          <a:bodyPr>
            <a:normAutofit/>
          </a:bodyPr>
          <a:lstStyle/>
          <a:p>
            <a:r>
              <a:rPr lang="en-US" sz="2000" dirty="0">
                <a:solidFill>
                  <a:schemeClr val="accent1">
                    <a:lumMod val="75000"/>
                  </a:schemeClr>
                </a:solidFill>
              </a:rPr>
              <a:t>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p>
        </p:txBody>
      </p:sp>
      <p:sp>
        <p:nvSpPr>
          <p:cNvPr id="2" name="Content Placeholder 1">
            <a:extLst>
              <a:ext uri="{FF2B5EF4-FFF2-40B4-BE49-F238E27FC236}">
                <a16:creationId xmlns:a16="http://schemas.microsoft.com/office/drawing/2014/main" id="{0D26B26A-6267-44C4-A632-00DA265837B8}"/>
              </a:ext>
            </a:extLst>
          </p:cNvPr>
          <p:cNvSpPr>
            <a:spLocks noGrp="1"/>
          </p:cNvSpPr>
          <p:nvPr>
            <p:ph sz="half" idx="2"/>
          </p:nvPr>
        </p:nvSpPr>
        <p:spPr/>
        <p:txBody>
          <a:bodyPr>
            <a:normAutofit/>
          </a:bodyPr>
          <a:lstStyle/>
          <a:p>
            <a:pPr>
              <a:buFont typeface="Wingdings" panose="05000000000000000000" pitchFamily="2" charset="2"/>
              <a:buChar char="Ø"/>
            </a:pPr>
            <a:r>
              <a:rPr lang="en-US" sz="2300" dirty="0">
                <a:solidFill>
                  <a:schemeClr val="accent1">
                    <a:lumMod val="75000"/>
                  </a:schemeClr>
                </a:solidFill>
              </a:rPr>
              <a:t>There are </a:t>
            </a:r>
            <a:r>
              <a:rPr lang="en-US" sz="2300" b="1" dirty="0">
                <a:solidFill>
                  <a:schemeClr val="accent1">
                    <a:lumMod val="75000"/>
                  </a:schemeClr>
                </a:solidFill>
              </a:rPr>
              <a:t>10 Stores </a:t>
            </a:r>
            <a:r>
              <a:rPr lang="en-US" sz="2300" dirty="0">
                <a:solidFill>
                  <a:schemeClr val="accent1">
                    <a:lumMod val="75000"/>
                  </a:schemeClr>
                </a:solidFill>
              </a:rPr>
              <a:t>in </a:t>
            </a:r>
            <a:r>
              <a:rPr lang="en-US" sz="2300" b="1" dirty="0">
                <a:solidFill>
                  <a:schemeClr val="accent1">
                    <a:lumMod val="75000"/>
                  </a:schemeClr>
                </a:solidFill>
              </a:rPr>
              <a:t>Bengaluru City </a:t>
            </a:r>
            <a:r>
              <a:rPr lang="en-US" sz="2300" dirty="0">
                <a:solidFill>
                  <a:schemeClr val="accent1">
                    <a:lumMod val="75000"/>
                  </a:schemeClr>
                </a:solidFill>
              </a:rPr>
              <a:t>which is </a:t>
            </a:r>
            <a:r>
              <a:rPr lang="en-US" sz="2300" b="1" dirty="0">
                <a:solidFill>
                  <a:schemeClr val="accent1">
                    <a:lumMod val="75000"/>
                  </a:schemeClr>
                </a:solidFill>
              </a:rPr>
              <a:t>highest</a:t>
            </a:r>
            <a:r>
              <a:rPr lang="en-US" sz="2300" dirty="0">
                <a:solidFill>
                  <a:schemeClr val="accent1">
                    <a:lumMod val="75000"/>
                  </a:schemeClr>
                </a:solidFill>
              </a:rPr>
              <a:t>.</a:t>
            </a:r>
          </a:p>
          <a:p>
            <a:pPr>
              <a:buFont typeface="Wingdings" panose="05000000000000000000" pitchFamily="2" charset="2"/>
              <a:buChar char="Ø"/>
            </a:pPr>
            <a:r>
              <a:rPr lang="en-US" sz="2300" dirty="0">
                <a:solidFill>
                  <a:schemeClr val="accent1">
                    <a:lumMod val="75000"/>
                  </a:schemeClr>
                </a:solidFill>
              </a:rPr>
              <a:t>Followed by </a:t>
            </a:r>
            <a:r>
              <a:rPr lang="en-US" sz="2300" b="1" dirty="0">
                <a:solidFill>
                  <a:schemeClr val="accent1">
                    <a:lumMod val="75000"/>
                  </a:schemeClr>
                </a:solidFill>
              </a:rPr>
              <a:t>Chennai city </a:t>
            </a:r>
            <a:r>
              <a:rPr lang="en-US" sz="2300" dirty="0">
                <a:solidFill>
                  <a:schemeClr val="accent1">
                    <a:lumMod val="75000"/>
                  </a:schemeClr>
                </a:solidFill>
              </a:rPr>
              <a:t>which has </a:t>
            </a:r>
            <a:r>
              <a:rPr lang="en-US" sz="2300" b="1" dirty="0">
                <a:solidFill>
                  <a:schemeClr val="accent1">
                    <a:lumMod val="75000"/>
                  </a:schemeClr>
                </a:solidFill>
              </a:rPr>
              <a:t>8 stores </a:t>
            </a:r>
            <a:r>
              <a:rPr lang="en-US" sz="2300" dirty="0">
                <a:solidFill>
                  <a:schemeClr val="accent1">
                    <a:lumMod val="75000"/>
                  </a:schemeClr>
                </a:solidFill>
              </a:rPr>
              <a:t>which is </a:t>
            </a:r>
            <a:r>
              <a:rPr lang="en-US" sz="2300" b="1" dirty="0">
                <a:solidFill>
                  <a:schemeClr val="accent1">
                    <a:lumMod val="75000"/>
                  </a:schemeClr>
                </a:solidFill>
              </a:rPr>
              <a:t>second highest</a:t>
            </a:r>
            <a:r>
              <a:rPr lang="en-US" sz="2300" dirty="0">
                <a:solidFill>
                  <a:schemeClr val="accent1">
                    <a:lumMod val="75000"/>
                  </a:schemeClr>
                </a:solidFill>
              </a:rPr>
              <a:t>.</a:t>
            </a:r>
          </a:p>
          <a:p>
            <a:pPr>
              <a:buFont typeface="Wingdings" panose="05000000000000000000" pitchFamily="2" charset="2"/>
              <a:buChar char="Ø"/>
            </a:pPr>
            <a:r>
              <a:rPr lang="en-US" sz="2300" dirty="0">
                <a:solidFill>
                  <a:schemeClr val="accent1">
                    <a:lumMod val="75000"/>
                  </a:schemeClr>
                </a:solidFill>
              </a:rPr>
              <a:t>Followed by </a:t>
            </a:r>
            <a:r>
              <a:rPr lang="en-US" sz="2300" b="1" dirty="0">
                <a:solidFill>
                  <a:schemeClr val="accent1">
                    <a:lumMod val="75000"/>
                  </a:schemeClr>
                </a:solidFill>
              </a:rPr>
              <a:t>Hyderabad city </a:t>
            </a:r>
            <a:r>
              <a:rPr lang="en-US" sz="2300" dirty="0">
                <a:solidFill>
                  <a:schemeClr val="accent1">
                    <a:lumMod val="75000"/>
                  </a:schemeClr>
                </a:solidFill>
              </a:rPr>
              <a:t>which has </a:t>
            </a:r>
            <a:r>
              <a:rPr lang="en-US" sz="2300" b="1" dirty="0">
                <a:solidFill>
                  <a:schemeClr val="accent1">
                    <a:lumMod val="75000"/>
                  </a:schemeClr>
                </a:solidFill>
              </a:rPr>
              <a:t>7 stores </a:t>
            </a:r>
            <a:r>
              <a:rPr lang="en-US" sz="2300" dirty="0">
                <a:solidFill>
                  <a:schemeClr val="accent1">
                    <a:lumMod val="75000"/>
                  </a:schemeClr>
                </a:solidFill>
              </a:rPr>
              <a:t>which is </a:t>
            </a:r>
            <a:r>
              <a:rPr lang="en-US" sz="2300" b="1" dirty="0">
                <a:solidFill>
                  <a:schemeClr val="accent1">
                    <a:lumMod val="75000"/>
                  </a:schemeClr>
                </a:solidFill>
              </a:rPr>
              <a:t>Third highest</a:t>
            </a:r>
            <a:r>
              <a:rPr lang="en-US" sz="2300" dirty="0">
                <a:solidFill>
                  <a:schemeClr val="accent1">
                    <a:lumMod val="75000"/>
                  </a:schemeClr>
                </a:solidFill>
              </a:rPr>
              <a:t>.</a:t>
            </a:r>
          </a:p>
          <a:p>
            <a:pPr>
              <a:buFont typeface="Wingdings" panose="05000000000000000000" pitchFamily="2" charset="2"/>
              <a:buChar char="Ø"/>
            </a:pPr>
            <a:r>
              <a:rPr lang="en-US" sz="2300" dirty="0">
                <a:solidFill>
                  <a:schemeClr val="accent1">
                    <a:lumMod val="75000"/>
                  </a:schemeClr>
                </a:solidFill>
              </a:rPr>
              <a:t>Followed by </a:t>
            </a:r>
            <a:r>
              <a:rPr lang="en-US" sz="2300" b="1" dirty="0">
                <a:solidFill>
                  <a:schemeClr val="accent1">
                    <a:lumMod val="75000"/>
                  </a:schemeClr>
                </a:solidFill>
              </a:rPr>
              <a:t>Coimbatore, Visakhapatnam, Madurai, Mysuru, Mangalore, Trivandrum, Vijayawada </a:t>
            </a:r>
            <a:r>
              <a:rPr lang="en-US" sz="2300" dirty="0">
                <a:solidFill>
                  <a:schemeClr val="accent1">
                    <a:lumMod val="75000"/>
                  </a:schemeClr>
                </a:solidFill>
              </a:rPr>
              <a:t>which have no. of stores between </a:t>
            </a:r>
            <a:r>
              <a:rPr lang="en-US" sz="2300" b="1" dirty="0">
                <a:solidFill>
                  <a:schemeClr val="accent1">
                    <a:lumMod val="75000"/>
                  </a:schemeClr>
                </a:solidFill>
              </a:rPr>
              <a:t>2 and 5.</a:t>
            </a:r>
          </a:p>
        </p:txBody>
      </p:sp>
      <p:pic>
        <p:nvPicPr>
          <p:cNvPr id="9" name="Content Placeholder 8">
            <a:extLst>
              <a:ext uri="{FF2B5EF4-FFF2-40B4-BE49-F238E27FC236}">
                <a16:creationId xmlns:a16="http://schemas.microsoft.com/office/drawing/2014/main" id="{E1E4EB97-012D-40CF-AC48-C3C3EF2F756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25625"/>
            <a:ext cx="2476846" cy="2333951"/>
          </a:xfrm>
        </p:spPr>
      </p:pic>
      <p:pic>
        <p:nvPicPr>
          <p:cNvPr id="3" name="Picture 2">
            <a:extLst>
              <a:ext uri="{FF2B5EF4-FFF2-40B4-BE49-F238E27FC236}">
                <a16:creationId xmlns:a16="http://schemas.microsoft.com/office/drawing/2014/main" id="{A5C6409E-FF01-34DB-4BE9-B7EEF3BA3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spTree>
    <p:extLst>
      <p:ext uri="{BB962C8B-B14F-4D97-AF65-F5344CB8AC3E}">
        <p14:creationId xmlns:p14="http://schemas.microsoft.com/office/powerpoint/2010/main" val="198012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E4A432-0507-4894-9906-E39C3A780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9756" y="33130"/>
            <a:ext cx="583096" cy="606805"/>
          </a:xfrm>
          <a:prstGeom prst="rect">
            <a:avLst/>
          </a:prstGeom>
        </p:spPr>
      </p:pic>
      <p:sp>
        <p:nvSpPr>
          <p:cNvPr id="10" name="Title 9">
            <a:extLst>
              <a:ext uri="{FF2B5EF4-FFF2-40B4-BE49-F238E27FC236}">
                <a16:creationId xmlns:a16="http://schemas.microsoft.com/office/drawing/2014/main" id="{3188E2C4-D1A7-458B-9EBE-0F055AC56B41}"/>
              </a:ext>
            </a:extLst>
          </p:cNvPr>
          <p:cNvSpPr>
            <a:spLocks noGrp="1"/>
          </p:cNvSpPr>
          <p:nvPr>
            <p:ph type="title"/>
          </p:nvPr>
        </p:nvSpPr>
        <p:spPr/>
        <p:txBody>
          <a:bodyPr>
            <a:normAutofit/>
          </a:bodyPr>
          <a:lstStyle/>
          <a:p>
            <a:r>
              <a:rPr lang="en-US" sz="2000" dirty="0">
                <a:solidFill>
                  <a:schemeClr val="accent1">
                    <a:lumMod val="75000"/>
                  </a:schemeClr>
                </a:solidFill>
              </a:rPr>
              <a:t>Generate a report that displays each campaign along with the total revenue generated before and after the campaign? The report includes three key fields: </a:t>
            </a:r>
            <a:r>
              <a:rPr lang="en-US" sz="2000" dirty="0" err="1">
                <a:solidFill>
                  <a:schemeClr val="accent1">
                    <a:lumMod val="75000"/>
                  </a:schemeClr>
                </a:solidFill>
              </a:rPr>
              <a:t>Campaign_Name</a:t>
            </a:r>
            <a:r>
              <a:rPr lang="en-US" sz="2000" dirty="0">
                <a:solidFill>
                  <a:schemeClr val="accent1">
                    <a:lumMod val="75000"/>
                  </a:schemeClr>
                </a:solidFill>
              </a:rPr>
              <a:t>, </a:t>
            </a:r>
            <a:r>
              <a:rPr lang="en-US" sz="2000" dirty="0" err="1">
                <a:solidFill>
                  <a:schemeClr val="accent1">
                    <a:lumMod val="75000"/>
                  </a:schemeClr>
                </a:solidFill>
              </a:rPr>
              <a:t>Total_Revenue</a:t>
            </a:r>
            <a:r>
              <a:rPr lang="en-US" sz="2000" dirty="0">
                <a:solidFill>
                  <a:schemeClr val="accent1">
                    <a:lumMod val="75000"/>
                  </a:schemeClr>
                </a:solidFill>
              </a:rPr>
              <a:t> (before_ promotion), </a:t>
            </a:r>
            <a:r>
              <a:rPr lang="en-US" sz="2000" dirty="0" err="1">
                <a:solidFill>
                  <a:schemeClr val="accent1">
                    <a:lumMod val="75000"/>
                  </a:schemeClr>
                </a:solidFill>
              </a:rPr>
              <a:t>Total_Revenue</a:t>
            </a:r>
            <a:r>
              <a:rPr lang="en-US" sz="2000" dirty="0">
                <a:solidFill>
                  <a:schemeClr val="accent1">
                    <a:lumMod val="75000"/>
                  </a:schemeClr>
                </a:solidFill>
              </a:rPr>
              <a:t> (after_ promotion). This report should help in evaluating the financial impact of our promotional campaigns. (Display the values in millions)</a:t>
            </a:r>
          </a:p>
        </p:txBody>
      </p:sp>
      <p:sp>
        <p:nvSpPr>
          <p:cNvPr id="2" name="Content Placeholder 1">
            <a:extLst>
              <a:ext uri="{FF2B5EF4-FFF2-40B4-BE49-F238E27FC236}">
                <a16:creationId xmlns:a16="http://schemas.microsoft.com/office/drawing/2014/main" id="{0D26B26A-6267-44C4-A632-00DA265837B8}"/>
              </a:ext>
            </a:extLst>
          </p:cNvPr>
          <p:cNvSpPr>
            <a:spLocks noGrp="1"/>
          </p:cNvSpPr>
          <p:nvPr>
            <p:ph sz="half" idx="2"/>
          </p:nvPr>
        </p:nvSpPr>
        <p:spPr/>
        <p:txBody>
          <a:bodyPr>
            <a:normAutofit/>
          </a:bodyPr>
          <a:lstStyle/>
          <a:p>
            <a:pPr>
              <a:buFont typeface="Wingdings" panose="05000000000000000000" pitchFamily="2" charset="2"/>
              <a:buChar char="Ø"/>
            </a:pPr>
            <a:r>
              <a:rPr lang="en-US" sz="2300" b="1" dirty="0">
                <a:solidFill>
                  <a:schemeClr val="accent1">
                    <a:lumMod val="75000"/>
                  </a:schemeClr>
                </a:solidFill>
              </a:rPr>
              <a:t>In Diwali Campaign</a:t>
            </a:r>
            <a:r>
              <a:rPr lang="en-US" sz="2300" dirty="0">
                <a:solidFill>
                  <a:schemeClr val="accent1">
                    <a:lumMod val="75000"/>
                  </a:schemeClr>
                </a:solidFill>
              </a:rPr>
              <a:t>, the company has generated the </a:t>
            </a:r>
            <a:r>
              <a:rPr lang="en-US" sz="2300" b="1" dirty="0">
                <a:solidFill>
                  <a:schemeClr val="accent1">
                    <a:lumMod val="75000"/>
                  </a:schemeClr>
                </a:solidFill>
              </a:rPr>
              <a:t>total revenue before promotion which is 82.57m </a:t>
            </a:r>
            <a:r>
              <a:rPr lang="en-US" sz="2300" dirty="0">
                <a:solidFill>
                  <a:schemeClr val="accent1">
                    <a:lumMod val="75000"/>
                  </a:schemeClr>
                </a:solidFill>
              </a:rPr>
              <a:t>and </a:t>
            </a:r>
            <a:r>
              <a:rPr lang="en-US" sz="2300" b="1" dirty="0">
                <a:solidFill>
                  <a:schemeClr val="accent1">
                    <a:lumMod val="75000"/>
                  </a:schemeClr>
                </a:solidFill>
              </a:rPr>
              <a:t>the total revenue after promotion which is 207.46m</a:t>
            </a:r>
            <a:r>
              <a:rPr lang="en-US" sz="2300" dirty="0">
                <a:solidFill>
                  <a:schemeClr val="accent1">
                    <a:lumMod val="75000"/>
                  </a:schemeClr>
                </a:solidFill>
              </a:rPr>
              <a:t>. It represents after promotion is </a:t>
            </a:r>
            <a:r>
              <a:rPr lang="en-US" sz="2300" b="1" dirty="0">
                <a:solidFill>
                  <a:schemeClr val="accent1">
                    <a:lumMod val="75000"/>
                  </a:schemeClr>
                </a:solidFill>
              </a:rPr>
              <a:t>profitable.</a:t>
            </a:r>
          </a:p>
          <a:p>
            <a:pPr>
              <a:buFont typeface="Wingdings" panose="05000000000000000000" pitchFamily="2" charset="2"/>
              <a:buChar char="Ø"/>
            </a:pPr>
            <a:r>
              <a:rPr lang="en-US" sz="2300" b="1" dirty="0">
                <a:solidFill>
                  <a:schemeClr val="accent1">
                    <a:lumMod val="75000"/>
                  </a:schemeClr>
                </a:solidFill>
              </a:rPr>
              <a:t>In Sankranti Campaign</a:t>
            </a:r>
            <a:r>
              <a:rPr lang="en-US" sz="2300" dirty="0">
                <a:solidFill>
                  <a:schemeClr val="accent1">
                    <a:lumMod val="75000"/>
                  </a:schemeClr>
                </a:solidFill>
              </a:rPr>
              <a:t>, the company has generated the </a:t>
            </a:r>
            <a:r>
              <a:rPr lang="en-US" sz="2300" b="1" dirty="0">
                <a:solidFill>
                  <a:schemeClr val="accent1">
                    <a:lumMod val="75000"/>
                  </a:schemeClr>
                </a:solidFill>
              </a:rPr>
              <a:t>total revenue before promotion which is 58.13m </a:t>
            </a:r>
            <a:r>
              <a:rPr lang="en-US" sz="2300" dirty="0">
                <a:solidFill>
                  <a:schemeClr val="accent1">
                    <a:lumMod val="75000"/>
                  </a:schemeClr>
                </a:solidFill>
              </a:rPr>
              <a:t>and </a:t>
            </a:r>
            <a:r>
              <a:rPr lang="en-US" sz="2300" b="1" dirty="0">
                <a:solidFill>
                  <a:schemeClr val="accent1">
                    <a:lumMod val="75000"/>
                  </a:schemeClr>
                </a:solidFill>
              </a:rPr>
              <a:t>the total revenue after promotion which is 140.40m.</a:t>
            </a:r>
            <a:r>
              <a:rPr lang="en-US" sz="2300" dirty="0">
                <a:solidFill>
                  <a:schemeClr val="accent1">
                    <a:lumMod val="75000"/>
                  </a:schemeClr>
                </a:solidFill>
              </a:rPr>
              <a:t> It represents after promotion is </a:t>
            </a:r>
            <a:r>
              <a:rPr lang="en-US" sz="2300" b="1" dirty="0">
                <a:solidFill>
                  <a:schemeClr val="accent1">
                    <a:lumMod val="75000"/>
                  </a:schemeClr>
                </a:solidFill>
              </a:rPr>
              <a:t>profitable.</a:t>
            </a:r>
            <a:r>
              <a:rPr lang="en-US" sz="2300" dirty="0">
                <a:solidFill>
                  <a:schemeClr val="accent1">
                    <a:lumMod val="75000"/>
                  </a:schemeClr>
                </a:solidFill>
              </a:rPr>
              <a:t> </a:t>
            </a:r>
          </a:p>
        </p:txBody>
      </p:sp>
      <p:pic>
        <p:nvPicPr>
          <p:cNvPr id="6" name="Content Placeholder 5">
            <a:extLst>
              <a:ext uri="{FF2B5EF4-FFF2-40B4-BE49-F238E27FC236}">
                <a16:creationId xmlns:a16="http://schemas.microsoft.com/office/drawing/2014/main" id="{A96D3786-8DC3-43EE-B991-23458B193CE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25625"/>
            <a:ext cx="5181600" cy="658249"/>
          </a:xfrm>
        </p:spPr>
      </p:pic>
      <p:pic>
        <p:nvPicPr>
          <p:cNvPr id="3" name="Picture 2">
            <a:extLst>
              <a:ext uri="{FF2B5EF4-FFF2-40B4-BE49-F238E27FC236}">
                <a16:creationId xmlns:a16="http://schemas.microsoft.com/office/drawing/2014/main" id="{247E8AED-4C34-451F-B861-A581170FFD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spTree>
    <p:extLst>
      <p:ext uri="{BB962C8B-B14F-4D97-AF65-F5344CB8AC3E}">
        <p14:creationId xmlns:p14="http://schemas.microsoft.com/office/powerpoint/2010/main" val="336552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E4A432-0507-4894-9906-E39C3A780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9756" y="33130"/>
            <a:ext cx="583096" cy="606805"/>
          </a:xfrm>
          <a:prstGeom prst="rect">
            <a:avLst/>
          </a:prstGeom>
        </p:spPr>
      </p:pic>
      <p:sp>
        <p:nvSpPr>
          <p:cNvPr id="10" name="Title 9">
            <a:extLst>
              <a:ext uri="{FF2B5EF4-FFF2-40B4-BE49-F238E27FC236}">
                <a16:creationId xmlns:a16="http://schemas.microsoft.com/office/drawing/2014/main" id="{3188E2C4-D1A7-458B-9EBE-0F055AC56B41}"/>
              </a:ext>
            </a:extLst>
          </p:cNvPr>
          <p:cNvSpPr>
            <a:spLocks noGrp="1"/>
          </p:cNvSpPr>
          <p:nvPr>
            <p:ph type="title"/>
          </p:nvPr>
        </p:nvSpPr>
        <p:spPr/>
        <p:txBody>
          <a:bodyPr>
            <a:normAutofit/>
          </a:bodyPr>
          <a:lstStyle/>
          <a:p>
            <a:r>
              <a:rPr lang="en-US" sz="2000" dirty="0">
                <a:solidFill>
                  <a:schemeClr val="accent1">
                    <a:lumMod val="75000"/>
                  </a:schemeClr>
                </a:solidFill>
              </a:rPr>
              <a:t>Produce a report that calculates the Incremental Sold Quantity (ISU%) for each category during the Diwali Campaign. Additionally, provide rankings for the categories based on their ISU%. The report will include three key fields: category, </a:t>
            </a:r>
            <a:r>
              <a:rPr lang="en-US" sz="2000" dirty="0" err="1">
                <a:solidFill>
                  <a:schemeClr val="accent1">
                    <a:lumMod val="75000"/>
                  </a:schemeClr>
                </a:solidFill>
              </a:rPr>
              <a:t>isu</a:t>
            </a:r>
            <a:r>
              <a:rPr lang="en-US" sz="2000" dirty="0">
                <a:solidFill>
                  <a:schemeClr val="accent1">
                    <a:lumMod val="75000"/>
                  </a:schemeClr>
                </a:solidFill>
              </a:rPr>
              <a:t>% and rank order. This information will assist in assessing the category-wise success and impact of the Diwali Campaign on incremental sales.</a:t>
            </a:r>
          </a:p>
        </p:txBody>
      </p:sp>
      <p:sp>
        <p:nvSpPr>
          <p:cNvPr id="2" name="Content Placeholder 1">
            <a:extLst>
              <a:ext uri="{FF2B5EF4-FFF2-40B4-BE49-F238E27FC236}">
                <a16:creationId xmlns:a16="http://schemas.microsoft.com/office/drawing/2014/main" id="{0D26B26A-6267-44C4-A632-00DA265837B8}"/>
              </a:ext>
            </a:extLst>
          </p:cNvPr>
          <p:cNvSpPr>
            <a:spLocks noGrp="1"/>
          </p:cNvSpPr>
          <p:nvPr>
            <p:ph sz="half" idx="2"/>
          </p:nvPr>
        </p:nvSpPr>
        <p:spPr/>
        <p:txBody>
          <a:bodyPr>
            <a:noAutofit/>
          </a:bodyPr>
          <a:lstStyle/>
          <a:p>
            <a:pPr>
              <a:buFont typeface="Wingdings" panose="05000000000000000000" pitchFamily="2" charset="2"/>
              <a:buChar char="Ø"/>
            </a:pPr>
            <a:r>
              <a:rPr lang="en-US" sz="1800" dirty="0">
                <a:solidFill>
                  <a:schemeClr val="accent1">
                    <a:lumMod val="75000"/>
                  </a:schemeClr>
                </a:solidFill>
              </a:rPr>
              <a:t>In </a:t>
            </a:r>
            <a:r>
              <a:rPr lang="en-US" sz="1800" b="1" dirty="0">
                <a:solidFill>
                  <a:schemeClr val="accent1">
                    <a:lumMod val="75000"/>
                  </a:schemeClr>
                </a:solidFill>
              </a:rPr>
              <a:t>Category Home Appliance </a:t>
            </a:r>
            <a:r>
              <a:rPr lang="en-US" sz="1800" dirty="0">
                <a:solidFill>
                  <a:schemeClr val="accent1">
                    <a:lumMod val="75000"/>
                  </a:schemeClr>
                </a:solidFill>
              </a:rPr>
              <a:t>has generated </a:t>
            </a:r>
            <a:r>
              <a:rPr lang="en-US" sz="1800" b="1" dirty="0">
                <a:solidFill>
                  <a:schemeClr val="accent1">
                    <a:lumMod val="75000"/>
                  </a:schemeClr>
                </a:solidFill>
              </a:rPr>
              <a:t>244.23 ISU% </a:t>
            </a:r>
            <a:r>
              <a:rPr lang="en-US" sz="1800" dirty="0">
                <a:solidFill>
                  <a:schemeClr val="accent1">
                    <a:lumMod val="75000"/>
                  </a:schemeClr>
                </a:solidFill>
              </a:rPr>
              <a:t>which is </a:t>
            </a:r>
            <a:r>
              <a:rPr lang="en-US" sz="1800" b="1" dirty="0">
                <a:solidFill>
                  <a:schemeClr val="accent1">
                    <a:lumMod val="75000"/>
                  </a:schemeClr>
                </a:solidFill>
              </a:rPr>
              <a:t>highest.</a:t>
            </a:r>
          </a:p>
          <a:p>
            <a:pPr>
              <a:buFont typeface="Wingdings" panose="05000000000000000000" pitchFamily="2" charset="2"/>
              <a:buChar char="Ø"/>
            </a:pPr>
            <a:r>
              <a:rPr lang="en-US" sz="1800" dirty="0">
                <a:solidFill>
                  <a:schemeClr val="accent1">
                    <a:lumMod val="75000"/>
                  </a:schemeClr>
                </a:solidFill>
              </a:rPr>
              <a:t>Followed by </a:t>
            </a:r>
            <a:r>
              <a:rPr lang="en-US" sz="1800" b="1" dirty="0">
                <a:solidFill>
                  <a:schemeClr val="accent1">
                    <a:lumMod val="75000"/>
                  </a:schemeClr>
                </a:solidFill>
              </a:rPr>
              <a:t>Combo 1 </a:t>
            </a:r>
            <a:r>
              <a:rPr lang="en-US" sz="1800" dirty="0">
                <a:solidFill>
                  <a:schemeClr val="accent1">
                    <a:lumMod val="75000"/>
                  </a:schemeClr>
                </a:solidFill>
              </a:rPr>
              <a:t>has generated </a:t>
            </a:r>
            <a:r>
              <a:rPr lang="en-US" sz="1800" b="1" dirty="0">
                <a:solidFill>
                  <a:schemeClr val="accent1">
                    <a:lumMod val="75000"/>
                  </a:schemeClr>
                </a:solidFill>
              </a:rPr>
              <a:t>202.36 ISU% </a:t>
            </a:r>
            <a:r>
              <a:rPr lang="en-US" sz="1800" dirty="0">
                <a:solidFill>
                  <a:schemeClr val="accent1">
                    <a:lumMod val="75000"/>
                  </a:schemeClr>
                </a:solidFill>
              </a:rPr>
              <a:t>which is </a:t>
            </a:r>
            <a:r>
              <a:rPr lang="en-US" sz="1800" b="1" dirty="0">
                <a:solidFill>
                  <a:schemeClr val="accent1">
                    <a:lumMod val="75000"/>
                  </a:schemeClr>
                </a:solidFill>
              </a:rPr>
              <a:t>second highest.</a:t>
            </a:r>
          </a:p>
          <a:p>
            <a:pPr>
              <a:buFont typeface="Wingdings" panose="05000000000000000000" pitchFamily="2" charset="2"/>
              <a:buChar char="Ø"/>
            </a:pPr>
            <a:r>
              <a:rPr lang="en-US" sz="1800" dirty="0">
                <a:solidFill>
                  <a:schemeClr val="accent1">
                    <a:lumMod val="75000"/>
                  </a:schemeClr>
                </a:solidFill>
              </a:rPr>
              <a:t>Followed by </a:t>
            </a:r>
            <a:r>
              <a:rPr lang="en-US" sz="1800" b="1" dirty="0">
                <a:solidFill>
                  <a:schemeClr val="accent1">
                    <a:lumMod val="75000"/>
                  </a:schemeClr>
                </a:solidFill>
              </a:rPr>
              <a:t>Home Care </a:t>
            </a:r>
            <a:r>
              <a:rPr lang="en-US" sz="1800" dirty="0">
                <a:solidFill>
                  <a:schemeClr val="accent1">
                    <a:lumMod val="75000"/>
                  </a:schemeClr>
                </a:solidFill>
              </a:rPr>
              <a:t>has generated </a:t>
            </a:r>
            <a:r>
              <a:rPr lang="en-US" sz="1800" b="1" dirty="0">
                <a:solidFill>
                  <a:schemeClr val="accent1">
                    <a:lumMod val="75000"/>
                  </a:schemeClr>
                </a:solidFill>
              </a:rPr>
              <a:t>79.63 ISU% </a:t>
            </a:r>
            <a:r>
              <a:rPr lang="en-US" sz="1800" dirty="0">
                <a:solidFill>
                  <a:schemeClr val="accent1">
                    <a:lumMod val="75000"/>
                  </a:schemeClr>
                </a:solidFill>
              </a:rPr>
              <a:t>which is </a:t>
            </a:r>
            <a:r>
              <a:rPr lang="en-US" sz="1800" b="1" dirty="0">
                <a:solidFill>
                  <a:schemeClr val="accent1">
                    <a:lumMod val="75000"/>
                  </a:schemeClr>
                </a:solidFill>
              </a:rPr>
              <a:t>third highest.</a:t>
            </a:r>
          </a:p>
          <a:p>
            <a:pPr>
              <a:buFont typeface="Wingdings" panose="05000000000000000000" pitchFamily="2" charset="2"/>
              <a:buChar char="Ø"/>
            </a:pPr>
            <a:r>
              <a:rPr lang="en-US" sz="1800" dirty="0">
                <a:solidFill>
                  <a:schemeClr val="accent1">
                    <a:lumMod val="75000"/>
                  </a:schemeClr>
                </a:solidFill>
              </a:rPr>
              <a:t>Followed by </a:t>
            </a:r>
            <a:r>
              <a:rPr lang="en-US" sz="1800" b="1" dirty="0">
                <a:solidFill>
                  <a:schemeClr val="accent1">
                    <a:lumMod val="75000"/>
                  </a:schemeClr>
                </a:solidFill>
              </a:rPr>
              <a:t>Personal Care </a:t>
            </a:r>
            <a:r>
              <a:rPr lang="en-US" sz="1800" dirty="0">
                <a:solidFill>
                  <a:schemeClr val="accent1">
                    <a:lumMod val="75000"/>
                  </a:schemeClr>
                </a:solidFill>
              </a:rPr>
              <a:t>has generated </a:t>
            </a:r>
            <a:r>
              <a:rPr lang="en-US" sz="1800" b="1" dirty="0">
                <a:solidFill>
                  <a:schemeClr val="accent1">
                    <a:lumMod val="75000"/>
                  </a:schemeClr>
                </a:solidFill>
              </a:rPr>
              <a:t>31.06 ISU% </a:t>
            </a:r>
            <a:r>
              <a:rPr lang="en-US" sz="1800" dirty="0">
                <a:solidFill>
                  <a:schemeClr val="accent1">
                    <a:lumMod val="75000"/>
                  </a:schemeClr>
                </a:solidFill>
              </a:rPr>
              <a:t>which is </a:t>
            </a:r>
            <a:r>
              <a:rPr lang="en-US" sz="1800" b="1" dirty="0">
                <a:solidFill>
                  <a:schemeClr val="accent1">
                    <a:lumMod val="75000"/>
                  </a:schemeClr>
                </a:solidFill>
              </a:rPr>
              <a:t>forth highest.</a:t>
            </a:r>
          </a:p>
          <a:p>
            <a:pPr>
              <a:buFont typeface="Wingdings" panose="05000000000000000000" pitchFamily="2" charset="2"/>
              <a:buChar char="Ø"/>
            </a:pPr>
            <a:r>
              <a:rPr lang="en-US" sz="1800" dirty="0">
                <a:solidFill>
                  <a:schemeClr val="accent1">
                    <a:lumMod val="75000"/>
                  </a:schemeClr>
                </a:solidFill>
              </a:rPr>
              <a:t>Followed by </a:t>
            </a:r>
            <a:r>
              <a:rPr lang="en-US" sz="1800" b="1" dirty="0">
                <a:solidFill>
                  <a:schemeClr val="accent1">
                    <a:lumMod val="75000"/>
                  </a:schemeClr>
                </a:solidFill>
              </a:rPr>
              <a:t>Grocery &amp; Staples </a:t>
            </a:r>
            <a:r>
              <a:rPr lang="en-US" sz="1800" dirty="0">
                <a:solidFill>
                  <a:schemeClr val="accent1">
                    <a:lumMod val="75000"/>
                  </a:schemeClr>
                </a:solidFill>
              </a:rPr>
              <a:t>has generated </a:t>
            </a:r>
            <a:r>
              <a:rPr lang="en-US" sz="1800" b="1" dirty="0">
                <a:solidFill>
                  <a:schemeClr val="accent1">
                    <a:lumMod val="75000"/>
                  </a:schemeClr>
                </a:solidFill>
              </a:rPr>
              <a:t>18.05 ISU% </a:t>
            </a:r>
            <a:r>
              <a:rPr lang="en-US" sz="1800" dirty="0">
                <a:solidFill>
                  <a:schemeClr val="accent1">
                    <a:lumMod val="75000"/>
                  </a:schemeClr>
                </a:solidFill>
              </a:rPr>
              <a:t>which is </a:t>
            </a:r>
            <a:r>
              <a:rPr lang="en-US" sz="1800" b="1" dirty="0">
                <a:solidFill>
                  <a:schemeClr val="accent1">
                    <a:lumMod val="75000"/>
                  </a:schemeClr>
                </a:solidFill>
              </a:rPr>
              <a:t>fifth highest.</a:t>
            </a:r>
          </a:p>
        </p:txBody>
      </p:sp>
      <p:pic>
        <p:nvPicPr>
          <p:cNvPr id="6" name="Content Placeholder 5">
            <a:extLst>
              <a:ext uri="{FF2B5EF4-FFF2-40B4-BE49-F238E27FC236}">
                <a16:creationId xmlns:a16="http://schemas.microsoft.com/office/drawing/2014/main" id="{DDD7E9FF-07D7-4ADD-BC9B-C2B87D7A103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25625"/>
            <a:ext cx="3747868" cy="1825541"/>
          </a:xfrm>
        </p:spPr>
      </p:pic>
      <p:pic>
        <p:nvPicPr>
          <p:cNvPr id="3" name="Picture 2">
            <a:extLst>
              <a:ext uri="{FF2B5EF4-FFF2-40B4-BE49-F238E27FC236}">
                <a16:creationId xmlns:a16="http://schemas.microsoft.com/office/drawing/2014/main" id="{7B90A8A6-625E-CBDC-43F2-08B0237EF1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spTree>
    <p:extLst>
      <p:ext uri="{BB962C8B-B14F-4D97-AF65-F5344CB8AC3E}">
        <p14:creationId xmlns:p14="http://schemas.microsoft.com/office/powerpoint/2010/main" val="224695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E4A432-0507-4894-9906-E39C3A780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9756" y="33130"/>
            <a:ext cx="583096" cy="606805"/>
          </a:xfrm>
          <a:prstGeom prst="rect">
            <a:avLst/>
          </a:prstGeom>
        </p:spPr>
      </p:pic>
      <p:sp>
        <p:nvSpPr>
          <p:cNvPr id="10" name="Title 9">
            <a:extLst>
              <a:ext uri="{FF2B5EF4-FFF2-40B4-BE49-F238E27FC236}">
                <a16:creationId xmlns:a16="http://schemas.microsoft.com/office/drawing/2014/main" id="{3188E2C4-D1A7-458B-9EBE-0F055AC56B41}"/>
              </a:ext>
            </a:extLst>
          </p:cNvPr>
          <p:cNvSpPr>
            <a:spLocks noGrp="1"/>
          </p:cNvSpPr>
          <p:nvPr>
            <p:ph type="title"/>
          </p:nvPr>
        </p:nvSpPr>
        <p:spPr/>
        <p:txBody>
          <a:bodyPr>
            <a:normAutofit/>
          </a:bodyPr>
          <a:lstStyle/>
          <a:p>
            <a:r>
              <a:rPr lang="en-US" sz="2000" dirty="0">
                <a:solidFill>
                  <a:schemeClr val="accent1">
                    <a:lumMod val="75000"/>
                  </a:schemeClr>
                </a:solidFill>
              </a:rPr>
              <a:t>Create a report featuring the Top 5 products, ranked by Incremental Revenue Percentage (IR%), across all campaigns. The report will provide essential information including product name, category and </a:t>
            </a:r>
            <a:r>
              <a:rPr lang="en-US" sz="2000" dirty="0" err="1">
                <a:solidFill>
                  <a:schemeClr val="accent1">
                    <a:lumMod val="75000"/>
                  </a:schemeClr>
                </a:solidFill>
              </a:rPr>
              <a:t>ir</a:t>
            </a:r>
            <a:r>
              <a:rPr lang="en-US" sz="2000" dirty="0">
                <a:solidFill>
                  <a:schemeClr val="accent1">
                    <a:lumMod val="75000"/>
                  </a:schemeClr>
                </a:solidFill>
              </a:rPr>
              <a:t>%. This analysis helps identify the most successful products in terms of incremental revenue across our campaigns, assisting in product optimization.</a:t>
            </a:r>
          </a:p>
        </p:txBody>
      </p:sp>
      <p:pic>
        <p:nvPicPr>
          <p:cNvPr id="6" name="Content Placeholder 5">
            <a:extLst>
              <a:ext uri="{FF2B5EF4-FFF2-40B4-BE49-F238E27FC236}">
                <a16:creationId xmlns:a16="http://schemas.microsoft.com/office/drawing/2014/main" id="{B7736347-4558-4DB6-BB22-5C3282C5318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25625"/>
            <a:ext cx="4677428" cy="1371791"/>
          </a:xfrm>
        </p:spPr>
      </p:pic>
      <p:pic>
        <p:nvPicPr>
          <p:cNvPr id="3" name="Picture 2">
            <a:extLst>
              <a:ext uri="{FF2B5EF4-FFF2-40B4-BE49-F238E27FC236}">
                <a16:creationId xmlns:a16="http://schemas.microsoft.com/office/drawing/2014/main" id="{828FF087-D417-C5EB-AA1E-B27AC9C18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graphicFrame>
        <p:nvGraphicFramePr>
          <p:cNvPr id="4" name="Content Placeholder 3">
            <a:extLst>
              <a:ext uri="{FF2B5EF4-FFF2-40B4-BE49-F238E27FC236}">
                <a16:creationId xmlns:a16="http://schemas.microsoft.com/office/drawing/2014/main" id="{985CC61F-89A0-CFED-340A-0C4A19599B9B}"/>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8263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rgbClr val="DFE7F5"/>
            </a:gs>
            <a:gs pos="0">
              <a:schemeClr val="accent5">
                <a:lumMod val="20000"/>
                <a:lumOff val="80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E4A432-0507-4894-9906-E39C3A780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9756" y="33130"/>
            <a:ext cx="583096" cy="606805"/>
          </a:xfrm>
          <a:prstGeom prst="rect">
            <a:avLst/>
          </a:prstGeom>
        </p:spPr>
      </p:pic>
      <p:sp>
        <p:nvSpPr>
          <p:cNvPr id="9" name="TextBox 8">
            <a:extLst>
              <a:ext uri="{FF2B5EF4-FFF2-40B4-BE49-F238E27FC236}">
                <a16:creationId xmlns:a16="http://schemas.microsoft.com/office/drawing/2014/main" id="{8B436C80-831B-4457-A377-4855DFBA0DEC}"/>
              </a:ext>
            </a:extLst>
          </p:cNvPr>
          <p:cNvSpPr txBox="1"/>
          <p:nvPr/>
        </p:nvSpPr>
        <p:spPr>
          <a:xfrm>
            <a:off x="1477617" y="2090530"/>
            <a:ext cx="9554818" cy="830997"/>
          </a:xfrm>
          <a:prstGeom prst="rect">
            <a:avLst/>
          </a:prstGeom>
          <a:noFill/>
        </p:spPr>
        <p:txBody>
          <a:bodyPr wrap="square" rtlCol="0" anchor="ctr">
            <a:spAutoFit/>
          </a:bodyPr>
          <a:lstStyle/>
          <a:p>
            <a:pPr algn="ctr"/>
            <a:r>
              <a:rPr lang="en-US" sz="4800" b="1" dirty="0">
                <a:solidFill>
                  <a:schemeClr val="accent1">
                    <a:lumMod val="50000"/>
                  </a:schemeClr>
                </a:solidFill>
              </a:rPr>
              <a:t>Thank You !</a:t>
            </a:r>
          </a:p>
        </p:txBody>
      </p:sp>
      <p:pic>
        <p:nvPicPr>
          <p:cNvPr id="2" name="Picture 1">
            <a:extLst>
              <a:ext uri="{FF2B5EF4-FFF2-40B4-BE49-F238E27FC236}">
                <a16:creationId xmlns:a16="http://schemas.microsoft.com/office/drawing/2014/main" id="{03E65300-2FE3-E340-4B2C-4E02CA91A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2" y="6391429"/>
            <a:ext cx="963806" cy="437075"/>
          </a:xfrm>
          <a:prstGeom prst="rect">
            <a:avLst/>
          </a:prstGeom>
        </p:spPr>
      </p:pic>
    </p:spTree>
    <p:extLst>
      <p:ext uri="{BB962C8B-B14F-4D97-AF65-F5344CB8AC3E}">
        <p14:creationId xmlns:p14="http://schemas.microsoft.com/office/powerpoint/2010/main" val="334839428"/>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634</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Problem Statement</vt:lpstr>
      <vt:lpstr>Provide a list of products with a base price greater than 500 and that are featured in promo type of ‘BOGOF’ (Buy One Get One Free). This information will help us identify high - value products that are currently being heavily discounted, which can be useful for evaluating our pricing and promotion strategies.</vt:lpstr>
      <vt:lpstr>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vt:lpstr>
      <vt:lpstr>Generate a report that displays each campaign along with the total revenue generated before and after the campaign? The report includes three key fields: Campaign_Name, Total_Revenue (before_ promotion), Total_Revenue (after_ promotion). This report should help in evaluating the financial impact of our promotional campaigns. (Display the values in millions)</vt:lpstr>
      <vt:lpstr>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vt:lpstr>
      <vt:lpstr>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Jasmeet Arora</dc:creator>
  <cp:lastModifiedBy>Gurvinder Singh Arora</cp:lastModifiedBy>
  <cp:revision>19</cp:revision>
  <dcterms:created xsi:type="dcterms:W3CDTF">2024-12-26T08:06:10Z</dcterms:created>
  <dcterms:modified xsi:type="dcterms:W3CDTF">2024-12-27T14:11:04Z</dcterms:modified>
</cp:coreProperties>
</file>