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9" r:id="rId2"/>
    <p:sldId id="260" r:id="rId3"/>
    <p:sldId id="261" r:id="rId4"/>
    <p:sldId id="26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p:scale>
          <a:sx n="71" d="100"/>
          <a:sy n="71" d="100"/>
        </p:scale>
        <p:origin x="204" y="8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BFC284-7002-4F67-BADE-71846D908121}" type="datetimeFigureOut">
              <a:rPr lang="en-US" smtClean="0"/>
              <a:t>6/1/2018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0DBB51-779F-417D-8090-306ECF06C0D8}" type="slidenum">
              <a:rPr lang="en-US" smtClean="0"/>
              <a:t>‹#›</a:t>
            </a:fld>
            <a:endParaRPr lang="en-US"/>
          </a:p>
        </p:txBody>
      </p:sp>
    </p:spTree>
    <p:extLst>
      <p:ext uri="{BB962C8B-B14F-4D97-AF65-F5344CB8AC3E}">
        <p14:creationId xmlns:p14="http://schemas.microsoft.com/office/powerpoint/2010/main" val="3448640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4850" y="1154113"/>
            <a:ext cx="5540375" cy="3117850"/>
          </a:xfrm>
        </p:spPr>
      </p:sp>
      <p:sp>
        <p:nvSpPr>
          <p:cNvPr id="3" name="Notes Placeholder 2"/>
          <p:cNvSpPr>
            <a:spLocks noGrp="1"/>
          </p:cNvSpPr>
          <p:nvPr>
            <p:ph type="body" idx="1"/>
          </p:nvPr>
        </p:nvSpPr>
        <p:spPr/>
        <p:txBody>
          <a:bodyPr/>
          <a:lstStyle/>
          <a:p>
            <a:r>
              <a:rPr lang="en-US" dirty="0" smtClean="0"/>
              <a:t>I’m</a:t>
            </a:r>
            <a:r>
              <a:rPr lang="en-US" baseline="0" dirty="0" smtClean="0"/>
              <a:t> representing Computational Neuroscience-Nair lab. I’m Feng </a:t>
            </a:r>
            <a:r>
              <a:rPr lang="en-US" baseline="0" dirty="0" err="1" smtClean="0"/>
              <a:t>Feng</a:t>
            </a:r>
            <a:r>
              <a:rPr lang="en-US" baseline="0" dirty="0" smtClean="0"/>
              <a:t>. Here are several on-going projects in our lab. </a:t>
            </a:r>
            <a:endParaRPr lang="en-US" dirty="0"/>
          </a:p>
        </p:txBody>
      </p:sp>
      <p:sp>
        <p:nvSpPr>
          <p:cNvPr id="4" name="Slide Number Placeholder 3"/>
          <p:cNvSpPr>
            <a:spLocks noGrp="1"/>
          </p:cNvSpPr>
          <p:nvPr>
            <p:ph type="sldNum" sz="quarter" idx="10"/>
          </p:nvPr>
        </p:nvSpPr>
        <p:spPr/>
        <p:txBody>
          <a:bodyPr/>
          <a:lstStyle/>
          <a:p>
            <a:fld id="{EE6A37B6-132D-4A1C-866A-4F348A7A80FC}" type="slidenum">
              <a:rPr lang="en-US" smtClean="0"/>
              <a:t>1</a:t>
            </a:fld>
            <a:endParaRPr lang="en-US"/>
          </a:p>
        </p:txBody>
      </p:sp>
    </p:spTree>
    <p:extLst>
      <p:ext uri="{BB962C8B-B14F-4D97-AF65-F5344CB8AC3E}">
        <p14:creationId xmlns:p14="http://schemas.microsoft.com/office/powerpoint/2010/main" val="2921255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8D6550-1999-4138-A200-6C1D080C434D}"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81C22-DD26-4782-89B2-13EA13B5A412}" type="slidenum">
              <a:rPr lang="en-US" smtClean="0"/>
              <a:t>‹#›</a:t>
            </a:fld>
            <a:endParaRPr lang="en-US"/>
          </a:p>
        </p:txBody>
      </p:sp>
    </p:spTree>
    <p:extLst>
      <p:ext uri="{BB962C8B-B14F-4D97-AF65-F5344CB8AC3E}">
        <p14:creationId xmlns:p14="http://schemas.microsoft.com/office/powerpoint/2010/main" val="3045291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8D6550-1999-4138-A200-6C1D080C434D}"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81C22-DD26-4782-89B2-13EA13B5A412}" type="slidenum">
              <a:rPr lang="en-US" smtClean="0"/>
              <a:t>‹#›</a:t>
            </a:fld>
            <a:endParaRPr lang="en-US"/>
          </a:p>
        </p:txBody>
      </p:sp>
    </p:spTree>
    <p:extLst>
      <p:ext uri="{BB962C8B-B14F-4D97-AF65-F5344CB8AC3E}">
        <p14:creationId xmlns:p14="http://schemas.microsoft.com/office/powerpoint/2010/main" val="932544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8D6550-1999-4138-A200-6C1D080C434D}"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81C22-DD26-4782-89B2-13EA13B5A412}" type="slidenum">
              <a:rPr lang="en-US" smtClean="0"/>
              <a:t>‹#›</a:t>
            </a:fld>
            <a:endParaRPr lang="en-US"/>
          </a:p>
        </p:txBody>
      </p:sp>
    </p:spTree>
    <p:extLst>
      <p:ext uri="{BB962C8B-B14F-4D97-AF65-F5344CB8AC3E}">
        <p14:creationId xmlns:p14="http://schemas.microsoft.com/office/powerpoint/2010/main" val="746304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8D6550-1999-4138-A200-6C1D080C434D}"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81C22-DD26-4782-89B2-13EA13B5A412}" type="slidenum">
              <a:rPr lang="en-US" smtClean="0"/>
              <a:t>‹#›</a:t>
            </a:fld>
            <a:endParaRPr lang="en-US"/>
          </a:p>
        </p:txBody>
      </p:sp>
    </p:spTree>
    <p:extLst>
      <p:ext uri="{BB962C8B-B14F-4D97-AF65-F5344CB8AC3E}">
        <p14:creationId xmlns:p14="http://schemas.microsoft.com/office/powerpoint/2010/main" val="4248861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8D6550-1999-4138-A200-6C1D080C434D}"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81C22-DD26-4782-89B2-13EA13B5A412}" type="slidenum">
              <a:rPr lang="en-US" smtClean="0"/>
              <a:t>‹#›</a:t>
            </a:fld>
            <a:endParaRPr lang="en-US"/>
          </a:p>
        </p:txBody>
      </p:sp>
    </p:spTree>
    <p:extLst>
      <p:ext uri="{BB962C8B-B14F-4D97-AF65-F5344CB8AC3E}">
        <p14:creationId xmlns:p14="http://schemas.microsoft.com/office/powerpoint/2010/main" val="935947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8D6550-1999-4138-A200-6C1D080C434D}" type="datetimeFigureOut">
              <a:rPr lang="en-US" smtClean="0"/>
              <a:t>6/1/2018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81C22-DD26-4782-89B2-13EA13B5A412}" type="slidenum">
              <a:rPr lang="en-US" smtClean="0"/>
              <a:t>‹#›</a:t>
            </a:fld>
            <a:endParaRPr lang="en-US"/>
          </a:p>
        </p:txBody>
      </p:sp>
    </p:spTree>
    <p:extLst>
      <p:ext uri="{BB962C8B-B14F-4D97-AF65-F5344CB8AC3E}">
        <p14:creationId xmlns:p14="http://schemas.microsoft.com/office/powerpoint/2010/main" val="4055221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8D6550-1999-4138-A200-6C1D080C434D}" type="datetimeFigureOut">
              <a:rPr lang="en-US" smtClean="0"/>
              <a:t>6/1/2018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B81C22-DD26-4782-89B2-13EA13B5A412}" type="slidenum">
              <a:rPr lang="en-US" smtClean="0"/>
              <a:t>‹#›</a:t>
            </a:fld>
            <a:endParaRPr lang="en-US"/>
          </a:p>
        </p:txBody>
      </p:sp>
    </p:spTree>
    <p:extLst>
      <p:ext uri="{BB962C8B-B14F-4D97-AF65-F5344CB8AC3E}">
        <p14:creationId xmlns:p14="http://schemas.microsoft.com/office/powerpoint/2010/main" val="3685403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8D6550-1999-4138-A200-6C1D080C434D}" type="datetimeFigureOut">
              <a:rPr lang="en-US" smtClean="0"/>
              <a:t>6/1/2018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B81C22-DD26-4782-89B2-13EA13B5A412}" type="slidenum">
              <a:rPr lang="en-US" smtClean="0"/>
              <a:t>‹#›</a:t>
            </a:fld>
            <a:endParaRPr lang="en-US"/>
          </a:p>
        </p:txBody>
      </p:sp>
    </p:spTree>
    <p:extLst>
      <p:ext uri="{BB962C8B-B14F-4D97-AF65-F5344CB8AC3E}">
        <p14:creationId xmlns:p14="http://schemas.microsoft.com/office/powerpoint/2010/main" val="3714697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D6550-1999-4138-A200-6C1D080C434D}" type="datetimeFigureOut">
              <a:rPr lang="en-US" smtClean="0"/>
              <a:t>6/1/2018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B81C22-DD26-4782-89B2-13EA13B5A412}" type="slidenum">
              <a:rPr lang="en-US" smtClean="0"/>
              <a:t>‹#›</a:t>
            </a:fld>
            <a:endParaRPr lang="en-US"/>
          </a:p>
        </p:txBody>
      </p:sp>
    </p:spTree>
    <p:extLst>
      <p:ext uri="{BB962C8B-B14F-4D97-AF65-F5344CB8AC3E}">
        <p14:creationId xmlns:p14="http://schemas.microsoft.com/office/powerpoint/2010/main" val="2698040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8D6550-1999-4138-A200-6C1D080C434D}" type="datetimeFigureOut">
              <a:rPr lang="en-US" smtClean="0"/>
              <a:t>6/1/2018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81C22-DD26-4782-89B2-13EA13B5A412}" type="slidenum">
              <a:rPr lang="en-US" smtClean="0"/>
              <a:t>‹#›</a:t>
            </a:fld>
            <a:endParaRPr lang="en-US"/>
          </a:p>
        </p:txBody>
      </p:sp>
    </p:spTree>
    <p:extLst>
      <p:ext uri="{BB962C8B-B14F-4D97-AF65-F5344CB8AC3E}">
        <p14:creationId xmlns:p14="http://schemas.microsoft.com/office/powerpoint/2010/main" val="4221475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8D6550-1999-4138-A200-6C1D080C434D}" type="datetimeFigureOut">
              <a:rPr lang="en-US" smtClean="0"/>
              <a:t>6/1/2018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81C22-DD26-4782-89B2-13EA13B5A412}" type="slidenum">
              <a:rPr lang="en-US" smtClean="0"/>
              <a:t>‹#›</a:t>
            </a:fld>
            <a:endParaRPr lang="en-US"/>
          </a:p>
        </p:txBody>
      </p:sp>
    </p:spTree>
    <p:extLst>
      <p:ext uri="{BB962C8B-B14F-4D97-AF65-F5344CB8AC3E}">
        <p14:creationId xmlns:p14="http://schemas.microsoft.com/office/powerpoint/2010/main" val="144490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8D6550-1999-4138-A200-6C1D080C434D}" type="datetimeFigureOut">
              <a:rPr lang="en-US" smtClean="0"/>
              <a:t>6/1/2018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81C22-DD26-4782-89B2-13EA13B5A412}" type="slidenum">
              <a:rPr lang="en-US" smtClean="0"/>
              <a:t>‹#›</a:t>
            </a:fld>
            <a:endParaRPr lang="en-US"/>
          </a:p>
        </p:txBody>
      </p:sp>
    </p:spTree>
    <p:extLst>
      <p:ext uri="{BB962C8B-B14F-4D97-AF65-F5344CB8AC3E}">
        <p14:creationId xmlns:p14="http://schemas.microsoft.com/office/powerpoint/2010/main" val="680583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0" y="1021975"/>
            <a:ext cx="12191999" cy="2043954"/>
          </a:xfrm>
          <a:prstGeom prst="rect">
            <a:avLst/>
          </a:prstGeom>
          <a:solidFill>
            <a:srgbClr val="002F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36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b="1" dirty="0"/>
              <a:t>Project 4</a:t>
            </a:r>
          </a:p>
          <a:p>
            <a:r>
              <a:rPr lang="en-US" sz="3200" dirty="0" smtClean="0"/>
              <a:t>Use scale-down </a:t>
            </a:r>
            <a:r>
              <a:rPr lang="en-US" sz="3200" dirty="0"/>
              <a:t>network </a:t>
            </a:r>
            <a:r>
              <a:rPr lang="en-US" sz="3200" dirty="0"/>
              <a:t>model of the </a:t>
            </a:r>
            <a:r>
              <a:rPr lang="en-US" sz="3200" dirty="0"/>
              <a:t>BLA to </a:t>
            </a:r>
            <a:r>
              <a:rPr lang="en-US" sz="3200" dirty="0"/>
              <a:t>study </a:t>
            </a:r>
            <a:r>
              <a:rPr lang="en-US" sz="3200" dirty="0"/>
              <a:t>gamma oscillation</a:t>
            </a:r>
          </a:p>
        </p:txBody>
      </p:sp>
      <p:sp>
        <p:nvSpPr>
          <p:cNvPr id="3" name="Slide Number Placeholder 2"/>
          <p:cNvSpPr>
            <a:spLocks noGrp="1"/>
          </p:cNvSpPr>
          <p:nvPr>
            <p:ph type="sldNum" sz="quarter" idx="12"/>
          </p:nvPr>
        </p:nvSpPr>
        <p:spPr/>
        <p:txBody>
          <a:bodyPr/>
          <a:lstStyle/>
          <a:p>
            <a:fld id="{E8D2F02D-D726-4195-8AF9-5E2246DD4215}" type="slidenum">
              <a:rPr lang="en-US" smtClean="0"/>
              <a:t>1</a:t>
            </a:fld>
            <a:endParaRPr lang="en-US"/>
          </a:p>
        </p:txBody>
      </p:sp>
    </p:spTree>
    <p:extLst>
      <p:ext uri="{BB962C8B-B14F-4D97-AF65-F5344CB8AC3E}">
        <p14:creationId xmlns:p14="http://schemas.microsoft.com/office/powerpoint/2010/main" val="2052397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441" y="420505"/>
            <a:ext cx="12192000" cy="646331"/>
          </a:xfrm>
          <a:prstGeom prst="rect">
            <a:avLst/>
          </a:prstGeom>
        </p:spPr>
        <p:txBody>
          <a:bodyPr wrap="square">
            <a:spAutoFit/>
          </a:bodyPr>
          <a:lstStyle/>
          <a:p>
            <a:r>
              <a:rPr lang="en-US" dirty="0" smtClean="0"/>
              <a:t>We use a scale-down version network model, which contains 1,000 neurons, but with same portion of neuron type, same connectivity value, similar distribution of internal and external connection strength, and same level of background </a:t>
            </a:r>
            <a:r>
              <a:rPr lang="en-US" dirty="0" smtClean="0"/>
              <a:t>noise</a:t>
            </a:r>
            <a:r>
              <a:rPr lang="en-US" dirty="0"/>
              <a:t>.</a:t>
            </a:r>
            <a:endParaRPr lang="en-US" dirty="0" smtClean="0"/>
          </a:p>
        </p:txBody>
      </p:sp>
      <p:sp>
        <p:nvSpPr>
          <p:cNvPr id="25" name="Rectangle 24"/>
          <p:cNvSpPr/>
          <p:nvPr/>
        </p:nvSpPr>
        <p:spPr>
          <a:xfrm>
            <a:off x="231614" y="1337739"/>
            <a:ext cx="6091707" cy="1323439"/>
          </a:xfrm>
          <a:prstGeom prst="rect">
            <a:avLst/>
          </a:prstGeom>
        </p:spPr>
        <p:txBody>
          <a:bodyPr wrap="square">
            <a:spAutoFit/>
          </a:bodyPr>
          <a:lstStyle/>
          <a:p>
            <a:pPr marL="285750" indent="-285750">
              <a:buFont typeface="Wingdings" panose="05000000000000000000" pitchFamily="2" charset="2"/>
              <a:buChar char="Ø"/>
            </a:pPr>
            <a:r>
              <a:rPr lang="en-US" sz="1600" dirty="0" smtClean="0"/>
              <a:t>Dimension: 0.6×</a:t>
            </a:r>
            <a:r>
              <a:rPr lang="en-US" sz="1600" dirty="0"/>
              <a:t> 0.6 </a:t>
            </a:r>
            <a:r>
              <a:rPr lang="en-US" sz="1600" dirty="0" smtClean="0"/>
              <a:t>×</a:t>
            </a:r>
            <a:r>
              <a:rPr lang="en-US" sz="1600" dirty="0"/>
              <a:t> </a:t>
            </a:r>
            <a:r>
              <a:rPr lang="en-US" sz="1600" dirty="0" smtClean="0"/>
              <a:t>0.6mm</a:t>
            </a:r>
          </a:p>
          <a:p>
            <a:pPr marL="285750" indent="-285750">
              <a:buFont typeface="Wingdings" panose="05000000000000000000" pitchFamily="2" charset="2"/>
              <a:buChar char="Ø"/>
            </a:pPr>
            <a:r>
              <a:rPr lang="en-US" sz="1600" dirty="0" smtClean="0"/>
              <a:t>Neuron number: </a:t>
            </a:r>
            <a:r>
              <a:rPr lang="en-US" sz="1600" dirty="0" smtClean="0"/>
              <a:t>1,000 (</a:t>
            </a:r>
            <a:r>
              <a:rPr lang="en-US" sz="1600" dirty="0" smtClean="0"/>
              <a:t>640 A-PNs, 260CPNs and 100ITNs)</a:t>
            </a:r>
          </a:p>
          <a:p>
            <a:pPr marL="285750" indent="-285750">
              <a:buFont typeface="Wingdings" panose="05000000000000000000" pitchFamily="2" charset="2"/>
              <a:buChar char="Ø"/>
            </a:pPr>
            <a:r>
              <a:rPr lang="en-US" sz="1600" dirty="0" smtClean="0"/>
              <a:t>P2P connectivity: </a:t>
            </a:r>
            <a:r>
              <a:rPr lang="en-US" sz="1600" dirty="0" smtClean="0"/>
              <a:t>2%</a:t>
            </a:r>
            <a:endParaRPr lang="en-US" sz="1600" dirty="0" smtClean="0"/>
          </a:p>
          <a:p>
            <a:pPr marL="285750" indent="-285750">
              <a:buFont typeface="Wingdings" panose="05000000000000000000" pitchFamily="2" charset="2"/>
              <a:buChar char="Ø"/>
            </a:pPr>
            <a:r>
              <a:rPr lang="en-US" sz="1600" dirty="0" smtClean="0"/>
              <a:t>P2I, I2P, I2I and GAP junction all made </a:t>
            </a:r>
            <a:r>
              <a:rPr lang="en-US" sz="1600" dirty="0" smtClean="0"/>
              <a:t>to be ~30%</a:t>
            </a:r>
            <a:endParaRPr lang="en-US" sz="1600" dirty="0" smtClean="0"/>
          </a:p>
          <a:p>
            <a:pPr marL="285750" indent="-285750">
              <a:buFont typeface="Wingdings" panose="05000000000000000000" pitchFamily="2" charset="2"/>
              <a:buChar char="Ø"/>
            </a:pPr>
            <a:r>
              <a:rPr lang="en-US" sz="1600" dirty="0" smtClean="0"/>
              <a:t>Electrode is placed at the middle point of the structure.</a:t>
            </a:r>
            <a:endParaRPr lang="en-US" sz="1600" dirty="0"/>
          </a:p>
        </p:txBody>
      </p:sp>
      <p:sp>
        <p:nvSpPr>
          <p:cNvPr id="2" name="Rectangle 1"/>
          <p:cNvSpPr/>
          <p:nvPr/>
        </p:nvSpPr>
        <p:spPr>
          <a:xfrm>
            <a:off x="0" y="-10381"/>
            <a:ext cx="5352619" cy="369332"/>
          </a:xfrm>
          <a:prstGeom prst="rect">
            <a:avLst/>
          </a:prstGeom>
        </p:spPr>
        <p:txBody>
          <a:bodyPr wrap="none">
            <a:spAutoFit/>
          </a:bodyPr>
          <a:lstStyle/>
          <a:p>
            <a:r>
              <a:rPr lang="en-US" b="1" dirty="0" smtClean="0"/>
              <a:t>INTRODUCTION</a:t>
            </a:r>
            <a:r>
              <a:rPr lang="en-US" b="1" dirty="0" smtClean="0"/>
              <a:t>: </a:t>
            </a:r>
            <a:r>
              <a:rPr lang="en-US" b="1" dirty="0" smtClean="0"/>
              <a:t>A scale-down version network model</a:t>
            </a:r>
            <a:endParaRPr lang="en-US" b="1" dirty="0"/>
          </a:p>
        </p:txBody>
      </p:sp>
      <p:pic>
        <p:nvPicPr>
          <p:cNvPr id="28" name="Picture 27"/>
          <p:cNvPicPr>
            <a:picLocks noChangeAspect="1"/>
          </p:cNvPicPr>
          <p:nvPr/>
        </p:nvPicPr>
        <p:blipFill>
          <a:blip r:embed="rId2"/>
          <a:stretch>
            <a:fillRect/>
          </a:stretch>
        </p:blipFill>
        <p:spPr>
          <a:xfrm>
            <a:off x="3065172" y="3130864"/>
            <a:ext cx="4562231" cy="3727136"/>
          </a:xfrm>
          <a:prstGeom prst="rect">
            <a:avLst/>
          </a:prstGeom>
        </p:spPr>
      </p:pic>
      <p:sp>
        <p:nvSpPr>
          <p:cNvPr id="29" name="Isosceles Triangle 153"/>
          <p:cNvSpPr/>
          <p:nvPr/>
        </p:nvSpPr>
        <p:spPr>
          <a:xfrm rot="9785985">
            <a:off x="4889532" y="3486906"/>
            <a:ext cx="291232" cy="1182024"/>
          </a:xfrm>
          <a:custGeom>
            <a:avLst/>
            <a:gdLst>
              <a:gd name="connsiteX0" fmla="*/ 0 w 591363"/>
              <a:gd name="connsiteY0" fmla="*/ 573181 h 573181"/>
              <a:gd name="connsiteX1" fmla="*/ 295682 w 591363"/>
              <a:gd name="connsiteY1" fmla="*/ 0 h 573181"/>
              <a:gd name="connsiteX2" fmla="*/ 591363 w 591363"/>
              <a:gd name="connsiteY2" fmla="*/ 573181 h 573181"/>
              <a:gd name="connsiteX3" fmla="*/ 0 w 591363"/>
              <a:gd name="connsiteY3" fmla="*/ 573181 h 573181"/>
              <a:gd name="connsiteX0" fmla="*/ 384929 w 976292"/>
              <a:gd name="connsiteY0" fmla="*/ 2518180 h 2518180"/>
              <a:gd name="connsiteX1" fmla="*/ 0 w 976292"/>
              <a:gd name="connsiteY1" fmla="*/ 0 h 2518180"/>
              <a:gd name="connsiteX2" fmla="*/ 976292 w 976292"/>
              <a:gd name="connsiteY2" fmla="*/ 2518180 h 2518180"/>
              <a:gd name="connsiteX3" fmla="*/ 384929 w 976292"/>
              <a:gd name="connsiteY3" fmla="*/ 2518180 h 2518180"/>
              <a:gd name="connsiteX0" fmla="*/ 384929 w 746086"/>
              <a:gd name="connsiteY0" fmla="*/ 2518180 h 2518180"/>
              <a:gd name="connsiteX1" fmla="*/ 0 w 746086"/>
              <a:gd name="connsiteY1" fmla="*/ 0 h 2518180"/>
              <a:gd name="connsiteX2" fmla="*/ 746086 w 746086"/>
              <a:gd name="connsiteY2" fmla="*/ 2338429 h 2518180"/>
              <a:gd name="connsiteX3" fmla="*/ 384929 w 746086"/>
              <a:gd name="connsiteY3" fmla="*/ 2518180 h 2518180"/>
              <a:gd name="connsiteX0" fmla="*/ 435325 w 746086"/>
              <a:gd name="connsiteY0" fmla="*/ 2295153 h 2338429"/>
              <a:gd name="connsiteX1" fmla="*/ 0 w 746086"/>
              <a:gd name="connsiteY1" fmla="*/ 0 h 2338429"/>
              <a:gd name="connsiteX2" fmla="*/ 746086 w 746086"/>
              <a:gd name="connsiteY2" fmla="*/ 2338429 h 2338429"/>
              <a:gd name="connsiteX3" fmla="*/ 435325 w 746086"/>
              <a:gd name="connsiteY3" fmla="*/ 2295153 h 2338429"/>
              <a:gd name="connsiteX0" fmla="*/ 435325 w 698639"/>
              <a:gd name="connsiteY0" fmla="*/ 2295153 h 2295153"/>
              <a:gd name="connsiteX1" fmla="*/ 0 w 698639"/>
              <a:gd name="connsiteY1" fmla="*/ 0 h 2295153"/>
              <a:gd name="connsiteX2" fmla="*/ 698639 w 698639"/>
              <a:gd name="connsiteY2" fmla="*/ 2292318 h 2295153"/>
              <a:gd name="connsiteX3" fmla="*/ 435325 w 698639"/>
              <a:gd name="connsiteY3" fmla="*/ 2295153 h 2295153"/>
            </a:gdLst>
            <a:ahLst/>
            <a:cxnLst>
              <a:cxn ang="0">
                <a:pos x="connsiteX0" y="connsiteY0"/>
              </a:cxn>
              <a:cxn ang="0">
                <a:pos x="connsiteX1" y="connsiteY1"/>
              </a:cxn>
              <a:cxn ang="0">
                <a:pos x="connsiteX2" y="connsiteY2"/>
              </a:cxn>
              <a:cxn ang="0">
                <a:pos x="connsiteX3" y="connsiteY3"/>
              </a:cxn>
            </a:cxnLst>
            <a:rect l="l" t="t" r="r" b="b"/>
            <a:pathLst>
              <a:path w="698639" h="2295153">
                <a:moveTo>
                  <a:pt x="435325" y="2295153"/>
                </a:moveTo>
                <a:lnTo>
                  <a:pt x="0" y="0"/>
                </a:lnTo>
                <a:lnTo>
                  <a:pt x="698639" y="2292318"/>
                </a:lnTo>
                <a:lnTo>
                  <a:pt x="435325" y="2295153"/>
                </a:lnTo>
                <a:close/>
              </a:path>
            </a:pathLst>
          </a:cu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rot="5400000">
            <a:off x="5489621" y="2908249"/>
            <a:ext cx="129428" cy="120630"/>
          </a:xfrm>
          <a:prstGeom prst="triangle">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5016308" y="2943495"/>
            <a:ext cx="477712" cy="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29" idx="0"/>
          </p:cNvCxnSpPr>
          <p:nvPr/>
        </p:nvCxnSpPr>
        <p:spPr>
          <a:xfrm flipH="1">
            <a:off x="4829033" y="2943225"/>
            <a:ext cx="190642" cy="57962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5619410" y="2968564"/>
            <a:ext cx="217510" cy="877"/>
          </a:xfrm>
          <a:prstGeom prst="line">
            <a:avLst/>
          </a:prstGeom>
          <a:ln w="127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5345770" y="2989721"/>
            <a:ext cx="148250" cy="216542"/>
            <a:chOff x="5471160" y="3055493"/>
            <a:chExt cx="148250" cy="216542"/>
          </a:xfrm>
        </p:grpSpPr>
        <p:cxnSp>
          <p:nvCxnSpPr>
            <p:cNvPr id="39" name="Straight Connector 38"/>
            <p:cNvCxnSpPr/>
            <p:nvPr/>
          </p:nvCxnSpPr>
          <p:spPr>
            <a:xfrm>
              <a:off x="5539740" y="3060324"/>
              <a:ext cx="79670" cy="239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539740" y="3055493"/>
              <a:ext cx="2" cy="14891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471160" y="3204411"/>
              <a:ext cx="137160" cy="2916"/>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494020" y="3236765"/>
              <a:ext cx="91440" cy="2916"/>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507736" y="3269119"/>
              <a:ext cx="64008" cy="2916"/>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8" name="Rectangle 57"/>
          <p:cNvSpPr/>
          <p:nvPr/>
        </p:nvSpPr>
        <p:spPr>
          <a:xfrm>
            <a:off x="2442893" y="3522853"/>
            <a:ext cx="1067921" cy="369332"/>
          </a:xfrm>
          <a:prstGeom prst="rect">
            <a:avLst/>
          </a:prstGeom>
        </p:spPr>
        <p:txBody>
          <a:bodyPr wrap="none">
            <a:spAutoFit/>
          </a:bodyPr>
          <a:lstStyle/>
          <a:p>
            <a:r>
              <a:rPr lang="en-US" dirty="0" smtClean="0"/>
              <a:t>Unit: mm</a:t>
            </a:r>
            <a:endParaRPr lang="en-US" dirty="0"/>
          </a:p>
        </p:txBody>
      </p:sp>
    </p:spTree>
    <p:extLst>
      <p:ext uri="{BB962C8B-B14F-4D97-AF65-F5344CB8AC3E}">
        <p14:creationId xmlns:p14="http://schemas.microsoft.com/office/powerpoint/2010/main" val="2781905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5470"/>
            <a:ext cx="12192000" cy="584775"/>
          </a:xfrm>
          <a:prstGeom prst="rect">
            <a:avLst/>
          </a:prstGeom>
        </p:spPr>
        <p:txBody>
          <a:bodyPr wrap="square">
            <a:spAutoFit/>
          </a:bodyPr>
          <a:lstStyle/>
          <a:p>
            <a:r>
              <a:rPr lang="en-US" sz="3200" dirty="0" smtClean="0"/>
              <a:t>Assignment: Adjusting Firing rate</a:t>
            </a:r>
            <a:endParaRPr lang="en-US" sz="3200" dirty="0" smtClean="0"/>
          </a:p>
        </p:txBody>
      </p:sp>
      <p:sp>
        <p:nvSpPr>
          <p:cNvPr id="2" name="TextBox 1"/>
          <p:cNvSpPr txBox="1"/>
          <p:nvPr/>
        </p:nvSpPr>
        <p:spPr>
          <a:xfrm>
            <a:off x="-1" y="712694"/>
            <a:ext cx="11120719" cy="2862322"/>
          </a:xfrm>
          <a:prstGeom prst="rect">
            <a:avLst/>
          </a:prstGeom>
          <a:noFill/>
          <a:ln>
            <a:noFill/>
          </a:ln>
        </p:spPr>
        <p:txBody>
          <a:bodyPr wrap="square" rtlCol="0">
            <a:spAutoFit/>
          </a:bodyPr>
          <a:lstStyle/>
          <a:p>
            <a:pPr marL="285750" indent="-285750">
              <a:buFont typeface="Wingdings" panose="05000000000000000000" pitchFamily="2" charset="2"/>
              <a:buChar char="ü"/>
            </a:pPr>
            <a:r>
              <a:rPr lang="en-US" dirty="0" smtClean="0"/>
              <a:t>Objective: </a:t>
            </a:r>
          </a:p>
          <a:p>
            <a:pPr marL="742950" lvl="1" indent="-285750">
              <a:buFont typeface="Arial" panose="020B0604020202020204" pitchFamily="34" charset="0"/>
              <a:buChar char="•"/>
            </a:pPr>
            <a:r>
              <a:rPr lang="en-US" dirty="0" smtClean="0"/>
              <a:t>Average PN firing rate (FR) needs to be 0.4-0.7Hz</a:t>
            </a:r>
          </a:p>
          <a:p>
            <a:pPr marL="742950" lvl="1" indent="-285750">
              <a:buFont typeface="Arial" panose="020B0604020202020204" pitchFamily="34" charset="0"/>
              <a:buChar char="•"/>
            </a:pPr>
            <a:r>
              <a:rPr lang="en-US" dirty="0" smtClean="0"/>
              <a:t>Average ITN firing rate needs to be 23-26Hz</a:t>
            </a:r>
          </a:p>
          <a:p>
            <a:pPr marL="742950" lvl="1" indent="-285750">
              <a:buFont typeface="Arial" panose="020B0604020202020204" pitchFamily="34" charset="0"/>
              <a:buChar char="•"/>
            </a:pPr>
            <a:endParaRPr lang="en-US" dirty="0" smtClean="0"/>
          </a:p>
          <a:p>
            <a:pPr marL="285750" indent="-285750">
              <a:buFont typeface="Wingdings" panose="05000000000000000000" pitchFamily="2" charset="2"/>
              <a:buChar char="ü"/>
            </a:pPr>
            <a:r>
              <a:rPr lang="en-US" dirty="0" smtClean="0"/>
              <a:t>What can be changed: </a:t>
            </a:r>
          </a:p>
          <a:p>
            <a:pPr marL="742950" lvl="1" indent="-285750">
              <a:buFont typeface="Arial" panose="020B0604020202020204" pitchFamily="34" charset="0"/>
              <a:buChar char="•"/>
            </a:pPr>
            <a:r>
              <a:rPr lang="en-US" dirty="0" smtClean="0"/>
              <a:t>E2P, P2P, P2I, I2P and I2I connection strength.</a:t>
            </a:r>
          </a:p>
          <a:p>
            <a:pPr marL="742950" lvl="1" indent="-285750">
              <a:buFont typeface="Arial" panose="020B0604020202020204" pitchFamily="34" charset="0"/>
              <a:buChar char="•"/>
            </a:pPr>
            <a:r>
              <a:rPr lang="en-US" dirty="0" smtClean="0"/>
              <a:t>However, these four types of connections’ impacts on FR is intertwined.</a:t>
            </a:r>
          </a:p>
          <a:p>
            <a:pPr marL="742950" lvl="1" indent="-285750">
              <a:buFont typeface="Arial" panose="020B0604020202020204" pitchFamily="34" charset="0"/>
              <a:buChar char="•"/>
            </a:pPr>
            <a:endParaRPr lang="en-US" dirty="0" smtClean="0"/>
          </a:p>
          <a:p>
            <a:pPr lvl="1"/>
            <a:endParaRPr lang="en-US" dirty="0"/>
          </a:p>
          <a:p>
            <a:pPr lvl="1"/>
            <a:r>
              <a:rPr lang="en-US" dirty="0" smtClean="0"/>
              <a:t> </a:t>
            </a:r>
            <a:endParaRPr lang="en-US" dirty="0"/>
          </a:p>
        </p:txBody>
      </p:sp>
      <p:grpSp>
        <p:nvGrpSpPr>
          <p:cNvPr id="8" name="Group 7"/>
          <p:cNvGrpSpPr/>
          <p:nvPr/>
        </p:nvGrpSpPr>
        <p:grpSpPr>
          <a:xfrm>
            <a:off x="6096000" y="357857"/>
            <a:ext cx="2193875" cy="1054471"/>
            <a:chOff x="511111" y="3303955"/>
            <a:chExt cx="2193875" cy="1054471"/>
          </a:xfrm>
        </p:grpSpPr>
        <p:sp>
          <p:nvSpPr>
            <p:cNvPr id="9" name="Oval 8"/>
            <p:cNvSpPr/>
            <p:nvPr/>
          </p:nvSpPr>
          <p:spPr>
            <a:xfrm>
              <a:off x="820536" y="3399177"/>
              <a:ext cx="513475" cy="51206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P</a:t>
              </a:r>
              <a:endParaRPr lang="en-US" sz="2800" dirty="0"/>
            </a:p>
          </p:txBody>
        </p:sp>
        <p:sp>
          <p:nvSpPr>
            <p:cNvPr id="11" name="Oval 10"/>
            <p:cNvSpPr/>
            <p:nvPr/>
          </p:nvSpPr>
          <p:spPr>
            <a:xfrm>
              <a:off x="1845838" y="3415123"/>
              <a:ext cx="513475" cy="501955"/>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a:t>
              </a:r>
            </a:p>
          </p:txBody>
        </p:sp>
        <p:cxnSp>
          <p:nvCxnSpPr>
            <p:cNvPr id="12" name="Straight Arrow Connector 11"/>
            <p:cNvCxnSpPr/>
            <p:nvPr/>
          </p:nvCxnSpPr>
          <p:spPr>
            <a:xfrm>
              <a:off x="1258812" y="3512471"/>
              <a:ext cx="662221" cy="0"/>
            </a:xfrm>
            <a:prstGeom prst="straightConnector1">
              <a:avLst/>
            </a:prstGeom>
            <a:ln w="38100">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1303284" y="3741083"/>
              <a:ext cx="573279" cy="0"/>
            </a:xfrm>
            <a:prstGeom prst="straightConnector1">
              <a:avLst/>
            </a:prstGeom>
            <a:ln w="38100">
              <a:solidFill>
                <a:srgbClr val="0000FF"/>
              </a:solidFill>
              <a:tailEnd type="oval" w="lg" len="med"/>
            </a:ln>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511111" y="3491686"/>
              <a:ext cx="412110" cy="367214"/>
            </a:xfrm>
            <a:custGeom>
              <a:avLst/>
              <a:gdLst>
                <a:gd name="connsiteX0" fmla="*/ 339789 w 390589"/>
                <a:gd name="connsiteY0" fmla="*/ 814 h 382628"/>
                <a:gd name="connsiteX1" fmla="*/ 47689 w 390589"/>
                <a:gd name="connsiteY1" fmla="*/ 51614 h 382628"/>
                <a:gd name="connsiteX2" fmla="*/ 34989 w 390589"/>
                <a:gd name="connsiteY2" fmla="*/ 331014 h 382628"/>
                <a:gd name="connsiteX3" fmla="*/ 390589 w 390589"/>
                <a:gd name="connsiteY3" fmla="*/ 381814 h 382628"/>
              </a:gdLst>
              <a:ahLst/>
              <a:cxnLst>
                <a:cxn ang="0">
                  <a:pos x="connsiteX0" y="connsiteY0"/>
                </a:cxn>
                <a:cxn ang="0">
                  <a:pos x="connsiteX1" y="connsiteY1"/>
                </a:cxn>
                <a:cxn ang="0">
                  <a:pos x="connsiteX2" y="connsiteY2"/>
                </a:cxn>
                <a:cxn ang="0">
                  <a:pos x="connsiteX3" y="connsiteY3"/>
                </a:cxn>
              </a:cxnLst>
              <a:rect l="l" t="t" r="r" b="b"/>
              <a:pathLst>
                <a:path w="390589" h="382628">
                  <a:moveTo>
                    <a:pt x="339789" y="814"/>
                  </a:moveTo>
                  <a:cubicBezTo>
                    <a:pt x="219139" y="-1303"/>
                    <a:pt x="98489" y="-3419"/>
                    <a:pt x="47689" y="51614"/>
                  </a:cubicBezTo>
                  <a:cubicBezTo>
                    <a:pt x="-3111" y="106647"/>
                    <a:pt x="-22161" y="275981"/>
                    <a:pt x="34989" y="331014"/>
                  </a:cubicBezTo>
                  <a:cubicBezTo>
                    <a:pt x="92139" y="386047"/>
                    <a:pt x="241364" y="383930"/>
                    <a:pt x="390589" y="381814"/>
                  </a:cubicBezTo>
                </a:path>
              </a:pathLst>
            </a:custGeom>
            <a:ln w="38100">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rot="10800000">
              <a:off x="2301095" y="3512471"/>
              <a:ext cx="403891" cy="297016"/>
            </a:xfrm>
            <a:custGeom>
              <a:avLst/>
              <a:gdLst>
                <a:gd name="connsiteX0" fmla="*/ 339789 w 390589"/>
                <a:gd name="connsiteY0" fmla="*/ 814 h 382628"/>
                <a:gd name="connsiteX1" fmla="*/ 47689 w 390589"/>
                <a:gd name="connsiteY1" fmla="*/ 51614 h 382628"/>
                <a:gd name="connsiteX2" fmla="*/ 34989 w 390589"/>
                <a:gd name="connsiteY2" fmla="*/ 331014 h 382628"/>
                <a:gd name="connsiteX3" fmla="*/ 390589 w 390589"/>
                <a:gd name="connsiteY3" fmla="*/ 381814 h 382628"/>
              </a:gdLst>
              <a:ahLst/>
              <a:cxnLst>
                <a:cxn ang="0">
                  <a:pos x="connsiteX0" y="connsiteY0"/>
                </a:cxn>
                <a:cxn ang="0">
                  <a:pos x="connsiteX1" y="connsiteY1"/>
                </a:cxn>
                <a:cxn ang="0">
                  <a:pos x="connsiteX2" y="connsiteY2"/>
                </a:cxn>
                <a:cxn ang="0">
                  <a:pos x="connsiteX3" y="connsiteY3"/>
                </a:cxn>
              </a:cxnLst>
              <a:rect l="l" t="t" r="r" b="b"/>
              <a:pathLst>
                <a:path w="390589" h="382628">
                  <a:moveTo>
                    <a:pt x="339789" y="814"/>
                  </a:moveTo>
                  <a:cubicBezTo>
                    <a:pt x="219139" y="-1303"/>
                    <a:pt x="98489" y="-3419"/>
                    <a:pt x="47689" y="51614"/>
                  </a:cubicBezTo>
                  <a:cubicBezTo>
                    <a:pt x="-3111" y="106647"/>
                    <a:pt x="-22161" y="275981"/>
                    <a:pt x="34989" y="331014"/>
                  </a:cubicBezTo>
                  <a:cubicBezTo>
                    <a:pt x="92139" y="386047"/>
                    <a:pt x="241364" y="383930"/>
                    <a:pt x="390589" y="381814"/>
                  </a:cubicBezTo>
                </a:path>
              </a:pathLst>
            </a:custGeom>
            <a:ln w="38100">
              <a:solidFill>
                <a:srgbClr val="0000FF"/>
              </a:solidFill>
              <a:headEnd type="oval"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Oval 19"/>
            <p:cNvSpPr/>
            <p:nvPr/>
          </p:nvSpPr>
          <p:spPr>
            <a:xfrm>
              <a:off x="1094154" y="3303955"/>
              <a:ext cx="889543" cy="646760"/>
            </a:xfrm>
            <a:prstGeom prst="ellipse">
              <a:avLst/>
            </a:prstGeom>
            <a:noFill/>
            <a:ln w="28575">
              <a:solidFill>
                <a:srgbClr val="52228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rot="16200000">
              <a:off x="1360291" y="3797535"/>
              <a:ext cx="492443" cy="629339"/>
            </a:xfrm>
            <a:prstGeom prst="rect">
              <a:avLst/>
            </a:prstGeom>
            <a:noFill/>
          </p:spPr>
          <p:txBody>
            <a:bodyPr vert="eaVert" wrap="none" rtlCol="0">
              <a:spAutoFit/>
            </a:bodyPr>
            <a:lstStyle/>
            <a:p>
              <a:r>
                <a:rPr lang="en-US" sz="2000" b="1" dirty="0">
                  <a:solidFill>
                    <a:srgbClr val="522286"/>
                  </a:solidFill>
                </a:rPr>
                <a:t>PING</a:t>
              </a:r>
            </a:p>
          </p:txBody>
        </p:sp>
      </p:grpSp>
      <p:sp>
        <p:nvSpPr>
          <p:cNvPr id="22" name="Rectangle 21"/>
          <p:cNvSpPr/>
          <p:nvPr/>
        </p:nvSpPr>
        <p:spPr>
          <a:xfrm>
            <a:off x="0" y="6603540"/>
            <a:ext cx="4865819" cy="276999"/>
          </a:xfrm>
          <a:prstGeom prst="rect">
            <a:avLst/>
          </a:prstGeom>
        </p:spPr>
        <p:txBody>
          <a:bodyPr wrap="none">
            <a:spAutoFit/>
          </a:bodyPr>
          <a:lstStyle/>
          <a:p>
            <a:r>
              <a:rPr lang="en-US" sz="1200" dirty="0"/>
              <a:t>Figure is adapted from Paul </a:t>
            </a:r>
            <a:r>
              <a:rPr lang="en-US" sz="1200" dirty="0" err="1"/>
              <a:t>Tiesinga</a:t>
            </a:r>
            <a:r>
              <a:rPr lang="en-US" sz="1200" dirty="0"/>
              <a:t> and Terrence </a:t>
            </a:r>
            <a:r>
              <a:rPr lang="en-US" sz="1200" dirty="0" err="1"/>
              <a:t>Sejnowski</a:t>
            </a:r>
            <a:r>
              <a:rPr lang="en-US" sz="1200" dirty="0"/>
              <a:t>. Neuron. 2009</a:t>
            </a:r>
          </a:p>
        </p:txBody>
      </p:sp>
      <p:sp>
        <p:nvSpPr>
          <p:cNvPr id="3" name="Rectangle 2"/>
          <p:cNvSpPr/>
          <p:nvPr/>
        </p:nvSpPr>
        <p:spPr>
          <a:xfrm>
            <a:off x="163102" y="3594898"/>
            <a:ext cx="11145873" cy="830997"/>
          </a:xfrm>
          <a:prstGeom prst="rect">
            <a:avLst/>
          </a:prstGeom>
          <a:solidFill>
            <a:schemeClr val="bg1">
              <a:lumMod val="85000"/>
            </a:schemeClr>
          </a:solidFill>
          <a:ln>
            <a:solidFill>
              <a:schemeClr val="bg1">
                <a:lumMod val="50000"/>
              </a:schemeClr>
            </a:solidFill>
          </a:ln>
        </p:spPr>
        <p:txBody>
          <a:bodyPr wrap="square">
            <a:spAutoFit/>
          </a:bodyPr>
          <a:lstStyle/>
          <a:p>
            <a:pPr marL="742950" lvl="1" indent="-285750">
              <a:buFont typeface="Wingdings" panose="05000000000000000000" pitchFamily="2" charset="2"/>
              <a:buChar char="Ø"/>
            </a:pPr>
            <a:r>
              <a:rPr lang="en-US" sz="1600" dirty="0" smtClean="0"/>
              <a:t>Parameter for E2P strength is located at rc_E2P.lognormal(9,0.05) in </a:t>
            </a:r>
            <a:r>
              <a:rPr lang="en-US" sz="1600" dirty="0" err="1" smtClean="0"/>
              <a:t>function_ConnectInputs_invivo.hoc</a:t>
            </a:r>
            <a:endParaRPr lang="en-US" sz="1600" dirty="0" smtClean="0"/>
          </a:p>
          <a:p>
            <a:pPr marL="742950" lvl="1" indent="-285750">
              <a:buFont typeface="Wingdings" panose="05000000000000000000" pitchFamily="2" charset="2"/>
              <a:buChar char="Ø"/>
            </a:pPr>
            <a:r>
              <a:rPr lang="en-US" sz="1600" dirty="0" smtClean="0"/>
              <a:t>Parameters for P2P, P2I, I2P and I2I strength are located at rc_E2E.lognormal(2,1), rc_E2I.lognormal(7,2), rc_I2E.lognormal(12,2) and rc_I2I.lognormal(20,10) in </a:t>
            </a:r>
            <a:r>
              <a:rPr lang="en-US" sz="1600" dirty="0" err="1" smtClean="0"/>
              <a:t>function_ConnectInternal_simplify_online.hoc</a:t>
            </a:r>
            <a:r>
              <a:rPr lang="en-US" sz="1600" dirty="0" smtClean="0"/>
              <a:t>, respectively.</a:t>
            </a:r>
            <a:endParaRPr lang="en-US" sz="1600" dirty="0" smtClean="0"/>
          </a:p>
        </p:txBody>
      </p:sp>
    </p:spTree>
    <p:extLst>
      <p:ext uri="{BB962C8B-B14F-4D97-AF65-F5344CB8AC3E}">
        <p14:creationId xmlns:p14="http://schemas.microsoft.com/office/powerpoint/2010/main" val="3967308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5470"/>
            <a:ext cx="12192000" cy="553998"/>
          </a:xfrm>
          <a:prstGeom prst="rect">
            <a:avLst/>
          </a:prstGeom>
        </p:spPr>
        <p:txBody>
          <a:bodyPr wrap="square">
            <a:spAutoFit/>
          </a:bodyPr>
          <a:lstStyle/>
          <a:p>
            <a:r>
              <a:rPr lang="en-US" sz="3000" dirty="0" smtClean="0"/>
              <a:t>Assignment: The impact of perturbation of synapses on gamma oscillation </a:t>
            </a:r>
            <a:endParaRPr lang="en-US" sz="3000" dirty="0" smtClean="0"/>
          </a:p>
        </p:txBody>
      </p:sp>
      <p:sp>
        <p:nvSpPr>
          <p:cNvPr id="2" name="TextBox 1"/>
          <p:cNvSpPr txBox="1"/>
          <p:nvPr/>
        </p:nvSpPr>
        <p:spPr>
          <a:xfrm>
            <a:off x="-1" y="712694"/>
            <a:ext cx="10192872" cy="3970318"/>
          </a:xfrm>
          <a:prstGeom prst="rect">
            <a:avLst/>
          </a:prstGeom>
          <a:noFill/>
        </p:spPr>
        <p:txBody>
          <a:bodyPr wrap="square" rtlCol="0">
            <a:spAutoFit/>
          </a:bodyPr>
          <a:lstStyle/>
          <a:p>
            <a:pPr marL="285750" indent="-285750">
              <a:buFont typeface="Wingdings" panose="05000000000000000000" pitchFamily="2" charset="2"/>
              <a:buChar char="ü"/>
            </a:pPr>
            <a:r>
              <a:rPr lang="en-US" dirty="0" smtClean="0"/>
              <a:t>Objective: </a:t>
            </a:r>
          </a:p>
          <a:p>
            <a:pPr marL="742950" lvl="1" indent="-285750">
              <a:buFont typeface="Arial" panose="020B0604020202020204" pitchFamily="34" charset="0"/>
              <a:buChar char="•"/>
            </a:pPr>
            <a:r>
              <a:rPr lang="en-US" dirty="0" smtClean="0"/>
              <a:t>By disconnecting certain types of synapses, find out what kind of synapse contributed to gamma oscillation?</a:t>
            </a:r>
          </a:p>
          <a:p>
            <a:pPr marL="742950" lvl="1" indent="-285750">
              <a:buFont typeface="Arial" panose="020B0604020202020204" pitchFamily="34" charset="0"/>
              <a:buChar char="•"/>
            </a:pPr>
            <a:endParaRPr lang="en-US" dirty="0" smtClean="0"/>
          </a:p>
          <a:p>
            <a:pPr marL="285750" indent="-285750">
              <a:buFont typeface="Wingdings" panose="05000000000000000000" pitchFamily="2" charset="2"/>
              <a:buChar char="ü"/>
            </a:pPr>
            <a:r>
              <a:rPr lang="en-US" dirty="0" smtClean="0"/>
              <a:t>What to do:</a:t>
            </a:r>
          </a:p>
          <a:p>
            <a:pPr marL="742950" lvl="1" indent="-285750">
              <a:buFont typeface="Arial" panose="020B0604020202020204" pitchFamily="34" charset="0"/>
              <a:buChar char="•"/>
            </a:pPr>
            <a:r>
              <a:rPr lang="en-US" dirty="0" smtClean="0"/>
              <a:t>Disconnect P2P synapses</a:t>
            </a:r>
          </a:p>
          <a:p>
            <a:pPr marL="742950" lvl="1" indent="-285750">
              <a:buFont typeface="Arial" panose="020B0604020202020204" pitchFamily="34" charset="0"/>
              <a:buChar char="•"/>
            </a:pPr>
            <a:r>
              <a:rPr lang="en-US" dirty="0" smtClean="0"/>
              <a:t>Disconnect I2P synapses</a:t>
            </a:r>
          </a:p>
          <a:p>
            <a:pPr marL="742950" lvl="1" indent="-285750">
              <a:buFont typeface="Arial" panose="020B0604020202020204" pitchFamily="34" charset="0"/>
              <a:buChar char="•"/>
            </a:pPr>
            <a:r>
              <a:rPr lang="en-US" dirty="0" smtClean="0"/>
              <a:t>Disconnect I2I synapses</a:t>
            </a:r>
          </a:p>
          <a:p>
            <a:pPr marL="742950" lvl="1" indent="-285750">
              <a:buFont typeface="Arial" panose="020B0604020202020204" pitchFamily="34" charset="0"/>
              <a:buChar char="•"/>
            </a:pPr>
            <a:r>
              <a:rPr lang="en-US" dirty="0" smtClean="0"/>
              <a:t>Comparing the spectrum of  LFP to the intact modeling results in each case</a:t>
            </a:r>
          </a:p>
          <a:p>
            <a:pPr marL="742950" lvl="1" indent="-285750">
              <a:buFont typeface="Arial" panose="020B0604020202020204" pitchFamily="34" charset="0"/>
              <a:buChar char="•"/>
            </a:pPr>
            <a:endParaRPr lang="en-US" dirty="0"/>
          </a:p>
          <a:p>
            <a:pPr lvl="1"/>
            <a:endParaRPr lang="en-US" dirty="0" smtClean="0"/>
          </a:p>
          <a:p>
            <a:pPr lvl="1"/>
            <a:endParaRPr lang="en-US" dirty="0" smtClean="0"/>
          </a:p>
          <a:p>
            <a:endParaRPr lang="en-US" dirty="0" smtClean="0"/>
          </a:p>
          <a:p>
            <a:pPr lvl="1"/>
            <a:r>
              <a:rPr lang="en-US" dirty="0" smtClean="0"/>
              <a:t> </a:t>
            </a:r>
            <a:endParaRPr lang="en-US" dirty="0"/>
          </a:p>
        </p:txBody>
      </p:sp>
      <p:sp>
        <p:nvSpPr>
          <p:cNvPr id="23" name="Rectangle 22"/>
          <p:cNvSpPr/>
          <p:nvPr/>
        </p:nvSpPr>
        <p:spPr>
          <a:xfrm>
            <a:off x="163102" y="3594898"/>
            <a:ext cx="11145873" cy="830997"/>
          </a:xfrm>
          <a:prstGeom prst="rect">
            <a:avLst/>
          </a:prstGeom>
          <a:solidFill>
            <a:schemeClr val="bg1">
              <a:lumMod val="85000"/>
            </a:schemeClr>
          </a:solidFill>
          <a:ln>
            <a:solidFill>
              <a:schemeClr val="bg1">
                <a:lumMod val="50000"/>
              </a:schemeClr>
            </a:solidFill>
          </a:ln>
        </p:spPr>
        <p:txBody>
          <a:bodyPr wrap="square">
            <a:spAutoFit/>
          </a:bodyPr>
          <a:lstStyle/>
          <a:p>
            <a:pPr marL="742950" lvl="1" indent="-285750">
              <a:buFont typeface="Wingdings" panose="05000000000000000000" pitchFamily="2" charset="2"/>
              <a:buChar char="Ø"/>
            </a:pPr>
            <a:r>
              <a:rPr lang="en-US" sz="1600" dirty="0" smtClean="0"/>
              <a:t>To disconnect synapses, the simplest way to do in NEURON is to set synaptic weight into infinitesimal value, like 1e-20.</a:t>
            </a:r>
            <a:endParaRPr lang="en-US" sz="1600" dirty="0" smtClean="0"/>
          </a:p>
          <a:p>
            <a:pPr marL="742950" lvl="1" indent="-285750">
              <a:buFont typeface="Wingdings" panose="05000000000000000000" pitchFamily="2" charset="2"/>
              <a:buChar char="Ø"/>
            </a:pPr>
            <a:r>
              <a:rPr lang="en-US" sz="1600" dirty="0" smtClean="0"/>
              <a:t>Synaptic weight of each connection type is located in </a:t>
            </a:r>
            <a:r>
              <a:rPr lang="en-US" sz="1600" dirty="0" err="1" smtClean="0"/>
              <a:t>function_ConnectInternal_simplify_online.hoc</a:t>
            </a:r>
            <a:r>
              <a:rPr lang="en-US" sz="1600" dirty="0" smtClean="0"/>
              <a:t>, </a:t>
            </a:r>
            <a:r>
              <a:rPr lang="en-US" sz="1600" dirty="0" err="1" smtClean="0"/>
              <a:t>wgt</a:t>
            </a:r>
            <a:r>
              <a:rPr lang="en-US" sz="1600" dirty="0" smtClean="0"/>
              <a:t> in each </a:t>
            </a:r>
            <a:r>
              <a:rPr lang="en-US" sz="1600" dirty="0" err="1" smtClean="0"/>
              <a:t>ConnectInternal</a:t>
            </a:r>
            <a:r>
              <a:rPr lang="en-US" sz="1600" dirty="0" smtClean="0"/>
              <a:t> procedures. </a:t>
            </a:r>
            <a:endParaRPr lang="en-US" sz="1600" dirty="0" smtClean="0"/>
          </a:p>
        </p:txBody>
      </p:sp>
    </p:spTree>
    <p:extLst>
      <p:ext uri="{BB962C8B-B14F-4D97-AF65-F5344CB8AC3E}">
        <p14:creationId xmlns:p14="http://schemas.microsoft.com/office/powerpoint/2010/main" val="2586602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334</Words>
  <Application>Microsoft Office PowerPoint</Application>
  <PresentationFormat>Widescreen</PresentationFormat>
  <Paragraphs>46</Paragraphs>
  <Slides>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宋体</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feng feng</dc:creator>
  <cp:lastModifiedBy>feng feng</cp:lastModifiedBy>
  <cp:revision>39</cp:revision>
  <dcterms:created xsi:type="dcterms:W3CDTF">2018-06-01T20:48:16Z</dcterms:created>
  <dcterms:modified xsi:type="dcterms:W3CDTF">2018-06-01T23:12:52Z</dcterms:modified>
</cp:coreProperties>
</file>