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Economica"/>
      <p:regular r:id="rId25"/>
      <p:bold r:id="rId26"/>
      <p:italic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57884E-55D9-4931-8FEF-4284E58E11B5}">
  <a:tblStyle styleId="{7257884E-55D9-4931-8FEF-4284E58E11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A0CFBE3-3BBD-4D63-9C22-719EFE86BA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Economica-bold.fntdata"/><Relationship Id="rId25" Type="http://schemas.openxmlformats.org/officeDocument/2006/relationships/font" Target="fonts/Economica-regular.fntdata"/><Relationship Id="rId28" Type="http://schemas.openxmlformats.org/officeDocument/2006/relationships/font" Target="fonts/Economica-boldItalic.fntdata"/><Relationship Id="rId27" Type="http://schemas.openxmlformats.org/officeDocument/2006/relationships/font" Target="fonts/Economica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38a249002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38a24900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b38a249002_8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b38a249002_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38a2490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38a2490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b38a249002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b38a24900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b38a249002_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b38a249002_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38a24900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38a24900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b38a249002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b38a249002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b38a249002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b38a249002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b3845eaa1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b3845eaa1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b38a24900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b38a2490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3845eaa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3845eaa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3845eaa1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3845eaa1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b38a249002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b38a249002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3845eaa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3845eaa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38a249002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b38a249002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3845eaa1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3845eaa1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b38a249002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b38a249002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lic.tableau.com/app/profile/piyush.gambhir/viz/Airbnb_16693106892880/AirbnbDashboard?publish=y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uofi.box.com/s/tlfd2gd2h40nq90110u72c7p750zogqd" TargetMode="External"/><Relationship Id="rId4" Type="http://schemas.openxmlformats.org/officeDocument/2006/relationships/hyperlink" Target="https://uofi.box.com/s/p0uh3uijb3i7kqnmjqqypir2b8efw3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on AIRBNB Dataset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- Meep Meep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3396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Tableau as Front End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615025" y="4477725"/>
            <a:ext cx="8110800" cy="3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Access to Tableau Dashboard: </a:t>
            </a:r>
            <a:r>
              <a:rPr lang="en" sz="1150">
                <a:highlight>
                  <a:srgbClr val="F1C232"/>
                </a:highlight>
                <a:latin typeface="Arial"/>
                <a:ea typeface="Arial"/>
                <a:cs typeface="Arial"/>
                <a:sym typeface="Arial"/>
              </a:rPr>
              <a:t>https://public.tableau.com/app/profile/piyush.gambhir/viz/Airbnb_16693106892880/AirbnbDashboard?publish=yes</a:t>
            </a:r>
            <a:endParaRPr>
              <a:highlight>
                <a:srgbClr val="F1C232"/>
              </a:highlight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00" y="1091700"/>
            <a:ext cx="7684151" cy="33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Tableau as Front End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50" y="1050150"/>
            <a:ext cx="8487249" cy="36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Streamlit Front-end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247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</a:t>
            </a:r>
            <a:r>
              <a:rPr lang="en"/>
              <a:t>Install the required packages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Use the requirements.txt file (included) to install all required packages using this in command prompt: 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highlight>
                  <a:srgbClr val="F1C232"/>
                </a:highlight>
              </a:rPr>
              <a:t>pip install -r requirements.txt</a:t>
            </a:r>
            <a:endParaRPr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 </a:t>
            </a:r>
            <a:r>
              <a:rPr lang="en"/>
              <a:t>Go to the file location in command prompt and run the following command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highlight>
                  <a:srgbClr val="F1C232"/>
                </a:highlight>
              </a:rPr>
              <a:t>python -m streamlit run 2_Streamlit_Frontend.py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should automatically take you to the web browser </a:t>
            </a:r>
            <a:r>
              <a:rPr lang="en"/>
              <a:t>interface</a:t>
            </a:r>
            <a:r>
              <a:rPr lang="en"/>
              <a:t> for Streamlit, you may see a welcome message asking you to provide an Email address if you are interested.  You may </a:t>
            </a:r>
            <a:r>
              <a:rPr b="1" lang="en"/>
              <a:t>Press Enter</a:t>
            </a:r>
            <a:r>
              <a:rPr lang="en"/>
              <a:t> and leave it blank.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Your Antivirus may prompt you to allow the URL connection for your local Streamlit server will run.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Your Local URL and Network URL will be visible in the command prompt.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3:</a:t>
            </a:r>
            <a:r>
              <a:rPr lang="en"/>
              <a:t> </a:t>
            </a:r>
            <a:r>
              <a:rPr lang="en"/>
              <a:t>Upload</a:t>
            </a:r>
            <a:r>
              <a:rPr lang="en"/>
              <a:t> the Dataset_Final.csv and click on submit. You would have already run Jupyter Notebook or downloaded directly as part of earlier instructions and that would have created a copy of Dataset_Final.csv in the root folder of the project.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Front-end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25" y="1230600"/>
            <a:ext cx="6158774" cy="362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6753700" y="1310650"/>
            <a:ext cx="2153700" cy="7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</a:rPr>
              <a:t>Note : In order to choose a different city, re-upload the Dataset_Final.csv file again, select city and Submit.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Front-end - After Successful Selection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25" y="1216775"/>
            <a:ext cx="2214599" cy="2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8200" y="1216775"/>
            <a:ext cx="2031823" cy="2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6513" y="1216775"/>
            <a:ext cx="1976176" cy="22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9175" y="1216775"/>
            <a:ext cx="1817262" cy="22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cleaning took lot of time and multiple passes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OpenRefine did not work as intended for cleaning and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EDA illuminated issues which we needed to implement ways to handle them in the processing and cleaning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 ended up not being necessary for our 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Classification was difficult due to skewed dataset (95%+ positive reviews)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Precision</a:t>
            </a:r>
            <a:r>
              <a:rPr lang="en"/>
              <a:t>, Recall and F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Availability of Tableau license(Limited)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Streamlit.io required some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Enhancement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Applying text categorization technique to further categorize positive and negative reviews into areas by (</a:t>
            </a:r>
            <a:r>
              <a:rPr lang="en"/>
              <a:t>Cleanliness</a:t>
            </a:r>
            <a:r>
              <a:rPr lang="en"/>
              <a:t>, value, </a:t>
            </a:r>
            <a:r>
              <a:rPr lang="en"/>
              <a:t>Space</a:t>
            </a:r>
            <a:r>
              <a:rPr lang="en"/>
              <a:t>, Location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Adding more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Hosting application on a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more cities/countries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UX on the Streamlit to handle choosing different filter without uploading the file again (Integrate with sqlite3)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1612325" y="101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{1A0CFBE3-3BBD-4D63-9C22-719EFE86BA12}</a:tableStyleId>
              </a:tblPr>
              <a:tblGrid>
                <a:gridCol w="2351050"/>
                <a:gridCol w="709975"/>
                <a:gridCol w="1810575"/>
                <a:gridCol w="1630850"/>
              </a:tblGrid>
              <a:tr h="22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Task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Hours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Member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Research &amp; Data Collection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Airbnb dataset downloads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File Path Structure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Tool Familiarity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Data Processing &amp; Data Cleaning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Joel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Abhinav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Prasanna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Jupyter Notebook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Exploratory Data Analysis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All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Jupyter Notebook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Python Plotting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Modeling/Sentiment Analysis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All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Vader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9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Classification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Syed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Abhinav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Piyush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Naive Bayes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Support Vector Machine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 Forest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Count Vectorization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Backend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Abhinav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SQLite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Frontend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Piyush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Prasanna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Tableau</a:t>
                      </a:r>
                      <a:endParaRPr sz="10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Streamlit</a:t>
                      </a:r>
                      <a:endParaRPr sz="1000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Total:</a:t>
                      </a:r>
                      <a:endParaRPr b="1"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146</a:t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Live Demo 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{7257884E-55D9-4931-8FEF-4284E58E11B5}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First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Last Name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NetID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Position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Rosales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joelar2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Captain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Abhinav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Abhay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aabhay3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Peerzada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syedp3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Prasanna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Muralimanohar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pkm7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Piyush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Gambhir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piyushg2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" name="Google Shape;70;p14"/>
          <p:cNvSpPr txBox="1"/>
          <p:nvPr/>
        </p:nvSpPr>
        <p:spPr>
          <a:xfrm>
            <a:off x="978400" y="4178800"/>
            <a:ext cx="72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Note that we didn’t receive any peer feedback on the progress report on CMT</a:t>
            </a:r>
            <a:endParaRPr b="1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Airbnb is a leading and rapidly growing alternative to the traditional hotel stays.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Travelers always want to choose the best option to stay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have a great experience they often hop on to the reviews section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process can be overwhelming for the travelers and difficult to choose the right option/stay.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Aim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NLP - Sentiment Analysis technique on Airbnb dataset on few cities.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summarized, knowledgeable, concise result for the users.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it easier for the users to pick and choose the perfect stay for their vacation.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map and positive-negative-neutral </a:t>
            </a:r>
            <a:r>
              <a:rPr lang="en"/>
              <a:t>sentiment</a:t>
            </a:r>
            <a:r>
              <a:rPr lang="en"/>
              <a:t>, user can pin point on the right option.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created a small system that can be used over and above the Airbnb website to gain </a:t>
            </a:r>
            <a:r>
              <a:rPr lang="en"/>
              <a:t>insightful sentiments based on location, price, neighborhood.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7225"/>
            <a:ext cx="8839202" cy="3610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Described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259300" y="1232700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 &amp; Understand the Problem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Collection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Ingestion of Airbnb datasets from 8 cities, totaling 16 files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Processing &amp; Data Cleaning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Exploratory Data Analysis (EDA)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Discover trends, patterns, and check assumptions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Sentiment Analysis using VADER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Classification using three different classifiers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Frontend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Tableau: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https://public.tableau.com/app/profile/piyush.gambhir/viz/Airbnb_16693106892880/AirbnbDashboard?publish=yes</a:t>
            </a:r>
            <a:r>
              <a:rPr lang="en"/>
              <a:t>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Streamlit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&amp; Tools Used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OpenRefine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Jupyter notebook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Streamlit.io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Tableau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57225" y="0"/>
            <a:ext cx="8675100" cy="114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Packages/Libraries for Jupyter Notebook - To be Installed</a:t>
            </a:r>
            <a:endParaRPr/>
          </a:p>
        </p:txBody>
      </p:sp>
      <p:graphicFrame>
        <p:nvGraphicFramePr>
          <p:cNvPr id="106" name="Google Shape;106;p20"/>
          <p:cNvGraphicFramePr/>
          <p:nvPr/>
        </p:nvGraphicFramePr>
        <p:xfrm>
          <a:off x="403850" y="1396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{7257884E-55D9-4931-8FEF-4284E58E11B5}</a:tableStyleId>
              </a:tblPr>
              <a:tblGrid>
                <a:gridCol w="2107125"/>
                <a:gridCol w="2107125"/>
                <a:gridCol w="2107125"/>
                <a:gridCol w="2107125"/>
              </a:tblGrid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pandas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seaborn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matplotlib.pyplot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sqlite3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nltk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word_tokenize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stopwords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porterStemmer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52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sentimentIntensityAnalyzer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feature_extraction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confusion_matrix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model_selection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naive_bayes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preprocessing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warnings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MultinomialNB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accuracy_score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classification_report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plot_confusion_matrix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svm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37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RandomForestClassifier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scikit-learn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mlxtend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20"/>
          <p:cNvSpPr txBox="1"/>
          <p:nvPr/>
        </p:nvSpPr>
        <p:spPr>
          <a:xfrm>
            <a:off x="438900" y="4014225"/>
            <a:ext cx="819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All these can be found referenced in the jupyter notebook attached. This code is run with python 3.7.7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Jupyter Notebook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2607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</a:t>
            </a:r>
            <a:r>
              <a:rPr lang="en"/>
              <a:t> Install all the packages and libraries outlined in the above slide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</a:t>
            </a:r>
            <a:r>
              <a:rPr lang="en"/>
              <a:t> Download the raw dataset folders for each city from the link below </a:t>
            </a:r>
            <a:r>
              <a:rPr lang="en"/>
              <a:t>and save them </a:t>
            </a:r>
            <a:r>
              <a:rPr lang="en"/>
              <a:t>to the project root (or from the directory you are running the Jupyter Notebook)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https://uofi.box.com/s/tlfd2gd2h40nq90110u72c7p750zogqd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3:</a:t>
            </a:r>
            <a:r>
              <a:rPr lang="en"/>
              <a:t> Unzip the dataset folder - it will be named as “Airbnb Raw Datasets”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4:</a:t>
            </a:r>
            <a:r>
              <a:rPr lang="en"/>
              <a:t> You are good to run the Jupyter Notebook now ! </a:t>
            </a:r>
            <a:r>
              <a:rPr lang="en"/>
              <a:t>Running Jupyter will create a Dataset_Final.csv which Streamlit and Tableau frontend will use for a data source.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Alternatively, it can also be downloaded directly from: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https://uofi.box.com/s/p0uh3uijb3i7kqnmjqqypir2b8efw3el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The Data Preprocessing and Data Cleaning steps take a while to complete, for your convenience the Final_Dataset.csv is available for download in Step 4. You DO NOT need to run any of the code in the Jupyter Notebook to acquire the Final_Dataset.csv.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If you run the Jupyter Notebook, your Final_Dataset.csv may vary due to the random sampling of the Airbnb listings.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