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C706EFF-1C59-4E0B-8BDE-58E3D0C5971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398840" y="9555120"/>
            <a:ext cx="3367800" cy="499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41FA3ABF-9959-4FC3-9227-2B43AD90B75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371600" y="763560"/>
            <a:ext cx="5028480" cy="37713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2880" cy="4525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2880" cy="45219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398840" y="9555120"/>
            <a:ext cx="3367800" cy="499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9DA5BBB-8743-44C2-BC1A-1CB96121D28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3863160" cy="7558920"/>
          </a:xfrm>
          <a:prstGeom prst="rect">
            <a:avLst/>
          </a:prstGeom>
          <a:gradFill>
            <a:gsLst>
              <a:gs pos="0">
                <a:srgbClr val="fcc66e"/>
              </a:gs>
              <a:gs pos="100000">
                <a:srgbClr val="ffffff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892160" y="1863720"/>
            <a:ext cx="8187480" cy="279324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631800" y="3949560"/>
            <a:ext cx="634320" cy="705600"/>
          </a:xfrm>
          <a:prstGeom prst="rect">
            <a:avLst/>
          </a:prstGeom>
          <a:solidFill>
            <a:srgbClr val="fba31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90720" y="1863720"/>
            <a:ext cx="632520" cy="708840"/>
          </a:xfrm>
          <a:prstGeom prst="rect">
            <a:avLst/>
          </a:prstGeom>
          <a:solidFill>
            <a:srgbClr val="fcc66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2514600" y="1176480"/>
            <a:ext cx="645480" cy="699480"/>
          </a:xfrm>
          <a:prstGeom prst="rect">
            <a:avLst/>
          </a:prstGeom>
          <a:solidFill>
            <a:srgbClr val="fcc66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258920" y="3949560"/>
            <a:ext cx="642240" cy="7056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2514600" y="1863720"/>
            <a:ext cx="645480" cy="708840"/>
          </a:xfrm>
          <a:prstGeom prst="rect">
            <a:avLst/>
          </a:prstGeom>
          <a:solidFill>
            <a:srgbClr val="fba31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258920" y="2562120"/>
            <a:ext cx="642240" cy="697680"/>
          </a:xfrm>
          <a:prstGeom prst="rect">
            <a:avLst/>
          </a:prstGeom>
          <a:solidFill>
            <a:srgbClr val="fcc66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0" y="2562120"/>
            <a:ext cx="642240" cy="69768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1890720" y="2562120"/>
            <a:ext cx="632520" cy="697680"/>
          </a:xfrm>
          <a:prstGeom prst="rect">
            <a:avLst/>
          </a:prstGeom>
          <a:solidFill>
            <a:srgbClr val="fba31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631800" y="3249720"/>
            <a:ext cx="634320" cy="710640"/>
          </a:xfrm>
          <a:prstGeom prst="rect">
            <a:avLst/>
          </a:prstGeom>
          <a:solidFill>
            <a:srgbClr val="fcc66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1258920" y="3249720"/>
            <a:ext cx="642240" cy="710640"/>
          </a:xfrm>
          <a:prstGeom prst="rect">
            <a:avLst/>
          </a:prstGeom>
          <a:solidFill>
            <a:srgbClr val="fba31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k-S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k-S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k-S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sk-S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315360" cy="586800"/>
          </a:xfrm>
          <a:prstGeom prst="rect">
            <a:avLst/>
          </a:prstGeom>
          <a:gradFill>
            <a:gsLst>
              <a:gs pos="0">
                <a:srgbClr val="fcc66e"/>
              </a:gs>
              <a:gs pos="100000">
                <a:srgbClr val="ffffff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455760" y="149400"/>
            <a:ext cx="9624240" cy="302400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ffffff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450720" y="149400"/>
            <a:ext cx="151560" cy="154800"/>
          </a:xfrm>
          <a:prstGeom prst="rect">
            <a:avLst/>
          </a:prstGeom>
          <a:solidFill>
            <a:srgbClr val="fcc66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4"/>
          <p:cNvSpPr/>
          <p:nvPr/>
        </p:nvSpPr>
        <p:spPr>
          <a:xfrm>
            <a:off x="603360" y="0"/>
            <a:ext cx="153360" cy="151560"/>
          </a:xfrm>
          <a:prstGeom prst="rect">
            <a:avLst/>
          </a:prstGeom>
          <a:solidFill>
            <a:srgbClr val="fcc66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"/>
          <p:cNvSpPr/>
          <p:nvPr/>
        </p:nvSpPr>
        <p:spPr>
          <a:xfrm>
            <a:off x="603360" y="149400"/>
            <a:ext cx="153360" cy="154800"/>
          </a:xfrm>
          <a:prstGeom prst="rect">
            <a:avLst/>
          </a:prstGeom>
          <a:solidFill>
            <a:srgbClr val="fba31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6"/>
          <p:cNvSpPr/>
          <p:nvPr/>
        </p:nvSpPr>
        <p:spPr>
          <a:xfrm>
            <a:off x="303120" y="301680"/>
            <a:ext cx="150120" cy="151560"/>
          </a:xfrm>
          <a:prstGeom prst="rect">
            <a:avLst/>
          </a:prstGeom>
          <a:solidFill>
            <a:srgbClr val="fcc66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7"/>
          <p:cNvSpPr/>
          <p:nvPr/>
        </p:nvSpPr>
        <p:spPr>
          <a:xfrm>
            <a:off x="144360" y="150840"/>
            <a:ext cx="154800" cy="15156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8"/>
          <p:cNvSpPr/>
          <p:nvPr/>
        </p:nvSpPr>
        <p:spPr>
          <a:xfrm>
            <a:off x="450720" y="298440"/>
            <a:ext cx="151560" cy="151560"/>
          </a:xfrm>
          <a:prstGeom prst="rect">
            <a:avLst/>
          </a:prstGeom>
          <a:solidFill>
            <a:srgbClr val="fba31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9"/>
          <p:cNvSpPr/>
          <p:nvPr/>
        </p:nvSpPr>
        <p:spPr>
          <a:xfrm>
            <a:off x="303120" y="450720"/>
            <a:ext cx="150120" cy="150120"/>
          </a:xfrm>
          <a:prstGeom prst="rect">
            <a:avLst/>
          </a:prstGeom>
          <a:solidFill>
            <a:srgbClr val="fba31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PlaceHolder 10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11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k-S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k-S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k-S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sk-S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036880" y="2843280"/>
            <a:ext cx="8043120" cy="17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DejaVu Sans"/>
              </a:rPr>
              <a:t>Základné informácie</a:t>
            </a:r>
            <a:endParaRPr b="0" lang="en-US" sz="4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240000" y="1933560"/>
            <a:ext cx="683964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Dátové Sklady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4176720" y="4919760"/>
            <a:ext cx="4006080" cy="7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93000"/>
              </a:lnSpc>
            </a:pPr>
            <a:r>
              <a:rPr b="0" lang="en-US" sz="3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Radoslav Golian</a:t>
            </a:r>
            <a:endParaRPr b="0" lang="en-US" sz="3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4176720" y="5805360"/>
            <a:ext cx="4006080" cy="7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26.09.2018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3280" y="466560"/>
            <a:ext cx="9068760" cy="15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Obsah predmetu</a:t>
            </a:r>
            <a:endParaRPr b="0" lang="en-US" sz="4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3280" y="1835280"/>
            <a:ext cx="9068760" cy="42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indent="-216000">
              <a:lnSpc>
                <a:spcPct val="100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Architektúra a návrh dátových skladov</a:t>
            </a:r>
            <a:endParaRPr b="0" lang="en-US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Princípy, techniky, špecifiká dimenzionálneho modelovania</a:t>
            </a:r>
            <a:endParaRPr b="0" lang="en-US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SQL v kontexte dátových skladov</a:t>
            </a:r>
            <a:endParaRPr b="0" lang="en-US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Využívanie fyzických databázových štruktúr a špeciálnych technik</a:t>
            </a:r>
            <a:endParaRPr b="0" lang="en-US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Vytváranie logických a fyzických modelov</a:t>
            </a:r>
            <a:endParaRPr b="0" lang="en-US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ETL (Datastage) / ELT (ODI)</a:t>
            </a:r>
            <a:endParaRPr b="0" lang="en-US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Návrhové vzory (SCD)</a:t>
            </a:r>
            <a:endParaRPr b="0" lang="en-US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93920" y="450720"/>
            <a:ext cx="9068760" cy="15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Obsah predmetu</a:t>
            </a:r>
            <a:endParaRPr b="0" lang="en-US" sz="4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93920" y="1819440"/>
            <a:ext cx="9068760" cy="42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indent="-216000">
              <a:lnSpc>
                <a:spcPct val="100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Životný cyklus dát (Data lineage)</a:t>
            </a:r>
            <a:endParaRPr b="0" lang="en-US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Multidimenzionálne modely (kocky)</a:t>
            </a:r>
            <a:endParaRPr b="0" lang="en-US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[Tvorba zostáv (Cognos)]</a:t>
            </a:r>
            <a:endParaRPr b="0" lang="en-US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[Kognitívne systémy (Watson)]</a:t>
            </a:r>
            <a:endParaRPr b="0" lang="en-US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84560" y="450720"/>
            <a:ext cx="9068760" cy="15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Podmienky</a:t>
            </a:r>
            <a:endParaRPr b="0" lang="en-US" sz="4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84560" y="1819440"/>
            <a:ext cx="9068760" cy="42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indent="-216000">
              <a:lnSpc>
                <a:spcPct val="100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Hodnotenie: 100 / 0</a:t>
            </a:r>
            <a:endParaRPr b="0" lang="en-US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Body</a:t>
            </a:r>
            <a:endParaRPr b="0" lang="en-US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SzPct val="75000"/>
              <a:buFont typeface="Wingdings"/>
              <a:buChar char="l"/>
            </a:pP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Aktívna účasť (10-20%)</a:t>
            </a:r>
            <a:endParaRPr b="0" lang="en-US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SzPct val="75000"/>
              <a:buFont typeface="Wingdings"/>
              <a:buChar char="l"/>
            </a:pP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Domáce úlohy (cca 40-50%)</a:t>
            </a:r>
            <a:endParaRPr b="0" lang="en-US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SzPct val="75000"/>
              <a:buFont typeface="Wingdings"/>
              <a:buChar char="l"/>
            </a:pP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Započet (cca 30-40%)</a:t>
            </a:r>
            <a:endParaRPr b="0" lang="en-US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SzPct val="75000"/>
              <a:buFont typeface="Wingdings"/>
              <a:buChar char="l"/>
            </a:pP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[Bonusové body]</a:t>
            </a:r>
            <a:endParaRPr b="0" lang="en-US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75200" y="450720"/>
            <a:ext cx="9068760" cy="15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Hodnotenie</a:t>
            </a:r>
            <a:endParaRPr b="0" lang="en-US" sz="4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75200" y="1819440"/>
            <a:ext cx="9068760" cy="42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14" name="Table 3"/>
          <p:cNvGraphicFramePr/>
          <p:nvPr/>
        </p:nvGraphicFramePr>
        <p:xfrm>
          <a:off x="803880" y="1998360"/>
          <a:ext cx="6145200" cy="3121920"/>
        </p:xfrm>
        <a:graphic>
          <a:graphicData uri="http://schemas.openxmlformats.org/drawingml/2006/table">
            <a:tbl>
              <a:tblPr/>
              <a:tblGrid>
                <a:gridCol w="3072240"/>
                <a:gridCol w="3073320"/>
              </a:tblGrid>
              <a:tr h="446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Body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Známka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446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&gt;= 91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446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81 - 90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446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71 - 80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446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61 - 70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446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51 - 60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446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&lt; 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LibreOffice/5.3.6.1$Linux_X86_64 LibreOffice_project/30$Build-1</Application>
  <Words>132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2018-09-26T17:11:51Z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