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8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51218B1-B712-45E7-A54A-D58E78DEA78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5AAFE80-AD0B-43F0-922F-6B9BFAACF20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371600" y="763560"/>
            <a:ext cx="50288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771E715-2036-4F71-8EFF-FF2D0AFB19E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D746615-4885-4DDD-A6B4-3F0AA596431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0C2785A-42EB-425B-86A2-DD57E586B94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1371600" y="763560"/>
            <a:ext cx="50288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D1F0438-DDB0-49A1-A273-B55FD1F618B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B1E80E2-EA72-417A-A4B2-886613753ED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74C3128-1296-4E30-819C-9F03BE8CEC0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1371600" y="763560"/>
            <a:ext cx="50288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5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Creator: Inmon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 Systems support business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ETL process – extracts data from operational systems or various data sources, consolidate it, transform it and load it into single repository called EDWH.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Non-trivial process – restructuring data, accessing various information, etc.. ETL may be a batch process or transaction based process.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EDWH -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Integrated repository of data from various systems – definitive and consistent representation of business activities.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in the repository are captured at lowest possible level of detail.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intended to be queried directly.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Purpose is to feed additional data stores.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a RDBMS.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Datamarts – dimensional design, depoartmental view of information, may contain aggregated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ETL is reserved for movement of data from operational sysstems to EDWH.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data movements are defined as “data delivery”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2719ADA-DED1-4FDD-9FE6-62BED75E30D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Difference: DWH – dimensional modeling (stars, cubes)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DWH may be accessed directly.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Variation 1: 3NF transformation step is acceptable, if the tables are accessed only by ETL process.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Variation 2: DWH may be insulated from direct access by analytic application.  In this case data marts may be constructed by extracting data from DWH.  Data marts may aggregate or reorganize data.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7D7F2D3-9DAF-4095-9F10-8D0E355756B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 alone data marts: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Rapid and inexpensive results (in short-term)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costly and inefficient (in long-term)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 data store – not designed in enterprise context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Exclusively focused on a subject area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not require cross-functional analysis, consolidation,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 implementation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Inefficiencies: multiple data marts may load from the same sources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Narrow set of needs – may not me adjustable to answer future questions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Subjects may not be comparable because they reside on different data marts (Islands of information)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0243400-1EFE-4992-9204-B84D8081673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6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F71C7CD-44B4-4EFC-BE49-D8B5F2E3C46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 – surrogate key, created especially for DM / DWH, usually an integer, generated during ETL/ELT (no meaning to users)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NK – natural key, a key from a source system (usually have meaning to users)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NK – may be coumpound (id, source_system)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8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8CF9E0F-39BE-43C6-BFFD-A4BD690D335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(natural key, sequence number) or (natural key, date) is not a good solution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Multi column FK in fact table: complicated joins, start transformation might not work,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39FCFA6-E6FF-4A87-90E0-654C54D17E0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Codes and descriptions  - descriptions may be more useful than codes.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 table – usually only codes are present.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Flags and their values – by storing descriptive value is the usage easier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Multi-part columns – full and constituent values should be in the dimension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6409331-EE11-4260-8A29-21E0D15A62B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3240" cy="452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Sales were 10000 – single product or many products? In what period?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4398840" y="9555120"/>
            <a:ext cx="3368160" cy="4996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EFD8E2F-3702-464D-A734-C5FE6898E4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7120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6373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6373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7120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5047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720" y="503280"/>
            <a:ext cx="9069120" cy="699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57120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6373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6373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357120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5047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04720" y="503280"/>
            <a:ext cx="9069120" cy="699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57120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6373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6373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357120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5047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504720" y="503280"/>
            <a:ext cx="9069120" cy="699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57120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637320" y="21844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6373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57120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504720" y="4420080"/>
            <a:ext cx="291996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720" y="503280"/>
            <a:ext cx="9069120" cy="699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72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427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960" y="44200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72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2184480"/>
            <a:ext cx="442548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4720" y="4420080"/>
            <a:ext cx="9069120" cy="204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863520" cy="755928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92160" y="1863720"/>
            <a:ext cx="8187840" cy="27936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31800" y="3949560"/>
            <a:ext cx="634680" cy="70596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90720" y="1863720"/>
            <a:ext cx="632880" cy="70920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514600" y="1176480"/>
            <a:ext cx="645840" cy="6998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258920" y="3949560"/>
            <a:ext cx="642600" cy="70596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514600" y="1863720"/>
            <a:ext cx="645840" cy="7092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258920" y="2562120"/>
            <a:ext cx="642600" cy="6980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2562120"/>
            <a:ext cx="642600" cy="6980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890720" y="2562120"/>
            <a:ext cx="632880" cy="69804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31800" y="3249720"/>
            <a:ext cx="634680" cy="71100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258920" y="3249720"/>
            <a:ext cx="642600" cy="7110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3276720" y="2016000"/>
            <a:ext cx="6632280" cy="24332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Kliknite sem a upravte štýl predlohy nadpisov.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04720" y="6888240"/>
            <a:ext cx="234756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8744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224840" y="6888240"/>
            <a:ext cx="2349000" cy="499680"/>
          </a:xfrm>
          <a:prstGeom prst="rect">
            <a:avLst/>
          </a:prstGeom>
        </p:spPr>
        <p:txBody>
          <a:bodyPr lIns="100800" rIns="100800" tIns="50400" bIns="50400" anchor="b"/>
          <a:p>
            <a:pPr algn="r">
              <a:lnSpc>
                <a:spcPct val="100000"/>
              </a:lnSpc>
            </a:pPr>
            <a:fld id="{1ACF3610-B2A9-4873-ACFC-D3AC33E3EF5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0"/>
            <a:ext cx="315720" cy="58716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455760" y="149400"/>
            <a:ext cx="9624600" cy="30276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450720" y="149400"/>
            <a:ext cx="151920" cy="15516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603360" y="0"/>
            <a:ext cx="153720" cy="15192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603360" y="149400"/>
            <a:ext cx="153720" cy="15516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303120" y="301680"/>
            <a:ext cx="150480" cy="15192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7"/>
          <p:cNvSpPr/>
          <p:nvPr/>
        </p:nvSpPr>
        <p:spPr>
          <a:xfrm>
            <a:off x="144360" y="150840"/>
            <a:ext cx="155160" cy="1519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8"/>
          <p:cNvSpPr/>
          <p:nvPr/>
        </p:nvSpPr>
        <p:spPr>
          <a:xfrm>
            <a:off x="450720" y="298440"/>
            <a:ext cx="151920" cy="15192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303120" y="450720"/>
            <a:ext cx="150480" cy="15048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PlaceHolder 10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Kliknite sem a upravte štýl predlohy nadpisov.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504720" y="2184480"/>
            <a:ext cx="9069120" cy="4279680"/>
          </a:xfrm>
          <a:prstGeom prst="rect">
            <a:avLst/>
          </a:prstGeom>
        </p:spPr>
        <p:txBody>
          <a:bodyPr lIns="0" rIns="0" tIns="0" bIns="0"/>
          <a:p>
            <a:pPr marL="374760" indent="-374400">
              <a:lnSpc>
                <a:spcPct val="100000"/>
              </a:lnSpc>
              <a:spcBef>
                <a:spcPts val="876"/>
              </a:spcBef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Kliknite sem a upravte štýly predlohy textu.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Druhá úroveň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Tretia úroveň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Štvrtá úroveň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Piata úroveň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12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8744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13"/>
          <p:cNvSpPr>
            <a:spLocks noGrp="1"/>
          </p:cNvSpPr>
          <p:nvPr>
            <p:ph type="sldNum"/>
          </p:nvPr>
        </p:nvSpPr>
        <p:spPr>
          <a:xfrm>
            <a:off x="436680" y="6875640"/>
            <a:ext cx="2347560" cy="49968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fld id="{4FF14E24-F8E5-4D4A-968F-FB73D20D11D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315720" cy="58716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455760" y="149400"/>
            <a:ext cx="9624600" cy="302760"/>
          </a:xfrm>
          <a:prstGeom prst="rect">
            <a:avLst/>
          </a:prstGeom>
          <a:gradFill>
            <a:gsLst>
              <a:gs pos="0">
                <a:srgbClr val="ff3300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450720" y="149400"/>
            <a:ext cx="151920" cy="15516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603360" y="0"/>
            <a:ext cx="153720" cy="15192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603360" y="149400"/>
            <a:ext cx="153720" cy="15516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303120" y="301680"/>
            <a:ext cx="150480" cy="15192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144360" y="150840"/>
            <a:ext cx="155160" cy="1519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8"/>
          <p:cNvSpPr/>
          <p:nvPr/>
        </p:nvSpPr>
        <p:spPr>
          <a:xfrm>
            <a:off x="450720" y="298440"/>
            <a:ext cx="151920" cy="15192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303120" y="450720"/>
            <a:ext cx="150480" cy="15048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PlaceHolder 10"/>
          <p:cNvSpPr>
            <a:spLocks noGrp="1"/>
          </p:cNvSpPr>
          <p:nvPr>
            <p:ph type="title"/>
          </p:nvPr>
        </p:nvSpPr>
        <p:spPr>
          <a:xfrm>
            <a:off x="504720" y="503280"/>
            <a:ext cx="9069120" cy="150948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Kliknite sem a upravte štýl predlohy nadpisov.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12" name="PlaceHolder 11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8744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12"/>
          <p:cNvSpPr>
            <a:spLocks noGrp="1"/>
          </p:cNvSpPr>
          <p:nvPr>
            <p:ph type="sldNum"/>
          </p:nvPr>
        </p:nvSpPr>
        <p:spPr>
          <a:xfrm>
            <a:off x="436680" y="6875640"/>
            <a:ext cx="2347560" cy="49968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fld id="{05ECC737-9280-4BC9-952E-5F5E2075902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PlaceHolder 1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3863520" cy="7559280"/>
          </a:xfrm>
          <a:prstGeom prst="rect">
            <a:avLst/>
          </a:prstGeom>
          <a:gradFill>
            <a:gsLst>
              <a:gs pos="0">
                <a:srgbClr val="fcc66e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1892160" y="1863720"/>
            <a:ext cx="8187840" cy="27936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631800" y="3949560"/>
            <a:ext cx="634680" cy="70596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1890720" y="1863720"/>
            <a:ext cx="632880" cy="70920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2514600" y="1176480"/>
            <a:ext cx="645840" cy="6998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6"/>
          <p:cNvSpPr/>
          <p:nvPr/>
        </p:nvSpPr>
        <p:spPr>
          <a:xfrm>
            <a:off x="1258920" y="3949560"/>
            <a:ext cx="642600" cy="70596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2514600" y="1863720"/>
            <a:ext cx="645840" cy="7092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"/>
          <p:cNvSpPr/>
          <p:nvPr/>
        </p:nvSpPr>
        <p:spPr>
          <a:xfrm>
            <a:off x="1258920" y="2562120"/>
            <a:ext cx="642600" cy="69804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>
            <a:off x="0" y="2562120"/>
            <a:ext cx="642600" cy="69804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>
            <a:off x="1890720" y="2562120"/>
            <a:ext cx="632880" cy="69804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>
            <a:off x="631800" y="3249720"/>
            <a:ext cx="634680" cy="711000"/>
          </a:xfrm>
          <a:prstGeom prst="rect">
            <a:avLst/>
          </a:prstGeom>
          <a:solidFill>
            <a:srgbClr val="fcc66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2"/>
          <p:cNvSpPr/>
          <p:nvPr/>
        </p:nvSpPr>
        <p:spPr>
          <a:xfrm>
            <a:off x="1258920" y="3249720"/>
            <a:ext cx="642600" cy="711000"/>
          </a:xfrm>
          <a:prstGeom prst="rect">
            <a:avLst/>
          </a:prstGeom>
          <a:solidFill>
            <a:srgbClr val="fba31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PlaceHolder 13"/>
          <p:cNvSpPr>
            <a:spLocks noGrp="1"/>
          </p:cNvSpPr>
          <p:nvPr>
            <p:ph type="title"/>
          </p:nvPr>
        </p:nvSpPr>
        <p:spPr>
          <a:xfrm>
            <a:off x="755640" y="2347920"/>
            <a:ext cx="8569080" cy="16203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Kliknite sem a upravte štýl predlohy nadpisov.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164" name="PlaceHolder 14"/>
          <p:cNvSpPr>
            <a:spLocks noGrp="1"/>
          </p:cNvSpPr>
          <p:nvPr>
            <p:ph type="dt"/>
          </p:nvPr>
        </p:nvSpPr>
        <p:spPr>
          <a:xfrm>
            <a:off x="504720" y="6888240"/>
            <a:ext cx="234756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PlaceHolder 15"/>
          <p:cNvSpPr>
            <a:spLocks noGrp="1"/>
          </p:cNvSpPr>
          <p:nvPr>
            <p:ph type="ftr"/>
          </p:nvPr>
        </p:nvSpPr>
        <p:spPr>
          <a:xfrm>
            <a:off x="3444840" y="6888240"/>
            <a:ext cx="3187440" cy="499680"/>
          </a:xfrm>
          <a:prstGeom prst="rect">
            <a:avLst/>
          </a:prstGeom>
        </p:spPr>
        <p:txBody>
          <a:bodyPr lIns="100800" rIns="100800" tIns="50400" bIns="504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16"/>
          <p:cNvSpPr>
            <a:spLocks noGrp="1"/>
          </p:cNvSpPr>
          <p:nvPr>
            <p:ph type="sldNum"/>
          </p:nvPr>
        </p:nvSpPr>
        <p:spPr>
          <a:xfrm>
            <a:off x="7224840" y="6888240"/>
            <a:ext cx="2349000" cy="499680"/>
          </a:xfrm>
          <a:prstGeom prst="rect">
            <a:avLst/>
          </a:prstGeom>
        </p:spPr>
        <p:txBody>
          <a:bodyPr lIns="100800" rIns="100800" tIns="50400" bIns="50400" anchor="b"/>
          <a:p>
            <a:pPr algn="r">
              <a:lnSpc>
                <a:spcPct val="100000"/>
              </a:lnSpc>
            </a:pPr>
            <a:fld id="{915AAC54-D63F-481F-B7A1-BA80987641C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1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036880" y="2843280"/>
            <a:ext cx="8043480" cy="17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GB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Design</a:t>
            </a:r>
            <a:endParaRPr b="0" lang="en-GB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240000" y="1933560"/>
            <a:ext cx="684000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Warehouse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176720" y="4919760"/>
            <a:ext cx="4006440" cy="7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93000"/>
              </a:lnSpc>
              <a:spcBef>
                <a:spcPts val="924"/>
              </a:spcBef>
            </a:pPr>
            <a:r>
              <a:rPr b="0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Radoslav Golian</a:t>
            </a:r>
            <a:endParaRPr b="0" lang="en-US" sz="3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176720" y="5805360"/>
            <a:ext cx="4006440" cy="7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/>
          <a:p>
            <a:pPr>
              <a:lnSpc>
                <a:spcPct val="93000"/>
              </a:lnSpc>
              <a:spcBef>
                <a:spcPts val="924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26.09.2018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 &amp; Context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gross margins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35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product category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35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December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Gross margin is viewed in context of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category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cc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and context are the foundation of dimensional design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</a:pP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 &amp; Context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process is described by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Capturing </a:t>
            </a:r>
            <a:r>
              <a:rPr b="0" lang="en-GB" sz="3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measured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which are measures evaluated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 = Facts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descriptions = 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 in Speech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04720" y="2184480"/>
            <a:ext cx="9215640" cy="4835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order euros </a:t>
            </a:r>
            <a:r>
              <a:rPr b="0" lang="en-GB" sz="35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product category </a:t>
            </a:r>
            <a:r>
              <a:rPr b="0" lang="en-GB" sz="35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January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margin euros </a:t>
            </a:r>
            <a:r>
              <a:rPr b="0" lang="en-GB" sz="35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order number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context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numeric (age, size, phone numbers, …)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“by” and ”for” indicate a dimension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 category is a named dimension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January is an instance of unnamed dimension (we infer it’s month)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in Speech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euros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product category for January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margin euros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order number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 that can be specified at varying level of detail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 to be numeric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People want them to “roll up” or “break up”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euros are numeric can be roll up by product category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</a:pP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&amp; Dimensions in Reports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and Dimensions identification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they would be used in a query or if they were shown in a report?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Filters and query predicates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Groupings, “break levels”, level of subtotals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Aggregated, summarized, subtotaled elements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</a:pP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&amp; Dimensions in Reports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/>
        </p:blipFill>
        <p:spPr>
          <a:xfrm>
            <a:off x="648000" y="1763640"/>
            <a:ext cx="8301240" cy="497124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1800000" y="2267640"/>
            <a:ext cx="719640" cy="21564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4896360" y="1763640"/>
            <a:ext cx="791640" cy="28764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4104360" y="2013120"/>
            <a:ext cx="924840" cy="25452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5029560" y="2001240"/>
            <a:ext cx="576720" cy="26604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"/>
          <p:cNvSpPr/>
          <p:nvPr/>
        </p:nvSpPr>
        <p:spPr>
          <a:xfrm>
            <a:off x="5789160" y="1799640"/>
            <a:ext cx="127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Filtering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648000" y="2267640"/>
            <a:ext cx="791640" cy="21564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"/>
          <p:cNvSpPr/>
          <p:nvPr/>
        </p:nvSpPr>
        <p:spPr>
          <a:xfrm>
            <a:off x="948240" y="2823480"/>
            <a:ext cx="461160" cy="29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Breaking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9"/>
          <p:cNvSpPr/>
          <p:nvPr/>
        </p:nvSpPr>
        <p:spPr>
          <a:xfrm>
            <a:off x="3323520" y="3819960"/>
            <a:ext cx="1973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Subtotal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1800000" y="3888720"/>
            <a:ext cx="1295640" cy="26532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1"/>
          <p:cNvSpPr/>
          <p:nvPr/>
        </p:nvSpPr>
        <p:spPr>
          <a:xfrm>
            <a:off x="882720" y="1823760"/>
            <a:ext cx="325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Controlling aggregation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4392360" y="2267640"/>
            <a:ext cx="719640" cy="215640"/>
          </a:xfrm>
          <a:prstGeom prst="ellipse">
            <a:avLst/>
          </a:prstGeom>
          <a:noFill/>
          <a:ln w="28440">
            <a:solidFill>
              <a:schemeClr val="accent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3"/>
          <p:cNvSpPr/>
          <p:nvPr/>
        </p:nvSpPr>
        <p:spPr>
          <a:xfrm>
            <a:off x="5606640" y="2250720"/>
            <a:ext cx="1294920" cy="28764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4"/>
          <p:cNvSpPr/>
          <p:nvPr/>
        </p:nvSpPr>
        <p:spPr>
          <a:xfrm>
            <a:off x="7315920" y="2241360"/>
            <a:ext cx="575640" cy="2707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>
            <a:off x="7963920" y="2241360"/>
            <a:ext cx="984960" cy="27072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6"/>
          <p:cNvSpPr/>
          <p:nvPr/>
        </p:nvSpPr>
        <p:spPr>
          <a:xfrm>
            <a:off x="8965800" y="2445480"/>
            <a:ext cx="46116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Aggregated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7"/>
          <p:cNvSpPr/>
          <p:nvPr/>
        </p:nvSpPr>
        <p:spPr>
          <a:xfrm>
            <a:off x="5333400" y="5452560"/>
            <a:ext cx="1596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Subtotaled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8"/>
          <p:cNvSpPr/>
          <p:nvPr/>
        </p:nvSpPr>
        <p:spPr>
          <a:xfrm>
            <a:off x="5145480" y="5930640"/>
            <a:ext cx="17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Summarized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9"/>
          <p:cNvSpPr/>
          <p:nvPr/>
        </p:nvSpPr>
        <p:spPr>
          <a:xfrm>
            <a:off x="3600000" y="2051640"/>
            <a:ext cx="791640" cy="3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accent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0"/>
          <p:cNvSpPr/>
          <p:nvPr/>
        </p:nvSpPr>
        <p:spPr>
          <a:xfrm>
            <a:off x="2160000" y="2127600"/>
            <a:ext cx="360" cy="1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accent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1"/>
          <p:cNvSpPr/>
          <p:nvPr/>
        </p:nvSpPr>
        <p:spPr>
          <a:xfrm flipH="1">
            <a:off x="1111320" y="2051640"/>
            <a:ext cx="18432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accent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2"/>
          <p:cNvSpPr/>
          <p:nvPr/>
        </p:nvSpPr>
        <p:spPr>
          <a:xfrm flipH="1" flipV="1">
            <a:off x="5688360" y="1906920"/>
            <a:ext cx="306720" cy="1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accent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3"/>
          <p:cNvSpPr/>
          <p:nvPr/>
        </p:nvSpPr>
        <p:spPr>
          <a:xfrm flipH="1">
            <a:off x="5606640" y="2073240"/>
            <a:ext cx="38880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accent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Grouping Dimensions &amp; Facts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 usually share relationship to one another (independent of facts)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are grouped together in a single table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are at the same level can be grouped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are grouped together in a single table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</a:pP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Grouping Dimensions &amp; Facts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266" name="Table 2"/>
          <p:cNvGraphicFramePr/>
          <p:nvPr/>
        </p:nvGraphicFramePr>
        <p:xfrm>
          <a:off x="648000" y="1691640"/>
          <a:ext cx="8430840" cy="5562360"/>
        </p:xfrm>
        <a:graphic>
          <a:graphicData uri="http://schemas.openxmlformats.org/drawingml/2006/table">
            <a:tbl>
              <a:tblPr/>
              <a:tblGrid>
                <a:gridCol w="2230920"/>
                <a:gridCol w="2664000"/>
                <a:gridCol w="35359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Dimensions (cont’d)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 Euros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 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 Ordered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 Manager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 Manager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 VP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 Date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of 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Address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Quarter of 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Fiscal Period of 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Country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 of 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ZIP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Industry Name of Customer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1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Grouping Dimensions &amp; Facts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268" name="Table 2"/>
          <p:cNvGraphicFramePr/>
          <p:nvPr/>
        </p:nvGraphicFramePr>
        <p:xfrm>
          <a:off x="3600000" y="370800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 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 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 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Table 3"/>
          <p:cNvGraphicFramePr/>
          <p:nvPr/>
        </p:nvGraphicFramePr>
        <p:xfrm>
          <a:off x="6624360" y="1691640"/>
          <a:ext cx="2664000" cy="68400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 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SKU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 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 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 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le 4"/>
          <p:cNvGraphicFramePr/>
          <p:nvPr/>
        </p:nvGraphicFramePr>
        <p:xfrm>
          <a:off x="215640" y="5076000"/>
          <a:ext cx="2664000" cy="99936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 Date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of Order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Quarter of Order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Fiscal Period of Order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 of Order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Table 5"/>
          <p:cNvGraphicFramePr/>
          <p:nvPr/>
        </p:nvGraphicFramePr>
        <p:xfrm>
          <a:off x="215640" y="1763640"/>
          <a:ext cx="2664000" cy="8107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 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 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 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 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 VP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Table 6"/>
          <p:cNvGraphicFramePr/>
          <p:nvPr/>
        </p:nvGraphicFramePr>
        <p:xfrm>
          <a:off x="6559200" y="4788000"/>
          <a:ext cx="3024000" cy="673560"/>
        </p:xfrm>
        <a:graphic>
          <a:graphicData uri="http://schemas.openxmlformats.org/drawingml/2006/table">
            <a:tbl>
              <a:tblPr/>
              <a:tblGrid>
                <a:gridCol w="302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 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Address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City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Country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 ZIP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Industry Name of 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273" name="CustomShape 7"/>
          <p:cNvSpPr/>
          <p:nvPr/>
        </p:nvSpPr>
        <p:spPr>
          <a:xfrm rot="10800000">
            <a:off x="4355640" y="3708000"/>
            <a:ext cx="1475280" cy="674640"/>
          </a:xfrm>
          <a:prstGeom prst="bentConnector3">
            <a:avLst>
              <a:gd name="adj1" fmla="val -13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 flipV="1">
            <a:off x="5184360" y="3032640"/>
            <a:ext cx="1440720" cy="674640"/>
          </a:xfrm>
          <a:prstGeom prst="bentConnector3">
            <a:avLst>
              <a:gd name="adj1" fmla="val 14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9"/>
          <p:cNvSpPr/>
          <p:nvPr/>
        </p:nvSpPr>
        <p:spPr>
          <a:xfrm flipV="1" rot="10800000">
            <a:off x="4355640" y="6117480"/>
            <a:ext cx="1475280" cy="1113120"/>
          </a:xfrm>
          <a:prstGeom prst="bentConnector3">
            <a:avLst>
              <a:gd name="adj1" fmla="val 621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5184360" y="5004000"/>
            <a:ext cx="1374480" cy="1124640"/>
          </a:xfrm>
          <a:prstGeom prst="bentConnector3">
            <a:avLst>
              <a:gd name="adj1" fmla="val 12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3371760" y="266328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>
            <a:off x="5625720" y="266328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3371760" y="612900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4"/>
          <p:cNvSpPr/>
          <p:nvPr/>
        </p:nvSpPr>
        <p:spPr>
          <a:xfrm>
            <a:off x="5606280" y="6117480"/>
            <a:ext cx="49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Star Schema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Cube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design for multidimensional database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 schema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design for relational database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Related dimensions are grouped as columns in dimension tables (shortened: dimensions)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are stored as columns in fact tables (shortened: facts)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Appearance of a star 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83" name="Table 3"/>
          <p:cNvGraphicFramePr/>
          <p:nvPr/>
        </p:nvGraphicFramePr>
        <p:xfrm>
          <a:off x="6912360" y="1353240"/>
          <a:ext cx="1728000" cy="262800"/>
        </p:xfrm>
        <a:graphic>
          <a:graphicData uri="http://schemas.openxmlformats.org/drawingml/2006/table">
            <a:tbl>
              <a:tblPr/>
              <a:tblGrid>
                <a:gridCol w="1728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Table 4"/>
          <p:cNvGraphicFramePr/>
          <p:nvPr/>
        </p:nvGraphicFramePr>
        <p:xfrm>
          <a:off x="8364600" y="683640"/>
          <a:ext cx="1439640" cy="292680"/>
        </p:xfrm>
        <a:graphic>
          <a:graphicData uri="http://schemas.openxmlformats.org/drawingml/2006/table">
            <a:tbl>
              <a:tblPr/>
              <a:tblGrid>
                <a:gridCol w="1440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Table 5"/>
          <p:cNvGraphicFramePr/>
          <p:nvPr/>
        </p:nvGraphicFramePr>
        <p:xfrm>
          <a:off x="6370920" y="1869120"/>
          <a:ext cx="719640" cy="370440"/>
        </p:xfrm>
        <a:graphic>
          <a:graphicData uri="http://schemas.openxmlformats.org/drawingml/2006/table">
            <a:tbl>
              <a:tblPr/>
              <a:tblGrid>
                <a:gridCol w="720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6" name="Table 6"/>
          <p:cNvGraphicFramePr/>
          <p:nvPr/>
        </p:nvGraphicFramePr>
        <p:xfrm>
          <a:off x="5430600" y="683640"/>
          <a:ext cx="1728000" cy="360000"/>
        </p:xfrm>
        <a:graphic>
          <a:graphicData uri="http://schemas.openxmlformats.org/drawingml/2006/table">
            <a:tbl>
              <a:tblPr/>
              <a:tblGrid>
                <a:gridCol w="172800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Table 7"/>
          <p:cNvGraphicFramePr/>
          <p:nvPr/>
        </p:nvGraphicFramePr>
        <p:xfrm>
          <a:off x="8362800" y="1876680"/>
          <a:ext cx="1510920" cy="122760"/>
        </p:xfrm>
        <a:graphic>
          <a:graphicData uri="http://schemas.openxmlformats.org/drawingml/2006/table">
            <a:tbl>
              <a:tblPr/>
              <a:tblGrid>
                <a:gridCol w="151128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288" name="CustomShape 8"/>
          <p:cNvSpPr/>
          <p:nvPr/>
        </p:nvSpPr>
        <p:spPr>
          <a:xfrm flipV="1" rot="16200000">
            <a:off x="7108200" y="901440"/>
            <a:ext cx="501840" cy="401400"/>
          </a:xfrm>
          <a:prstGeom prst="bentConnector2">
            <a:avLst/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"/>
          <p:cNvSpPr/>
          <p:nvPr/>
        </p:nvSpPr>
        <p:spPr>
          <a:xfrm flipH="1" flipV="1" rot="5400000">
            <a:off x="7819920" y="808200"/>
            <a:ext cx="501840" cy="587520"/>
          </a:xfrm>
          <a:prstGeom prst="bentConnector2">
            <a:avLst/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0"/>
          <p:cNvSpPr/>
          <p:nvPr/>
        </p:nvSpPr>
        <p:spPr>
          <a:xfrm flipV="1" rot="10800000">
            <a:off x="7560720" y="2054520"/>
            <a:ext cx="469080" cy="403920"/>
          </a:xfrm>
          <a:prstGeom prst="bentConnector3">
            <a:avLst>
              <a:gd name="adj1" fmla="val -172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1"/>
          <p:cNvSpPr/>
          <p:nvPr/>
        </p:nvSpPr>
        <p:spPr>
          <a:xfrm flipH="1" rot="16200000">
            <a:off x="7896240" y="1568160"/>
            <a:ext cx="344880" cy="585720"/>
          </a:xfrm>
          <a:prstGeom prst="bentConnector2">
            <a:avLst/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036880" y="2843280"/>
            <a:ext cx="8043480" cy="17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GB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Fundamentals</a:t>
            </a:r>
            <a:endParaRPr b="0" lang="en-GB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240000" y="1933560"/>
            <a:ext cx="684000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Warehouse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Star Schema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293" name="Table 2"/>
          <p:cNvGraphicFramePr/>
          <p:nvPr/>
        </p:nvGraphicFramePr>
        <p:xfrm>
          <a:off x="3600000" y="370800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ordered_euros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quantity_ordered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Table 3"/>
          <p:cNvGraphicFramePr/>
          <p:nvPr/>
        </p:nvGraphicFramePr>
        <p:xfrm>
          <a:off x="6624360" y="1259640"/>
          <a:ext cx="2664000" cy="68400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sku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Table 4"/>
          <p:cNvGraphicFramePr/>
          <p:nvPr/>
        </p:nvGraphicFramePr>
        <p:xfrm>
          <a:off x="215640" y="5076000"/>
          <a:ext cx="2664000" cy="11239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full_date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month_name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quarter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fiscal_period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5"/>
          <p:cNvGraphicFramePr/>
          <p:nvPr/>
        </p:nvGraphicFramePr>
        <p:xfrm>
          <a:off x="215640" y="1547640"/>
          <a:ext cx="2664000" cy="8107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region_vp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Table 6"/>
          <p:cNvGraphicFramePr/>
          <p:nvPr/>
        </p:nvGraphicFramePr>
        <p:xfrm>
          <a:off x="6559200" y="4500000"/>
          <a:ext cx="3024000" cy="673560"/>
        </p:xfrm>
        <a:graphic>
          <a:graphicData uri="http://schemas.openxmlformats.org/drawingml/2006/table">
            <a:tbl>
              <a:tblPr/>
              <a:tblGrid>
                <a:gridCol w="302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billing_address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billing_city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billing_country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billing_zip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industry_name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sp>
        <p:nvSpPr>
          <p:cNvPr id="298" name="CustomShape 7"/>
          <p:cNvSpPr/>
          <p:nvPr/>
        </p:nvSpPr>
        <p:spPr>
          <a:xfrm rot="10800000">
            <a:off x="4355640" y="3708000"/>
            <a:ext cx="1475280" cy="674640"/>
          </a:xfrm>
          <a:prstGeom prst="bentConnector3">
            <a:avLst>
              <a:gd name="adj1" fmla="val -13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8"/>
          <p:cNvSpPr/>
          <p:nvPr/>
        </p:nvSpPr>
        <p:spPr>
          <a:xfrm flipV="1">
            <a:off x="5184360" y="3032640"/>
            <a:ext cx="1440720" cy="674640"/>
          </a:xfrm>
          <a:prstGeom prst="bentConnector3">
            <a:avLst>
              <a:gd name="adj1" fmla="val 14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9"/>
          <p:cNvSpPr/>
          <p:nvPr/>
        </p:nvSpPr>
        <p:spPr>
          <a:xfrm flipV="1" rot="10800000">
            <a:off x="4141800" y="6659280"/>
            <a:ext cx="1261080" cy="287640"/>
          </a:xfrm>
          <a:prstGeom prst="bentConnector3">
            <a:avLst>
              <a:gd name="adj1" fmla="val 17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0"/>
          <p:cNvSpPr/>
          <p:nvPr/>
        </p:nvSpPr>
        <p:spPr>
          <a:xfrm>
            <a:off x="5039640" y="6372000"/>
            <a:ext cx="1524600" cy="287640"/>
          </a:xfrm>
          <a:prstGeom prst="bentConnector3">
            <a:avLst>
              <a:gd name="adj1" fmla="val 348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 Tables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504720" y="197964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rich context needed for facts study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 table columns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specify aggregation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used for filtering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context for each measurement (textual labels)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used to drive master-detail relationships, subtotaling, cross-tabulation, or sorts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in 3NF (not necessary)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Normalized dimensions → Snowflake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 and History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93200" y="2022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 schema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dimension table is given a </a:t>
            </a:r>
            <a:r>
              <a:rPr b="0" i="1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key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key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unique identifier in the operational system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key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unique identifier exclusively for DWH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 and maintained in the star schema loading process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an integer without special meaning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 in the dimension table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 and History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Separation of natural and surrogate key allows to track changes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DWH does not rely on natural keys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store multiple versions of the natural key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Versions are distinguished by different surrogate key values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could supplement a natural key with sequence number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would have to join on multiple columns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Tables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fact table is the core of a star schema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</a:t>
            </a:r>
            <a:r>
              <a:rPr b="0" lang="en-GB" sz="3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GB" sz="31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keys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referring to dimension table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(sub)set of all surrogate keys </a:t>
            </a:r>
            <a:br/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sometimes uniquely </a:t>
            </a:r>
            <a:br/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identifies a row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Grain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rows in the fact table stores</a:t>
            </a:r>
            <a:br/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at a specific level of detail 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87000"/>
              </a:lnSpc>
              <a:spcBef>
                <a:spcPts val="876"/>
              </a:spcBef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10" name="Table 3"/>
          <p:cNvGraphicFramePr/>
          <p:nvPr/>
        </p:nvGraphicFramePr>
        <p:xfrm>
          <a:off x="7561440" y="341964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ordered_euros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quantity_ordered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a Star Schema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04720" y="194832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Querying facts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of the queries follow a consistent pattern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124920" y="2972160"/>
            <a:ext cx="9595800" cy="45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p.category,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p.product,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sum(o.ordered_euros)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day 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product 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order_facts 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where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d.month_name = 'January'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d.year = 2015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d.day_key = o.day_key </a:t>
            </a: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and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o.product_key = p.product_key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group by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p.category,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p.product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1" lang="en-US" sz="2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order by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p.category,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1280" indent="-340920">
              <a:lnSpc>
                <a:spcPct val="87000"/>
              </a:lnSpc>
              <a:spcBef>
                <a:spcPts val="876"/>
              </a:spcBef>
            </a:pP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en-US" sz="20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p.product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707280" y="3299400"/>
            <a:ext cx="26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Dimensions in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4076640" y="4062600"/>
            <a:ext cx="3143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Aggregated fact in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 flipH="1">
            <a:off x="2015280" y="3484080"/>
            <a:ext cx="1819800" cy="47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"/>
          <p:cNvSpPr/>
          <p:nvPr/>
        </p:nvSpPr>
        <p:spPr>
          <a:xfrm flipH="1">
            <a:off x="2159280" y="3446280"/>
            <a:ext cx="1675800" cy="1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8"/>
          <p:cNvSpPr/>
          <p:nvPr/>
        </p:nvSpPr>
        <p:spPr>
          <a:xfrm flipH="1">
            <a:off x="3599280" y="424728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9"/>
          <p:cNvSpPr/>
          <p:nvPr/>
        </p:nvSpPr>
        <p:spPr>
          <a:xfrm>
            <a:off x="4668120" y="5940000"/>
            <a:ext cx="1904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joins based on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surrogate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0"/>
          <p:cNvSpPr/>
          <p:nvPr/>
        </p:nvSpPr>
        <p:spPr>
          <a:xfrm flipH="1" flipV="1">
            <a:off x="4103640" y="6011280"/>
            <a:ext cx="647640" cy="25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1"/>
          <p:cNvSpPr/>
          <p:nvPr/>
        </p:nvSpPr>
        <p:spPr>
          <a:xfrm flipV="1">
            <a:off x="6488640" y="6011280"/>
            <a:ext cx="559800" cy="25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2"/>
          <p:cNvSpPr/>
          <p:nvPr/>
        </p:nvSpPr>
        <p:spPr>
          <a:xfrm>
            <a:off x="6094440" y="4880160"/>
            <a:ext cx="2512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Dimensions used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filter 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3"/>
          <p:cNvSpPr/>
          <p:nvPr/>
        </p:nvSpPr>
        <p:spPr>
          <a:xfrm flipH="1">
            <a:off x="4751640" y="5060880"/>
            <a:ext cx="146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4"/>
          <p:cNvSpPr/>
          <p:nvPr/>
        </p:nvSpPr>
        <p:spPr>
          <a:xfrm flipH="1">
            <a:off x="3239280" y="5364000"/>
            <a:ext cx="297324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5"/>
          <p:cNvSpPr/>
          <p:nvPr/>
        </p:nvSpPr>
        <p:spPr>
          <a:xfrm>
            <a:off x="3402720" y="6610320"/>
            <a:ext cx="3477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Dimensions specify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scope of aggregation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and control sorting of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6"/>
          <p:cNvSpPr/>
          <p:nvPr/>
        </p:nvSpPr>
        <p:spPr>
          <a:xfrm flipH="1" flipV="1">
            <a:off x="3095280" y="6443280"/>
            <a:ext cx="503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7"/>
          <p:cNvSpPr/>
          <p:nvPr/>
        </p:nvSpPr>
        <p:spPr>
          <a:xfrm flipH="1">
            <a:off x="3095280" y="7071840"/>
            <a:ext cx="50364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2232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2036880" y="2843280"/>
            <a:ext cx="8043480" cy="178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GB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DWH Architectures</a:t>
            </a:r>
            <a:endParaRPr b="0" lang="en-GB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240000" y="1933560"/>
            <a:ext cx="684000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Warehouse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Corporate Information Factory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253600" y="3131640"/>
            <a:ext cx="914040" cy="4114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597600" y="313164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"/>
          <p:cNvSpPr/>
          <p:nvPr/>
        </p:nvSpPr>
        <p:spPr>
          <a:xfrm>
            <a:off x="597600" y="403452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5"/>
          <p:cNvSpPr/>
          <p:nvPr/>
        </p:nvSpPr>
        <p:spPr>
          <a:xfrm>
            <a:off x="597600" y="49374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6"/>
          <p:cNvSpPr/>
          <p:nvPr/>
        </p:nvSpPr>
        <p:spPr>
          <a:xfrm>
            <a:off x="597600" y="584028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7"/>
          <p:cNvSpPr/>
          <p:nvPr/>
        </p:nvSpPr>
        <p:spPr>
          <a:xfrm>
            <a:off x="597600" y="67428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282600" y="246960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Operational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1605600" y="338364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0"/>
          <p:cNvSpPr/>
          <p:nvPr/>
        </p:nvSpPr>
        <p:spPr>
          <a:xfrm>
            <a:off x="1603080" y="428652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1"/>
          <p:cNvSpPr/>
          <p:nvPr/>
        </p:nvSpPr>
        <p:spPr>
          <a:xfrm>
            <a:off x="1598040" y="52200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1603080" y="609228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3"/>
          <p:cNvSpPr/>
          <p:nvPr/>
        </p:nvSpPr>
        <p:spPr>
          <a:xfrm>
            <a:off x="1605600" y="69948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4"/>
          <p:cNvSpPr/>
          <p:nvPr/>
        </p:nvSpPr>
        <p:spPr>
          <a:xfrm>
            <a:off x="3816000" y="4270320"/>
            <a:ext cx="2808000" cy="15530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Enterprise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Warehouse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3816000" y="2627640"/>
            <a:ext cx="2808000" cy="908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Datamarts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8136720" y="5904000"/>
            <a:ext cx="791640" cy="3956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7"/>
          <p:cNvSpPr/>
          <p:nvPr/>
        </p:nvSpPr>
        <p:spPr>
          <a:xfrm>
            <a:off x="4793400" y="2982240"/>
            <a:ext cx="791640" cy="3956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8"/>
          <p:cNvSpPr/>
          <p:nvPr/>
        </p:nvSpPr>
        <p:spPr>
          <a:xfrm>
            <a:off x="5678280" y="2982240"/>
            <a:ext cx="791640" cy="3956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7632720" y="2627640"/>
            <a:ext cx="1800000" cy="2088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8045640" y="328464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1"/>
          <p:cNvSpPr/>
          <p:nvPr/>
        </p:nvSpPr>
        <p:spPr>
          <a:xfrm>
            <a:off x="8045640" y="401796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2"/>
          <p:cNvSpPr/>
          <p:nvPr/>
        </p:nvSpPr>
        <p:spPr>
          <a:xfrm>
            <a:off x="7632720" y="5158800"/>
            <a:ext cx="1800000" cy="20880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Exploration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&amp; Mining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8136720" y="6544800"/>
            <a:ext cx="791640" cy="3956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4"/>
          <p:cNvSpPr/>
          <p:nvPr/>
        </p:nvSpPr>
        <p:spPr>
          <a:xfrm>
            <a:off x="3908880" y="2987640"/>
            <a:ext cx="791640" cy="3956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5"/>
          <p:cNvSpPr/>
          <p:nvPr/>
        </p:nvSpPr>
        <p:spPr>
          <a:xfrm>
            <a:off x="3168000" y="3788640"/>
            <a:ext cx="647640" cy="9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6"/>
          <p:cNvSpPr/>
          <p:nvPr/>
        </p:nvSpPr>
        <p:spPr>
          <a:xfrm flipV="1">
            <a:off x="3175560" y="5651280"/>
            <a:ext cx="732960" cy="10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7"/>
          <p:cNvSpPr/>
          <p:nvPr/>
        </p:nvSpPr>
        <p:spPr>
          <a:xfrm>
            <a:off x="3175560" y="4937400"/>
            <a:ext cx="64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8"/>
          <p:cNvSpPr/>
          <p:nvPr/>
        </p:nvSpPr>
        <p:spPr>
          <a:xfrm>
            <a:off x="3175560" y="5441400"/>
            <a:ext cx="64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9"/>
          <p:cNvSpPr/>
          <p:nvPr/>
        </p:nvSpPr>
        <p:spPr>
          <a:xfrm flipV="1">
            <a:off x="4536360" y="3536640"/>
            <a:ext cx="360" cy="74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30"/>
          <p:cNvSpPr/>
          <p:nvPr/>
        </p:nvSpPr>
        <p:spPr>
          <a:xfrm flipV="1">
            <a:off x="5220360" y="3535920"/>
            <a:ext cx="36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1"/>
          <p:cNvSpPr/>
          <p:nvPr/>
        </p:nvSpPr>
        <p:spPr>
          <a:xfrm flipV="1">
            <a:off x="6048360" y="3536640"/>
            <a:ext cx="360" cy="74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2"/>
          <p:cNvSpPr/>
          <p:nvPr/>
        </p:nvSpPr>
        <p:spPr>
          <a:xfrm flipV="1">
            <a:off x="6457320" y="3536640"/>
            <a:ext cx="1174680" cy="87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3"/>
          <p:cNvSpPr/>
          <p:nvPr/>
        </p:nvSpPr>
        <p:spPr>
          <a:xfrm flipV="1">
            <a:off x="6624360" y="4193640"/>
            <a:ext cx="1038960" cy="64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4"/>
          <p:cNvSpPr/>
          <p:nvPr/>
        </p:nvSpPr>
        <p:spPr>
          <a:xfrm>
            <a:off x="6624360" y="5189400"/>
            <a:ext cx="1000440" cy="9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5"/>
          <p:cNvSpPr/>
          <p:nvPr/>
        </p:nvSpPr>
        <p:spPr>
          <a:xfrm>
            <a:off x="6624360" y="5572440"/>
            <a:ext cx="1007640" cy="100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6"/>
          <p:cNvSpPr/>
          <p:nvPr/>
        </p:nvSpPr>
        <p:spPr>
          <a:xfrm>
            <a:off x="3507120" y="6547320"/>
            <a:ext cx="4068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Integrated repository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of atomic data (Normalized - 3NF)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Line 37"/>
          <p:cNvSpPr/>
          <p:nvPr/>
        </p:nvSpPr>
        <p:spPr>
          <a:xfrm flipV="1">
            <a:off x="4953960" y="5821200"/>
            <a:ext cx="154080" cy="723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8"/>
          <p:cNvSpPr/>
          <p:nvPr/>
        </p:nvSpPr>
        <p:spPr>
          <a:xfrm>
            <a:off x="1678680" y="1670760"/>
            <a:ext cx="2404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for analysis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dimensional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Line 39"/>
          <p:cNvSpPr/>
          <p:nvPr/>
        </p:nvSpPr>
        <p:spPr>
          <a:xfrm>
            <a:off x="3870720" y="2055600"/>
            <a:ext cx="593280" cy="57204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40"/>
          <p:cNvSpPr/>
          <p:nvPr/>
        </p:nvSpPr>
        <p:spPr>
          <a:xfrm flipV="1">
            <a:off x="5039640" y="2194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41"/>
          <p:cNvSpPr/>
          <p:nvPr/>
        </p:nvSpPr>
        <p:spPr>
          <a:xfrm flipV="1">
            <a:off x="5256360" y="2194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42"/>
          <p:cNvSpPr/>
          <p:nvPr/>
        </p:nvSpPr>
        <p:spPr>
          <a:xfrm flipV="1">
            <a:off x="5472360" y="2194920"/>
            <a:ext cx="36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3"/>
          <p:cNvSpPr/>
          <p:nvPr/>
        </p:nvSpPr>
        <p:spPr>
          <a:xfrm>
            <a:off x="4662360" y="1715400"/>
            <a:ext cx="1233720" cy="45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44"/>
          <p:cNvSpPr/>
          <p:nvPr/>
        </p:nvSpPr>
        <p:spPr>
          <a:xfrm>
            <a:off x="157680" y="1809000"/>
            <a:ext cx="1656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W. H. Inmon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136720" y="2689200"/>
            <a:ext cx="1693080" cy="1597320"/>
          </a:xfrm>
          <a:prstGeom prst="rect">
            <a:avLst/>
          </a:prstGeom>
          <a:solidFill>
            <a:schemeClr val="bg1">
              <a:lumMod val="8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2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Data Warehouse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57680" y="1751760"/>
            <a:ext cx="1656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Ralf Kimball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2253600" y="3131640"/>
            <a:ext cx="914040" cy="4114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597600" y="313164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597600" y="403452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>
            <a:off x="597600" y="49374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>
            <a:off x="597600" y="584028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"/>
          <p:cNvSpPr/>
          <p:nvPr/>
        </p:nvSpPr>
        <p:spPr>
          <a:xfrm>
            <a:off x="597600" y="67428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"/>
          <p:cNvSpPr/>
          <p:nvPr/>
        </p:nvSpPr>
        <p:spPr>
          <a:xfrm>
            <a:off x="282600" y="246960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Operational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1"/>
          <p:cNvSpPr/>
          <p:nvPr/>
        </p:nvSpPr>
        <p:spPr>
          <a:xfrm>
            <a:off x="1605600" y="338364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1603080" y="428652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3"/>
          <p:cNvSpPr/>
          <p:nvPr/>
        </p:nvSpPr>
        <p:spPr>
          <a:xfrm>
            <a:off x="1598040" y="52200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4"/>
          <p:cNvSpPr/>
          <p:nvPr/>
        </p:nvSpPr>
        <p:spPr>
          <a:xfrm>
            <a:off x="1603080" y="609228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>
            <a:off x="1605600" y="69948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6"/>
          <p:cNvSpPr/>
          <p:nvPr/>
        </p:nvSpPr>
        <p:spPr>
          <a:xfrm>
            <a:off x="3816000" y="4270320"/>
            <a:ext cx="2808000" cy="155304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Warehouse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7"/>
          <p:cNvSpPr/>
          <p:nvPr/>
        </p:nvSpPr>
        <p:spPr>
          <a:xfrm>
            <a:off x="3168000" y="3788640"/>
            <a:ext cx="647640" cy="92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 flipV="1">
            <a:off x="3175560" y="5651280"/>
            <a:ext cx="732960" cy="10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3175560" y="4937400"/>
            <a:ext cx="64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3175560" y="5441400"/>
            <a:ext cx="64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1"/>
          <p:cNvSpPr/>
          <p:nvPr/>
        </p:nvSpPr>
        <p:spPr>
          <a:xfrm flipV="1">
            <a:off x="4608360" y="3536640"/>
            <a:ext cx="360" cy="74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 flipV="1">
            <a:off x="5108400" y="3535920"/>
            <a:ext cx="360" cy="73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 flipV="1">
            <a:off x="5701680" y="3536640"/>
            <a:ext cx="360" cy="74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4"/>
          <p:cNvSpPr/>
          <p:nvPr/>
        </p:nvSpPr>
        <p:spPr>
          <a:xfrm>
            <a:off x="3566520" y="6547320"/>
            <a:ext cx="26164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Integrated repository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of atomic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(Dimensional format)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Line 25"/>
          <p:cNvSpPr/>
          <p:nvPr/>
        </p:nvSpPr>
        <p:spPr>
          <a:xfrm flipV="1">
            <a:off x="4953960" y="5821200"/>
            <a:ext cx="154080" cy="72360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6"/>
          <p:cNvSpPr/>
          <p:nvPr/>
        </p:nvSpPr>
        <p:spPr>
          <a:xfrm>
            <a:off x="4491000" y="3077640"/>
            <a:ext cx="1233720" cy="45612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7"/>
          <p:cNvSpPr/>
          <p:nvPr/>
        </p:nvSpPr>
        <p:spPr>
          <a:xfrm>
            <a:off x="7048440" y="2627640"/>
            <a:ext cx="2887920" cy="4618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28"/>
          <p:cNvSpPr/>
          <p:nvPr/>
        </p:nvSpPr>
        <p:spPr>
          <a:xfrm flipV="1">
            <a:off x="6624360" y="2627640"/>
            <a:ext cx="424080" cy="1910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29"/>
          <p:cNvSpPr/>
          <p:nvPr/>
        </p:nvSpPr>
        <p:spPr>
          <a:xfrm>
            <a:off x="6605280" y="5574600"/>
            <a:ext cx="423720" cy="1594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0"/>
          <p:cNvSpPr/>
          <p:nvPr/>
        </p:nvSpPr>
        <p:spPr>
          <a:xfrm>
            <a:off x="6905160" y="2203200"/>
            <a:ext cx="3151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Dimensional DWH - Detail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1"/>
          <p:cNvSpPr/>
          <p:nvPr/>
        </p:nvSpPr>
        <p:spPr>
          <a:xfrm>
            <a:off x="8226360" y="3303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2"/>
          <p:cNvSpPr/>
          <p:nvPr/>
        </p:nvSpPr>
        <p:spPr>
          <a:xfrm>
            <a:off x="8796960" y="27478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3"/>
          <p:cNvSpPr/>
          <p:nvPr/>
        </p:nvSpPr>
        <p:spPr>
          <a:xfrm>
            <a:off x="9366840" y="3303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4"/>
          <p:cNvSpPr/>
          <p:nvPr/>
        </p:nvSpPr>
        <p:spPr>
          <a:xfrm>
            <a:off x="8796960" y="38584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5"/>
          <p:cNvSpPr/>
          <p:nvPr/>
        </p:nvSpPr>
        <p:spPr>
          <a:xfrm>
            <a:off x="8796960" y="33058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36"/>
          <p:cNvSpPr/>
          <p:nvPr/>
        </p:nvSpPr>
        <p:spPr>
          <a:xfrm flipV="1">
            <a:off x="8989200" y="3141360"/>
            <a:ext cx="360" cy="164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7"/>
          <p:cNvSpPr/>
          <p:nvPr/>
        </p:nvSpPr>
        <p:spPr>
          <a:xfrm flipH="1" flipV="1">
            <a:off x="8610840" y="3499920"/>
            <a:ext cx="186120" cy="2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38"/>
          <p:cNvSpPr/>
          <p:nvPr/>
        </p:nvSpPr>
        <p:spPr>
          <a:xfrm flipV="1">
            <a:off x="9181440" y="3499920"/>
            <a:ext cx="185400" cy="2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39"/>
          <p:cNvSpPr/>
          <p:nvPr/>
        </p:nvSpPr>
        <p:spPr>
          <a:xfrm>
            <a:off x="8989200" y="3699360"/>
            <a:ext cx="360" cy="158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0"/>
          <p:cNvSpPr/>
          <p:nvPr/>
        </p:nvSpPr>
        <p:spPr>
          <a:xfrm>
            <a:off x="8208720" y="51994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"/>
          <p:cNvSpPr/>
          <p:nvPr/>
        </p:nvSpPr>
        <p:spPr>
          <a:xfrm>
            <a:off x="8779680" y="4644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2"/>
          <p:cNvSpPr/>
          <p:nvPr/>
        </p:nvSpPr>
        <p:spPr>
          <a:xfrm>
            <a:off x="9349560" y="51994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3"/>
          <p:cNvSpPr/>
          <p:nvPr/>
        </p:nvSpPr>
        <p:spPr>
          <a:xfrm>
            <a:off x="8779680" y="57546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4"/>
          <p:cNvSpPr/>
          <p:nvPr/>
        </p:nvSpPr>
        <p:spPr>
          <a:xfrm>
            <a:off x="8779680" y="5202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45"/>
          <p:cNvSpPr/>
          <p:nvPr/>
        </p:nvSpPr>
        <p:spPr>
          <a:xfrm flipV="1">
            <a:off x="8971560" y="5037480"/>
            <a:ext cx="360" cy="164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46"/>
          <p:cNvSpPr/>
          <p:nvPr/>
        </p:nvSpPr>
        <p:spPr>
          <a:xfrm flipH="1" flipV="1">
            <a:off x="8593200" y="5396040"/>
            <a:ext cx="18612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47"/>
          <p:cNvSpPr/>
          <p:nvPr/>
        </p:nvSpPr>
        <p:spPr>
          <a:xfrm flipV="1">
            <a:off x="9164160" y="5396040"/>
            <a:ext cx="18504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48"/>
          <p:cNvSpPr/>
          <p:nvPr/>
        </p:nvSpPr>
        <p:spPr>
          <a:xfrm>
            <a:off x="8971560" y="5595840"/>
            <a:ext cx="360" cy="158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9"/>
          <p:cNvSpPr/>
          <p:nvPr/>
        </p:nvSpPr>
        <p:spPr>
          <a:xfrm>
            <a:off x="7115400" y="434304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0"/>
          <p:cNvSpPr/>
          <p:nvPr/>
        </p:nvSpPr>
        <p:spPr>
          <a:xfrm>
            <a:off x="7686360" y="378756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1"/>
          <p:cNvSpPr/>
          <p:nvPr/>
        </p:nvSpPr>
        <p:spPr>
          <a:xfrm>
            <a:off x="8255880" y="434304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2"/>
          <p:cNvSpPr/>
          <p:nvPr/>
        </p:nvSpPr>
        <p:spPr>
          <a:xfrm>
            <a:off x="7686360" y="489816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3"/>
          <p:cNvSpPr/>
          <p:nvPr/>
        </p:nvSpPr>
        <p:spPr>
          <a:xfrm>
            <a:off x="7686360" y="434556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54"/>
          <p:cNvSpPr/>
          <p:nvPr/>
        </p:nvSpPr>
        <p:spPr>
          <a:xfrm flipV="1">
            <a:off x="7878240" y="4181040"/>
            <a:ext cx="360" cy="164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55"/>
          <p:cNvSpPr/>
          <p:nvPr/>
        </p:nvSpPr>
        <p:spPr>
          <a:xfrm flipH="1" flipV="1">
            <a:off x="7499880" y="4539600"/>
            <a:ext cx="18612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56"/>
          <p:cNvSpPr/>
          <p:nvPr/>
        </p:nvSpPr>
        <p:spPr>
          <a:xfrm flipV="1">
            <a:off x="8070840" y="4539600"/>
            <a:ext cx="18504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57"/>
          <p:cNvSpPr/>
          <p:nvPr/>
        </p:nvSpPr>
        <p:spPr>
          <a:xfrm>
            <a:off x="7878240" y="4739040"/>
            <a:ext cx="360" cy="159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8"/>
          <p:cNvSpPr/>
          <p:nvPr/>
        </p:nvSpPr>
        <p:spPr>
          <a:xfrm>
            <a:off x="7115400" y="62074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9"/>
          <p:cNvSpPr/>
          <p:nvPr/>
        </p:nvSpPr>
        <p:spPr>
          <a:xfrm>
            <a:off x="7686360" y="5652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0"/>
          <p:cNvSpPr/>
          <p:nvPr/>
        </p:nvSpPr>
        <p:spPr>
          <a:xfrm>
            <a:off x="8255880" y="620748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1"/>
          <p:cNvSpPr/>
          <p:nvPr/>
        </p:nvSpPr>
        <p:spPr>
          <a:xfrm>
            <a:off x="7686360" y="67626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2"/>
          <p:cNvSpPr/>
          <p:nvPr/>
        </p:nvSpPr>
        <p:spPr>
          <a:xfrm>
            <a:off x="7686360" y="6210000"/>
            <a:ext cx="384480" cy="3934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63"/>
          <p:cNvSpPr/>
          <p:nvPr/>
        </p:nvSpPr>
        <p:spPr>
          <a:xfrm flipV="1">
            <a:off x="7878240" y="6045840"/>
            <a:ext cx="360" cy="164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64"/>
          <p:cNvSpPr/>
          <p:nvPr/>
        </p:nvSpPr>
        <p:spPr>
          <a:xfrm flipH="1" flipV="1">
            <a:off x="7499880" y="6404040"/>
            <a:ext cx="18612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65"/>
          <p:cNvSpPr/>
          <p:nvPr/>
        </p:nvSpPr>
        <p:spPr>
          <a:xfrm flipV="1">
            <a:off x="8070840" y="6404040"/>
            <a:ext cx="185040" cy="2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66"/>
          <p:cNvSpPr/>
          <p:nvPr/>
        </p:nvSpPr>
        <p:spPr>
          <a:xfrm>
            <a:off x="7878240" y="6603840"/>
            <a:ext cx="360" cy="1587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67"/>
          <p:cNvSpPr/>
          <p:nvPr/>
        </p:nvSpPr>
        <p:spPr>
          <a:xfrm flipH="1" flipV="1">
            <a:off x="4941720" y="2202840"/>
            <a:ext cx="3194640" cy="544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68"/>
          <p:cNvSpPr/>
          <p:nvPr/>
        </p:nvSpPr>
        <p:spPr>
          <a:xfrm>
            <a:off x="2683440" y="1691640"/>
            <a:ext cx="238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Mart: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Subject area within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the DWH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Stand-Alone Data Marts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97600" y="313164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"/>
          <p:cNvSpPr/>
          <p:nvPr/>
        </p:nvSpPr>
        <p:spPr>
          <a:xfrm>
            <a:off x="597600" y="403452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"/>
          <p:cNvSpPr/>
          <p:nvPr/>
        </p:nvSpPr>
        <p:spPr>
          <a:xfrm>
            <a:off x="597600" y="49374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5"/>
          <p:cNvSpPr/>
          <p:nvPr/>
        </p:nvSpPr>
        <p:spPr>
          <a:xfrm>
            <a:off x="597600" y="584028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6"/>
          <p:cNvSpPr/>
          <p:nvPr/>
        </p:nvSpPr>
        <p:spPr>
          <a:xfrm>
            <a:off x="597600" y="6742800"/>
            <a:ext cx="1007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"/>
          <p:cNvSpPr/>
          <p:nvPr/>
        </p:nvSpPr>
        <p:spPr>
          <a:xfrm>
            <a:off x="282600" y="246960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Operational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1630080" y="3409920"/>
            <a:ext cx="1249560" cy="37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9"/>
          <p:cNvSpPr/>
          <p:nvPr/>
        </p:nvSpPr>
        <p:spPr>
          <a:xfrm>
            <a:off x="1603080" y="4286520"/>
            <a:ext cx="12765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0"/>
          <p:cNvSpPr/>
          <p:nvPr/>
        </p:nvSpPr>
        <p:spPr>
          <a:xfrm flipV="1">
            <a:off x="1598040" y="5189400"/>
            <a:ext cx="1281600" cy="3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1"/>
          <p:cNvSpPr/>
          <p:nvPr/>
        </p:nvSpPr>
        <p:spPr>
          <a:xfrm>
            <a:off x="1603080" y="6092280"/>
            <a:ext cx="1276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 flipV="1">
            <a:off x="1605600" y="6227280"/>
            <a:ext cx="1274040" cy="76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3"/>
          <p:cNvSpPr/>
          <p:nvPr/>
        </p:nvSpPr>
        <p:spPr>
          <a:xfrm>
            <a:off x="2880000" y="3530520"/>
            <a:ext cx="1223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2880000" y="5093640"/>
            <a:ext cx="1223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2880000" y="4312080"/>
            <a:ext cx="1223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2880000" y="5875200"/>
            <a:ext cx="1223640" cy="5036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ETL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17"/>
          <p:cNvSpPr/>
          <p:nvPr/>
        </p:nvSpPr>
        <p:spPr>
          <a:xfrm flipV="1">
            <a:off x="1605600" y="3916440"/>
            <a:ext cx="1274040" cy="37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8"/>
          <p:cNvSpPr/>
          <p:nvPr/>
        </p:nvSpPr>
        <p:spPr>
          <a:xfrm>
            <a:off x="1630080" y="5310720"/>
            <a:ext cx="12243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9"/>
          <p:cNvSpPr/>
          <p:nvPr/>
        </p:nvSpPr>
        <p:spPr>
          <a:xfrm flipV="1">
            <a:off x="1605600" y="4700160"/>
            <a:ext cx="1274040" cy="139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0"/>
          <p:cNvSpPr/>
          <p:nvPr/>
        </p:nvSpPr>
        <p:spPr>
          <a:xfrm>
            <a:off x="5031360" y="4226040"/>
            <a:ext cx="1388520" cy="67572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1"/>
          <p:cNvSpPr/>
          <p:nvPr/>
        </p:nvSpPr>
        <p:spPr>
          <a:xfrm>
            <a:off x="5031360" y="4972680"/>
            <a:ext cx="1388520" cy="67572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2"/>
          <p:cNvSpPr/>
          <p:nvPr/>
        </p:nvSpPr>
        <p:spPr>
          <a:xfrm>
            <a:off x="5039640" y="5753880"/>
            <a:ext cx="1380240" cy="67572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23"/>
          <p:cNvSpPr/>
          <p:nvPr/>
        </p:nvSpPr>
        <p:spPr>
          <a:xfrm>
            <a:off x="5039640" y="3444480"/>
            <a:ext cx="1380240" cy="675720"/>
          </a:xfrm>
          <a:prstGeom prst="flowChartMagneticDisk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24"/>
          <p:cNvSpPr/>
          <p:nvPr/>
        </p:nvSpPr>
        <p:spPr>
          <a:xfrm>
            <a:off x="4104360" y="3782520"/>
            <a:ext cx="93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25"/>
          <p:cNvSpPr/>
          <p:nvPr/>
        </p:nvSpPr>
        <p:spPr>
          <a:xfrm>
            <a:off x="4104360" y="4564080"/>
            <a:ext cx="9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6"/>
          <p:cNvSpPr/>
          <p:nvPr/>
        </p:nvSpPr>
        <p:spPr>
          <a:xfrm>
            <a:off x="4112640" y="5344200"/>
            <a:ext cx="9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7"/>
          <p:cNvSpPr/>
          <p:nvPr/>
        </p:nvSpPr>
        <p:spPr>
          <a:xfrm>
            <a:off x="4112640" y="6143040"/>
            <a:ext cx="9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8"/>
          <p:cNvSpPr/>
          <p:nvPr/>
        </p:nvSpPr>
        <p:spPr>
          <a:xfrm>
            <a:off x="4699080" y="2395080"/>
            <a:ext cx="33998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Data marts: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Subject area focus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(dimensional or normalized)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29"/>
          <p:cNvSpPr/>
          <p:nvPr/>
        </p:nvSpPr>
        <p:spPr>
          <a:xfrm>
            <a:off x="7350480" y="3636000"/>
            <a:ext cx="1007640" cy="33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30"/>
          <p:cNvSpPr/>
          <p:nvPr/>
        </p:nvSpPr>
        <p:spPr>
          <a:xfrm>
            <a:off x="7350480" y="4376520"/>
            <a:ext cx="1007640" cy="33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1"/>
          <p:cNvSpPr/>
          <p:nvPr/>
        </p:nvSpPr>
        <p:spPr>
          <a:xfrm>
            <a:off x="7355520" y="5117400"/>
            <a:ext cx="1007640" cy="33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32"/>
          <p:cNvSpPr/>
          <p:nvPr/>
        </p:nvSpPr>
        <p:spPr>
          <a:xfrm>
            <a:off x="7344720" y="5858280"/>
            <a:ext cx="1007640" cy="33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4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33"/>
          <p:cNvSpPr/>
          <p:nvPr/>
        </p:nvSpPr>
        <p:spPr>
          <a:xfrm>
            <a:off x="6399360" y="3780000"/>
            <a:ext cx="93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4"/>
          <p:cNvSpPr/>
          <p:nvPr/>
        </p:nvSpPr>
        <p:spPr>
          <a:xfrm>
            <a:off x="6399360" y="4567320"/>
            <a:ext cx="93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35"/>
          <p:cNvSpPr/>
          <p:nvPr/>
        </p:nvSpPr>
        <p:spPr>
          <a:xfrm>
            <a:off x="6420240" y="5299560"/>
            <a:ext cx="93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6"/>
          <p:cNvSpPr/>
          <p:nvPr/>
        </p:nvSpPr>
        <p:spPr>
          <a:xfrm>
            <a:off x="6420240" y="6066720"/>
            <a:ext cx="93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 vs. Analytic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&amp; Context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Facts &amp; 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</a:pP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Comparison</a:t>
            </a: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479" name="Table 2"/>
          <p:cNvGraphicFramePr/>
          <p:nvPr/>
        </p:nvGraphicFramePr>
        <p:xfrm>
          <a:off x="359640" y="2195640"/>
          <a:ext cx="9214200" cy="1482840"/>
        </p:xfrm>
        <a:graphic>
          <a:graphicData uri="http://schemas.openxmlformats.org/drawingml/2006/table">
            <a:tbl>
              <a:tblPr/>
              <a:tblGrid>
                <a:gridCol w="2160000"/>
                <a:gridCol w="3982680"/>
                <a:gridCol w="3071520"/>
              </a:tblGrid>
              <a:tr h="597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Role of Dimensional Design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</a:tr>
              <a:tr h="13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Corporate Information 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EDWH is a repository of atomic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EDWH is not accessed directly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Marts reorganize data for analysis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Used only for data marts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</a:tr>
              <a:tr h="161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 Data Warehouse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 DWH is a repository of atomic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 DWH may by accessed directly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Subject areas within Dimensional DWH may be called Data marts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Used for all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</a:tr>
              <a:tr h="851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Stand-Alone Data Marts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Subject area implementation without an enterprise context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May be used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Approach Comparison</a:t>
            </a: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481" name="Table 2"/>
          <p:cNvGraphicFramePr/>
          <p:nvPr/>
        </p:nvGraphicFramePr>
        <p:xfrm>
          <a:off x="359640" y="2339640"/>
          <a:ext cx="9402840" cy="1752120"/>
        </p:xfrm>
        <a:graphic>
          <a:graphicData uri="http://schemas.openxmlformats.org/drawingml/2006/table">
            <a:tbl>
              <a:tblPr/>
              <a:tblGrid>
                <a:gridCol w="1701720"/>
                <a:gridCol w="1414440"/>
                <a:gridCol w="1503360"/>
                <a:gridCol w="1046160"/>
                <a:gridCol w="1097280"/>
                <a:gridCol w="1592280"/>
                <a:gridCol w="1047600"/>
              </a:tblGrid>
              <a:tr h="34488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Architecture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Enterprise Level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Subject Area Level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9796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Integrated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Repository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Direct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Direct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333cc"/>
                    </a:solidFill>
                  </a:tcPr>
                </a:tc>
              </a:tr>
              <a:tr h="851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Corporate Information Factory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3NF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</a:tr>
              <a:tr h="597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 DWH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Logical*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ec"/>
                    </a:solidFill>
                  </a:tcPr>
                </a:tc>
              </a:tr>
              <a:tr h="597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Stand-Alone Data Marts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Physical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Dimensional*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f5"/>
                    </a:solidFill>
                  </a:tcPr>
                </a:tc>
              </a:tr>
            </a:tbl>
          </a:graphicData>
        </a:graphic>
      </p:graphicFrame>
      <p:sp>
        <p:nvSpPr>
          <p:cNvPr id="482" name="CustomShape 3"/>
          <p:cNvSpPr/>
          <p:nvPr/>
        </p:nvSpPr>
        <p:spPr>
          <a:xfrm>
            <a:off x="387000" y="5652000"/>
            <a:ext cx="1474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* Optional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2036880" y="2843280"/>
            <a:ext cx="8043480" cy="178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Stars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3240000" y="1933560"/>
            <a:ext cx="6840000" cy="9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3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 Schema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504720" y="503280"/>
            <a:ext cx="8927640" cy="6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and Natural Keys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486" name="Table 2"/>
          <p:cNvGraphicFramePr/>
          <p:nvPr/>
        </p:nvGraphicFramePr>
        <p:xfrm>
          <a:off x="3600000" y="370800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ordered_euros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quantity_ordered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Table 3"/>
          <p:cNvGraphicFramePr/>
          <p:nvPr/>
        </p:nvGraphicFramePr>
        <p:xfrm>
          <a:off x="6624360" y="1259640"/>
          <a:ext cx="2664000" cy="68400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sku (NK)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8" name="Table 4"/>
          <p:cNvGraphicFramePr/>
          <p:nvPr/>
        </p:nvGraphicFramePr>
        <p:xfrm>
          <a:off x="215640" y="5076000"/>
          <a:ext cx="2664000" cy="11239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full_date (NK)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month_name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quarter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year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fiscal_period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9" name="Table 5"/>
          <p:cNvGraphicFramePr/>
          <p:nvPr/>
        </p:nvGraphicFramePr>
        <p:xfrm>
          <a:off x="215640" y="1547640"/>
          <a:ext cx="2664000" cy="8107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salesperson_id (NK)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region_vp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0" name="Table 6"/>
          <p:cNvGraphicFramePr/>
          <p:nvPr/>
        </p:nvGraphicFramePr>
        <p:xfrm>
          <a:off x="6559200" y="4500000"/>
          <a:ext cx="3024000" cy="673560"/>
        </p:xfrm>
        <a:graphic>
          <a:graphicData uri="http://schemas.openxmlformats.org/drawingml/2006/table">
            <a:tbl>
              <a:tblPr/>
              <a:tblGrid>
                <a:gridCol w="302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customer_id (NK)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billing_address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billing_city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billing_country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billing_zip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industry_name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sp>
        <p:nvSpPr>
          <p:cNvPr id="491" name="CustomShape 7"/>
          <p:cNvSpPr/>
          <p:nvPr/>
        </p:nvSpPr>
        <p:spPr>
          <a:xfrm rot="10800000">
            <a:off x="4355640" y="3708000"/>
            <a:ext cx="1475280" cy="674640"/>
          </a:xfrm>
          <a:prstGeom prst="bentConnector3">
            <a:avLst>
              <a:gd name="adj1" fmla="val -13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8"/>
          <p:cNvSpPr/>
          <p:nvPr/>
        </p:nvSpPr>
        <p:spPr>
          <a:xfrm flipV="1">
            <a:off x="5184360" y="3032640"/>
            <a:ext cx="1440720" cy="674640"/>
          </a:xfrm>
          <a:prstGeom prst="bentConnector3">
            <a:avLst>
              <a:gd name="adj1" fmla="val 14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9"/>
          <p:cNvSpPr/>
          <p:nvPr/>
        </p:nvSpPr>
        <p:spPr>
          <a:xfrm flipV="1" rot="10800000">
            <a:off x="4141800" y="6659280"/>
            <a:ext cx="1261080" cy="287640"/>
          </a:xfrm>
          <a:prstGeom prst="bentConnector3">
            <a:avLst>
              <a:gd name="adj1" fmla="val 17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0"/>
          <p:cNvSpPr/>
          <p:nvPr/>
        </p:nvSpPr>
        <p:spPr>
          <a:xfrm>
            <a:off x="5039640" y="6372000"/>
            <a:ext cx="1524600" cy="287640"/>
          </a:xfrm>
          <a:prstGeom prst="bentConnector3">
            <a:avLst>
              <a:gd name="adj1" fmla="val 348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504720" y="197964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key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compound (id, source_system)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have meaning to users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key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for DWH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Simplifies schema design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DWH to respond to the changes in source data (SCD)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1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surrogate key should be assigned to each dimension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504720" y="503280"/>
            <a:ext cx="906912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US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Surrogate and Natural Keys</a:t>
            </a:r>
            <a:endParaRPr b="0" lang="en-US" sz="4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Rich Set of Dimensions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a rich and comprehensive set of dimension attributes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attribute increases the number of analytical possibilities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 tables are usually wide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combinations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Codes and descriptions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Flags and their values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Multi-part column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503640" y="467640"/>
            <a:ext cx="892764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Rich Set of Dimensions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500" name="Table 2"/>
          <p:cNvGraphicFramePr/>
          <p:nvPr/>
        </p:nvGraphicFramePr>
        <p:xfrm>
          <a:off x="1008000" y="161964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cust_name_first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cust_name_mid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cust_name_last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credit_order_flag (N)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b0f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channel_code (002)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region_code (07-701)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Table 3"/>
          <p:cNvGraphicFramePr/>
          <p:nvPr/>
        </p:nvGraphicFramePr>
        <p:xfrm>
          <a:off x="6408360" y="1259640"/>
          <a:ext cx="3528000" cy="2592000"/>
        </p:xfrm>
        <a:graphic>
          <a:graphicData uri="http://schemas.openxmlformats.org/drawingml/2006/table">
            <a:tbl>
              <a:tblPr/>
              <a:tblGrid>
                <a:gridCol w="352836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first_name (Arthur)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middle_name (C.)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last_name (Clark)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full_name (Arthur C. Clark)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full_name_last_first (Clark, Arthur C.)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333cc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credit_order_flag (Not Credit order)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b0f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channel_code (002)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b0f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channel_name (Online)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attribute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region_code (07-701)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country_code (07)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country_name (United States)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territory_code (701)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32946a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territory_name (East)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502" name="CustomShape 4"/>
          <p:cNvSpPr/>
          <p:nvPr/>
        </p:nvSpPr>
        <p:spPr>
          <a:xfrm>
            <a:off x="3268800" y="2843640"/>
            <a:ext cx="309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"/>
          <p:cNvSpPr/>
          <p:nvPr/>
        </p:nvSpPr>
        <p:spPr>
          <a:xfrm flipV="1">
            <a:off x="3293640" y="4212000"/>
            <a:ext cx="3096000" cy="34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6"/>
          <p:cNvSpPr/>
          <p:nvPr/>
        </p:nvSpPr>
        <p:spPr>
          <a:xfrm flipV="1">
            <a:off x="3291480" y="4748400"/>
            <a:ext cx="3096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7"/>
          <p:cNvSpPr/>
          <p:nvPr/>
        </p:nvSpPr>
        <p:spPr>
          <a:xfrm flipV="1">
            <a:off x="3268800" y="5795280"/>
            <a:ext cx="311868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8"/>
          <p:cNvSpPr/>
          <p:nvPr/>
        </p:nvSpPr>
        <p:spPr>
          <a:xfrm>
            <a:off x="1105200" y="7092360"/>
            <a:ext cx="180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Source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Picture 3" descr=""/>
          <p:cNvPicPr/>
          <p:nvPr/>
        </p:nvPicPr>
        <p:blipFill>
          <a:blip r:embed="rId1"/>
          <a:stretch/>
        </p:blipFill>
        <p:spPr>
          <a:xfrm>
            <a:off x="2142720" y="505080"/>
            <a:ext cx="5933880" cy="705420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509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Dimensions with numeric values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price, codes, etc.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products were sold for </a:t>
            </a:r>
            <a:r>
              <a:rPr b="0" lang="en-GB" sz="31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10€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?”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Behavioral 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Computed based on facts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discounts receive customers who generate </a:t>
            </a:r>
            <a:r>
              <a:rPr b="0" lang="en-GB" sz="3100" spc="-1" strike="noStrike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 1 million € profit</a:t>
            </a: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 Tables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design embraces redundancy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Grouping dimensions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on affinity (customer, product)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Junk dimensions (no affinity)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39920" indent="-456840">
              <a:lnSpc>
                <a:spcPct val="100000"/>
              </a:lnSpc>
              <a:spcBef>
                <a:spcPts val="649"/>
              </a:spcBef>
              <a:buClr>
                <a:srgbClr val="ff3300"/>
              </a:buClr>
              <a:buSzPct val="65000"/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Cartesian product of all possible values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98560" indent="-45684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Snowflakes and Outriggers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39920" indent="-456840">
              <a:lnSpc>
                <a:spcPct val="100000"/>
              </a:lnSpc>
              <a:spcBef>
                <a:spcPts val="649"/>
              </a:spcBef>
              <a:buClr>
                <a:srgbClr val="ff3300"/>
              </a:buClr>
              <a:buSzPct val="65000"/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be useful if RDBMS is optimized for snowflakes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39920" indent="-456840">
              <a:lnSpc>
                <a:spcPct val="100000"/>
              </a:lnSpc>
              <a:spcBef>
                <a:spcPts val="649"/>
              </a:spcBef>
              <a:buClr>
                <a:srgbClr val="ff3300"/>
              </a:buClr>
              <a:buSzPct val="65000"/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Oracle – Bitmap join indices</a:t>
            </a:r>
            <a:endParaRPr b="0" lang="en-GB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 vs. Analytic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359640" y="1907640"/>
          <a:ext cx="9360720" cy="5150880"/>
        </p:xfrm>
        <a:graphic>
          <a:graphicData uri="http://schemas.openxmlformats.org/drawingml/2006/table">
            <a:tbl>
              <a:tblPr/>
              <a:tblGrid>
                <a:gridCol w="3120120"/>
                <a:gridCol w="3120120"/>
                <a:gridCol w="3120480"/>
              </a:tblGrid>
              <a:tr h="46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Operational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Analytic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794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Purpose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Execution of a business process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Measurement of a business process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Primary Interaction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DML &amp; Query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Query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Scope of Interaction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Individual transaction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Aggregated transactions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Query Patterns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Predictable &amp; Stable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Unpredictable &amp; changing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Focus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 &amp; historic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Optimization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DML concurrency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Query performance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46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Design Principle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 design in 3NF+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 schema, Cube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1136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Transaction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OLTP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Source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DWH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Mart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Junk Dimension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513" name="Table 2"/>
          <p:cNvGraphicFramePr/>
          <p:nvPr/>
        </p:nvGraphicFramePr>
        <p:xfrm>
          <a:off x="3672000" y="363600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order_info_key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ordered_euros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quantity_ordered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Table 3"/>
          <p:cNvGraphicFramePr/>
          <p:nvPr/>
        </p:nvGraphicFramePr>
        <p:xfrm>
          <a:off x="504720" y="3834000"/>
          <a:ext cx="2412720" cy="143640"/>
        </p:xfrm>
        <a:graphic>
          <a:graphicData uri="http://schemas.openxmlformats.org/drawingml/2006/table">
            <a:tbl>
              <a:tblPr/>
              <a:tblGrid>
                <a:gridCol w="24127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Table 4"/>
          <p:cNvGraphicFramePr/>
          <p:nvPr/>
        </p:nvGraphicFramePr>
        <p:xfrm>
          <a:off x="504720" y="4644000"/>
          <a:ext cx="2446920" cy="360000"/>
        </p:xfrm>
        <a:graphic>
          <a:graphicData uri="http://schemas.openxmlformats.org/drawingml/2006/table">
            <a:tbl>
              <a:tblPr/>
              <a:tblGrid>
                <a:gridCol w="244692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Table 5"/>
          <p:cNvGraphicFramePr/>
          <p:nvPr/>
        </p:nvGraphicFramePr>
        <p:xfrm>
          <a:off x="504720" y="2793240"/>
          <a:ext cx="2422080" cy="360000"/>
        </p:xfrm>
        <a:graphic>
          <a:graphicData uri="http://schemas.openxmlformats.org/drawingml/2006/table">
            <a:tbl>
              <a:tblPr/>
              <a:tblGrid>
                <a:gridCol w="2422440"/>
              </a:tblGrid>
              <a:tr h="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Table 6"/>
          <p:cNvGraphicFramePr/>
          <p:nvPr/>
        </p:nvGraphicFramePr>
        <p:xfrm>
          <a:off x="483840" y="5592240"/>
          <a:ext cx="2433600" cy="122760"/>
        </p:xfrm>
        <a:graphic>
          <a:graphicData uri="http://schemas.openxmlformats.org/drawingml/2006/table">
            <a:tbl>
              <a:tblPr/>
              <a:tblGrid>
                <a:gridCol w="24336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518" name="CustomShape 7"/>
          <p:cNvSpPr/>
          <p:nvPr/>
        </p:nvSpPr>
        <p:spPr>
          <a:xfrm rot="10800000">
            <a:off x="4427640" y="3636000"/>
            <a:ext cx="1475280" cy="674640"/>
          </a:xfrm>
          <a:prstGeom prst="bentConnector3">
            <a:avLst>
              <a:gd name="adj1" fmla="val -131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8"/>
          <p:cNvSpPr/>
          <p:nvPr/>
        </p:nvSpPr>
        <p:spPr>
          <a:xfrm flipV="1" rot="10800000">
            <a:off x="3672000" y="4000680"/>
            <a:ext cx="753840" cy="54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9"/>
          <p:cNvSpPr/>
          <p:nvPr/>
        </p:nvSpPr>
        <p:spPr>
          <a:xfrm flipV="1" rot="10800000">
            <a:off x="3672000" y="4810680"/>
            <a:ext cx="719640" cy="234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0"/>
          <p:cNvSpPr/>
          <p:nvPr/>
        </p:nvSpPr>
        <p:spPr>
          <a:xfrm rot="10800000">
            <a:off x="3672000" y="5808600"/>
            <a:ext cx="720360" cy="122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22" name="Table 11"/>
          <p:cNvGraphicFramePr/>
          <p:nvPr/>
        </p:nvGraphicFramePr>
        <p:xfrm>
          <a:off x="6619680" y="3059640"/>
          <a:ext cx="2494800" cy="863640"/>
        </p:xfrm>
        <a:graphic>
          <a:graphicData uri="http://schemas.openxmlformats.org/drawingml/2006/table">
            <a:tbl>
              <a:tblPr/>
              <a:tblGrid>
                <a:gridCol w="24948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ORDER_INFO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order_info_key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order_type_code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order_type_desc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credit_flag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reorder_flag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523" name="CustomShape 12"/>
          <p:cNvSpPr/>
          <p:nvPr/>
        </p:nvSpPr>
        <p:spPr>
          <a:xfrm flipV="1">
            <a:off x="5364000" y="3202920"/>
            <a:ext cx="1188360" cy="431640"/>
          </a:xfrm>
          <a:prstGeom prst="bentConnector3">
            <a:avLst>
              <a:gd name="adj1" fmla="val 766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3"/>
          <p:cNvSpPr/>
          <p:nvPr/>
        </p:nvSpPr>
        <p:spPr>
          <a:xfrm>
            <a:off x="6806520" y="1828440"/>
            <a:ext cx="21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Junk dimension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14"/>
          <p:cNvSpPr/>
          <p:nvPr/>
        </p:nvSpPr>
        <p:spPr>
          <a:xfrm flipH="1">
            <a:off x="7867080" y="2197440"/>
            <a:ext cx="15840" cy="86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Snowflakes and Outriggers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527" name="Table 2"/>
          <p:cNvGraphicFramePr/>
          <p:nvPr/>
        </p:nvGraphicFramePr>
        <p:xfrm>
          <a:off x="3600000" y="3708000"/>
          <a:ext cx="2230920" cy="345600"/>
        </p:xfrm>
        <a:graphic>
          <a:graphicData uri="http://schemas.openxmlformats.org/drawingml/2006/table">
            <a:tbl>
              <a:tblPr/>
              <a:tblGrid>
                <a:gridCol w="22309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ORDER_FACTS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ordered_euros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cost_euros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quantity_ordered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" name="Table 3"/>
          <p:cNvGraphicFramePr/>
          <p:nvPr/>
        </p:nvGraphicFramePr>
        <p:xfrm>
          <a:off x="6408360" y="3491640"/>
          <a:ext cx="2664000" cy="53532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product_key (SK)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sku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9" name="Table 4"/>
          <p:cNvGraphicFramePr/>
          <p:nvPr/>
        </p:nvGraphicFramePr>
        <p:xfrm>
          <a:off x="215640" y="6948360"/>
          <a:ext cx="2664000" cy="37044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0" name="Table 5"/>
          <p:cNvGraphicFramePr/>
          <p:nvPr/>
        </p:nvGraphicFramePr>
        <p:xfrm>
          <a:off x="145800" y="1763640"/>
          <a:ext cx="2664000" cy="12348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SALESPERSON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1" name="Table 6"/>
          <p:cNvGraphicFramePr/>
          <p:nvPr/>
        </p:nvGraphicFramePr>
        <p:xfrm>
          <a:off x="6585480" y="6996600"/>
          <a:ext cx="2558880" cy="122760"/>
        </p:xfrm>
        <a:graphic>
          <a:graphicData uri="http://schemas.openxmlformats.org/drawingml/2006/table">
            <a:tbl>
              <a:tblPr/>
              <a:tblGrid>
                <a:gridCol w="255888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CUSTOMER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532" name="CustomShape 7"/>
          <p:cNvSpPr/>
          <p:nvPr/>
        </p:nvSpPr>
        <p:spPr>
          <a:xfrm rot="10800000">
            <a:off x="4878000" y="3708000"/>
            <a:ext cx="2069640" cy="1786320"/>
          </a:xfrm>
          <a:prstGeom prst="bentConnector3">
            <a:avLst>
              <a:gd name="adj1" fmla="val -64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8"/>
          <p:cNvSpPr/>
          <p:nvPr/>
        </p:nvSpPr>
        <p:spPr>
          <a:xfrm>
            <a:off x="5802120" y="3952080"/>
            <a:ext cx="668880" cy="122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9"/>
          <p:cNvSpPr/>
          <p:nvPr/>
        </p:nvSpPr>
        <p:spPr>
          <a:xfrm rot="5400000">
            <a:off x="3411000" y="5859000"/>
            <a:ext cx="773640" cy="1835280"/>
          </a:xfrm>
          <a:prstGeom prst="bentConnector2">
            <a:avLst/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10"/>
          <p:cNvSpPr/>
          <p:nvPr/>
        </p:nvSpPr>
        <p:spPr>
          <a:xfrm>
            <a:off x="5039640" y="6372000"/>
            <a:ext cx="1524600" cy="842040"/>
          </a:xfrm>
          <a:prstGeom prst="bentConnector3">
            <a:avLst>
              <a:gd name="adj1" fmla="val 435"/>
            </a:avLst>
          </a:pr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36" name="Table 11"/>
          <p:cNvGraphicFramePr/>
          <p:nvPr/>
        </p:nvGraphicFramePr>
        <p:xfrm>
          <a:off x="215640" y="2909520"/>
          <a:ext cx="2664000" cy="222480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Table 12"/>
          <p:cNvGraphicFramePr/>
          <p:nvPr/>
        </p:nvGraphicFramePr>
        <p:xfrm>
          <a:off x="215640" y="5293080"/>
          <a:ext cx="2664000" cy="148284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TERRITORY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region_name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Table 13"/>
          <p:cNvGraphicFramePr/>
          <p:nvPr/>
        </p:nvGraphicFramePr>
        <p:xfrm>
          <a:off x="6497280" y="5790960"/>
          <a:ext cx="2664000" cy="111204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brand_manager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</a:tbl>
          </a:graphicData>
        </a:graphic>
      </p:graphicFrame>
      <p:sp>
        <p:nvSpPr>
          <p:cNvPr id="539" name="CustomShape 14"/>
          <p:cNvSpPr/>
          <p:nvPr/>
        </p:nvSpPr>
        <p:spPr>
          <a:xfrm>
            <a:off x="1654200" y="2667240"/>
            <a:ext cx="36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15"/>
          <p:cNvSpPr/>
          <p:nvPr/>
        </p:nvSpPr>
        <p:spPr>
          <a:xfrm>
            <a:off x="1512000" y="5076000"/>
            <a:ext cx="36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6"/>
          <p:cNvSpPr/>
          <p:nvPr/>
        </p:nvSpPr>
        <p:spPr>
          <a:xfrm flipV="1">
            <a:off x="7740720" y="3130920"/>
            <a:ext cx="35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2" name="Table 17"/>
          <p:cNvGraphicFramePr/>
          <p:nvPr/>
        </p:nvGraphicFramePr>
        <p:xfrm>
          <a:off x="6549120" y="1624320"/>
          <a:ext cx="2664000" cy="1482840"/>
        </p:xfrm>
        <a:graphic>
          <a:graphicData uri="http://schemas.openxmlformats.org/drawingml/2006/table">
            <a:tbl>
              <a:tblPr/>
              <a:tblGrid>
                <a:gridCol w="266400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PRODUCT_CATEGORY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category_key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catogory_code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37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category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  <p:sp>
        <p:nvSpPr>
          <p:cNvPr id="543" name="CustomShape 18"/>
          <p:cNvSpPr/>
          <p:nvPr/>
        </p:nvSpPr>
        <p:spPr>
          <a:xfrm>
            <a:off x="7848720" y="5508000"/>
            <a:ext cx="360" cy="24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19080">
            <a:solidFill>
              <a:schemeClr val="tx1"/>
            </a:solidFill>
            <a:custDash>
              <a:ds d="400000" sp="3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9"/>
          <p:cNvSpPr/>
          <p:nvPr/>
        </p:nvSpPr>
        <p:spPr>
          <a:xfrm>
            <a:off x="3303360" y="2482560"/>
            <a:ext cx="153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outriggers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20"/>
          <p:cNvSpPr/>
          <p:nvPr/>
        </p:nvSpPr>
        <p:spPr>
          <a:xfrm flipV="1">
            <a:off x="4731480" y="2657160"/>
            <a:ext cx="173952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1"/>
          <p:cNvSpPr/>
          <p:nvPr/>
        </p:nvSpPr>
        <p:spPr>
          <a:xfrm>
            <a:off x="2819880" y="6583680"/>
            <a:ext cx="153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itstream Vera Sans"/>
              </a:rPr>
              <a:t>outriggers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CustomShape 22"/>
          <p:cNvSpPr/>
          <p:nvPr/>
        </p:nvSpPr>
        <p:spPr>
          <a:xfrm flipV="1">
            <a:off x="4068720" y="6767280"/>
            <a:ext cx="2402280" cy="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3"/>
          <p:cNvSpPr/>
          <p:nvPr/>
        </p:nvSpPr>
        <p:spPr>
          <a:xfrm flipV="1" rot="16200000">
            <a:off x="2852640" y="6061680"/>
            <a:ext cx="548280" cy="493920"/>
          </a:xfrm>
          <a:prstGeom prst="bentConnector2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24"/>
          <p:cNvSpPr/>
          <p:nvPr/>
        </p:nvSpPr>
        <p:spPr>
          <a:xfrm rot="5400000">
            <a:off x="3082680" y="2577240"/>
            <a:ext cx="711720" cy="1260000"/>
          </a:xfrm>
          <a:prstGeom prst="bentConnector2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 vs. Analytic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graphicFrame>
        <p:nvGraphicFramePr>
          <p:cNvPr id="220" name="Table 2"/>
          <p:cNvGraphicFramePr/>
          <p:nvPr/>
        </p:nvGraphicFramePr>
        <p:xfrm>
          <a:off x="359640" y="1907640"/>
          <a:ext cx="9360720" cy="3095280"/>
        </p:xfrm>
        <a:graphic>
          <a:graphicData uri="http://schemas.openxmlformats.org/drawingml/2006/table">
            <a:tbl>
              <a:tblPr/>
              <a:tblGrid>
                <a:gridCol w="3120120"/>
                <a:gridCol w="3120120"/>
                <a:gridCol w="3120480"/>
              </a:tblGrid>
              <a:tr h="4309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Operational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Analytic System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</a:tr>
              <a:tr h="941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 Frequency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Real-time, when a business event occurs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Periodic (daily), via ETL/ELT, moving near to real-time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 Concurrency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High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Low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Rows per transaction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Tens/hundreds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Milions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Volume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GiB, TiB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TiB, PiB, EiB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5ef"/>
                    </a:solidFill>
                  </a:tcPr>
                </a:tc>
              </a:tr>
              <a:tr h="42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Selection Criteria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Precise, narrow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Fuzzy, broad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ecd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Operational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pic>
        <p:nvPicPr>
          <p:cNvPr id="222" name="Picture 3" descr=""/>
          <p:cNvPicPr/>
          <p:nvPr/>
        </p:nvPicPr>
        <p:blipFill>
          <a:blip r:embed="rId1"/>
          <a:stretch/>
        </p:blipFill>
        <p:spPr>
          <a:xfrm>
            <a:off x="864000" y="1804320"/>
            <a:ext cx="7920360" cy="5575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Analytic</a:t>
            </a: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3221280" y="827640"/>
            <a:ext cx="6333120" cy="6277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gross margins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product category for December?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account balance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education level?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sick days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were taken by employees last year? 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87000"/>
              </a:lnSpc>
              <a:spcBef>
                <a:spcPts val="876"/>
              </a:spcBef>
            </a:pP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04720" y="503280"/>
            <a:ext cx="9069120" cy="15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87000"/>
              </a:lnSpc>
            </a:pPr>
            <a:r>
              <a:rPr b="0" lang="en-GB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 &amp; Context</a:t>
            </a:r>
            <a:endParaRPr b="0" lang="en-GB" sz="4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Bitstream Vera Sans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504720" y="2184480"/>
            <a:ext cx="9069120" cy="427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center on a business process (sales, finance, attendance)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answer them it’s necessary to look at a group of transactions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reveal how the business process is </a:t>
            </a:r>
            <a:r>
              <a:rPr b="0" lang="en-GB" sz="35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measured</a:t>
            </a: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4760" indent="-374400">
              <a:lnSpc>
                <a:spcPct val="100000"/>
              </a:lnSpc>
              <a:spcBef>
                <a:spcPts val="876"/>
              </a:spcBef>
              <a:buClr>
                <a:srgbClr val="ff3300"/>
              </a:buClr>
              <a:buSzPct val="75000"/>
              <a:buFont typeface="Arial"/>
              <a:buChar char="•"/>
            </a:pPr>
            <a:r>
              <a:rPr b="0" lang="en-GB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a context measurement is useless:</a:t>
            </a:r>
            <a:endParaRPr b="0" lang="en-GB" sz="3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6120" indent="-315720">
              <a:lnSpc>
                <a:spcPct val="100000"/>
              </a:lnSpc>
              <a:spcBef>
                <a:spcPts val="774"/>
              </a:spcBef>
              <a:buClr>
                <a:srgbClr val="fba313"/>
              </a:buClr>
              <a:buSzPct val="80000"/>
              <a:buFont typeface="Arial"/>
              <a:buChar char="•"/>
            </a:pPr>
            <a:r>
              <a:rPr b="0" lang="en-GB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Sales were 10000€ (period?, product(s) ? )</a:t>
            </a:r>
            <a:endParaRPr b="0" lang="en-GB" sz="3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16642</TotalTime>
  <Application>LibreOffice/5.3.6.1$Linux_X86_64 LibreOffice_project/30$Build-1</Application>
  <Words>2138</Words>
  <Paragraphs>665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en-US</dc:language>
  <cp:lastModifiedBy/>
  <dcterms:modified xsi:type="dcterms:W3CDTF">2018-09-26T17:35:23Z</dcterms:modified>
  <cp:revision>1001</cp:revision>
  <dc:subject/>
  <dc:title>Optimization -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