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7"/>
  </p:notesMasterIdLst>
  <p:handoutMasterIdLst>
    <p:handoutMasterId r:id="rId28"/>
  </p:handoutMasterIdLst>
  <p:sldIdLst>
    <p:sldId id="256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8" r:id="rId14"/>
    <p:sldId id="310" r:id="rId15"/>
    <p:sldId id="311" r:id="rId16"/>
    <p:sldId id="312" r:id="rId17"/>
    <p:sldId id="307" r:id="rId18"/>
    <p:sldId id="305" r:id="rId19"/>
    <p:sldId id="306" r:id="rId20"/>
    <p:sldId id="313" r:id="rId21"/>
    <p:sldId id="314" r:id="rId22"/>
    <p:sldId id="315" r:id="rId23"/>
    <p:sldId id="316" r:id="rId24"/>
    <p:sldId id="317" r:id="rId25"/>
    <p:sldId id="318" r:id="rId26"/>
  </p:sldIdLst>
  <p:sldSz cx="10080625" cy="7559675"/>
  <p:notesSz cx="7772400" cy="10058400"/>
  <p:defaultTextStyle>
    <a:defPPr>
      <a:defRPr lang="en-GB"/>
    </a:defPPr>
    <a:lvl1pPr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Bitstream Vera Sans" pitchFamily="34" charset="0"/>
        <a:ea typeface="+mn-ea"/>
        <a:cs typeface="Arial" panose="020B0604020202020204" pitchFamily="34" charset="0"/>
      </a:defRPr>
    </a:lvl1pPr>
    <a:lvl2pPr marL="741363" indent="-284163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Bitstream Vera Sans" pitchFamily="34" charset="0"/>
        <a:ea typeface="+mn-ea"/>
        <a:cs typeface="Arial" panose="020B0604020202020204" pitchFamily="34" charset="0"/>
      </a:defRPr>
    </a:lvl2pPr>
    <a:lvl3pPr marL="1141413" indent="-227013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Bitstream Vera Sans" pitchFamily="34" charset="0"/>
        <a:ea typeface="+mn-ea"/>
        <a:cs typeface="Arial" panose="020B0604020202020204" pitchFamily="34" charset="0"/>
      </a:defRPr>
    </a:lvl3pPr>
    <a:lvl4pPr marL="1598613" indent="-227013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Bitstream Vera Sans" pitchFamily="34" charset="0"/>
        <a:ea typeface="+mn-ea"/>
        <a:cs typeface="Arial" panose="020B0604020202020204" pitchFamily="34" charset="0"/>
      </a:defRPr>
    </a:lvl4pPr>
    <a:lvl5pPr marL="2055813" indent="-227013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Bitstream Vera Sans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Bitstream Vera Sans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Bitstream Vera Sans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Bitstream Vera Sans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Bitstream Vera Sans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C0C0"/>
    <a:srgbClr val="FF0000"/>
    <a:srgbClr val="FF9900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4" autoAdjust="0"/>
    <p:restoredTop sz="92622" autoAdjust="0"/>
  </p:normalViewPr>
  <p:slideViewPr>
    <p:cSldViewPr>
      <p:cViewPr varScale="1">
        <p:scale>
          <a:sx n="62" d="100"/>
          <a:sy n="62" d="100"/>
        </p:scale>
        <p:origin x="546" y="72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00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57105"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Bitstream Vera Sans" pitchFamily="16" charset="0"/>
                <a:cs typeface="Arial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57105"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Bitstream Vera Sans" pitchFamily="16" charset="0"/>
                <a:cs typeface="Arial" charset="0"/>
              </a:defRPr>
            </a:lvl1pPr>
          </a:lstStyle>
          <a:p>
            <a:pPr>
              <a:defRPr/>
            </a:pPr>
            <a:fld id="{64BC3149-1534-43F4-9D9A-64F1258B9796}" type="datetimeFigureOut">
              <a:rPr lang="sk-SK"/>
              <a:pPr>
                <a:defRPr/>
              </a:pPr>
              <a:t>10-10-18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57105"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Bitstream Vera Sans" pitchFamily="16" charset="0"/>
                <a:cs typeface="Arial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fld id="{1470B05C-5D31-453D-ABC1-9D6A2B60DBA8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k-SK" altLang="en-US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k-SK" altLang="en-US"/>
          </a:p>
        </p:txBody>
      </p:sp>
      <p:sp>
        <p:nvSpPr>
          <p:cNvPr id="307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4438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3475" cy="4522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noProof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57105" eaLnBrk="1" hangingPunct="1">
              <a:lnSpc>
                <a:spcPct val="96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Bitstream Vera Sans" pitchFamily="16" charset="0"/>
                <a:ea typeface="Bitstream Vera Sans" pitchFamily="16" charset="0"/>
                <a:cs typeface="Bitstream Vera Sans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7105" eaLnBrk="1" hangingPunct="1">
              <a:lnSpc>
                <a:spcPct val="96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Bitstream Vera Sans" pitchFamily="16" charset="0"/>
                <a:ea typeface="Bitstream Vera Sans" pitchFamily="16" charset="0"/>
                <a:cs typeface="Bitstream Vera Sans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8675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57105" eaLnBrk="1" hangingPunct="1">
              <a:lnSpc>
                <a:spcPct val="96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Bitstream Vera Sans" pitchFamily="16" charset="0"/>
                <a:ea typeface="Bitstream Vera Sans" pitchFamily="16" charset="0"/>
                <a:cs typeface="Bitstream Vera Sans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8675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884B4A1-E3BD-40DD-B4A7-E82CF974F0C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526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32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37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42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4000"/>
              </a:lnSpc>
              <a:spcBef>
                <a:spcPct val="0"/>
              </a:spcBef>
            </a:pPr>
            <a:endParaRPr lang="sk-SK" altLang="en-US" sz="1800">
              <a:solidFill>
                <a:schemeClr val="bg1"/>
              </a:solidFill>
              <a:latin typeface="Bitstream Vera Sans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3475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4000"/>
              </a:lnSpc>
              <a:spcBef>
                <a:spcPct val="0"/>
              </a:spcBef>
            </a:pPr>
            <a:endParaRPr lang="sk-SK" altLang="en-US" sz="1800">
              <a:solidFill>
                <a:schemeClr val="bg1"/>
              </a:solidFill>
              <a:latin typeface="Bitstream Vera Sans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3475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0" indent="0" algn="ctr">
              <a:buNone/>
              <a:defRPr/>
            </a:lvl3pPr>
            <a:lvl4pPr marL="1371315" indent="0" algn="ctr">
              <a:buNone/>
              <a:defRPr/>
            </a:lvl4pPr>
            <a:lvl5pPr marL="1828420" indent="0" algn="ctr">
              <a:buNone/>
              <a:defRPr/>
            </a:lvl5pPr>
            <a:lvl6pPr marL="2285526" indent="0" algn="ctr">
              <a:buNone/>
              <a:defRPr/>
            </a:lvl6pPr>
            <a:lvl7pPr marL="2742632" indent="0" algn="ctr">
              <a:buNone/>
              <a:defRPr/>
            </a:lvl7pPr>
            <a:lvl8pPr marL="3199737" indent="0" algn="ctr">
              <a:buNone/>
              <a:defRPr/>
            </a:lvl8pPr>
            <a:lvl9pPr marL="3656842" indent="0" algn="ctr">
              <a:buNone/>
              <a:defRPr/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1F5FA-F9EB-44D2-9E74-8908D3205FC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7286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2BA71-97DC-4DDA-A29B-FEC913D8167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614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307263" y="503239"/>
            <a:ext cx="2266950" cy="5961062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4825" y="503239"/>
            <a:ext cx="6650038" cy="5961062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EF5A8-17BA-4977-ACD2-74B4787C610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5224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Nadpis, obrázok ClipArt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503239"/>
            <a:ext cx="9069388" cy="1509712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jektu ClipArt 2"/>
          <p:cNvSpPr>
            <a:spLocks noGrp="1"/>
          </p:cNvSpPr>
          <p:nvPr>
            <p:ph type="clipArt" sz="half" idx="1"/>
          </p:nvPr>
        </p:nvSpPr>
        <p:spPr>
          <a:xfrm>
            <a:off x="504825" y="2184400"/>
            <a:ext cx="4457700" cy="4279900"/>
          </a:xfrm>
        </p:spPr>
        <p:txBody>
          <a:bodyPr/>
          <a:lstStyle/>
          <a:p>
            <a:pPr lvl="0"/>
            <a:endParaRPr lang="sk-SK" noProof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114925" y="2184400"/>
            <a:ext cx="4459288" cy="4279900"/>
          </a:xfrm>
        </p:spPr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0DEAB-21C5-4ACA-B29E-0F54D1E9AEC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6712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503238"/>
            <a:ext cx="9069388" cy="15097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4825" y="2184400"/>
            <a:ext cx="9069388" cy="42799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FBBA0-8856-43AC-A08F-4E6BC8FB075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3544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E13A0-7B08-42E3-886D-3A9C127B5BD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256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1F44D-2565-4852-91F5-C3C72854E63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4740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6868E-6702-4575-93EE-C90010CB90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4292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6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6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1F5BD-40EE-44FD-ADCD-6CDFC5A5AD5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5834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6DB8E-623A-4F0B-B538-D6338B31767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11143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45502-0098-49A5-A1B8-BE0F226E92B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2176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EAE92-6079-4D82-B474-96E3A5DB745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69504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31E32-9EC6-4833-AD17-2B43A393559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74348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2BC1B-98D7-4A38-A531-AEBD1CE7308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2595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FDB76-66EE-4AD1-ACB5-6D538EC5FA6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75219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00BDD-CD0F-4021-A01F-524E6DD541A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39779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558088" y="1768475"/>
            <a:ext cx="2351087" cy="4986338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3238" y="1768475"/>
            <a:ext cx="6902450" cy="49863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290C8-5CDA-4AF6-ADF2-EF00059CE8F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1847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76600" y="2016125"/>
            <a:ext cx="6632575" cy="2433638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17136-A994-4699-B32E-3D62C53793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8908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6925" y="4857752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05" indent="0">
              <a:buNone/>
              <a:defRPr sz="1800"/>
            </a:lvl2pPr>
            <a:lvl3pPr marL="914210" indent="0">
              <a:buNone/>
              <a:defRPr sz="1700"/>
            </a:lvl3pPr>
            <a:lvl4pPr marL="1371315" indent="0">
              <a:buNone/>
              <a:defRPr sz="1400"/>
            </a:lvl4pPr>
            <a:lvl5pPr marL="1828420" indent="0">
              <a:buNone/>
              <a:defRPr sz="1400"/>
            </a:lvl5pPr>
            <a:lvl6pPr marL="2285526" indent="0">
              <a:buNone/>
              <a:defRPr sz="1400"/>
            </a:lvl6pPr>
            <a:lvl7pPr marL="2742632" indent="0">
              <a:buNone/>
              <a:defRPr sz="1400"/>
            </a:lvl7pPr>
            <a:lvl8pPr marL="3199737" indent="0">
              <a:buNone/>
              <a:defRPr sz="1400"/>
            </a:lvl8pPr>
            <a:lvl9pPr marL="3656842" indent="0">
              <a:buNone/>
              <a:defRPr sz="14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A47D0-48C5-4069-A437-D42827630F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591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04825" y="2184400"/>
            <a:ext cx="4457700" cy="4279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114925" y="2184400"/>
            <a:ext cx="4459288" cy="4279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05815-1554-49F6-B2DD-AD772D29278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257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7" y="303215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2000" b="1"/>
            </a:lvl2pPr>
            <a:lvl3pPr marL="914210" indent="0">
              <a:buNone/>
              <a:defRPr sz="1800" b="1"/>
            </a:lvl3pPr>
            <a:lvl4pPr marL="1371315" indent="0">
              <a:buNone/>
              <a:defRPr sz="1700" b="1"/>
            </a:lvl4pPr>
            <a:lvl5pPr marL="1828420" indent="0">
              <a:buNone/>
              <a:defRPr sz="1700" b="1"/>
            </a:lvl5pPr>
            <a:lvl6pPr marL="2285526" indent="0">
              <a:buNone/>
              <a:defRPr sz="1700" b="1"/>
            </a:lvl6pPr>
            <a:lvl7pPr marL="2742632" indent="0">
              <a:buNone/>
              <a:defRPr sz="1700" b="1"/>
            </a:lvl7pPr>
            <a:lvl8pPr marL="3199737" indent="0">
              <a:buNone/>
              <a:defRPr sz="1700" b="1"/>
            </a:lvl8pPr>
            <a:lvl9pPr marL="3656842" indent="0">
              <a:buNone/>
              <a:defRPr sz="17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5121277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2000" b="1"/>
            </a:lvl2pPr>
            <a:lvl3pPr marL="914210" indent="0">
              <a:buNone/>
              <a:defRPr sz="1800" b="1"/>
            </a:lvl3pPr>
            <a:lvl4pPr marL="1371315" indent="0">
              <a:buNone/>
              <a:defRPr sz="1700" b="1"/>
            </a:lvl4pPr>
            <a:lvl5pPr marL="1828420" indent="0">
              <a:buNone/>
              <a:defRPr sz="1700" b="1"/>
            </a:lvl5pPr>
            <a:lvl6pPr marL="2285526" indent="0">
              <a:buNone/>
              <a:defRPr sz="1700" b="1"/>
            </a:lvl6pPr>
            <a:lvl7pPr marL="2742632" indent="0">
              <a:buNone/>
              <a:defRPr sz="1700" b="1"/>
            </a:lvl7pPr>
            <a:lvl8pPr marL="3199737" indent="0">
              <a:buNone/>
              <a:defRPr sz="1700" b="1"/>
            </a:lvl8pPr>
            <a:lvl9pPr marL="3656842" indent="0">
              <a:buNone/>
              <a:defRPr sz="17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5121277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D2AC9-D6B1-44A1-81A1-4C3107F9B77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2554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F7327-39BA-4852-B9A6-0769A8C2B42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1497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A27C5-30D4-4C51-B5F1-22E9F167D7B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0953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41765" y="301627"/>
            <a:ext cx="563562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04825" y="1581152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105" indent="0">
              <a:buNone/>
              <a:defRPr sz="1200"/>
            </a:lvl2pPr>
            <a:lvl3pPr marL="914210" indent="0">
              <a:buNone/>
              <a:defRPr sz="1000"/>
            </a:lvl3pPr>
            <a:lvl4pPr marL="1371315" indent="0">
              <a:buNone/>
              <a:defRPr sz="900"/>
            </a:lvl4pPr>
            <a:lvl5pPr marL="1828420" indent="0">
              <a:buNone/>
              <a:defRPr sz="900"/>
            </a:lvl5pPr>
            <a:lvl6pPr marL="2285526" indent="0">
              <a:buNone/>
              <a:defRPr sz="900"/>
            </a:lvl6pPr>
            <a:lvl7pPr marL="2742632" indent="0">
              <a:buNone/>
              <a:defRPr sz="900"/>
            </a:lvl7pPr>
            <a:lvl8pPr marL="3199737" indent="0">
              <a:buNone/>
              <a:defRPr sz="900"/>
            </a:lvl8pPr>
            <a:lvl9pPr marL="3656842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F8365-CA79-43CE-964D-87DDA40D370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6368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76440" y="5291140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976440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0" indent="0">
              <a:buNone/>
              <a:defRPr sz="2400"/>
            </a:lvl3pPr>
            <a:lvl4pPr marL="1371315" indent="0">
              <a:buNone/>
              <a:defRPr sz="2000"/>
            </a:lvl4pPr>
            <a:lvl5pPr marL="1828420" indent="0">
              <a:buNone/>
              <a:defRPr sz="2000"/>
            </a:lvl5pPr>
            <a:lvl6pPr marL="2285526" indent="0">
              <a:buNone/>
              <a:defRPr sz="2000"/>
            </a:lvl6pPr>
            <a:lvl7pPr marL="2742632" indent="0">
              <a:buNone/>
              <a:defRPr sz="2000"/>
            </a:lvl7pPr>
            <a:lvl8pPr marL="3199737" indent="0">
              <a:buNone/>
              <a:defRPr sz="2000"/>
            </a:lvl8pPr>
            <a:lvl9pPr marL="3656842" indent="0">
              <a:buNone/>
              <a:defRPr sz="2000"/>
            </a:lvl9pPr>
          </a:lstStyle>
          <a:p>
            <a:pPr lvl="0"/>
            <a:endParaRPr lang="sk-SK" noProof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976440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105" indent="0">
              <a:buNone/>
              <a:defRPr sz="1200"/>
            </a:lvl2pPr>
            <a:lvl3pPr marL="914210" indent="0">
              <a:buNone/>
              <a:defRPr sz="1000"/>
            </a:lvl3pPr>
            <a:lvl4pPr marL="1371315" indent="0">
              <a:buNone/>
              <a:defRPr sz="900"/>
            </a:lvl4pPr>
            <a:lvl5pPr marL="1828420" indent="0">
              <a:buNone/>
              <a:defRPr sz="900"/>
            </a:lvl5pPr>
            <a:lvl6pPr marL="2285526" indent="0">
              <a:buNone/>
              <a:defRPr sz="900"/>
            </a:lvl6pPr>
            <a:lvl7pPr marL="2742632" indent="0">
              <a:buNone/>
              <a:defRPr sz="900"/>
            </a:lvl7pPr>
            <a:lvl8pPr marL="3199737" indent="0">
              <a:buNone/>
              <a:defRPr sz="900"/>
            </a:lvl8pPr>
            <a:lvl9pPr marL="3656842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1E401-EB91-43AE-85EF-315796C6347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363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3444875" y="6888163"/>
            <a:ext cx="3187700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0780" tIns="50389" rIns="100780" bIns="50389" numCol="1" anchor="b" anchorCtr="0" compatLnSpc="1">
            <a:prstTxWarp prst="textNoShape">
              <a:avLst/>
            </a:prstTxWarp>
          </a:bodyPr>
          <a:lstStyle>
            <a:lvl1pPr algn="ctr" defTabSz="457105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</a:tabLst>
              <a:defRPr sz="13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436563" y="6875463"/>
            <a:ext cx="234791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0780" tIns="50389" rIns="100780" bIns="50389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1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3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AC514C0-FBC5-475F-B67B-FCB5C8D2B34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grpSp>
        <p:nvGrpSpPr>
          <p:cNvPr id="1028" name="Group 3"/>
          <p:cNvGrpSpPr>
            <a:grpSpLocks/>
          </p:cNvGrpSpPr>
          <p:nvPr/>
        </p:nvGrpSpPr>
        <p:grpSpPr bwMode="auto">
          <a:xfrm>
            <a:off x="0" y="0"/>
            <a:ext cx="10079038" cy="600075"/>
            <a:chOff x="0" y="0"/>
            <a:chExt cx="6349" cy="378"/>
          </a:xfrm>
        </p:grpSpPr>
        <p:sp>
          <p:nvSpPr>
            <p:cNvPr id="1031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99" cy="370"/>
            </a:xfrm>
            <a:prstGeom prst="rect">
              <a:avLst/>
            </a:prstGeom>
            <a:gradFill rotWithShape="0">
              <a:gsLst>
                <a:gs pos="0">
                  <a:srgbClr val="FCC66E"/>
                </a:gs>
                <a:gs pos="100000">
                  <a:srgbClr val="FFFFFF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287" y="94"/>
              <a:ext cx="6063" cy="191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FFFFFF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84" y="94"/>
              <a:ext cx="96" cy="98"/>
            </a:xfrm>
            <a:prstGeom prst="rect">
              <a:avLst/>
            </a:prstGeom>
            <a:solidFill>
              <a:srgbClr val="FCC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380" y="0"/>
              <a:ext cx="97" cy="96"/>
            </a:xfrm>
            <a:prstGeom prst="rect">
              <a:avLst/>
            </a:prstGeom>
            <a:solidFill>
              <a:srgbClr val="FCC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80" y="94"/>
              <a:ext cx="97" cy="98"/>
            </a:xfrm>
            <a:prstGeom prst="rect">
              <a:avLst/>
            </a:prstGeom>
            <a:solidFill>
              <a:srgbClr val="FBA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191" y="190"/>
              <a:ext cx="95" cy="96"/>
            </a:xfrm>
            <a:prstGeom prst="rect">
              <a:avLst/>
            </a:prstGeom>
            <a:solidFill>
              <a:srgbClr val="FCC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91" y="95"/>
              <a:ext cx="98" cy="9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284" y="188"/>
              <a:ext cx="96" cy="96"/>
            </a:xfrm>
            <a:prstGeom prst="rect">
              <a:avLst/>
            </a:prstGeom>
            <a:solidFill>
              <a:srgbClr val="FBA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191" y="284"/>
              <a:ext cx="95" cy="95"/>
            </a:xfrm>
            <a:prstGeom prst="rect">
              <a:avLst/>
            </a:prstGeom>
            <a:solidFill>
              <a:srgbClr val="FBA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</p:grpSp>
      <p:sp>
        <p:nvSpPr>
          <p:cNvPr id="102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503238"/>
            <a:ext cx="9069388" cy="150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2184400"/>
            <a:ext cx="9069388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5731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lvl1pPr algn="l" defTabSz="45561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9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561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900">
          <a:solidFill>
            <a:srgbClr val="000000"/>
          </a:solidFill>
          <a:latin typeface="Arial" charset="0"/>
          <a:cs typeface="Arial" charset="0"/>
        </a:defRPr>
      </a:lvl2pPr>
      <a:lvl3pPr algn="l" defTabSz="45561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900">
          <a:solidFill>
            <a:srgbClr val="000000"/>
          </a:solidFill>
          <a:latin typeface="Arial" charset="0"/>
          <a:cs typeface="Arial" charset="0"/>
        </a:defRPr>
      </a:lvl3pPr>
      <a:lvl4pPr algn="l" defTabSz="45561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900">
          <a:solidFill>
            <a:srgbClr val="000000"/>
          </a:solidFill>
          <a:latin typeface="Arial" charset="0"/>
          <a:cs typeface="Arial" charset="0"/>
        </a:defRPr>
      </a:lvl4pPr>
      <a:lvl5pPr algn="l" defTabSz="45561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900">
          <a:solidFill>
            <a:srgbClr val="000000"/>
          </a:solidFill>
          <a:latin typeface="Arial" charset="0"/>
          <a:cs typeface="Arial" charset="0"/>
        </a:defRPr>
      </a:lvl5pPr>
      <a:lvl6pPr marL="2514080" indent="-228552" algn="l" defTabSz="457105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>
          <a:solidFill>
            <a:srgbClr val="000000"/>
          </a:solidFill>
          <a:latin typeface="Arial" charset="0"/>
          <a:cs typeface="Arial" charset="0"/>
        </a:defRPr>
      </a:lvl6pPr>
      <a:lvl7pPr marL="2971184" indent="-228552" algn="l" defTabSz="457105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>
          <a:solidFill>
            <a:srgbClr val="000000"/>
          </a:solidFill>
          <a:latin typeface="Arial" charset="0"/>
          <a:cs typeface="Arial" charset="0"/>
        </a:defRPr>
      </a:lvl7pPr>
      <a:lvl8pPr marL="3428290" indent="-228552" algn="l" defTabSz="457105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>
          <a:solidFill>
            <a:srgbClr val="000000"/>
          </a:solidFill>
          <a:latin typeface="Arial" charset="0"/>
          <a:cs typeface="Arial" charset="0"/>
        </a:defRPr>
      </a:lvl8pPr>
      <a:lvl9pPr marL="3885394" indent="-228552" algn="l" defTabSz="457105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lnSpc>
          <a:spcPct val="87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5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5613" rtl="0" eaLnBrk="0" fontAlgn="base" hangingPunct="0">
        <a:lnSpc>
          <a:spcPct val="87000"/>
        </a:lnSpc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100">
          <a:solidFill>
            <a:srgbClr val="000000"/>
          </a:solidFill>
          <a:latin typeface="+mn-lt"/>
          <a:cs typeface="+mn-cs"/>
        </a:defRPr>
      </a:lvl2pPr>
      <a:lvl3pPr marL="1141413" indent="-227013" algn="l" defTabSz="455613" rtl="0" eaLnBrk="0" fontAlgn="base" hangingPunct="0">
        <a:lnSpc>
          <a:spcPct val="87000"/>
        </a:lnSpc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600">
          <a:solidFill>
            <a:srgbClr val="000000"/>
          </a:solidFill>
          <a:latin typeface="+mn-lt"/>
          <a:cs typeface="+mn-cs"/>
        </a:defRPr>
      </a:lvl3pPr>
      <a:lvl4pPr marL="1598613" indent="-227013" algn="l" defTabSz="455613" rtl="0" eaLnBrk="0" fontAlgn="base" hangingPunct="0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200">
          <a:solidFill>
            <a:srgbClr val="000000"/>
          </a:solidFill>
          <a:latin typeface="+mn-lt"/>
          <a:cs typeface="+mn-cs"/>
        </a:defRPr>
      </a:lvl4pPr>
      <a:lvl5pPr marL="2055813" indent="-227013" algn="l" defTabSz="455613" rtl="0" eaLnBrk="0" fontAlgn="base" hangingPunct="0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200">
          <a:solidFill>
            <a:srgbClr val="000000"/>
          </a:solidFill>
          <a:latin typeface="+mn-lt"/>
          <a:cs typeface="+mn-cs"/>
        </a:defRPr>
      </a:lvl5pPr>
      <a:lvl6pPr marL="2514080" indent="-228552" algn="l" defTabSz="457105" rtl="0" fontAlgn="base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6pPr>
      <a:lvl7pPr marL="2971184" indent="-228552" algn="l" defTabSz="457105" rtl="0" fontAlgn="base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7pPr>
      <a:lvl8pPr marL="3428290" indent="-228552" algn="l" defTabSz="457105" rtl="0" fontAlgn="base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8pPr>
      <a:lvl9pPr marL="3885394" indent="-228552" algn="l" defTabSz="457105" rtl="0" fontAlgn="base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sk-SK"/>
      </a:defPPr>
      <a:lvl1pPr marL="0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0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5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0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6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2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37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2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0" y="0"/>
            <a:ext cx="10079038" cy="7558088"/>
            <a:chOff x="0" y="0"/>
            <a:chExt cx="6349" cy="4761"/>
          </a:xfrm>
        </p:grpSpPr>
        <p:sp>
          <p:nvSpPr>
            <p:cNvPr id="2056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434" cy="4762"/>
            </a:xfrm>
            <a:prstGeom prst="rect">
              <a:avLst/>
            </a:prstGeom>
            <a:gradFill rotWithShape="0">
              <a:gsLst>
                <a:gs pos="0">
                  <a:srgbClr val="FCC66E"/>
                </a:gs>
                <a:gs pos="100000">
                  <a:srgbClr val="FFFFFF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  <p:sp>
          <p:nvSpPr>
            <p:cNvPr id="2057" name="Rectangle 3"/>
            <p:cNvSpPr>
              <a:spLocks noChangeArrowheads="1"/>
            </p:cNvSpPr>
            <p:nvPr/>
          </p:nvSpPr>
          <p:spPr bwMode="auto">
            <a:xfrm>
              <a:off x="1192" y="1174"/>
              <a:ext cx="5158" cy="176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  <p:grpSp>
          <p:nvGrpSpPr>
            <p:cNvPr id="2058" name="Group 4"/>
            <p:cNvGrpSpPr>
              <a:grpSpLocks/>
            </p:cNvGrpSpPr>
            <p:nvPr/>
          </p:nvGrpSpPr>
          <p:grpSpPr bwMode="auto">
            <a:xfrm>
              <a:off x="0" y="741"/>
              <a:ext cx="1990" cy="2191"/>
              <a:chOff x="0" y="741"/>
              <a:chExt cx="1990" cy="2191"/>
            </a:xfrm>
          </p:grpSpPr>
          <p:sp>
            <p:nvSpPr>
              <p:cNvPr id="2059" name="Rectangle 5"/>
              <p:cNvSpPr>
                <a:spLocks noChangeArrowheads="1"/>
              </p:cNvSpPr>
              <p:nvPr/>
            </p:nvSpPr>
            <p:spPr bwMode="auto">
              <a:xfrm>
                <a:off x="398" y="2488"/>
                <a:ext cx="400" cy="445"/>
              </a:xfrm>
              <a:prstGeom prst="rect">
                <a:avLst/>
              </a:prstGeom>
              <a:solidFill>
                <a:srgbClr val="FBA3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sk-SK" altLang="en-US"/>
              </a:p>
            </p:txBody>
          </p:sp>
          <p:sp>
            <p:nvSpPr>
              <p:cNvPr id="2060" name="Rectangle 6"/>
              <p:cNvSpPr>
                <a:spLocks noChangeArrowheads="1"/>
              </p:cNvSpPr>
              <p:nvPr/>
            </p:nvSpPr>
            <p:spPr bwMode="auto">
              <a:xfrm>
                <a:off x="1191" y="1174"/>
                <a:ext cx="399" cy="447"/>
              </a:xfrm>
              <a:prstGeom prst="rect">
                <a:avLst/>
              </a:prstGeom>
              <a:solidFill>
                <a:srgbClr val="FCC6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sk-SK" altLang="en-US"/>
              </a:p>
            </p:txBody>
          </p:sp>
          <p:sp>
            <p:nvSpPr>
              <p:cNvPr id="2061" name="Rectangle 7"/>
              <p:cNvSpPr>
                <a:spLocks noChangeArrowheads="1"/>
              </p:cNvSpPr>
              <p:nvPr/>
            </p:nvSpPr>
            <p:spPr bwMode="auto">
              <a:xfrm>
                <a:off x="1584" y="741"/>
                <a:ext cx="407" cy="441"/>
              </a:xfrm>
              <a:prstGeom prst="rect">
                <a:avLst/>
              </a:prstGeom>
              <a:solidFill>
                <a:srgbClr val="FCC6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sk-SK" altLang="en-US"/>
              </a:p>
            </p:txBody>
          </p:sp>
          <p:sp>
            <p:nvSpPr>
              <p:cNvPr id="2062" name="Rectangle 8"/>
              <p:cNvSpPr>
                <a:spLocks noChangeArrowheads="1"/>
              </p:cNvSpPr>
              <p:nvPr/>
            </p:nvSpPr>
            <p:spPr bwMode="auto">
              <a:xfrm>
                <a:off x="793" y="2488"/>
                <a:ext cx="405" cy="445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sk-SK" altLang="en-US"/>
              </a:p>
            </p:txBody>
          </p:sp>
          <p:sp>
            <p:nvSpPr>
              <p:cNvPr id="2" name="Rectangle 9"/>
              <p:cNvSpPr>
                <a:spLocks noChangeArrowheads="1"/>
              </p:cNvSpPr>
              <p:nvPr/>
            </p:nvSpPr>
            <p:spPr bwMode="auto">
              <a:xfrm>
                <a:off x="1584" y="1174"/>
                <a:ext cx="407" cy="447"/>
              </a:xfrm>
              <a:prstGeom prst="rect">
                <a:avLst/>
              </a:prstGeom>
              <a:solidFill>
                <a:srgbClr val="FBA3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sk-SK" altLang="en-US"/>
              </a:p>
            </p:txBody>
          </p:sp>
          <p:sp>
            <p:nvSpPr>
              <p:cNvPr id="3" name="Rectangle 10"/>
              <p:cNvSpPr>
                <a:spLocks noChangeArrowheads="1"/>
              </p:cNvSpPr>
              <p:nvPr/>
            </p:nvSpPr>
            <p:spPr bwMode="auto">
              <a:xfrm>
                <a:off x="793" y="1614"/>
                <a:ext cx="405" cy="440"/>
              </a:xfrm>
              <a:prstGeom prst="rect">
                <a:avLst/>
              </a:prstGeom>
              <a:solidFill>
                <a:srgbClr val="FCC6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sk-SK" altLang="en-US"/>
              </a:p>
            </p:txBody>
          </p:sp>
          <p:sp>
            <p:nvSpPr>
              <p:cNvPr id="4" name="Rectangle 11"/>
              <p:cNvSpPr>
                <a:spLocks noChangeArrowheads="1"/>
              </p:cNvSpPr>
              <p:nvPr/>
            </p:nvSpPr>
            <p:spPr bwMode="auto">
              <a:xfrm>
                <a:off x="0" y="1614"/>
                <a:ext cx="405" cy="440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sk-SK" altLang="en-US"/>
              </a:p>
            </p:txBody>
          </p:sp>
          <p:sp>
            <p:nvSpPr>
              <p:cNvPr id="2066" name="Rectangle 12"/>
              <p:cNvSpPr>
                <a:spLocks noChangeArrowheads="1"/>
              </p:cNvSpPr>
              <p:nvPr/>
            </p:nvSpPr>
            <p:spPr bwMode="auto">
              <a:xfrm>
                <a:off x="1191" y="1614"/>
                <a:ext cx="399" cy="440"/>
              </a:xfrm>
              <a:prstGeom prst="rect">
                <a:avLst/>
              </a:prstGeom>
              <a:solidFill>
                <a:srgbClr val="FBA3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sk-SK" altLang="en-US"/>
              </a:p>
            </p:txBody>
          </p:sp>
          <p:sp>
            <p:nvSpPr>
              <p:cNvPr id="2067" name="Rectangle 13"/>
              <p:cNvSpPr>
                <a:spLocks noChangeArrowheads="1"/>
              </p:cNvSpPr>
              <p:nvPr/>
            </p:nvSpPr>
            <p:spPr bwMode="auto">
              <a:xfrm>
                <a:off x="398" y="2047"/>
                <a:ext cx="400" cy="448"/>
              </a:xfrm>
              <a:prstGeom prst="rect">
                <a:avLst/>
              </a:prstGeom>
              <a:solidFill>
                <a:srgbClr val="FCC6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sk-SK" altLang="en-US"/>
              </a:p>
            </p:txBody>
          </p:sp>
          <p:sp>
            <p:nvSpPr>
              <p:cNvPr id="2068" name="Rectangle 14"/>
              <p:cNvSpPr>
                <a:spLocks noChangeArrowheads="1"/>
              </p:cNvSpPr>
              <p:nvPr/>
            </p:nvSpPr>
            <p:spPr bwMode="auto">
              <a:xfrm>
                <a:off x="793" y="2047"/>
                <a:ext cx="405" cy="448"/>
              </a:xfrm>
              <a:prstGeom prst="rect">
                <a:avLst/>
              </a:prstGeom>
              <a:solidFill>
                <a:srgbClr val="FBA3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sk-SK" altLang="en-US"/>
              </a:p>
            </p:txBody>
          </p:sp>
        </p:grpSp>
      </p:grpSp>
      <p:sp>
        <p:nvSpPr>
          <p:cNvPr id="2063" name="Rectangle 15"/>
          <p:cNvSpPr>
            <a:spLocks noGrp="1" noChangeArrowheads="1"/>
          </p:cNvSpPr>
          <p:nvPr>
            <p:ph type="dt"/>
          </p:nvPr>
        </p:nvSpPr>
        <p:spPr bwMode="auto">
          <a:xfrm>
            <a:off x="504825" y="6888163"/>
            <a:ext cx="2347913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0800" tIns="50400" rIns="100800" bIns="50400" numCol="1" anchor="b" anchorCtr="0" compatLnSpc="1">
            <a:prstTxWarp prst="textNoShape">
              <a:avLst/>
            </a:prstTxWarp>
          </a:bodyPr>
          <a:lstStyle>
            <a:lvl1pPr defTabSz="457105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3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/>
          </p:nvPr>
        </p:nvSpPr>
        <p:spPr bwMode="auto">
          <a:xfrm>
            <a:off x="3444875" y="6888163"/>
            <a:ext cx="3187700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0800" tIns="50400" rIns="100800" bIns="50400" numCol="1" anchor="b" anchorCtr="0" compatLnSpc="1">
            <a:prstTxWarp prst="textNoShape">
              <a:avLst/>
            </a:prstTxWarp>
          </a:bodyPr>
          <a:lstStyle>
            <a:lvl1pPr algn="ctr" defTabSz="457105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8163"/>
            <a:ext cx="2349500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0800" tIns="50400" rIns="100800" bIns="504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1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3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02A433C9-25D1-45F5-A2A4-7DB4A6E3037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2054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3276600" y="2016125"/>
            <a:ext cx="6632575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5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5733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lvl1pPr algn="l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9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9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9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9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9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lnSpc>
          <a:spcPct val="87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5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7000"/>
        </a:lnSpc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1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87000"/>
        </a:lnSpc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2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968750" y="4708525"/>
            <a:ext cx="3581400" cy="782638"/>
          </a:xfrm>
        </p:spPr>
        <p:txBody>
          <a:bodyPr lIns="100780" tIns="83016" rIns="100780" bIns="50389"/>
          <a:lstStyle/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3200" i="1"/>
              <a:t>Radoslav Golian</a:t>
            </a:r>
            <a:endParaRPr lang="sk-SK" altLang="en-US" sz="3200" i="1"/>
          </a:p>
        </p:txBody>
      </p:sp>
      <p:sp>
        <p:nvSpPr>
          <p:cNvPr id="5123" name="Nadpis 6"/>
          <p:cNvSpPr>
            <a:spLocks noGrp="1"/>
          </p:cNvSpPr>
          <p:nvPr>
            <p:ph type="title"/>
          </p:nvPr>
        </p:nvSpPr>
        <p:spPr>
          <a:xfrm>
            <a:off x="3968750" y="2779713"/>
            <a:ext cx="5807075" cy="1428750"/>
          </a:xfrm>
        </p:spPr>
        <p:txBody>
          <a:bodyPr/>
          <a:lstStyle/>
          <a:p>
            <a:pPr eaLnBrk="1" hangingPunct="1"/>
            <a:r>
              <a:rPr lang="en-US" altLang="en-US" sz="5400" dirty="0">
                <a:solidFill>
                  <a:schemeClr val="bg1"/>
                </a:solidFill>
              </a:rPr>
              <a:t>Fact</a:t>
            </a:r>
            <a:r>
              <a:rPr lang="sk-SK" altLang="en-US" sz="5400">
                <a:solidFill>
                  <a:schemeClr val="bg1"/>
                </a:solidFill>
              </a:rPr>
              <a:t> Tables</a:t>
            </a:r>
            <a:r>
              <a:rPr lang="en-US" altLang="en-US" sz="5400">
                <a:solidFill>
                  <a:schemeClr val="bg1"/>
                </a:solidFill>
              </a:rPr>
              <a:t> </a:t>
            </a:r>
            <a:r>
              <a:rPr lang="en-US" altLang="en-US" sz="5400" dirty="0">
                <a:solidFill>
                  <a:schemeClr val="bg1"/>
                </a:solidFill>
              </a:rPr>
              <a:t>Basics</a:t>
            </a:r>
            <a:endParaRPr lang="sk-SK" altLang="en-US" dirty="0">
              <a:solidFill>
                <a:schemeClr val="bg1"/>
              </a:solidFill>
            </a:endParaRPr>
          </a:p>
        </p:txBody>
      </p:sp>
      <p:sp>
        <p:nvSpPr>
          <p:cNvPr id="5124" name="Obdĺžnik 7"/>
          <p:cNvSpPr>
            <a:spLocks noChangeArrowheads="1"/>
          </p:cNvSpPr>
          <p:nvPr/>
        </p:nvSpPr>
        <p:spPr bwMode="auto">
          <a:xfrm>
            <a:off x="721192" y="7065963"/>
            <a:ext cx="1236196" cy="352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1" rIns="91420" bIns="45711">
            <a:spAutoFit/>
          </a:bodyPr>
          <a:lstStyle>
            <a:lvl1pPr>
              <a:lnSpc>
                <a:spcPct val="87000"/>
              </a:lnSpc>
              <a:spcBef>
                <a:spcPts val="8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87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87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87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87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5613" eaLnBrk="0" fontAlgn="base" hangingPunct="0">
              <a:lnSpc>
                <a:spcPct val="87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5613" eaLnBrk="0" fontAlgn="base" hangingPunct="0">
              <a:lnSpc>
                <a:spcPct val="87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5613" eaLnBrk="0" fontAlgn="base" hangingPunct="0">
              <a:lnSpc>
                <a:spcPct val="87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5613" eaLnBrk="0" fontAlgn="base" hangingPunct="0">
              <a:lnSpc>
                <a:spcPct val="87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4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Bitstream Vera Sans" pitchFamily="34" charset="0"/>
              </a:rPr>
              <a:t>1</a:t>
            </a:r>
            <a:r>
              <a:rPr lang="sk-SK" altLang="en-US" sz="1800" dirty="0">
                <a:solidFill>
                  <a:schemeClr val="tx1"/>
                </a:solidFill>
                <a:latin typeface="Bitstream Vera Sans" pitchFamily="34" charset="0"/>
              </a:rPr>
              <a:t>0.</a:t>
            </a:r>
            <a:r>
              <a:rPr lang="en-US" altLang="en-US" sz="1800" dirty="0">
                <a:solidFill>
                  <a:schemeClr val="tx1"/>
                </a:solidFill>
                <a:latin typeface="Bitstream Vera Sans" pitchFamily="34" charset="0"/>
              </a:rPr>
              <a:t>10</a:t>
            </a:r>
            <a:r>
              <a:rPr lang="sk-SK" altLang="en-US" sz="1800" dirty="0">
                <a:solidFill>
                  <a:schemeClr val="tx1"/>
                </a:solidFill>
                <a:latin typeface="Bitstream Vera Sans" pitchFamily="34" charset="0"/>
              </a:rPr>
              <a:t>.2018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sk-SK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084129"/>
              </p:ext>
            </p:extLst>
          </p:nvPr>
        </p:nvGraphicFramePr>
        <p:xfrm>
          <a:off x="6769521" y="1871741"/>
          <a:ext cx="2231231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552">
                <a:tc>
                  <a:txBody>
                    <a:bodyPr/>
                    <a:lstStyle/>
                    <a:p>
                      <a:r>
                        <a:rPr lang="en-US" sz="1600" dirty="0" err="1"/>
                        <a:t>shipments_fact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date_order_key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28">
                <a:tc>
                  <a:txBody>
                    <a:bodyPr/>
                    <a:lstStyle/>
                    <a:p>
                      <a:r>
                        <a:rPr lang="en-US" sz="1600" dirty="0" err="1"/>
                        <a:t>date_shipment_key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product_key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customer_key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3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shipper_key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4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34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quantity_shipped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98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cost_euro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61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revenue_euro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margin_euro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683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60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order_id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28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order_line_num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23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shipment_id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331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shipment_line_num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65356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82586"/>
              </p:ext>
            </p:extLst>
          </p:nvPr>
        </p:nvGraphicFramePr>
        <p:xfrm>
          <a:off x="648841" y="1871741"/>
          <a:ext cx="2231231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552"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orders_fact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date_order_key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28">
                <a:tc>
                  <a:txBody>
                    <a:bodyPr/>
                    <a:lstStyle/>
                    <a:p>
                      <a:r>
                        <a:rPr lang="en-US" sz="1600" dirty="0" err="1"/>
                        <a:t>product_key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customer_key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3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quantity_ordered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4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34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order_euros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98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60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order_id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694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order_line_num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70065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454556"/>
              </p:ext>
            </p:extLst>
          </p:nvPr>
        </p:nvGraphicFramePr>
        <p:xfrm>
          <a:off x="3709181" y="2108901"/>
          <a:ext cx="223123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552">
                <a:tc>
                  <a:txBody>
                    <a:bodyPr/>
                    <a:lstStyle/>
                    <a:p>
                      <a:r>
                        <a:rPr lang="en-US" sz="1600" dirty="0" err="1"/>
                        <a:t>date_dim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986558"/>
              </p:ext>
            </p:extLst>
          </p:nvPr>
        </p:nvGraphicFramePr>
        <p:xfrm>
          <a:off x="3717183" y="2807845"/>
          <a:ext cx="223123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552">
                <a:tc>
                  <a:txBody>
                    <a:bodyPr/>
                    <a:lstStyle/>
                    <a:p>
                      <a:r>
                        <a:rPr lang="en-US" sz="1600" dirty="0" err="1"/>
                        <a:t>product_dim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360512"/>
              </p:ext>
            </p:extLst>
          </p:nvPr>
        </p:nvGraphicFramePr>
        <p:xfrm>
          <a:off x="3746202" y="3480677"/>
          <a:ext cx="223123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552"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customer_dim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844692"/>
              </p:ext>
            </p:extLst>
          </p:nvPr>
        </p:nvGraphicFramePr>
        <p:xfrm>
          <a:off x="3672160" y="4156071"/>
          <a:ext cx="223123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552">
                <a:tc>
                  <a:txBody>
                    <a:bodyPr/>
                    <a:lstStyle/>
                    <a:p>
                      <a:r>
                        <a:rPr lang="en-US" sz="1600" dirty="0" err="1"/>
                        <a:t>shipper_dim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>
            <a:endCxn id="8" idx="1"/>
          </p:cNvCxnSpPr>
          <p:nvPr/>
        </p:nvCxnSpPr>
        <p:spPr bwMode="auto">
          <a:xfrm>
            <a:off x="2888074" y="2276541"/>
            <a:ext cx="82110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endCxn id="9" idx="1"/>
          </p:cNvCxnSpPr>
          <p:nvPr/>
        </p:nvCxnSpPr>
        <p:spPr bwMode="auto">
          <a:xfrm>
            <a:off x="2809081" y="2975485"/>
            <a:ext cx="90810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903391" y="2175161"/>
            <a:ext cx="86613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903391" y="2377921"/>
            <a:ext cx="86613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903391" y="2975485"/>
            <a:ext cx="86613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5977433" y="3648317"/>
            <a:ext cx="79208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2837083" y="3671941"/>
            <a:ext cx="90810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5903391" y="4323711"/>
            <a:ext cx="86613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9016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Facts (More Tables)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Drill across</a:t>
            </a:r>
          </a:p>
          <a:p>
            <a:pPr lvl="1"/>
            <a:r>
              <a:rPr lang="en-US" dirty="0"/>
              <a:t>Proper way how to compare two processes</a:t>
            </a:r>
          </a:p>
          <a:p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43" y="4029612"/>
            <a:ext cx="3571875" cy="81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519" y="4035284"/>
            <a:ext cx="4648200" cy="828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120" y="5600972"/>
            <a:ext cx="2505075" cy="1419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2743" y="3733668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ORDERS_FACT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39519" y="3733668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SHIPMENTS_FACT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67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Facts (More Tables)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43" y="1979637"/>
            <a:ext cx="3571875" cy="81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519" y="1985309"/>
            <a:ext cx="4648200" cy="828675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 bwMode="auto">
          <a:xfrm>
            <a:off x="1034391" y="2915741"/>
            <a:ext cx="484632" cy="978408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sk-SK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Bitstream Vera Sans" pitchFamily="16" charset="0"/>
            </a:endParaRPr>
          </a:p>
        </p:txBody>
      </p:sp>
      <p:sp>
        <p:nvSpPr>
          <p:cNvPr id="7" name="Arrow: Down 6"/>
          <p:cNvSpPr/>
          <p:nvPr/>
        </p:nvSpPr>
        <p:spPr bwMode="auto">
          <a:xfrm>
            <a:off x="7880667" y="2915741"/>
            <a:ext cx="484632" cy="978408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sk-SK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Bitstream Vera Sans" pitchFamily="1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266" y="3986569"/>
            <a:ext cx="16722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Orders Query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6526" y="4059599"/>
            <a:ext cx="196720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Shipment Query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97765" y="4457484"/>
            <a:ext cx="29161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Merge on common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dimensional attribute(s)</a:t>
            </a:r>
          </a:p>
          <a:p>
            <a:r>
              <a:rPr lang="en-US" b="1" dirty="0">
                <a:solidFill>
                  <a:schemeClr val="tx1"/>
                </a:solidFill>
              </a:rPr>
              <a:t>Ratios may be computed</a:t>
            </a:r>
            <a:endParaRPr lang="sk-SK" b="1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92" y="4419382"/>
            <a:ext cx="1981200" cy="800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6526" y="4496604"/>
            <a:ext cx="2000250" cy="647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5610" y="5508029"/>
            <a:ext cx="2505075" cy="1419225"/>
          </a:xfrm>
          <a:prstGeom prst="rect">
            <a:avLst/>
          </a:prstGeom>
        </p:spPr>
      </p:pic>
      <p:sp>
        <p:nvSpPr>
          <p:cNvPr id="15" name="Arrow: Right 14"/>
          <p:cNvSpPr/>
          <p:nvPr/>
        </p:nvSpPr>
        <p:spPr bwMode="auto">
          <a:xfrm>
            <a:off x="2448024" y="4419382"/>
            <a:ext cx="648072" cy="40005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sk-SK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Bitstream Vera Sans" pitchFamily="16" charset="0"/>
            </a:endParaRPr>
          </a:p>
        </p:txBody>
      </p:sp>
      <p:sp>
        <p:nvSpPr>
          <p:cNvPr id="17" name="Arrow: Left 16"/>
          <p:cNvSpPr/>
          <p:nvPr/>
        </p:nvSpPr>
        <p:spPr bwMode="auto">
          <a:xfrm>
            <a:off x="6281834" y="4457484"/>
            <a:ext cx="808062" cy="424748"/>
          </a:xfrm>
          <a:prstGeom prst="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sk-SK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Bitstream Vera Sans" pitchFamily="1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4730" y="1689828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ORDERS_FACT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81506" y="1689828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SHIPMENTS_FACT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679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 Across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2184400"/>
            <a:ext cx="9288015" cy="4279900"/>
          </a:xfrm>
        </p:spPr>
        <p:txBody>
          <a:bodyPr/>
          <a:lstStyle/>
          <a:p>
            <a:r>
              <a:rPr lang="en-US" dirty="0"/>
              <a:t>Phase 1: a separate query for each fact table</a:t>
            </a:r>
          </a:p>
          <a:p>
            <a:pPr lvl="1"/>
            <a:r>
              <a:rPr lang="en-US" dirty="0"/>
              <a:t>Get same dimensions in each query</a:t>
            </a:r>
          </a:p>
          <a:p>
            <a:pPr lvl="1"/>
            <a:r>
              <a:rPr lang="en-US" dirty="0"/>
              <a:t>Summarize facts by chosen dimensions</a:t>
            </a:r>
          </a:p>
          <a:p>
            <a:endParaRPr lang="en-US" dirty="0"/>
          </a:p>
          <a:p>
            <a:r>
              <a:rPr lang="en-US" dirty="0"/>
              <a:t>Phase 2: combine the result sets</a:t>
            </a:r>
          </a:p>
          <a:p>
            <a:pPr lvl="1"/>
            <a:r>
              <a:rPr lang="en-US" dirty="0"/>
              <a:t>Perform full outer join based on common dimensions</a:t>
            </a:r>
          </a:p>
          <a:p>
            <a:pPr lvl="1"/>
            <a:r>
              <a:rPr lang="en-US" dirty="0"/>
              <a:t>Compute comparisons or ratios of facts if desired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97592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 Across	 (Query example)</a:t>
            </a:r>
            <a:endParaRPr lang="sk-SK" dirty="0"/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0" y="1691605"/>
            <a:ext cx="10297144" cy="608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7000"/>
              </a:lnSpc>
              <a:spcBef>
                <a:spcPts val="8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87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87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87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87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5613" eaLnBrk="0" fontAlgn="base" hangingPunct="0">
              <a:lnSpc>
                <a:spcPct val="87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5613" eaLnBrk="0" fontAlgn="base" hangingPunct="0">
              <a:lnSpc>
                <a:spcPct val="87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5613" eaLnBrk="0" fontAlgn="base" hangingPunct="0">
              <a:lnSpc>
                <a:spcPct val="87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5613" eaLnBrk="0" fontAlgn="base" hangingPunct="0">
              <a:lnSpc>
                <a:spcPct val="87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coalesce(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ord.date_key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ship.date_key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date_key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eaLnBrk="1" hangingPunct="1">
              <a:lnSpc>
                <a:spcPct val="94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coalesce(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ord.customer_key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ship.customer_key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date_key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4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ord.ordered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eaLnBrk="1" hangingPunct="1">
              <a:lnSpc>
                <a:spcPct val="94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ship.shipped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eaLnBrk="1" hangingPunct="1">
              <a:lnSpc>
                <a:spcPct val="94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round(100 *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ord.ordered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ship.shipped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2)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ratio_pct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4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eaLnBrk="1" hangingPunct="1">
              <a:lnSpc>
                <a:spcPct val="94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d.date_key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sk-SK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c.customer_key</a:t>
            </a:r>
            <a:r>
              <a:rPr lang="sk-SK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o.quantity_ordered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ordered</a:t>
            </a:r>
          </a:p>
          <a:p>
            <a:pPr eaLnBrk="1" hangingPunct="1">
              <a:lnSpc>
                <a:spcPct val="94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sk-SK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orders_fact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</a:t>
            </a:r>
            <a:endParaRPr lang="sk-SK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4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INNER JOIN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customers c ON (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o.customer_key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o.customer_key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4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INNER JOIN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date_key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ON (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o.date_key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d.date_key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4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eaLnBrk="1" hangingPunct="1">
              <a:lnSpc>
                <a:spcPct val="94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WHERE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eaLnBrk="1" hangingPunct="1">
              <a:lnSpc>
                <a:spcPct val="94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 BY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d.date_key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sk-SK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c.customer_key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4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 OUTER JOIN (</a:t>
            </a:r>
          </a:p>
          <a:p>
            <a:pPr eaLnBrk="1" hangingPunct="1">
              <a:lnSpc>
                <a:spcPct val="94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d.date_key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sk-SK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c.customer_key</a:t>
            </a:r>
            <a:r>
              <a:rPr lang="sk-SK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o.quantity_shipped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shipped</a:t>
            </a:r>
            <a:endParaRPr lang="sk-SK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4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sk-SK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shipment_fact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endParaRPr lang="sk-SK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4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INNER JOIN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customers c ON (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s.customer_key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o.customer_key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4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INNER JOIN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date_key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ON (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s.date_key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d.date_key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4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eaLnBrk="1" hangingPunct="1">
              <a:lnSpc>
                <a:spcPct val="94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WHERE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eaLnBrk="1" hangingPunct="1">
              <a:lnSpc>
                <a:spcPct val="94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 BY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d.date_key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sk-SK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c.customer_key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ship</a:t>
            </a:r>
          </a:p>
          <a:p>
            <a:pPr eaLnBrk="1" hangingPunct="1">
              <a:lnSpc>
                <a:spcPct val="94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ord.date_key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ship.date_key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ord.customer_key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ship.customer_key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4000"/>
              </a:lnSpc>
              <a:spcBef>
                <a:spcPct val="0"/>
              </a:spcBef>
              <a:buNone/>
            </a:pPr>
            <a:endParaRPr lang="sk-SK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82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835621"/>
            <a:ext cx="9069388" cy="4279900"/>
          </a:xfrm>
        </p:spPr>
        <p:txBody>
          <a:bodyPr/>
          <a:lstStyle/>
          <a:p>
            <a:r>
              <a:rPr lang="en-US" dirty="0"/>
              <a:t>Separate processes should be measured in separate fact tables</a:t>
            </a:r>
          </a:p>
          <a:p>
            <a:r>
              <a:rPr lang="en-US" dirty="0"/>
              <a:t>When unsure, check timing and grain of the measured facts</a:t>
            </a:r>
          </a:p>
          <a:p>
            <a:r>
              <a:rPr lang="en-US" dirty="0"/>
              <a:t>When multiple processes are described in a single fact table, analysis of a single process is hampered</a:t>
            </a:r>
          </a:p>
          <a:p>
            <a:r>
              <a:rPr lang="en-US" dirty="0"/>
              <a:t>Proper way to combine information from multiple fact tables is drill across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66080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968750" y="4708525"/>
            <a:ext cx="3581400" cy="782638"/>
          </a:xfrm>
        </p:spPr>
        <p:txBody>
          <a:bodyPr lIns="100780" tIns="83016" rIns="100780" bIns="50389"/>
          <a:lstStyle/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3200" i="1"/>
              <a:t>Radoslav Golian</a:t>
            </a:r>
            <a:endParaRPr lang="sk-SK" altLang="en-US" sz="3200" i="1"/>
          </a:p>
        </p:txBody>
      </p:sp>
      <p:sp>
        <p:nvSpPr>
          <p:cNvPr id="5123" name="Nadpis 6"/>
          <p:cNvSpPr>
            <a:spLocks noGrp="1"/>
          </p:cNvSpPr>
          <p:nvPr>
            <p:ph type="title"/>
          </p:nvPr>
        </p:nvSpPr>
        <p:spPr>
          <a:xfrm>
            <a:off x="3968750" y="2779713"/>
            <a:ext cx="5807075" cy="1428750"/>
          </a:xfrm>
        </p:spPr>
        <p:txBody>
          <a:bodyPr/>
          <a:lstStyle/>
          <a:p>
            <a:pPr eaLnBrk="1" hangingPunct="1"/>
            <a:r>
              <a:rPr lang="en-US" altLang="en-US" sz="5400" dirty="0">
                <a:solidFill>
                  <a:schemeClr val="bg1"/>
                </a:solidFill>
              </a:rPr>
              <a:t>Conformed Dimensions</a:t>
            </a:r>
            <a:endParaRPr lang="sk-SK" altLang="en-US" dirty="0">
              <a:solidFill>
                <a:schemeClr val="bg1"/>
              </a:solidFill>
            </a:endParaRPr>
          </a:p>
        </p:txBody>
      </p:sp>
      <p:sp>
        <p:nvSpPr>
          <p:cNvPr id="5124" name="Obdĺžnik 7"/>
          <p:cNvSpPr>
            <a:spLocks noChangeArrowheads="1"/>
          </p:cNvSpPr>
          <p:nvPr/>
        </p:nvSpPr>
        <p:spPr bwMode="auto">
          <a:xfrm>
            <a:off x="721192" y="7065963"/>
            <a:ext cx="1236196" cy="352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1" rIns="91420" bIns="45711">
            <a:spAutoFit/>
          </a:bodyPr>
          <a:lstStyle>
            <a:lvl1pPr>
              <a:lnSpc>
                <a:spcPct val="87000"/>
              </a:lnSpc>
              <a:spcBef>
                <a:spcPts val="8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87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87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87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87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5613" eaLnBrk="0" fontAlgn="base" hangingPunct="0">
              <a:lnSpc>
                <a:spcPct val="87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5613" eaLnBrk="0" fontAlgn="base" hangingPunct="0">
              <a:lnSpc>
                <a:spcPct val="87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5613" eaLnBrk="0" fontAlgn="base" hangingPunct="0">
              <a:lnSpc>
                <a:spcPct val="87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5613" eaLnBrk="0" fontAlgn="base" hangingPunct="0">
              <a:lnSpc>
                <a:spcPct val="87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4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Bitstream Vera Sans" pitchFamily="34" charset="0"/>
              </a:rPr>
              <a:t>1</a:t>
            </a:r>
            <a:r>
              <a:rPr lang="sk-SK" altLang="en-US" sz="1800" dirty="0">
                <a:solidFill>
                  <a:schemeClr val="tx1"/>
                </a:solidFill>
                <a:latin typeface="Bitstream Vera Sans" pitchFamily="34" charset="0"/>
              </a:rPr>
              <a:t>0.</a:t>
            </a:r>
            <a:r>
              <a:rPr lang="en-US" altLang="en-US" sz="1800" dirty="0">
                <a:solidFill>
                  <a:schemeClr val="tx1"/>
                </a:solidFill>
                <a:latin typeface="Bitstream Vera Sans" pitchFamily="34" charset="0"/>
              </a:rPr>
              <a:t>10</a:t>
            </a:r>
            <a:r>
              <a:rPr lang="sk-SK" altLang="en-US" sz="1800" dirty="0">
                <a:solidFill>
                  <a:schemeClr val="tx1"/>
                </a:solidFill>
                <a:latin typeface="Bitstream Vera Sans" pitchFamily="34" charset="0"/>
              </a:rPr>
              <a:t>.2018</a:t>
            </a:r>
          </a:p>
        </p:txBody>
      </p:sp>
    </p:spTree>
    <p:extLst>
      <p:ext uri="{BB962C8B-B14F-4D97-AF65-F5344CB8AC3E}">
        <p14:creationId xmlns:p14="http://schemas.microsoft.com/office/powerpoint/2010/main" val="4219564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Conformed Dimension	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Dimensions are the key enablers of drilling across</a:t>
            </a:r>
          </a:p>
          <a:p>
            <a:r>
              <a:rPr lang="en-US" dirty="0"/>
              <a:t>Incompatible dimensions prevent drilling across and process comparison</a:t>
            </a:r>
            <a:endParaRPr lang="sk-SK" dirty="0"/>
          </a:p>
          <a:p>
            <a:r>
              <a:rPr lang="en-US" dirty="0"/>
              <a:t>Conformed dimensions are common dimensions for all star schemas in DWH</a:t>
            </a:r>
          </a:p>
        </p:txBody>
      </p:sp>
    </p:spTree>
    <p:extLst>
      <p:ext uri="{BB962C8B-B14F-4D97-AF65-F5344CB8AC3E}">
        <p14:creationId xmlns:p14="http://schemas.microsoft.com/office/powerpoint/2010/main" val="2176413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Conformed Dimensions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Consequences (some of them)</a:t>
            </a:r>
          </a:p>
          <a:p>
            <a:pPr lvl="1"/>
            <a:r>
              <a:rPr lang="en-US" dirty="0"/>
              <a:t>Specific knowledge is required to drill across</a:t>
            </a:r>
          </a:p>
          <a:p>
            <a:pPr lvl="1"/>
            <a:r>
              <a:rPr lang="en-US" dirty="0"/>
              <a:t>It may be possible only for the most skilled developers to use workarounds to compare the processes</a:t>
            </a:r>
          </a:p>
          <a:p>
            <a:pPr lvl="1"/>
            <a:r>
              <a:rPr lang="en-US" dirty="0"/>
              <a:t>Workarounds risk inconsistent and inaccurate results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21681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Requirements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for conformance</a:t>
            </a:r>
          </a:p>
          <a:p>
            <a:pPr lvl="1"/>
            <a:r>
              <a:rPr lang="en-US" dirty="0"/>
              <a:t>Same structure</a:t>
            </a:r>
          </a:p>
          <a:p>
            <a:pPr lvl="2"/>
            <a:r>
              <a:rPr lang="en-US" dirty="0"/>
              <a:t>Same set of dimension columns</a:t>
            </a:r>
          </a:p>
          <a:p>
            <a:pPr lvl="2"/>
            <a:r>
              <a:rPr lang="en-US" dirty="0"/>
              <a:t>Columns should have the same names and types</a:t>
            </a:r>
          </a:p>
          <a:p>
            <a:pPr lvl="1"/>
            <a:r>
              <a:rPr lang="en-US" dirty="0"/>
              <a:t>Same content</a:t>
            </a:r>
          </a:p>
          <a:p>
            <a:pPr lvl="2"/>
            <a:r>
              <a:rPr lang="en-US" dirty="0"/>
              <a:t>Values found in dimension columns must be expressed identically</a:t>
            </a:r>
          </a:p>
          <a:p>
            <a:pPr lvl="2"/>
            <a:r>
              <a:rPr lang="en-US" dirty="0"/>
              <a:t>The same set of rows: corresponding rows share the same surrogate keys</a:t>
            </a:r>
          </a:p>
          <a:p>
            <a:pPr lvl="1"/>
            <a:r>
              <a:rPr lang="en-US" dirty="0"/>
              <a:t>Identical tables are not required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7478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Fact Tables and Processes	</a:t>
            </a:r>
            <a:endParaRPr lang="sk-SK" alt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59792" y="1948209"/>
            <a:ext cx="9734103" cy="5504036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Each process should have its own fact table</a:t>
            </a:r>
            <a:endParaRPr lang="sk-SK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Decomposition</a:t>
            </a:r>
          </a:p>
          <a:p>
            <a:pPr lvl="1"/>
            <a:r>
              <a:rPr lang="en-US" altLang="en-US" dirty="0"/>
              <a:t>Sales process</a:t>
            </a:r>
          </a:p>
          <a:p>
            <a:pPr lvl="2"/>
            <a:r>
              <a:rPr lang="en-US" altLang="en-US" dirty="0"/>
              <a:t>Proposals</a:t>
            </a:r>
          </a:p>
          <a:p>
            <a:pPr lvl="2"/>
            <a:r>
              <a:rPr lang="en-US" altLang="en-US" dirty="0"/>
              <a:t>Order entry</a:t>
            </a:r>
          </a:p>
          <a:p>
            <a:pPr lvl="2"/>
            <a:r>
              <a:rPr lang="en-US" altLang="en-US" dirty="0"/>
              <a:t>Shipment</a:t>
            </a:r>
          </a:p>
          <a:p>
            <a:pPr lvl="2"/>
            <a:r>
              <a:rPr lang="en-US" altLang="en-US" dirty="0"/>
              <a:t>Invoicing</a:t>
            </a:r>
          </a:p>
          <a:p>
            <a:pPr lvl="2"/>
            <a:r>
              <a:rPr lang="en-US" altLang="en-US" dirty="0"/>
              <a:t>Returns management</a:t>
            </a:r>
          </a:p>
          <a:p>
            <a:endParaRPr lang="en-US" altLang="en-US" dirty="0"/>
          </a:p>
          <a:p>
            <a:pPr lvl="1"/>
            <a:endParaRPr lang="sk-SK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51445"/>
            <a:ext cx="9069388" cy="1509712"/>
          </a:xfrm>
        </p:spPr>
        <p:txBody>
          <a:bodyPr/>
          <a:lstStyle/>
          <a:p>
            <a:r>
              <a:rPr lang="en-US" dirty="0"/>
              <a:t>Example</a:t>
            </a:r>
            <a:endParaRPr lang="sk-S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09291"/>
              </p:ext>
            </p:extLst>
          </p:nvPr>
        </p:nvGraphicFramePr>
        <p:xfrm>
          <a:off x="274791" y="1385629"/>
          <a:ext cx="2231231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552">
                <a:tc>
                  <a:txBody>
                    <a:bodyPr/>
                    <a:lstStyle/>
                    <a:p>
                      <a:r>
                        <a:rPr lang="en-US" sz="1600" dirty="0" err="1"/>
                        <a:t>salesrep_dim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salesrep_key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territory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3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2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territory_code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4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2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territory_manager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34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98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region_code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60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18606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17767"/>
              </p:ext>
            </p:extLst>
          </p:nvPr>
        </p:nvGraphicFramePr>
        <p:xfrm>
          <a:off x="5328344" y="2339677"/>
          <a:ext cx="2231231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373">
                <a:tc>
                  <a:txBody>
                    <a:bodyPr/>
                    <a:lstStyle/>
                    <a:p>
                      <a:r>
                        <a:rPr lang="en-US" sz="1600" dirty="0" err="1"/>
                        <a:t>sales_goals_fact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month_key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28">
                <a:tc>
                  <a:txBody>
                    <a:bodyPr/>
                    <a:lstStyle/>
                    <a:p>
                      <a:r>
                        <a:rPr lang="en-US" sz="1600" dirty="0" err="1"/>
                        <a:t>version_key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territory_key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3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goal_euos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4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347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025204"/>
              </p:ext>
            </p:extLst>
          </p:nvPr>
        </p:nvGraphicFramePr>
        <p:xfrm>
          <a:off x="7787779" y="1457637"/>
          <a:ext cx="2231231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552">
                <a:tc>
                  <a:txBody>
                    <a:bodyPr/>
                    <a:lstStyle/>
                    <a:p>
                      <a:r>
                        <a:rPr lang="en-US" sz="1600" dirty="0" err="1"/>
                        <a:t>territory_dim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territory_key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territory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2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territory_code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2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territory_manager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3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4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region_code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34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9836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65391"/>
              </p:ext>
            </p:extLst>
          </p:nvPr>
        </p:nvGraphicFramePr>
        <p:xfrm>
          <a:off x="274791" y="4283893"/>
          <a:ext cx="223123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552">
                <a:tc>
                  <a:txBody>
                    <a:bodyPr/>
                    <a:lstStyle/>
                    <a:p>
                      <a:r>
                        <a:rPr lang="en-US" sz="1600" dirty="0" err="1"/>
                        <a:t>day_dim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date_key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28">
                <a:tc>
                  <a:txBody>
                    <a:bodyPr/>
                    <a:lstStyle/>
                    <a:p>
                      <a:r>
                        <a:rPr lang="en-US" sz="1600" dirty="0" err="1"/>
                        <a:t>full_date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3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B050"/>
                          </a:solidFill>
                        </a:rPr>
                        <a:t>month_number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4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B050"/>
                          </a:solidFill>
                        </a:rPr>
                        <a:t>fiscal_period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34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98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6072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84023"/>
              </p:ext>
            </p:extLst>
          </p:nvPr>
        </p:nvGraphicFramePr>
        <p:xfrm>
          <a:off x="2950820" y="2339677"/>
          <a:ext cx="2231231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552"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order_facts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date_order_key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28">
                <a:tc>
                  <a:txBody>
                    <a:bodyPr/>
                    <a:lstStyle/>
                    <a:p>
                      <a:r>
                        <a:rPr lang="en-US" sz="1600" dirty="0" err="1"/>
                        <a:t>product_key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customer_key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salesrep_key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3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quantity_ordered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4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34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order_euros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98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60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order_id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694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order_line_num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70065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558048"/>
              </p:ext>
            </p:extLst>
          </p:nvPr>
        </p:nvGraphicFramePr>
        <p:xfrm>
          <a:off x="7705868" y="4336037"/>
          <a:ext cx="2231231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552">
                <a:tc>
                  <a:txBody>
                    <a:bodyPr/>
                    <a:lstStyle/>
                    <a:p>
                      <a:r>
                        <a:rPr lang="en-US" sz="1600" dirty="0" err="1"/>
                        <a:t>month_dim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month_key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3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B050"/>
                          </a:solidFill>
                        </a:rPr>
                        <a:t>month_number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4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B050"/>
                          </a:solidFill>
                        </a:rPr>
                        <a:t>fiscal_period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34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98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60729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>
            <a:off x="2506022" y="2726749"/>
            <a:ext cx="4447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2506022" y="4931965"/>
            <a:ext cx="4447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559575" y="2915741"/>
            <a:ext cx="22820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7559575" y="4139877"/>
            <a:ext cx="228204" cy="14401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20790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Conformance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763613"/>
            <a:ext cx="9069388" cy="4279900"/>
          </a:xfrm>
        </p:spPr>
        <p:txBody>
          <a:bodyPr/>
          <a:lstStyle/>
          <a:p>
            <a:r>
              <a:rPr lang="en-US" dirty="0"/>
              <a:t>Shared Dimension Tables</a:t>
            </a:r>
          </a:p>
          <a:p>
            <a:pPr lvl="1"/>
            <a:r>
              <a:rPr lang="en-US" dirty="0"/>
              <a:t>Tables have the same structure and content </a:t>
            </a:r>
          </a:p>
          <a:p>
            <a:pPr lvl="1"/>
            <a:r>
              <a:rPr lang="en-US" dirty="0"/>
              <a:t>When there is more than one copy of a shared dimension a singe ETL/ELT process should be responsible for processing new and changed data</a:t>
            </a:r>
          </a:p>
          <a:p>
            <a:r>
              <a:rPr lang="en-US" dirty="0"/>
              <a:t>Conformed Rollups</a:t>
            </a:r>
          </a:p>
          <a:p>
            <a:pPr lvl="1"/>
            <a:r>
              <a:rPr lang="en-US" dirty="0"/>
              <a:t>The dimension attributes of one table are a subset of dimension attributes of the other</a:t>
            </a:r>
          </a:p>
          <a:p>
            <a:pPr lvl="1"/>
            <a:r>
              <a:rPr lang="en-US" dirty="0"/>
              <a:t>The common dimension attributes share the same structure and content</a:t>
            </a:r>
          </a:p>
          <a:p>
            <a:pPr lvl="1"/>
            <a:r>
              <a:rPr lang="en-US" dirty="0"/>
              <a:t>Example: day dimension and month dimension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06868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Conformed Rollups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2" y="2267669"/>
            <a:ext cx="3718840" cy="2037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256" y="2296194"/>
            <a:ext cx="3460164" cy="9555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9792" y="1908942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DATE_DIM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9875" y="197034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MONTH_DIM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7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Conformance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Conformed Degenerate Dimensions</a:t>
            </a:r>
          </a:p>
          <a:p>
            <a:pPr lvl="1"/>
            <a:r>
              <a:rPr lang="en-US" dirty="0" err="1"/>
              <a:t>order_id</a:t>
            </a:r>
            <a:r>
              <a:rPr lang="en-US" dirty="0"/>
              <a:t>, </a:t>
            </a:r>
            <a:r>
              <a:rPr lang="en-US" dirty="0" err="1"/>
              <a:t>order_line_num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Overlapping Dimensions</a:t>
            </a:r>
          </a:p>
          <a:p>
            <a:pPr lvl="1"/>
            <a:r>
              <a:rPr lang="en-US" dirty="0"/>
              <a:t>Intersecting attributes (usually maintained by separate ETL/ELT processes)</a:t>
            </a:r>
          </a:p>
          <a:p>
            <a:pPr lvl="1"/>
            <a:r>
              <a:rPr lang="en-US" dirty="0"/>
              <a:t>Creating a Third Table to Avoid Overlap</a:t>
            </a:r>
          </a:p>
          <a:p>
            <a:pPr lvl="1"/>
            <a:r>
              <a:rPr lang="en-US" dirty="0"/>
              <a:t>Creating a Third Table as an Outrigger 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69670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Dimensions</a:t>
            </a:r>
            <a:endParaRPr lang="sk-S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451876"/>
              </p:ext>
            </p:extLst>
          </p:nvPr>
        </p:nvGraphicFramePr>
        <p:xfrm>
          <a:off x="508702" y="2195661"/>
          <a:ext cx="2231231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552">
                <a:tc>
                  <a:txBody>
                    <a:bodyPr/>
                    <a:lstStyle/>
                    <a:p>
                      <a:r>
                        <a:rPr lang="en-US" sz="1600" dirty="0" err="1"/>
                        <a:t>salesrep_dim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salesrep_key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territory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3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2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territory_code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4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2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territory_manager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34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98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region_code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60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18606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967704"/>
              </p:ext>
            </p:extLst>
          </p:nvPr>
        </p:nvGraphicFramePr>
        <p:xfrm>
          <a:off x="3168104" y="4477137"/>
          <a:ext cx="2231231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552">
                <a:tc>
                  <a:txBody>
                    <a:bodyPr/>
                    <a:lstStyle/>
                    <a:p>
                      <a:r>
                        <a:rPr lang="en-US" sz="1600" dirty="0" err="1"/>
                        <a:t>territory_dim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territory_key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territory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2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territory_code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2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territory_manager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3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4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region_code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34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9836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014436"/>
              </p:ext>
            </p:extLst>
          </p:nvPr>
        </p:nvGraphicFramePr>
        <p:xfrm>
          <a:off x="6048424" y="2267669"/>
          <a:ext cx="2231231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552"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customer_dim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customer_key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territory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2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territory_code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2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territory_manager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3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4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region_code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34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98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13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 Separation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Do we need multiple fact tables?</a:t>
            </a:r>
          </a:p>
          <a:p>
            <a:pPr lvl="1"/>
            <a:r>
              <a:rPr lang="en-US" altLang="en-US" dirty="0"/>
              <a:t>Do the facts occur simultaneously?</a:t>
            </a:r>
          </a:p>
          <a:p>
            <a:pPr lvl="1"/>
            <a:r>
              <a:rPr lang="en-US" altLang="en-US" dirty="0"/>
              <a:t>Are the facts available at the same level of grain?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If the answer to either question is “no”, the facts represent multiple processes</a:t>
            </a:r>
          </a:p>
          <a:p>
            <a:endParaRPr lang="en-US" altLang="en-US" dirty="0"/>
          </a:p>
          <a:p>
            <a:r>
              <a:rPr lang="en-US" altLang="en-US" dirty="0"/>
              <a:t>Example: quantity ordered, quantity shipped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3190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Timing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Quantity ordered</a:t>
            </a:r>
            <a:r>
              <a:rPr lang="en-US" dirty="0"/>
              <a:t> by </a:t>
            </a:r>
            <a:r>
              <a:rPr lang="en-US" dirty="0">
                <a:solidFill>
                  <a:schemeClr val="accent1"/>
                </a:solidFill>
              </a:rPr>
              <a:t>Date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Customer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Product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Quantity shipped</a:t>
            </a:r>
            <a:r>
              <a:rPr lang="en-US" dirty="0"/>
              <a:t> by </a:t>
            </a:r>
            <a:r>
              <a:rPr lang="en-US" dirty="0">
                <a:solidFill>
                  <a:schemeClr val="accent1"/>
                </a:solidFill>
              </a:rPr>
              <a:t>Date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Customer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Product</a:t>
            </a:r>
          </a:p>
          <a:p>
            <a:r>
              <a:rPr lang="en-US" dirty="0">
                <a:solidFill>
                  <a:schemeClr val="tx1"/>
                </a:solidFill>
              </a:rPr>
              <a:t>Zero-valued Facts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Common when multiple processes are modeled in a single fact table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2" y="5660949"/>
            <a:ext cx="5905342" cy="1808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415" y="5205892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SALES_FACT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968" y="5539525"/>
            <a:ext cx="2447832" cy="198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5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Timing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“Solutions”</a:t>
            </a:r>
          </a:p>
          <a:p>
            <a:pPr lvl="1"/>
            <a:r>
              <a:rPr lang="en-US" dirty="0"/>
              <a:t>NULL instead of 0</a:t>
            </a:r>
          </a:p>
          <a:p>
            <a:pPr lvl="1"/>
            <a:r>
              <a:rPr lang="en-US" dirty="0"/>
              <a:t>HAVING sum(</a:t>
            </a:r>
            <a:r>
              <a:rPr lang="en-US" dirty="0" err="1"/>
              <a:t>quantity_shipped</a:t>
            </a:r>
            <a:r>
              <a:rPr lang="en-US" dirty="0"/>
              <a:t>) &gt; 0 is not a solution 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quantity_shipped</a:t>
            </a:r>
            <a:r>
              <a:rPr lang="en-US" dirty="0"/>
              <a:t> &gt; 0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quantity_shipped</a:t>
            </a:r>
            <a:r>
              <a:rPr lang="en-US" dirty="0"/>
              <a:t> IS NOT NULL</a:t>
            </a:r>
          </a:p>
          <a:p>
            <a:pPr lvl="1"/>
            <a:r>
              <a:rPr lang="en-US" dirty="0"/>
              <a:t>Generic fact (additional dimension)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84" y="6471869"/>
            <a:ext cx="6003078" cy="831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379" y="6464300"/>
            <a:ext cx="2656834" cy="8006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7784" y="6061357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SALES_FACT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9510" y="6061357"/>
            <a:ext cx="150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FACT_TYPE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63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Timing (Separation)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8" y="5508029"/>
            <a:ext cx="4751842" cy="1082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655" y="5459895"/>
            <a:ext cx="4848970" cy="11309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848" y="2555701"/>
            <a:ext cx="5905342" cy="18085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86848" y="2191459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SALES_FACT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768" y="5138697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ORDERS_FACT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44321" y="5097031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SHIPMENTS_FACT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6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Grain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2184400"/>
            <a:ext cx="9720063" cy="4279900"/>
          </a:xfrm>
        </p:spPr>
        <p:txBody>
          <a:bodyPr/>
          <a:lstStyle/>
          <a:p>
            <a:r>
              <a:rPr lang="en-US" dirty="0"/>
              <a:t>Facts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Quantity ordered</a:t>
            </a:r>
            <a:r>
              <a:rPr lang="en-US" dirty="0"/>
              <a:t> by </a:t>
            </a:r>
            <a:r>
              <a:rPr lang="en-US" dirty="0">
                <a:solidFill>
                  <a:schemeClr val="accent1"/>
                </a:solidFill>
              </a:rPr>
              <a:t>Date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Customer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Product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Quantity shipped</a:t>
            </a:r>
            <a:r>
              <a:rPr lang="en-US" dirty="0"/>
              <a:t> by </a:t>
            </a:r>
            <a:r>
              <a:rPr lang="en-US" dirty="0">
                <a:solidFill>
                  <a:schemeClr val="accent1"/>
                </a:solidFill>
              </a:rPr>
              <a:t>Date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Customer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Product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Shipper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order and shipment is on the same day we need to insert two rows</a:t>
            </a:r>
          </a:p>
          <a:p>
            <a:pPr lvl="1"/>
            <a:r>
              <a:rPr lang="en-US" dirty="0"/>
              <a:t>An order has no shipper, a shipment has a shipper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219" y="4283893"/>
            <a:ext cx="2933700" cy="1000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6" y="4283893"/>
            <a:ext cx="5781675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64048" y="3914561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SALES_FACT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14219" y="391456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SHIPPER_DIM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9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Grain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“solutions”</a:t>
            </a:r>
          </a:p>
          <a:p>
            <a:pPr lvl="1"/>
            <a:r>
              <a:rPr lang="en-US" dirty="0"/>
              <a:t>Filtering out NULL/0 values</a:t>
            </a:r>
          </a:p>
          <a:p>
            <a:pPr lvl="1"/>
            <a:r>
              <a:rPr lang="en-US" dirty="0"/>
              <a:t>Generic facts</a:t>
            </a:r>
          </a:p>
          <a:p>
            <a:pPr lvl="1"/>
            <a:r>
              <a:rPr lang="en-US" dirty="0"/>
              <a:t>NULL in FK may require an outer join to study the process</a:t>
            </a:r>
          </a:p>
          <a:p>
            <a:r>
              <a:rPr lang="en-US" dirty="0"/>
              <a:t>The correct solution is a separation of the facts into separate tables</a:t>
            </a:r>
          </a:p>
          <a:p>
            <a:r>
              <a:rPr lang="en-US" dirty="0"/>
              <a:t>Optional relationships are not a problem</a:t>
            </a:r>
          </a:p>
          <a:p>
            <a:r>
              <a:rPr lang="en-US" dirty="0"/>
              <a:t>Different grain is a problem</a:t>
            </a:r>
          </a:p>
          <a:p>
            <a:pPr lvl="1"/>
            <a:r>
              <a:rPr lang="en-US" dirty="0"/>
              <a:t>One fact involves shipper, the other does not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0560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Grain (Separation)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20" y="2339677"/>
            <a:ext cx="5781675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43" y="4388238"/>
            <a:ext cx="3571875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519" y="4393910"/>
            <a:ext cx="4648200" cy="828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11920" y="1970345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SALES_FACT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743" y="4068291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ORDERS_FACT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39519" y="4068291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SHIPMENTS_FACT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3488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tív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itstream Vera San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itstream Vera Sans" pitchFamily="16" charset="0"/>
          </a:defRPr>
        </a:defPPr>
      </a:lstStyle>
    </a:lnDef>
  </a:objectDefaults>
  <a:extraClrSchemeLst>
    <a:extraClrScheme>
      <a:clrScheme name="Motí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í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tív Office">
  <a:themeElements>
    <a:clrScheme name="Motív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ív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itstream Vera San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itstream Vera Sans" pitchFamily="16" charset="0"/>
          </a:defRPr>
        </a:defPPr>
      </a:lstStyle>
    </a:lnDef>
  </a:objectDefaults>
  <a:extraClrSchemeLst>
    <a:extraClrScheme>
      <a:clrScheme name="Motí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í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25474</TotalTime>
  <Words>1240</Words>
  <Application>Microsoft Office PowerPoint</Application>
  <PresentationFormat>Custom</PresentationFormat>
  <Paragraphs>259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Bitstream Vera Sans</vt:lpstr>
      <vt:lpstr>Courier New</vt:lpstr>
      <vt:lpstr>Times New Roman</vt:lpstr>
      <vt:lpstr>Motív Office</vt:lpstr>
      <vt:lpstr>1_Motív Office</vt:lpstr>
      <vt:lpstr>Fact Tables Basics</vt:lpstr>
      <vt:lpstr>Fact Tables and Processes </vt:lpstr>
      <vt:lpstr>Fact Separation</vt:lpstr>
      <vt:lpstr>Different Timing</vt:lpstr>
      <vt:lpstr>Different Timing</vt:lpstr>
      <vt:lpstr>Different Timing (Separation)</vt:lpstr>
      <vt:lpstr>Different Grain</vt:lpstr>
      <vt:lpstr>Different Grain</vt:lpstr>
      <vt:lpstr>Different Grain (Separation)</vt:lpstr>
      <vt:lpstr>Example</vt:lpstr>
      <vt:lpstr>Analyzing Facts (More Tables)</vt:lpstr>
      <vt:lpstr>Analyzing Facts (More Tables)</vt:lpstr>
      <vt:lpstr>Drill Across</vt:lpstr>
      <vt:lpstr>Drill Across  (Query example)</vt:lpstr>
      <vt:lpstr>Summary</vt:lpstr>
      <vt:lpstr>Conformed Dimensions</vt:lpstr>
      <vt:lpstr>Conformed Dimension </vt:lpstr>
      <vt:lpstr>Non Conformed Dimensions</vt:lpstr>
      <vt:lpstr>Preliminary Requirements</vt:lpstr>
      <vt:lpstr>Example</vt:lpstr>
      <vt:lpstr>Types of Conformance</vt:lpstr>
      <vt:lpstr>Conformed Rollups</vt:lpstr>
      <vt:lpstr>Types of Conformance</vt:lpstr>
      <vt:lpstr>Overlapping Dimensions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Architektúra pre lepšie webové aplikácie a služby  Peter R</dc:title>
  <cp:lastModifiedBy>rgolian</cp:lastModifiedBy>
  <cp:revision>1420</cp:revision>
  <cp:lastPrinted>2008-01-19T15:49:09Z</cp:lastPrinted>
  <dcterms:created xsi:type="dcterms:W3CDTF">2008-01-19T16:22:48Z</dcterms:created>
  <dcterms:modified xsi:type="dcterms:W3CDTF">2018-10-10T15:37:41Z</dcterms:modified>
</cp:coreProperties>
</file>