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5" r:id="rId4"/>
    <p:sldId id="296" r:id="rId5"/>
    <p:sldId id="297" r:id="rId6"/>
    <p:sldId id="298" r:id="rId7"/>
    <p:sldId id="299" r:id="rId8"/>
    <p:sldId id="304" r:id="rId9"/>
    <p:sldId id="305" r:id="rId10"/>
    <p:sldId id="300" r:id="rId11"/>
    <p:sldId id="306" r:id="rId12"/>
    <p:sldId id="307" r:id="rId13"/>
    <p:sldId id="308" r:id="rId14"/>
    <p:sldId id="310" r:id="rId15"/>
    <p:sldId id="311" r:id="rId16"/>
    <p:sldId id="320" r:id="rId17"/>
    <p:sldId id="312" r:id="rId18"/>
    <p:sldId id="313" r:id="rId19"/>
    <p:sldId id="321" r:id="rId20"/>
    <p:sldId id="323" r:id="rId21"/>
    <p:sldId id="314" r:id="rId22"/>
    <p:sldId id="322" r:id="rId23"/>
    <p:sldId id="315" r:id="rId24"/>
    <p:sldId id="324" r:id="rId25"/>
    <p:sldId id="316" r:id="rId26"/>
    <p:sldId id="326" r:id="rId27"/>
    <p:sldId id="325" r:id="rId28"/>
    <p:sldId id="317" r:id="rId29"/>
    <p:sldId id="327" r:id="rId30"/>
    <p:sldId id="328" r:id="rId31"/>
    <p:sldId id="318" r:id="rId32"/>
    <p:sldId id="329" r:id="rId33"/>
    <p:sldId id="319" r:id="rId34"/>
    <p:sldId id="330" r:id="rId35"/>
    <p:sldId id="331" r:id="rId36"/>
    <p:sldId id="332" r:id="rId37"/>
  </p:sldIdLst>
  <p:sldSz cx="10080625" cy="7559675"/>
  <p:notesSz cx="7772400" cy="10058400"/>
  <p:defaultTextStyle>
    <a:defPPr>
      <a:defRPr lang="en-GB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1pPr>
    <a:lvl2pPr marL="741363" indent="-28416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2pPr>
    <a:lvl3pPr marL="11414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3pPr>
    <a:lvl4pPr marL="15986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4pPr>
    <a:lvl5pPr marL="20558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F9097C8-C124-40C7-B549-33E9553775EC}">
          <p14:sldIdLst>
            <p14:sldId id="256"/>
            <p14:sldId id="295"/>
            <p14:sldId id="296"/>
            <p14:sldId id="297"/>
            <p14:sldId id="298"/>
          </p14:sldIdLst>
        </p14:section>
        <p14:section name="Untitled Section" id="{D2DD42D4-7B71-45BC-B8E4-0EEC396B27A1}">
          <p14:sldIdLst>
            <p14:sldId id="299"/>
            <p14:sldId id="304"/>
            <p14:sldId id="305"/>
            <p14:sldId id="300"/>
            <p14:sldId id="306"/>
            <p14:sldId id="307"/>
            <p14:sldId id="308"/>
            <p14:sldId id="310"/>
            <p14:sldId id="311"/>
            <p14:sldId id="320"/>
            <p14:sldId id="312"/>
            <p14:sldId id="313"/>
            <p14:sldId id="321"/>
            <p14:sldId id="323"/>
            <p14:sldId id="314"/>
            <p14:sldId id="322"/>
            <p14:sldId id="315"/>
            <p14:sldId id="324"/>
            <p14:sldId id="316"/>
            <p14:sldId id="326"/>
            <p14:sldId id="325"/>
            <p14:sldId id="317"/>
            <p14:sldId id="327"/>
            <p14:sldId id="328"/>
            <p14:sldId id="318"/>
            <p14:sldId id="329"/>
            <p14:sldId id="31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00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2622" autoAdjust="0"/>
  </p:normalViewPr>
  <p:slideViewPr>
    <p:cSldViewPr>
      <p:cViewPr varScale="1">
        <p:scale>
          <a:sx n="62" d="100"/>
          <a:sy n="62" d="100"/>
        </p:scale>
        <p:origin x="546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0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fld id="{64BC3149-1534-43F4-9D9A-64F1258B9796}" type="datetimeFigureOut">
              <a:rPr lang="sk-SK"/>
              <a:pPr>
                <a:defRPr/>
              </a:pPr>
              <a:t>10-10-18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1470B05C-5D31-453D-ABC1-9D6A2B60DBA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884B4A1-E3BD-40DD-B4A7-E82CF974F0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0"/>
              </a:spcBef>
            </a:pPr>
            <a:endParaRPr lang="sk-SK" altLang="en-US" sz="1800">
              <a:solidFill>
                <a:schemeClr val="bg1"/>
              </a:solidFill>
              <a:latin typeface="Bitstream Vera Sans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3475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F5FA-F9EB-44D2-9E74-8908D3205F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28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2BA71-97DC-4DDA-A29B-FEC913D81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614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07263" y="503239"/>
            <a:ext cx="2266950" cy="5961062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4825" y="503239"/>
            <a:ext cx="6650038" cy="59610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EF5A8-17BA-4977-ACD2-74B4787C6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522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503239"/>
            <a:ext cx="9069388" cy="1509712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0DEAB-21C5-4ACA-B29E-0F54D1E9AE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71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503238"/>
            <a:ext cx="9069388" cy="150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825" y="2184400"/>
            <a:ext cx="9069388" cy="42799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BBA0-8856-43AC-A08F-4E6BC8FB07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544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E13A0-7B08-42E3-886D-3A9C127B5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5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1F44D-2565-4852-91F5-C3C72854E6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474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6868E-6702-4575-93EE-C90010CB90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29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1F5BD-40EE-44FD-ADCD-6CDFC5A5AD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83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DB8E-623A-4F0B-B538-D6338B317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114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5502-0098-49A5-A1B8-BE0F226E92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17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AE92-6079-4D82-B474-96E3A5DB74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504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31E32-9EC6-4833-AD17-2B43A3935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434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2BC1B-98D7-4A38-A531-AEBD1CE730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59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FDB76-66EE-4AD1-ACB5-6D538EC5FA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21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0BDD-CD0F-4021-A01F-524E6DD54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3977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558088" y="1768475"/>
            <a:ext cx="2351087" cy="4986338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902450" cy="49863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290C8-5CDA-4AF6-ADF2-EF00059CE8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84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76600" y="2016125"/>
            <a:ext cx="6632575" cy="2433638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17136-A994-4699-B32E-3D62C53793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0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2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47D0-48C5-4069-A437-D42827630F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5815-1554-49F6-B2DD-AD772D2927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25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7" y="303215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2AC9-D6B1-44A1-81A1-4C3107F9B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5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F7327-39BA-4852-B9A6-0769A8C2B4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97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A27C5-30D4-4C51-B5F1-22E9F167D7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95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5" y="301627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2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8365-CA79-43CE-964D-87DDA40D37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6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40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40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40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E401-EB91-43AE-85EF-315796C634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363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436563" y="6875463"/>
            <a:ext cx="23479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AC514C0-FBC5-475F-B67B-FCB5C8D2B3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10079038" cy="600075"/>
            <a:chOff x="0" y="0"/>
            <a:chExt cx="6349" cy="378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99" cy="370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87" y="94"/>
              <a:ext cx="6063" cy="191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84" y="94"/>
              <a:ext cx="96" cy="98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80" y="0"/>
              <a:ext cx="97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80" y="94"/>
              <a:ext cx="97" cy="98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91" y="190"/>
              <a:ext cx="95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91" y="95"/>
              <a:ext cx="98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84" y="188"/>
              <a:ext cx="96" cy="96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91" y="284"/>
              <a:ext cx="95" cy="95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503238"/>
            <a:ext cx="9069388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184400"/>
            <a:ext cx="90693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lvl1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08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18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829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539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1413" indent="-227013" algn="l" defTabSz="45561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5986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58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08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18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829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539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10079038" cy="7558088"/>
            <a:chOff x="0" y="0"/>
            <a:chExt cx="6349" cy="4761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434" cy="4762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1192" y="1174"/>
              <a:ext cx="5158" cy="176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0" y="741"/>
              <a:ext cx="1990" cy="2191"/>
              <a:chOff x="0" y="741"/>
              <a:chExt cx="1990" cy="2191"/>
            </a:xfrm>
          </p:grpSpPr>
          <p:sp>
            <p:nvSpPr>
              <p:cNvPr id="2059" name="Rectangle 5"/>
              <p:cNvSpPr>
                <a:spLocks noChangeArrowheads="1"/>
              </p:cNvSpPr>
              <p:nvPr/>
            </p:nvSpPr>
            <p:spPr bwMode="auto">
              <a:xfrm>
                <a:off x="398" y="2488"/>
                <a:ext cx="400" cy="445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0" name="Rectangle 6"/>
              <p:cNvSpPr>
                <a:spLocks noChangeArrowheads="1"/>
              </p:cNvSpPr>
              <p:nvPr/>
            </p:nvSpPr>
            <p:spPr bwMode="auto">
              <a:xfrm>
                <a:off x="1191" y="1174"/>
                <a:ext cx="399" cy="447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1584" y="741"/>
                <a:ext cx="407" cy="441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793" y="2488"/>
                <a:ext cx="405" cy="44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>
                <a:off x="1584" y="1174"/>
                <a:ext cx="407" cy="447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793" y="1614"/>
                <a:ext cx="405" cy="440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4" name="Rectangle 11"/>
              <p:cNvSpPr>
                <a:spLocks noChangeArrowheads="1"/>
              </p:cNvSpPr>
              <p:nvPr/>
            </p:nvSpPr>
            <p:spPr bwMode="auto">
              <a:xfrm>
                <a:off x="0" y="1614"/>
                <a:ext cx="405" cy="44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6" name="Rectangle 12"/>
              <p:cNvSpPr>
                <a:spLocks noChangeArrowheads="1"/>
              </p:cNvSpPr>
              <p:nvPr/>
            </p:nvSpPr>
            <p:spPr bwMode="auto">
              <a:xfrm>
                <a:off x="1191" y="1614"/>
                <a:ext cx="399" cy="440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7" name="Rectangle 13"/>
              <p:cNvSpPr>
                <a:spLocks noChangeArrowheads="1"/>
              </p:cNvSpPr>
              <p:nvPr/>
            </p:nvSpPr>
            <p:spPr bwMode="auto">
              <a:xfrm>
                <a:off x="398" y="2047"/>
                <a:ext cx="400" cy="448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8" name="Rectangle 14"/>
              <p:cNvSpPr>
                <a:spLocks noChangeArrowheads="1"/>
              </p:cNvSpPr>
              <p:nvPr/>
            </p:nvSpPr>
            <p:spPr bwMode="auto">
              <a:xfrm>
                <a:off x="793" y="2047"/>
                <a:ext cx="405" cy="448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8163"/>
            <a:ext cx="2347913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495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2A433C9-25D1-45F5-A2A4-7DB4A6E303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2016125"/>
            <a:ext cx="66325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3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750" y="4708525"/>
            <a:ext cx="3581400" cy="782638"/>
          </a:xfrm>
        </p:spPr>
        <p:txBody>
          <a:bodyPr lIns="100780" tIns="83016" rIns="100780" bIns="50389"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200" i="1"/>
              <a:t>Radoslav Golian</a:t>
            </a:r>
            <a:endParaRPr lang="sk-SK" altLang="en-US" sz="3200" i="1"/>
          </a:p>
        </p:txBody>
      </p:sp>
      <p:sp>
        <p:nvSpPr>
          <p:cNvPr id="5123" name="Nadpis 6"/>
          <p:cNvSpPr>
            <a:spLocks noGrp="1"/>
          </p:cNvSpPr>
          <p:nvPr>
            <p:ph type="title"/>
          </p:nvPr>
        </p:nvSpPr>
        <p:spPr>
          <a:xfrm>
            <a:off x="3968750" y="2779713"/>
            <a:ext cx="5807075" cy="142875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chemeClr val="bg1"/>
                </a:solidFill>
              </a:rPr>
              <a:t>Dimension Design</a:t>
            </a:r>
            <a:endParaRPr lang="sk-SK" altLang="en-US" dirty="0">
              <a:solidFill>
                <a:schemeClr val="bg1"/>
              </a:solidFill>
            </a:endParaRPr>
          </a:p>
        </p:txBody>
      </p:sp>
      <p:sp>
        <p:nvSpPr>
          <p:cNvPr id="5124" name="Obdĺžnik 7"/>
          <p:cNvSpPr>
            <a:spLocks noChangeArrowheads="1"/>
          </p:cNvSpPr>
          <p:nvPr/>
        </p:nvSpPr>
        <p:spPr bwMode="auto">
          <a:xfrm>
            <a:off x="721192" y="7065963"/>
            <a:ext cx="1236196" cy="35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lnSpc>
                <a:spcPct val="87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4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0.</a:t>
            </a: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10</a:t>
            </a:r>
            <a:r>
              <a:rPr lang="sk-SK" altLang="en-US" sz="1800">
                <a:solidFill>
                  <a:schemeClr val="tx1"/>
                </a:solidFill>
                <a:latin typeface="Bitstream Vera Sans" pitchFamily="34" charset="0"/>
              </a:rPr>
              <a:t>.201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Dimension Tables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62591"/>
              </p:ext>
            </p:extLst>
          </p:nvPr>
        </p:nvGraphicFramePr>
        <p:xfrm>
          <a:off x="6548992" y="2435309"/>
          <a:ext cx="223123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/>
                        <a:t>customer_part2_dim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customer_key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product_description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62748"/>
              </p:ext>
            </p:extLst>
          </p:nvPr>
        </p:nvGraphicFramePr>
        <p:xfrm>
          <a:off x="1223888" y="2267669"/>
          <a:ext cx="223123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/>
                        <a:t>customer_part1_dim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customer_key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address_line1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437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66812"/>
              </p:ext>
            </p:extLst>
          </p:nvPr>
        </p:nvGraphicFramePr>
        <p:xfrm>
          <a:off x="3872963" y="1835621"/>
          <a:ext cx="223123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order_facts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date_order_key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customer_key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quantity_ordered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order_euros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9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5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455119" y="2915741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104194" y="2945233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37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Dimension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May mislead BI tools, which generate queries</a:t>
            </a:r>
          </a:p>
          <a:p>
            <a:pPr lvl="1"/>
            <a:r>
              <a:rPr lang="en-US" dirty="0" err="1"/>
              <a:t>Browsability</a:t>
            </a:r>
            <a:r>
              <a:rPr lang="en-US" dirty="0"/>
              <a:t> is affected</a:t>
            </a:r>
          </a:p>
          <a:p>
            <a:pPr lvl="1"/>
            <a:r>
              <a:rPr lang="en-US" dirty="0"/>
              <a:t>Foreign key may reference only one table</a:t>
            </a:r>
          </a:p>
          <a:p>
            <a:pPr lvl="2"/>
            <a:r>
              <a:rPr lang="en-US" dirty="0"/>
              <a:t>Workaround: add a column containing the same value</a:t>
            </a:r>
          </a:p>
          <a:p>
            <a:pPr lvl="1"/>
            <a:r>
              <a:rPr lang="en-US" dirty="0"/>
              <a:t>ETL processing</a:t>
            </a:r>
          </a:p>
          <a:p>
            <a:pPr lvl="2"/>
            <a:r>
              <a:rPr lang="en-US" dirty="0"/>
              <a:t>Complicated ETL process – two tables are handled as one logical table</a:t>
            </a:r>
          </a:p>
          <a:p>
            <a:pPr lvl="2"/>
            <a:r>
              <a:rPr lang="en-US" dirty="0"/>
              <a:t>Complicated SCD implementation</a:t>
            </a:r>
          </a:p>
          <a:p>
            <a:pPr lvl="2"/>
            <a:endParaRPr lang="en-US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371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Dimension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Two dimensions with their own surrogate key</a:t>
            </a:r>
          </a:p>
          <a:p>
            <a:pPr lvl="1"/>
            <a:r>
              <a:rPr lang="en-US" dirty="0"/>
              <a:t>Free-form text fields to an outrigger</a:t>
            </a:r>
          </a:p>
          <a:p>
            <a:pPr lvl="1"/>
            <a:r>
              <a:rPr lang="en-US" dirty="0"/>
              <a:t>Mini-dimensions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53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Changing Dimensions – Retain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0: </a:t>
            </a:r>
            <a:r>
              <a:rPr lang="en-GB" dirty="0"/>
              <a:t>Retain Original</a:t>
            </a:r>
          </a:p>
          <a:p>
            <a:pPr lvl="1"/>
            <a:r>
              <a:rPr lang="en-GB" dirty="0"/>
              <a:t>Dimension attribute value never changes</a:t>
            </a:r>
          </a:p>
          <a:p>
            <a:pPr lvl="1"/>
            <a:r>
              <a:rPr lang="en-GB" dirty="0"/>
              <a:t>Facts are always grouped by this original value</a:t>
            </a:r>
          </a:p>
          <a:p>
            <a:pPr lvl="1"/>
            <a:r>
              <a:rPr lang="en-GB" dirty="0"/>
              <a:t>Appropriate for any attribute labelled “original”, such as a customer’s original credit score or a durable identifier (natural keys)</a:t>
            </a:r>
          </a:p>
          <a:p>
            <a:pPr lvl="1"/>
            <a:r>
              <a:rPr lang="en-GB" dirty="0"/>
              <a:t>Applies to most attributes in a date dimension.</a:t>
            </a:r>
          </a:p>
          <a:p>
            <a:pPr lvl="1"/>
            <a:endParaRPr lang="en-GB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047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- Overwrite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</a:t>
            </a:r>
            <a:r>
              <a:rPr lang="en-GB" dirty="0"/>
              <a:t>Overwrite</a:t>
            </a:r>
          </a:p>
          <a:p>
            <a:pPr lvl="1"/>
            <a:r>
              <a:rPr lang="en-GB" dirty="0"/>
              <a:t>The old attribute value in the dimension row is overwritten with the new value</a:t>
            </a:r>
          </a:p>
          <a:p>
            <a:pPr lvl="1"/>
            <a:r>
              <a:rPr lang="en-GB" dirty="0"/>
              <a:t>Type 1 attributes reflects the most recent assignment</a:t>
            </a:r>
          </a:p>
          <a:p>
            <a:pPr lvl="1"/>
            <a:r>
              <a:rPr lang="en-GB" dirty="0"/>
              <a:t>This technique destroys history</a:t>
            </a:r>
          </a:p>
          <a:p>
            <a:pPr lvl="1"/>
            <a:r>
              <a:rPr lang="en-GB" dirty="0"/>
              <a:t>Easy to implement</a:t>
            </a:r>
          </a:p>
          <a:p>
            <a:pPr lvl="1"/>
            <a:r>
              <a:rPr lang="en-GB" dirty="0"/>
              <a:t>No additional dimension rows</a:t>
            </a:r>
          </a:p>
          <a:p>
            <a:pPr lvl="1"/>
            <a:r>
              <a:rPr lang="en-GB" dirty="0"/>
              <a:t>Aggregate fact tables and OLAP cubes affected by the change must be recomputed.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7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- Overwrite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</a:t>
            </a:r>
            <a:r>
              <a:rPr lang="en-GB" dirty="0"/>
              <a:t>Overwrite</a:t>
            </a:r>
          </a:p>
          <a:p>
            <a:pPr lvl="1"/>
            <a:r>
              <a:rPr lang="en-GB" dirty="0"/>
              <a:t>Used to corrections</a:t>
            </a:r>
          </a:p>
          <a:p>
            <a:endParaRPr lang="en-GB" dirty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3923853"/>
            <a:ext cx="4428571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Row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2: Add New Row</a:t>
            </a:r>
          </a:p>
          <a:p>
            <a:pPr lvl="1"/>
            <a:r>
              <a:rPr lang="en-GB" dirty="0"/>
              <a:t>Add a new row in the dimension with the updated attribute values</a:t>
            </a:r>
          </a:p>
          <a:p>
            <a:pPr lvl="1"/>
            <a:r>
              <a:rPr lang="en-GB" dirty="0"/>
              <a:t>Requires generalizing the primary key beyond the natural or durable key because there will potentially be multiple rows describing each member.</a:t>
            </a:r>
          </a:p>
          <a:p>
            <a:pPr lvl="1"/>
            <a:r>
              <a:rPr lang="en-GB" dirty="0"/>
              <a:t>A new primary surrogate key is assigned to the new row and used as a foreign key in all fact tables from the moment of the update until a subsequent change creates a new dimension key and updated dimension row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932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Row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columns should be added to the dimension row</a:t>
            </a:r>
          </a:p>
          <a:p>
            <a:pPr lvl="1"/>
            <a:r>
              <a:rPr lang="en-GB" dirty="0"/>
              <a:t>Row effective date or date/time stamp</a:t>
            </a:r>
          </a:p>
          <a:p>
            <a:pPr lvl="1"/>
            <a:r>
              <a:rPr lang="en-GB" dirty="0"/>
              <a:t>Row expiration date or date/time stamp</a:t>
            </a:r>
          </a:p>
          <a:p>
            <a:pPr lvl="1"/>
            <a:r>
              <a:rPr lang="en-GB" dirty="0"/>
              <a:t>Current row indicator.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539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Row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2411685"/>
            <a:ext cx="8028571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4825" y="2184400"/>
            <a:ext cx="9069388" cy="4279900"/>
          </a:xfrm>
        </p:spPr>
        <p:txBody>
          <a:bodyPr/>
          <a:lstStyle/>
          <a:p>
            <a:r>
              <a:rPr lang="en-US" dirty="0"/>
              <a:t>Type 1 in Type 2 dimension (Introduction date)</a:t>
            </a:r>
            <a:endParaRPr lang="sk-S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Row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24" y="3416720"/>
            <a:ext cx="847619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Planning Conformance	</a:t>
            </a:r>
            <a:endParaRPr lang="sk-SK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9792" y="1948209"/>
            <a:ext cx="9734103" cy="550403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Conformance is a central feature of the dimensional design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Conformance matrix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Also degenerate dimensions used for drilling across should appear (order line) in the matrix</a:t>
            </a:r>
          </a:p>
          <a:p>
            <a:pPr lvl="1"/>
            <a:endParaRPr lang="sk-SK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sk-SK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499917"/>
            <a:ext cx="84201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Attribute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3: Add New Attribute</a:t>
            </a:r>
          </a:p>
          <a:p>
            <a:pPr lvl="1"/>
            <a:r>
              <a:rPr lang="en-GB" dirty="0"/>
              <a:t>Add a new attribute in the dimension to preserve the old attribute value</a:t>
            </a:r>
          </a:p>
          <a:p>
            <a:pPr lvl="1"/>
            <a:r>
              <a:rPr lang="en-GB" dirty="0"/>
              <a:t>The new value overwrites the main attribute as in a type 1 change</a:t>
            </a:r>
          </a:p>
          <a:p>
            <a:pPr lvl="1"/>
            <a:r>
              <a:rPr lang="en-GB" dirty="0"/>
              <a:t>Sometimes called an alternate reality</a:t>
            </a:r>
          </a:p>
          <a:p>
            <a:pPr lvl="2"/>
            <a:r>
              <a:rPr lang="en-GB" dirty="0"/>
              <a:t>A business user can group and filter fact data by either the current value or alternate reality</a:t>
            </a:r>
          </a:p>
          <a:p>
            <a:pPr lvl="1"/>
            <a:r>
              <a:rPr lang="en-GB" dirty="0"/>
              <a:t>Relatively infrequently used</a:t>
            </a:r>
          </a:p>
          <a:p>
            <a:pPr lvl="1"/>
            <a:r>
              <a:rPr lang="en-GB" dirty="0"/>
              <a:t>Not useful for attributes that change unpredictably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90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New Attribute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4" y="1907629"/>
            <a:ext cx="5628571" cy="27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03" y="5580037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7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Mini-Dimension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4: Add Mini-Dimension</a:t>
            </a:r>
          </a:p>
          <a:p>
            <a:pPr lvl="1"/>
            <a:r>
              <a:rPr lang="en-GB" dirty="0"/>
              <a:t>Used when a group of attributes in a dimension rapidly changes (rapidly changing monster dimension)</a:t>
            </a:r>
          </a:p>
          <a:p>
            <a:pPr lvl="1"/>
            <a:r>
              <a:rPr lang="en-GB" dirty="0"/>
              <a:t>Candidates: frequently used attributes in multimillion-row dimension tables, even if they don’t frequently change</a:t>
            </a:r>
          </a:p>
          <a:p>
            <a:pPr lvl="1"/>
            <a:r>
              <a:rPr lang="en-GB" dirty="0"/>
              <a:t>Requires its own unique primary key</a:t>
            </a:r>
          </a:p>
          <a:p>
            <a:pPr lvl="1"/>
            <a:r>
              <a:rPr lang="en-GB" dirty="0"/>
              <a:t>The primary keys of both the base dimension and mini-dimension are captured in the associated fact tables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51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Mini-Dimension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16" y="1829854"/>
            <a:ext cx="3952346" cy="2873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3" y="4499917"/>
            <a:ext cx="8219048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Mini-Dimension and Type 1 Outrigger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5: Add Mini-Dimension and Type 1 Outrigger</a:t>
            </a:r>
          </a:p>
          <a:p>
            <a:pPr lvl="1"/>
            <a:r>
              <a:rPr lang="en-GB" dirty="0"/>
              <a:t>Used to accurately preserve historical attribute values </a:t>
            </a:r>
          </a:p>
          <a:p>
            <a:pPr lvl="1"/>
            <a:r>
              <a:rPr lang="en-GB" dirty="0"/>
              <a:t>Reports historical facts according to current attribute values</a:t>
            </a:r>
          </a:p>
          <a:p>
            <a:pPr lvl="1"/>
            <a:r>
              <a:rPr lang="en-GB" dirty="0"/>
              <a:t>Built on the type 4 mini-dimension and type 1 reference to the mini-dimension in the base dimension</a:t>
            </a:r>
          </a:p>
          <a:p>
            <a:pPr lvl="1"/>
            <a:r>
              <a:rPr lang="en-GB" dirty="0"/>
              <a:t>Base dimension and mini-dimension outrigger is logically represented as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27049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Mini-Dimension and Type 1 Outrigger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5: Add Mini-Dimension and Type 1 Outrigger</a:t>
            </a:r>
          </a:p>
          <a:p>
            <a:pPr lvl="1"/>
            <a:r>
              <a:rPr lang="en-GB" dirty="0"/>
              <a:t>Useful if you want a current profile of the customer (in the absence of fact table metrics)</a:t>
            </a:r>
          </a:p>
          <a:p>
            <a:pPr lvl="1"/>
            <a:r>
              <a:rPr lang="en-GB" dirty="0"/>
              <a:t>Useful if you want to roll up historical facts based on the customer’s current profile</a:t>
            </a:r>
          </a:p>
          <a:p>
            <a:pPr lvl="1"/>
            <a:r>
              <a:rPr lang="en-GB" dirty="0"/>
              <a:t>The ETL process has to overwrite type 1 mini-dimension reference whenever the current mini-dimension assignment changes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249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Add a Mini-Dimension and Type 1 Outrigger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483693"/>
            <a:ext cx="8514286" cy="15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73" y="5075981"/>
            <a:ext cx="6276190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Add Type 1 Attributes to Type 2 Dimension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6: Add Type 1 Attributes to Type 2 Dimension</a:t>
            </a:r>
          </a:p>
          <a:p>
            <a:pPr lvl="1"/>
            <a:r>
              <a:rPr lang="en-GB" dirty="0"/>
              <a:t>Like type 5, type 6 also delivers both historical and current dimension attribute values. </a:t>
            </a:r>
          </a:p>
          <a:p>
            <a:pPr lvl="1"/>
            <a:r>
              <a:rPr lang="en-GB" dirty="0"/>
              <a:t>Built on the type 2 technique by also embedding current type 1 versions of the same attributes in the dimension row</a:t>
            </a:r>
          </a:p>
          <a:p>
            <a:pPr lvl="1"/>
            <a:r>
              <a:rPr lang="en-GB" dirty="0"/>
              <a:t>Fact rows can be filtered or grouped by either the type 2 attribute value in effect when the measurement occurred or the attribute’s current value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90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Add Type 1 Attributes to Type 2 Dimension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1 attribute is systematically overwritten on all rows associated with a particular durable key whenever the attribute is updated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287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Add Type 1 Attributes to Type 2 Dimension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2195661"/>
            <a:ext cx="841904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Matrix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dimension needs to be included</a:t>
            </a:r>
          </a:p>
          <a:p>
            <a:pPr lvl="1"/>
            <a:r>
              <a:rPr lang="en-US" dirty="0"/>
              <a:t>e.g.: shipper, </a:t>
            </a:r>
            <a:r>
              <a:rPr lang="en-US" dirty="0" err="1"/>
              <a:t>return_reason</a:t>
            </a:r>
            <a:r>
              <a:rPr lang="en-US" dirty="0"/>
              <a:t>, …</a:t>
            </a:r>
          </a:p>
          <a:p>
            <a:r>
              <a:rPr lang="en-US" dirty="0"/>
              <a:t>Dimensions that are crucial in linking different processes </a:t>
            </a:r>
          </a:p>
          <a:p>
            <a:r>
              <a:rPr lang="en-US" dirty="0"/>
              <a:t>A blueprint for [incremental]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4" y="4931965"/>
            <a:ext cx="8420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9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Dual Type 1 and Type 2 Dimensions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184400"/>
            <a:ext cx="9360023" cy="4279900"/>
          </a:xfrm>
        </p:spPr>
        <p:txBody>
          <a:bodyPr/>
          <a:lstStyle/>
          <a:p>
            <a:r>
              <a:rPr lang="en-GB" dirty="0"/>
              <a:t>Type 7: Dual Type 1 and Type 2 Dimensions</a:t>
            </a:r>
          </a:p>
          <a:p>
            <a:pPr lvl="1"/>
            <a:r>
              <a:rPr lang="en-GB" dirty="0"/>
              <a:t>Final hybrid technique used to support both </a:t>
            </a:r>
            <a:br>
              <a:rPr lang="en-GB" dirty="0"/>
            </a:br>
            <a:r>
              <a:rPr lang="en-GB" dirty="0"/>
              <a:t>as-was and as-is reporting.</a:t>
            </a:r>
          </a:p>
          <a:p>
            <a:pPr lvl="1"/>
            <a:r>
              <a:rPr lang="en-GB" dirty="0"/>
              <a:t>A fact table can be accessed through a dimension modelled both as</a:t>
            </a:r>
          </a:p>
          <a:p>
            <a:pPr lvl="2"/>
            <a:r>
              <a:rPr lang="en-GB" dirty="0"/>
              <a:t>type 1 dimension: showing only the most current attribute values</a:t>
            </a:r>
          </a:p>
          <a:p>
            <a:pPr lvl="2"/>
            <a:r>
              <a:rPr lang="en-GB" dirty="0"/>
              <a:t>type 2 dimension: showing correct contemporary historical profiles.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61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Dual Type 1 and Type 2 Dimensions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52" y="2915741"/>
            <a:ext cx="8333333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4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Dual Type 1 and Type 2 Dimensions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184400"/>
            <a:ext cx="9360023" cy="4279900"/>
          </a:xfrm>
        </p:spPr>
        <p:txBody>
          <a:bodyPr/>
          <a:lstStyle/>
          <a:p>
            <a:r>
              <a:rPr lang="en-GB" dirty="0"/>
              <a:t>Type 7: Dual Type 1 and Type 2 Dimensions</a:t>
            </a:r>
          </a:p>
          <a:p>
            <a:pPr lvl="1"/>
            <a:r>
              <a:rPr lang="en-GB" dirty="0"/>
              <a:t>Both the durable key and primary surrogate key of the dimension are placed in the fact table</a:t>
            </a:r>
          </a:p>
          <a:p>
            <a:pPr lvl="1"/>
            <a:r>
              <a:rPr lang="en-GB" dirty="0"/>
              <a:t>For the type 1 perspective, the current flag in the dimension is constrained to be current, and the fact table is joined via the durable key</a:t>
            </a:r>
          </a:p>
          <a:p>
            <a:pPr lvl="1"/>
            <a:r>
              <a:rPr lang="en-GB" dirty="0"/>
              <a:t>For the type 2 perspective, the current flag is not constrained, and the fact table is joined via the surrogate primary key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2548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– </a:t>
            </a:r>
            <a:r>
              <a:rPr lang="en-GB" dirty="0"/>
              <a:t>Dual Type 1 and Type 2 Dimensions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0" y="3755108"/>
            <a:ext cx="8504762" cy="37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84" y="1691605"/>
            <a:ext cx="5341194" cy="18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Summary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36719"/>
              </p:ext>
            </p:extLst>
          </p:nvPr>
        </p:nvGraphicFramePr>
        <p:xfrm>
          <a:off x="251619" y="1763613"/>
          <a:ext cx="9575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37">
                  <a:extLst>
                    <a:ext uri="{9D8B030D-6E8A-4147-A177-3AD203B41FA5}">
                      <a16:colId xmlns:a16="http://schemas.microsoft.com/office/drawing/2014/main" val="101881937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643573277"/>
                    </a:ext>
                  </a:extLst>
                </a:gridCol>
                <a:gridCol w="4643091">
                  <a:extLst>
                    <a:ext uri="{9D8B030D-6E8A-4147-A177-3AD203B41FA5}">
                      <a16:colId xmlns:a16="http://schemas.microsoft.com/office/drawing/2014/main" val="70085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 Table Action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r>
                        <a:rPr lang="sk-SK" dirty="0"/>
                        <a:t> on </a:t>
                      </a:r>
                      <a:r>
                        <a:rPr lang="sk-SK" dirty="0" err="1"/>
                        <a:t>Fact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Analysis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2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change to attribute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attribute’s original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0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Overwrite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attribute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value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attribute’s current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9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new dimension row for profile with new attribute value.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attribute value in effect when fact </a:t>
                      </a:r>
                      <a:r>
                        <a:rPr lang="en-GB" dirty="0" err="1"/>
                        <a:t>occured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5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new column to preserve attribute’s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current and prior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both current and prior attribute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alternative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9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41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Summary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7261"/>
              </p:ext>
            </p:extLst>
          </p:nvPr>
        </p:nvGraphicFramePr>
        <p:xfrm>
          <a:off x="251619" y="2555701"/>
          <a:ext cx="957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37">
                  <a:extLst>
                    <a:ext uri="{9D8B030D-6E8A-4147-A177-3AD203B41FA5}">
                      <a16:colId xmlns:a16="http://schemas.microsoft.com/office/drawing/2014/main" val="101881937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643573277"/>
                    </a:ext>
                  </a:extLst>
                </a:gridCol>
                <a:gridCol w="4643091">
                  <a:extLst>
                    <a:ext uri="{9D8B030D-6E8A-4147-A177-3AD203B41FA5}">
                      <a16:colId xmlns:a16="http://schemas.microsoft.com/office/drawing/2014/main" val="70085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 Table Action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r>
                        <a:rPr lang="sk-SK" dirty="0"/>
                        <a:t> on </a:t>
                      </a:r>
                      <a:r>
                        <a:rPr lang="sk-SK" dirty="0" err="1"/>
                        <a:t>Fact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Analysis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2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mini-dimension table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containing rapidly changing attributes.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rapidly changing attributes in effect when fact </a:t>
                      </a:r>
                      <a:r>
                        <a:rPr lang="en-GB" dirty="0" err="1"/>
                        <a:t>occured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1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Add</a:t>
                      </a:r>
                      <a:r>
                        <a:rPr lang="sk-SK" dirty="0"/>
                        <a:t> type 4 mini-</a:t>
                      </a:r>
                      <a:r>
                        <a:rPr lang="sk-SK" dirty="0" err="1"/>
                        <a:t>dimension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along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with</a:t>
                      </a:r>
                      <a:r>
                        <a:rPr lang="sk-SK" dirty="0"/>
                        <a:t> </a:t>
                      </a:r>
                    </a:p>
                    <a:p>
                      <a:r>
                        <a:rPr lang="sk-SK" dirty="0" err="1"/>
                        <a:t>overwritten</a:t>
                      </a:r>
                      <a:r>
                        <a:rPr lang="sk-SK" dirty="0"/>
                        <a:t> type 1 mini-</a:t>
                      </a:r>
                      <a:r>
                        <a:rPr lang="sk-SK" dirty="0" err="1"/>
                        <a:t>dimension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key</a:t>
                      </a:r>
                      <a:r>
                        <a:rPr lang="sk-SK" dirty="0"/>
                        <a:t> </a:t>
                      </a:r>
                    </a:p>
                    <a:p>
                      <a:r>
                        <a:rPr lang="sk-SK" dirty="0"/>
                        <a:t>in base </a:t>
                      </a:r>
                      <a:r>
                        <a:rPr lang="sk-SK" dirty="0" err="1"/>
                        <a:t>dimension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rapidly changing attributes in effect when fact occurred, plus current rapidly changing attribute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type 1 overwritten attributes to </a:t>
                      </a:r>
                    </a:p>
                    <a:p>
                      <a:r>
                        <a:rPr lang="en-GB" dirty="0"/>
                        <a:t>type 2 dimension row, and overwrite </a:t>
                      </a:r>
                    </a:p>
                    <a:p>
                      <a:r>
                        <a:rPr lang="en-GB" dirty="0"/>
                        <a:t>all prior dimension rows.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attribute value in effect when fact occurred, plus current values.</a:t>
                      </a:r>
                    </a:p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type 2 dimension row with new </a:t>
                      </a:r>
                    </a:p>
                    <a:p>
                      <a:r>
                        <a:rPr lang="en-GB" dirty="0"/>
                        <a:t>attribute value, plus view limited to </a:t>
                      </a:r>
                    </a:p>
                    <a:p>
                      <a:r>
                        <a:rPr lang="en-GB" dirty="0"/>
                        <a:t>current rows and/or 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Facts associated with attribute value in effect when fact</a:t>
                      </a:r>
                    </a:p>
                    <a:p>
                      <a:r>
                        <a:rPr lang="en-GB" dirty="0"/>
                        <a:t>occurred, plus current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4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Conformance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 Data Warehouse</a:t>
            </a:r>
          </a:p>
          <a:p>
            <a:pPr lvl="1"/>
            <a:r>
              <a:rPr lang="en-US" dirty="0"/>
              <a:t>Conformance framework of the dimensional model is a top-level focus of dimensional DW design – an upfront activity</a:t>
            </a:r>
          </a:p>
          <a:p>
            <a:pPr lvl="1"/>
            <a:r>
              <a:rPr lang="en-US" dirty="0"/>
              <a:t>All available data sources and processing rules have to be identified for each conformed dimension</a:t>
            </a:r>
          </a:p>
          <a:p>
            <a:pPr lvl="1"/>
            <a:r>
              <a:rPr lang="en-US" dirty="0"/>
              <a:t>Conflict resolution – key entities</a:t>
            </a:r>
          </a:p>
          <a:p>
            <a:pPr lvl="1"/>
            <a:r>
              <a:rPr lang="en-US" dirty="0"/>
              <a:t>Implementation may take place in parallel</a:t>
            </a:r>
          </a:p>
          <a:p>
            <a:pPr lvl="1"/>
            <a:r>
              <a:rPr lang="en-US" dirty="0"/>
              <a:t>Legacy systems may be incompatible</a:t>
            </a:r>
          </a:p>
        </p:txBody>
      </p:sp>
    </p:spTree>
    <p:extLst>
      <p:ext uri="{BB962C8B-B14F-4D97-AF65-F5344CB8AC3E}">
        <p14:creationId xmlns:p14="http://schemas.microsoft.com/office/powerpoint/2010/main" val="10224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Conformance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 Information Factory (</a:t>
            </a:r>
            <a:r>
              <a:rPr lang="en-US" dirty="0" err="1"/>
              <a:t>Inmon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Atomic repository (3NF)</a:t>
            </a:r>
          </a:p>
          <a:p>
            <a:pPr lvl="1"/>
            <a:r>
              <a:rPr lang="en-US" dirty="0"/>
              <a:t>Conformance is necessary within and across data marts</a:t>
            </a:r>
          </a:p>
          <a:p>
            <a:r>
              <a:rPr lang="en-US" dirty="0"/>
              <a:t>Stand-alone data marts</a:t>
            </a:r>
          </a:p>
          <a:p>
            <a:pPr lvl="1"/>
            <a:r>
              <a:rPr lang="en-US" dirty="0"/>
              <a:t>Do not conform</a:t>
            </a:r>
          </a:p>
          <a:p>
            <a:pPr lvl="1"/>
            <a:r>
              <a:rPr lang="en-US" dirty="0"/>
              <a:t>The risks may be partially mitigated by good planning</a:t>
            </a:r>
          </a:p>
        </p:txBody>
      </p:sp>
    </p:spTree>
    <p:extLst>
      <p:ext uri="{BB962C8B-B14F-4D97-AF65-F5344CB8AC3E}">
        <p14:creationId xmlns:p14="http://schemas.microsoft.com/office/powerpoint/2010/main" val="311636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03238"/>
            <a:ext cx="9288015" cy="1509712"/>
          </a:xfrm>
        </p:spPr>
        <p:txBody>
          <a:bodyPr/>
          <a:lstStyle/>
          <a:p>
            <a:r>
              <a:rPr lang="en-US" dirty="0"/>
              <a:t>Grouping Dimensions into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dimensions belong in the same table and when they should be placed in separate table?</a:t>
            </a:r>
          </a:p>
          <a:p>
            <a:r>
              <a:rPr lang="en-US" dirty="0"/>
              <a:t>Do a given pair of attributes</a:t>
            </a:r>
            <a:br>
              <a:rPr lang="en-US" dirty="0"/>
            </a:br>
            <a:r>
              <a:rPr lang="en-US" dirty="0"/>
              <a:t>share natural affinity?</a:t>
            </a:r>
          </a:p>
          <a:p>
            <a:pPr lvl="1"/>
            <a:r>
              <a:rPr lang="en-US" dirty="0"/>
              <a:t>product – brand</a:t>
            </a:r>
          </a:p>
          <a:p>
            <a:pPr lvl="1"/>
            <a:r>
              <a:rPr lang="en-US" dirty="0"/>
              <a:t>territory – region</a:t>
            </a:r>
          </a:p>
          <a:p>
            <a:pPr lvl="1"/>
            <a:r>
              <a:rPr lang="en-US" dirty="0"/>
              <a:t>The relationship exists</a:t>
            </a:r>
            <a:br>
              <a:rPr lang="en-US" dirty="0"/>
            </a:br>
            <a:r>
              <a:rPr lang="en-US" dirty="0"/>
              <a:t>without a transaction</a:t>
            </a:r>
          </a:p>
          <a:p>
            <a:pPr lvl="1"/>
            <a:r>
              <a:rPr lang="en-US" b="1" dirty="0"/>
              <a:t>The same table</a:t>
            </a:r>
          </a:p>
          <a:p>
            <a:endParaRPr lang="en-US" dirty="0"/>
          </a:p>
          <a:p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91247"/>
              </p:ext>
            </p:extLst>
          </p:nvPr>
        </p:nvGraphicFramePr>
        <p:xfrm>
          <a:off x="5328344" y="4745245"/>
          <a:ext cx="223123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37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sales_goals_fact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month_key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version_key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territory_key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goal_euos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33200"/>
              </p:ext>
            </p:extLst>
          </p:nvPr>
        </p:nvGraphicFramePr>
        <p:xfrm>
          <a:off x="7787779" y="3863205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territory_dim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territory_key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7559575" y="5321309"/>
            <a:ext cx="2282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58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03238"/>
            <a:ext cx="9216007" cy="1509712"/>
          </a:xfrm>
        </p:spPr>
        <p:txBody>
          <a:bodyPr/>
          <a:lstStyle/>
          <a:p>
            <a:r>
              <a:rPr lang="en-US" dirty="0"/>
              <a:t>Grouping Dimensions into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given pair of attributes only related based on transaction or activity?</a:t>
            </a:r>
          </a:p>
          <a:p>
            <a:pPr lvl="1"/>
            <a:r>
              <a:rPr lang="en-US" dirty="0" err="1"/>
              <a:t>salesrep</a:t>
            </a:r>
            <a:r>
              <a:rPr lang="en-US" dirty="0"/>
              <a:t> – customer</a:t>
            </a:r>
          </a:p>
          <a:p>
            <a:pPr lvl="1"/>
            <a:r>
              <a:rPr lang="en-US" dirty="0"/>
              <a:t>Only when transaction (an order) occurs </a:t>
            </a:r>
          </a:p>
          <a:p>
            <a:pPr lvl="1"/>
            <a:r>
              <a:rPr lang="en-US" dirty="0"/>
              <a:t>Different contexts</a:t>
            </a:r>
          </a:p>
          <a:p>
            <a:pPr lvl="2"/>
            <a:r>
              <a:rPr lang="en-US" dirty="0"/>
              <a:t>Assignment, phone call, visit, </a:t>
            </a:r>
          </a:p>
          <a:p>
            <a:pPr lvl="1"/>
            <a:r>
              <a:rPr lang="en-US" dirty="0"/>
              <a:t>Relationship is captured in a fact table</a:t>
            </a:r>
          </a:p>
          <a:p>
            <a:pPr lvl="1"/>
            <a:r>
              <a:rPr lang="en-US" b="1" dirty="0"/>
              <a:t>Separate tables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871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4825" y="2184400"/>
            <a:ext cx="9069388" cy="4279900"/>
          </a:xfrm>
        </p:spPr>
        <p:txBody>
          <a:bodyPr/>
          <a:lstStyle/>
          <a:p>
            <a:r>
              <a:rPr lang="en-US" dirty="0"/>
              <a:t>Product and brand are not </a:t>
            </a:r>
            <a:r>
              <a:rPr lang="en-US" dirty="0" err="1"/>
              <a:t>browsable</a:t>
            </a:r>
            <a:endParaRPr lang="en-US" dirty="0"/>
          </a:p>
          <a:p>
            <a:pPr lvl="1"/>
            <a:r>
              <a:rPr lang="en-US" dirty="0"/>
              <a:t>It’s possible to study them only in context of orders</a:t>
            </a:r>
            <a:endParaRPr lang="sk-S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Browsability</a:t>
            </a:r>
            <a:r>
              <a:rPr lang="en-US" dirty="0"/>
              <a:t> test</a:t>
            </a:r>
            <a:endParaRPr lang="sk-SK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103"/>
              </p:ext>
            </p:extLst>
          </p:nvPr>
        </p:nvGraphicFramePr>
        <p:xfrm>
          <a:off x="7201569" y="4435861"/>
          <a:ext cx="223123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product_description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6776"/>
              </p:ext>
            </p:extLst>
          </p:nvPr>
        </p:nvGraphicFramePr>
        <p:xfrm>
          <a:off x="1876465" y="4268221"/>
          <a:ext cx="223123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brand_dim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brand_key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brand_code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brand_manager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category_code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5124"/>
              </p:ext>
            </p:extLst>
          </p:nvPr>
        </p:nvGraphicFramePr>
        <p:xfrm>
          <a:off x="4525540" y="3836173"/>
          <a:ext cx="223123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order_facts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date_order_key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brand_key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quantity_ordered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order_euros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9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58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6756771" y="4932796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60000">
            <a:off x="4107696" y="4916293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964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Breaking-Up Large Dimensions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[not] to do when a dimension table is too large to maintain</a:t>
            </a:r>
          </a:p>
          <a:p>
            <a:pPr lvl="1"/>
            <a:r>
              <a:rPr lang="en-US" dirty="0"/>
              <a:t>Dimensions may contain lot of attributes (hundreds)</a:t>
            </a:r>
          </a:p>
          <a:p>
            <a:pPr lvl="1"/>
            <a:r>
              <a:rPr lang="en-US" dirty="0"/>
              <a:t>May grow fast because of “Slowly changing dimensions” concept</a:t>
            </a:r>
          </a:p>
          <a:p>
            <a:r>
              <a:rPr lang="en-US" dirty="0"/>
              <a:t>Break-up options</a:t>
            </a:r>
          </a:p>
          <a:p>
            <a:pPr lvl="1"/>
            <a:r>
              <a:rPr lang="en-US" dirty="0"/>
              <a:t>Splitting dimension tables arbitrary</a:t>
            </a:r>
          </a:p>
          <a:p>
            <a:pPr lvl="1"/>
            <a:r>
              <a:rPr lang="en-US" dirty="0"/>
              <a:t>Outrigger (normalization)</a:t>
            </a:r>
          </a:p>
          <a:p>
            <a:pPr lvl="1"/>
            <a:r>
              <a:rPr lang="en-US" dirty="0"/>
              <a:t>Mini-dimensions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13105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ív Office">
  <a:themeElements>
    <a:clrScheme name="Motí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26419</TotalTime>
  <Words>1557</Words>
  <Application>Microsoft Office PowerPoint</Application>
  <PresentationFormat>Custom</PresentationFormat>
  <Paragraphs>247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Bitstream Vera Sans</vt:lpstr>
      <vt:lpstr>Times New Roman</vt:lpstr>
      <vt:lpstr>Motív Office</vt:lpstr>
      <vt:lpstr>1_Motív Office</vt:lpstr>
      <vt:lpstr>Dimension Design</vt:lpstr>
      <vt:lpstr>Planning Conformance </vt:lpstr>
      <vt:lpstr>Conformance Matrix</vt:lpstr>
      <vt:lpstr>Architecture and Conformance</vt:lpstr>
      <vt:lpstr>Architecture and Conformance</vt:lpstr>
      <vt:lpstr>Grouping Dimensions into Tables</vt:lpstr>
      <vt:lpstr>Grouping Dimensions into Tables</vt:lpstr>
      <vt:lpstr>Browsability test</vt:lpstr>
      <vt:lpstr>Breaking-Up Large Dimensions</vt:lpstr>
      <vt:lpstr>Splitting Dimension Tables</vt:lpstr>
      <vt:lpstr>Splitting Dimension Tables</vt:lpstr>
      <vt:lpstr>Splitting Dimension Tables</vt:lpstr>
      <vt:lpstr>Slowly Changing Dimensions – Retain</vt:lpstr>
      <vt:lpstr>SCD - Overwrite</vt:lpstr>
      <vt:lpstr>SCD - Overwrite</vt:lpstr>
      <vt:lpstr>SCD – Add a New Row</vt:lpstr>
      <vt:lpstr>SCD – Add a New Row</vt:lpstr>
      <vt:lpstr>SCD – Add a New Row</vt:lpstr>
      <vt:lpstr>SCD – Add a New Row</vt:lpstr>
      <vt:lpstr>SCD – Add a New Attribute</vt:lpstr>
      <vt:lpstr>SCD – Add a New Attribute</vt:lpstr>
      <vt:lpstr>SCD – Add a Mini-Dimension</vt:lpstr>
      <vt:lpstr>SCD – Add a Mini-Dimension</vt:lpstr>
      <vt:lpstr>SCD – Add a Mini-Dimension and Type 1 Outrigger</vt:lpstr>
      <vt:lpstr>SCD – Add a Mini-Dimension and Type 1 Outrigger</vt:lpstr>
      <vt:lpstr>SCD – Add a Mini-Dimension and Type 1 Outrigger</vt:lpstr>
      <vt:lpstr>SCD – Add Type 1 Attributes to Type 2 Dimension</vt:lpstr>
      <vt:lpstr>SCD – Add Type 1 Attributes to Type 2 Dimension</vt:lpstr>
      <vt:lpstr>SCD – Add Type 1 Attributes to Type 2 Dimension</vt:lpstr>
      <vt:lpstr>SCD – Dual Type 1 and Type 2 Dimensions</vt:lpstr>
      <vt:lpstr>SCD – Dual Type 1 and Type 2 Dimensions</vt:lpstr>
      <vt:lpstr>SCD – Dual Type 1 and Type 2 Dimensions</vt:lpstr>
      <vt:lpstr>SCD – Dual Type 1 and Type 2 Dimensions</vt:lpstr>
      <vt:lpstr>SCD Summary</vt:lpstr>
      <vt:lpstr>SCD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Architektúra pre lepšie webové aplikácie a služby  Peter R</dc:title>
  <cp:lastModifiedBy>rgolian</cp:lastModifiedBy>
  <cp:revision>1560</cp:revision>
  <cp:lastPrinted>2008-01-19T15:49:09Z</cp:lastPrinted>
  <dcterms:created xsi:type="dcterms:W3CDTF">2008-01-19T16:22:48Z</dcterms:created>
  <dcterms:modified xsi:type="dcterms:W3CDTF">2018-10-10T15:27:39Z</dcterms:modified>
</cp:coreProperties>
</file>