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8"/>
  </p:notesMasterIdLst>
  <p:handoutMasterIdLst>
    <p:handoutMasterId r:id="rId49"/>
  </p:handoutMasterIdLst>
  <p:sldIdLst>
    <p:sldId id="256" r:id="rId3"/>
    <p:sldId id="295" r:id="rId4"/>
    <p:sldId id="296" r:id="rId5"/>
    <p:sldId id="324" r:id="rId6"/>
    <p:sldId id="325" r:id="rId7"/>
    <p:sldId id="303" r:id="rId8"/>
    <p:sldId id="304" r:id="rId9"/>
    <p:sldId id="302" r:id="rId10"/>
    <p:sldId id="327" r:id="rId11"/>
    <p:sldId id="305" r:id="rId12"/>
    <p:sldId id="328" r:id="rId13"/>
    <p:sldId id="306" r:id="rId14"/>
    <p:sldId id="307" r:id="rId15"/>
    <p:sldId id="308" r:id="rId16"/>
    <p:sldId id="326" r:id="rId17"/>
    <p:sldId id="309" r:id="rId18"/>
    <p:sldId id="329" r:id="rId19"/>
    <p:sldId id="310" r:id="rId20"/>
    <p:sldId id="311" r:id="rId21"/>
    <p:sldId id="330" r:id="rId22"/>
    <p:sldId id="331" r:id="rId23"/>
    <p:sldId id="312" r:id="rId24"/>
    <p:sldId id="332" r:id="rId25"/>
    <p:sldId id="313" r:id="rId26"/>
    <p:sldId id="333" r:id="rId27"/>
    <p:sldId id="314" r:id="rId28"/>
    <p:sldId id="315" r:id="rId29"/>
    <p:sldId id="316" r:id="rId30"/>
    <p:sldId id="334" r:id="rId31"/>
    <p:sldId id="317" r:id="rId32"/>
    <p:sldId id="318" r:id="rId33"/>
    <p:sldId id="337" r:id="rId34"/>
    <p:sldId id="319" r:id="rId35"/>
    <p:sldId id="338" r:id="rId36"/>
    <p:sldId id="320" r:id="rId37"/>
    <p:sldId id="335" r:id="rId38"/>
    <p:sldId id="321" r:id="rId39"/>
    <p:sldId id="322" r:id="rId40"/>
    <p:sldId id="339" r:id="rId41"/>
    <p:sldId id="323" r:id="rId42"/>
    <p:sldId id="297" r:id="rId43"/>
    <p:sldId id="298" r:id="rId44"/>
    <p:sldId id="299" r:id="rId45"/>
    <p:sldId id="300" r:id="rId46"/>
    <p:sldId id="301" r:id="rId47"/>
  </p:sldIdLst>
  <p:sldSz cx="10080625" cy="7559675"/>
  <p:notesSz cx="7772400" cy="10058400"/>
  <p:defaultTextStyle>
    <a:defPPr>
      <a:defRPr lang="en-GB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1pPr>
    <a:lvl2pPr marL="741363" indent="-28416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2pPr>
    <a:lvl3pPr marL="11414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3pPr>
    <a:lvl4pPr marL="15986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4pPr>
    <a:lvl5pPr marL="2055813" indent="-227013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Bitstream Vera Sans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F9097C8-C124-40C7-B549-33E9553775EC}">
          <p14:sldIdLst>
            <p14:sldId id="256"/>
            <p14:sldId id="295"/>
            <p14:sldId id="296"/>
            <p14:sldId id="324"/>
            <p14:sldId id="325"/>
            <p14:sldId id="303"/>
            <p14:sldId id="304"/>
            <p14:sldId id="302"/>
            <p14:sldId id="327"/>
            <p14:sldId id="305"/>
            <p14:sldId id="328"/>
            <p14:sldId id="306"/>
            <p14:sldId id="307"/>
            <p14:sldId id="308"/>
            <p14:sldId id="326"/>
            <p14:sldId id="309"/>
            <p14:sldId id="329"/>
            <p14:sldId id="310"/>
            <p14:sldId id="311"/>
            <p14:sldId id="330"/>
            <p14:sldId id="331"/>
            <p14:sldId id="312"/>
            <p14:sldId id="332"/>
            <p14:sldId id="313"/>
            <p14:sldId id="333"/>
            <p14:sldId id="314"/>
            <p14:sldId id="315"/>
            <p14:sldId id="316"/>
            <p14:sldId id="334"/>
            <p14:sldId id="317"/>
            <p14:sldId id="318"/>
            <p14:sldId id="337"/>
            <p14:sldId id="319"/>
            <p14:sldId id="338"/>
            <p14:sldId id="320"/>
            <p14:sldId id="335"/>
            <p14:sldId id="321"/>
            <p14:sldId id="322"/>
            <p14:sldId id="339"/>
            <p14:sldId id="323"/>
            <p14:sldId id="297"/>
            <p14:sldId id="298"/>
            <p14:sldId id="299"/>
            <p14:sldId id="300"/>
            <p14:sldId id="301"/>
          </p14:sldIdLst>
        </p14:section>
        <p14:section name="Untitled Section" id="{D2DD42D4-7B71-45BC-B8E4-0EEC396B27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00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2622" autoAdjust="0"/>
  </p:normalViewPr>
  <p:slideViewPr>
    <p:cSldViewPr>
      <p:cViewPr varScale="1">
        <p:scale>
          <a:sx n="62" d="100"/>
          <a:sy n="62" d="100"/>
        </p:scale>
        <p:origin x="546" y="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0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fld id="{64BC3149-1534-43F4-9D9A-64F1258B9796}" type="datetimeFigureOut">
              <a:rPr lang="sk-SK"/>
              <a:pPr>
                <a:defRPr/>
              </a:pPr>
              <a:t>17-10-18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7105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Bitstream Vera Sans" pitchFamily="16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/>
            </a:lvl1pPr>
          </a:lstStyle>
          <a:p>
            <a:pPr>
              <a:defRPr/>
            </a:pPr>
            <a:fld id="{1470B05C-5D31-453D-ABC1-9D6A2B60DBA8}" type="slidenum">
              <a:rPr lang="sk-SK" altLang="en-US"/>
              <a:pPr>
                <a:defRPr/>
              </a:pPr>
              <a:t>‹#›</a:t>
            </a:fld>
            <a:endParaRPr lang="sk-S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k-SK" altLang="en-US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k-SK" altLang="en-US"/>
          </a:p>
        </p:txBody>
      </p:sp>
      <p:sp>
        <p:nvSpPr>
          <p:cNvPr id="307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noProof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Bitstream Vera Sans" pitchFamily="16" charset="0"/>
                <a:ea typeface="Bitstream Vera Sans" pitchFamily="16" charset="0"/>
                <a:cs typeface="Bitstream Vera Sans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884B4A1-E3BD-40DD-B4A7-E82CF974F0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0"/>
              </a:spcBef>
            </a:pPr>
            <a:endParaRPr lang="sk-SK" altLang="en-US" sz="1800">
              <a:solidFill>
                <a:schemeClr val="bg1"/>
              </a:solidFill>
              <a:latin typeface="Bitstream Vera Sans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3475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sk-SK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86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Additive: sales quantity and the extended discount, sales,  cost dollar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amounts</a:t>
            </a:r>
            <a:endParaRPr lang="en-US" sz="1200" b="0" i="0" u="none" strike="noStrike" kern="1200" baseline="0" dirty="0">
              <a:solidFill>
                <a:srgbClr val="000000"/>
              </a:solidFill>
              <a:latin typeface="Times New Roman" pitchFamily="16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Non-additive: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Gross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margin</a:t>
            </a:r>
            <a:r>
              <a:rPr lang="en-US" sz="1200" b="0" i="0" u="none" strike="noStrike" kern="1200" baseline="0" dirty="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rPr>
              <a:t>, Unit Price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620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615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05" indent="0" algn="ctr">
              <a:buNone/>
              <a:defRPr/>
            </a:lvl2pPr>
            <a:lvl3pPr marL="914210" indent="0" algn="ctr">
              <a:buNone/>
              <a:defRPr/>
            </a:lvl3pPr>
            <a:lvl4pPr marL="1371315" indent="0" algn="ctr">
              <a:buNone/>
              <a:defRPr/>
            </a:lvl4pPr>
            <a:lvl5pPr marL="1828420" indent="0" algn="ctr">
              <a:buNone/>
              <a:defRPr/>
            </a:lvl5pPr>
            <a:lvl6pPr marL="2285526" indent="0" algn="ctr">
              <a:buNone/>
              <a:defRPr/>
            </a:lvl6pPr>
            <a:lvl7pPr marL="2742632" indent="0" algn="ctr">
              <a:buNone/>
              <a:defRPr/>
            </a:lvl7pPr>
            <a:lvl8pPr marL="3199737" indent="0" algn="ctr">
              <a:buNone/>
              <a:defRPr/>
            </a:lvl8pPr>
            <a:lvl9pPr marL="3656842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1F5FA-F9EB-44D2-9E74-8908D3205F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286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2BA71-97DC-4DDA-A29B-FEC913D816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614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307263" y="503239"/>
            <a:ext cx="2266950" cy="5961062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4825" y="503239"/>
            <a:ext cx="6650038" cy="59610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EF5A8-17BA-4977-ACD2-74B4787C61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522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Nadpis, obrázok ClipArt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503239"/>
            <a:ext cx="9069388" cy="1509712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jektu ClipArt 2"/>
          <p:cNvSpPr>
            <a:spLocks noGrp="1"/>
          </p:cNvSpPr>
          <p:nvPr>
            <p:ph type="clipArt" sz="half" idx="1"/>
          </p:nvPr>
        </p:nvSpPr>
        <p:spPr>
          <a:xfrm>
            <a:off x="504825" y="2184400"/>
            <a:ext cx="4457700" cy="4279900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114925" y="2184400"/>
            <a:ext cx="4459288" cy="42799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0DEAB-21C5-4ACA-B29E-0F54D1E9AE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671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503238"/>
            <a:ext cx="9069388" cy="150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4825" y="2184400"/>
            <a:ext cx="9069388" cy="42799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BBA0-8856-43AC-A08F-4E6BC8FB07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544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E13A0-7B08-42E3-886D-3A9C127B5B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56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1F44D-2565-4852-91F5-C3C72854E63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474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6868E-6702-4575-93EE-C90010CB90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29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1F5BD-40EE-44FD-ADCD-6CDFC5A5AD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583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6DB8E-623A-4F0B-B538-D6338B3176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114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45502-0098-49A5-A1B8-BE0F226E92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17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EAE92-6079-4D82-B474-96E3A5DB74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504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31E32-9EC6-4833-AD17-2B43A3935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434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2BC1B-98D7-4A38-A531-AEBD1CE730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259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FDB76-66EE-4AD1-ACB5-6D538EC5FA6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5219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0BDD-CD0F-4021-A01F-524E6DD54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3977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558088" y="1768475"/>
            <a:ext cx="2351087" cy="4986338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902450" cy="49863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290C8-5CDA-4AF6-ADF2-EF00059CE8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1847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76600" y="2016125"/>
            <a:ext cx="6632575" cy="2433638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17136-A994-4699-B32E-3D62C53793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90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2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5" indent="0">
              <a:buNone/>
              <a:defRPr sz="1800"/>
            </a:lvl2pPr>
            <a:lvl3pPr marL="914210" indent="0">
              <a:buNone/>
              <a:defRPr sz="1700"/>
            </a:lvl3pPr>
            <a:lvl4pPr marL="1371315" indent="0">
              <a:buNone/>
              <a:defRPr sz="1400"/>
            </a:lvl4pPr>
            <a:lvl5pPr marL="1828420" indent="0">
              <a:buNone/>
              <a:defRPr sz="1400"/>
            </a:lvl5pPr>
            <a:lvl6pPr marL="2285526" indent="0">
              <a:buNone/>
              <a:defRPr sz="1400"/>
            </a:lvl6pPr>
            <a:lvl7pPr marL="2742632" indent="0">
              <a:buNone/>
              <a:defRPr sz="1400"/>
            </a:lvl7pPr>
            <a:lvl8pPr marL="3199737" indent="0">
              <a:buNone/>
              <a:defRPr sz="1400"/>
            </a:lvl8pPr>
            <a:lvl9pPr marL="3656842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47D0-48C5-4069-A437-D42827630F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9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04825" y="2184400"/>
            <a:ext cx="44577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14925" y="2184400"/>
            <a:ext cx="4459288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05815-1554-49F6-B2DD-AD772D2927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25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7" y="303215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5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5" indent="0">
              <a:buNone/>
              <a:defRPr sz="1700" b="1"/>
            </a:lvl4pPr>
            <a:lvl5pPr marL="1828420" indent="0">
              <a:buNone/>
              <a:defRPr sz="1700" b="1"/>
            </a:lvl5pPr>
            <a:lvl6pPr marL="2285526" indent="0">
              <a:buNone/>
              <a:defRPr sz="1700" b="1"/>
            </a:lvl6pPr>
            <a:lvl7pPr marL="2742632" indent="0">
              <a:buNone/>
              <a:defRPr sz="1700" b="1"/>
            </a:lvl7pPr>
            <a:lvl8pPr marL="3199737" indent="0">
              <a:buNone/>
              <a:defRPr sz="1700" b="1"/>
            </a:lvl8pPr>
            <a:lvl9pPr marL="3656842" indent="0">
              <a:buNone/>
              <a:defRPr sz="17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D2AC9-D6B1-44A1-81A1-4C3107F9B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5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F7327-39BA-4852-B9A6-0769A8C2B4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497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A27C5-30D4-4C51-B5F1-22E9F167D7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953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41765" y="301627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04825" y="1581152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F8365-CA79-43CE-964D-87DDA40D37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368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40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76440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05" indent="0">
              <a:buNone/>
              <a:defRPr sz="2800"/>
            </a:lvl2pPr>
            <a:lvl3pPr marL="914210" indent="0">
              <a:buNone/>
              <a:defRPr sz="2400"/>
            </a:lvl3pPr>
            <a:lvl4pPr marL="1371315" indent="0">
              <a:buNone/>
              <a:defRPr sz="2000"/>
            </a:lvl4pPr>
            <a:lvl5pPr marL="1828420" indent="0">
              <a:buNone/>
              <a:defRPr sz="2000"/>
            </a:lvl5pPr>
            <a:lvl6pPr marL="2285526" indent="0">
              <a:buNone/>
              <a:defRPr sz="2000"/>
            </a:lvl6pPr>
            <a:lvl7pPr marL="2742632" indent="0">
              <a:buNone/>
              <a:defRPr sz="2000"/>
            </a:lvl7pPr>
            <a:lvl8pPr marL="3199737" indent="0">
              <a:buNone/>
              <a:defRPr sz="2000"/>
            </a:lvl8pPr>
            <a:lvl9pPr marL="3656842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76440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05" indent="0">
              <a:buNone/>
              <a:defRPr sz="1200"/>
            </a:lvl2pPr>
            <a:lvl3pPr marL="914210" indent="0">
              <a:buNone/>
              <a:defRPr sz="1000"/>
            </a:lvl3pPr>
            <a:lvl4pPr marL="1371315" indent="0">
              <a:buNone/>
              <a:defRPr sz="900"/>
            </a:lvl4pPr>
            <a:lvl5pPr marL="1828420" indent="0">
              <a:buNone/>
              <a:defRPr sz="900"/>
            </a:lvl5pPr>
            <a:lvl6pPr marL="2285526" indent="0">
              <a:buNone/>
              <a:defRPr sz="900"/>
            </a:lvl6pPr>
            <a:lvl7pPr marL="2742632" indent="0">
              <a:buNone/>
              <a:defRPr sz="900"/>
            </a:lvl7pPr>
            <a:lvl8pPr marL="3199737" indent="0">
              <a:buNone/>
              <a:defRPr sz="900"/>
            </a:lvl8pPr>
            <a:lvl9pPr marL="3656842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E401-EB91-43AE-85EF-315796C634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363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3444875" y="6888163"/>
            <a:ext cx="31877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780" tIns="50389" rIns="100780" bIns="50389" numCol="1" anchor="b" anchorCtr="0" compatLnSpc="1">
            <a:prstTxWarp prst="textNoShape">
              <a:avLst/>
            </a:prstTxWarp>
          </a:bodyPr>
          <a:lstStyle>
            <a:lvl1pPr algn="ctr"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105" algn="l"/>
                <a:tab pos="914210" algn="l"/>
                <a:tab pos="1371315" algn="l"/>
                <a:tab pos="1828420" algn="l"/>
                <a:tab pos="2285526" algn="l"/>
                <a:tab pos="2742632" algn="l"/>
                <a:tab pos="3199737" algn="l"/>
                <a:tab pos="3656842" algn="l"/>
                <a:tab pos="4113947" algn="l"/>
                <a:tab pos="4571052" algn="l"/>
                <a:tab pos="5028157" algn="l"/>
                <a:tab pos="5485262" algn="l"/>
                <a:tab pos="5942368" algn="l"/>
                <a:tab pos="6399473" algn="l"/>
                <a:tab pos="6856578" algn="l"/>
                <a:tab pos="7313683" algn="l"/>
                <a:tab pos="7770788" algn="l"/>
                <a:tab pos="8227893" algn="l"/>
                <a:tab pos="8684999" algn="l"/>
                <a:tab pos="9142104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436563" y="6875463"/>
            <a:ext cx="234791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780" tIns="50389" rIns="100780" bIns="50389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1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AC514C0-FBC5-475F-B67B-FCB5C8D2B3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10079038" cy="600075"/>
            <a:chOff x="0" y="0"/>
            <a:chExt cx="6349" cy="378"/>
          </a:xfrm>
        </p:grpSpPr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99" cy="370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87" y="94"/>
              <a:ext cx="6063" cy="191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84" y="94"/>
              <a:ext cx="96" cy="98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380" y="0"/>
              <a:ext cx="97" cy="96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80" y="94"/>
              <a:ext cx="97" cy="98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91" y="190"/>
              <a:ext cx="95" cy="96"/>
            </a:xfrm>
            <a:prstGeom prst="rect">
              <a:avLst/>
            </a:prstGeom>
            <a:solidFill>
              <a:srgbClr val="FCC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91" y="95"/>
              <a:ext cx="98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284" y="188"/>
              <a:ext cx="96" cy="96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191" y="284"/>
              <a:ext cx="95" cy="95"/>
            </a:xfrm>
            <a:prstGeom prst="rect">
              <a:avLst/>
            </a:prstGeom>
            <a:solidFill>
              <a:srgbClr val="FBA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503238"/>
            <a:ext cx="9069388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184400"/>
            <a:ext cx="906938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31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lvl1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2pPr>
      <a:lvl3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3pPr>
      <a:lvl4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4pPr>
      <a:lvl5pPr algn="l" defTabSz="45561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5pPr>
      <a:lvl6pPr marL="2514080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6pPr>
      <a:lvl7pPr marL="2971184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7pPr>
      <a:lvl8pPr marL="3428290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8pPr>
      <a:lvl9pPr marL="3885394" indent="-228552" algn="l" defTabSz="457105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lnSpc>
          <a:spcPct val="87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lnSpc>
          <a:spcPct val="87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100">
          <a:solidFill>
            <a:srgbClr val="000000"/>
          </a:solidFill>
          <a:latin typeface="+mn-lt"/>
          <a:cs typeface="+mn-cs"/>
        </a:defRPr>
      </a:lvl2pPr>
      <a:lvl3pPr marL="1141413" indent="-227013" algn="l" defTabSz="45561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cs typeface="+mn-cs"/>
        </a:defRPr>
      </a:lvl3pPr>
      <a:lvl4pPr marL="1598613" indent="-227013" algn="l" defTabSz="45561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cs typeface="+mn-cs"/>
        </a:defRPr>
      </a:lvl4pPr>
      <a:lvl5pPr marL="2055813" indent="-227013" algn="l" defTabSz="45561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200">
          <a:solidFill>
            <a:srgbClr val="000000"/>
          </a:solidFill>
          <a:latin typeface="+mn-lt"/>
          <a:cs typeface="+mn-cs"/>
        </a:defRPr>
      </a:lvl5pPr>
      <a:lvl6pPr marL="2514080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6pPr>
      <a:lvl7pPr marL="2971184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7pPr>
      <a:lvl8pPr marL="3428290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8pPr>
      <a:lvl9pPr marL="3885394" indent="-228552" algn="l" defTabSz="457105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5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7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2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10079038" cy="7558088"/>
            <a:chOff x="0" y="0"/>
            <a:chExt cx="6349" cy="4761"/>
          </a:xfrm>
        </p:grpSpPr>
        <p:sp>
          <p:nvSpPr>
            <p:cNvPr id="205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434" cy="4762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sp>
          <p:nvSpPr>
            <p:cNvPr id="2057" name="Rectangle 3"/>
            <p:cNvSpPr>
              <a:spLocks noChangeArrowheads="1"/>
            </p:cNvSpPr>
            <p:nvPr/>
          </p:nvSpPr>
          <p:spPr bwMode="auto">
            <a:xfrm>
              <a:off x="1192" y="1174"/>
              <a:ext cx="5158" cy="176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sk-SK" altLang="en-US"/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0" y="741"/>
              <a:ext cx="1990" cy="2191"/>
              <a:chOff x="0" y="741"/>
              <a:chExt cx="1990" cy="2191"/>
            </a:xfrm>
          </p:grpSpPr>
          <p:sp>
            <p:nvSpPr>
              <p:cNvPr id="2059" name="Rectangle 5"/>
              <p:cNvSpPr>
                <a:spLocks noChangeArrowheads="1"/>
              </p:cNvSpPr>
              <p:nvPr/>
            </p:nvSpPr>
            <p:spPr bwMode="auto">
              <a:xfrm>
                <a:off x="398" y="2488"/>
                <a:ext cx="400" cy="445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0" name="Rectangle 6"/>
              <p:cNvSpPr>
                <a:spLocks noChangeArrowheads="1"/>
              </p:cNvSpPr>
              <p:nvPr/>
            </p:nvSpPr>
            <p:spPr bwMode="auto">
              <a:xfrm>
                <a:off x="1191" y="1174"/>
                <a:ext cx="399" cy="447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1584" y="741"/>
                <a:ext cx="407" cy="441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793" y="2488"/>
                <a:ext cx="405" cy="44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>
                <a:off x="1584" y="1174"/>
                <a:ext cx="407" cy="447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793" y="1614"/>
                <a:ext cx="405" cy="440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4" name="Rectangle 11"/>
              <p:cNvSpPr>
                <a:spLocks noChangeArrowheads="1"/>
              </p:cNvSpPr>
              <p:nvPr/>
            </p:nvSpPr>
            <p:spPr bwMode="auto">
              <a:xfrm>
                <a:off x="0" y="1614"/>
                <a:ext cx="405" cy="44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6" name="Rectangle 12"/>
              <p:cNvSpPr>
                <a:spLocks noChangeArrowheads="1"/>
              </p:cNvSpPr>
              <p:nvPr/>
            </p:nvSpPr>
            <p:spPr bwMode="auto">
              <a:xfrm>
                <a:off x="1191" y="1614"/>
                <a:ext cx="399" cy="440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7" name="Rectangle 13"/>
              <p:cNvSpPr>
                <a:spLocks noChangeArrowheads="1"/>
              </p:cNvSpPr>
              <p:nvPr/>
            </p:nvSpPr>
            <p:spPr bwMode="auto">
              <a:xfrm>
                <a:off x="398" y="2047"/>
                <a:ext cx="400" cy="448"/>
              </a:xfrm>
              <a:prstGeom prst="rect">
                <a:avLst/>
              </a:prstGeom>
              <a:solidFill>
                <a:srgbClr val="FCC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  <p:sp>
            <p:nvSpPr>
              <p:cNvPr id="2068" name="Rectangle 14"/>
              <p:cNvSpPr>
                <a:spLocks noChangeArrowheads="1"/>
              </p:cNvSpPr>
              <p:nvPr/>
            </p:nvSpPr>
            <p:spPr bwMode="auto">
              <a:xfrm>
                <a:off x="793" y="2047"/>
                <a:ext cx="405" cy="448"/>
              </a:xfrm>
              <a:prstGeom prst="rect">
                <a:avLst/>
              </a:prstGeom>
              <a:solidFill>
                <a:srgbClr val="FBA3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sk-SK" altLang="en-US"/>
              </a:p>
            </p:txBody>
          </p:sp>
        </p:grpSp>
      </p:grp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8163"/>
            <a:ext cx="2347913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3444875" y="6888163"/>
            <a:ext cx="31877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algn="ctr" defTabSz="457105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495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0800" tIns="50400" rIns="100800" bIns="504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1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2A433C9-25D1-45F5-A2A4-7DB4A6E303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5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2016125"/>
            <a:ext cx="66325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33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9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9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87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7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31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2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87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68750" y="4708525"/>
            <a:ext cx="3581400" cy="782638"/>
          </a:xfrm>
        </p:spPr>
        <p:txBody>
          <a:bodyPr lIns="100780" tIns="83016" rIns="100780" bIns="50389"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200" i="1"/>
              <a:t>Radoslav Golian</a:t>
            </a:r>
            <a:endParaRPr lang="sk-SK" altLang="en-US" sz="3200" i="1"/>
          </a:p>
        </p:txBody>
      </p:sp>
      <p:sp>
        <p:nvSpPr>
          <p:cNvPr id="5123" name="Nadpis 6"/>
          <p:cNvSpPr>
            <a:spLocks noGrp="1"/>
          </p:cNvSpPr>
          <p:nvPr>
            <p:ph type="title"/>
          </p:nvPr>
        </p:nvSpPr>
        <p:spPr>
          <a:xfrm>
            <a:off x="3968750" y="2779713"/>
            <a:ext cx="5807075" cy="1428750"/>
          </a:xfrm>
        </p:spPr>
        <p:txBody>
          <a:bodyPr/>
          <a:lstStyle/>
          <a:p>
            <a:pPr eaLnBrk="1" hangingPunct="1"/>
            <a:r>
              <a:rPr lang="sk-SK" altLang="en-US" sz="5400" dirty="0">
                <a:solidFill>
                  <a:schemeClr val="bg1"/>
                </a:solidFill>
              </a:rPr>
              <a:t>Fact Tables Techniques</a:t>
            </a:r>
            <a:endParaRPr lang="sk-SK" altLang="en-US" dirty="0">
              <a:solidFill>
                <a:schemeClr val="bg1"/>
              </a:solidFill>
            </a:endParaRPr>
          </a:p>
        </p:txBody>
      </p:sp>
      <p:sp>
        <p:nvSpPr>
          <p:cNvPr id="5124" name="Obdĺžnik 7"/>
          <p:cNvSpPr>
            <a:spLocks noChangeArrowheads="1"/>
          </p:cNvSpPr>
          <p:nvPr/>
        </p:nvSpPr>
        <p:spPr bwMode="auto">
          <a:xfrm>
            <a:off x="721192" y="7065963"/>
            <a:ext cx="1236196" cy="35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>
            <a:lvl1pPr>
              <a:lnSpc>
                <a:spcPct val="87000"/>
              </a:lnSpc>
              <a:spcBef>
                <a:spcPts val="8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7000"/>
              </a:lnSpc>
              <a:spcBef>
                <a:spcPts val="7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3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7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7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lnSpc>
                <a:spcPct val="87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4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17.</a:t>
            </a:r>
            <a:r>
              <a:rPr lang="en-US" altLang="en-US" sz="1800" dirty="0">
                <a:solidFill>
                  <a:schemeClr val="tx1"/>
                </a:solidFill>
                <a:latin typeface="Bitstream Vera Sans" pitchFamily="34" charset="0"/>
              </a:rPr>
              <a:t>10</a:t>
            </a:r>
            <a:r>
              <a:rPr lang="sk-SK" altLang="en-US" sz="1800" dirty="0">
                <a:solidFill>
                  <a:schemeClr val="tx1"/>
                </a:solidFill>
                <a:latin typeface="Bitstream Vera Sans" pitchFamily="34" charset="0"/>
              </a:rPr>
              <a:t>.2018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Periodic</a:t>
            </a:r>
            <a:r>
              <a:rPr lang="sk-SK" dirty="0"/>
              <a:t> </a:t>
            </a:r>
            <a:r>
              <a:rPr lang="sk-SK" dirty="0" err="1"/>
              <a:t>Snapshot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5621"/>
            <a:ext cx="9069388" cy="4279900"/>
          </a:xfrm>
        </p:spPr>
        <p:txBody>
          <a:bodyPr/>
          <a:lstStyle/>
          <a:p>
            <a:r>
              <a:rPr lang="en-GB" dirty="0"/>
              <a:t>A row summarizes many measurement events occurring over a standard period</a:t>
            </a:r>
          </a:p>
          <a:p>
            <a:r>
              <a:rPr lang="en-GB" dirty="0"/>
              <a:t>The grain</a:t>
            </a:r>
          </a:p>
          <a:p>
            <a:pPr lvl="1"/>
            <a:r>
              <a:rPr lang="en-GB" dirty="0"/>
              <a:t>Period (day, week, month, year, …), not the individual transaction</a:t>
            </a:r>
          </a:p>
          <a:p>
            <a:r>
              <a:rPr lang="en-GB" dirty="0"/>
              <a:t>Many facts </a:t>
            </a:r>
          </a:p>
          <a:p>
            <a:pPr lvl="1"/>
            <a:r>
              <a:rPr lang="en-GB" dirty="0"/>
              <a:t>Any measurement event consistent with the fact table grain is permissible</a:t>
            </a:r>
          </a:p>
          <a:p>
            <a:r>
              <a:rPr lang="en-GB" dirty="0"/>
              <a:t>Uniformly dense in their foreign keys</a:t>
            </a:r>
          </a:p>
          <a:p>
            <a:pPr lvl="1"/>
            <a:r>
              <a:rPr lang="en-GB" dirty="0"/>
              <a:t>if no activity takes place, a row containing a zero or null for each fact is created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14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Periodic</a:t>
            </a:r>
            <a:r>
              <a:rPr lang="sk-SK" dirty="0"/>
              <a:t> </a:t>
            </a:r>
            <a:r>
              <a:rPr lang="sk-SK" dirty="0" err="1"/>
              <a:t>Snapshot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0" y="2915741"/>
            <a:ext cx="802085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Accumulating</a:t>
            </a:r>
            <a:r>
              <a:rPr lang="sk-SK" dirty="0"/>
              <a:t> </a:t>
            </a:r>
            <a:r>
              <a:rPr lang="sk-SK" dirty="0" err="1"/>
              <a:t>Snapshot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row summarizes the measurement events occurring at predictable steps between the beginning and the end of a process</a:t>
            </a:r>
          </a:p>
          <a:p>
            <a:r>
              <a:rPr lang="en-GB" dirty="0"/>
              <a:t>Pipeline or workflow processes</a:t>
            </a:r>
          </a:p>
          <a:p>
            <a:pPr lvl="1"/>
            <a:r>
              <a:rPr lang="en-GB" dirty="0"/>
              <a:t>Order fulfilment, claim processing</a:t>
            </a:r>
          </a:p>
          <a:p>
            <a:pPr lvl="1"/>
            <a:r>
              <a:rPr lang="en-GB" dirty="0"/>
              <a:t>Defined start point, standard intermediate steps, and defined end point </a:t>
            </a:r>
          </a:p>
          <a:p>
            <a:r>
              <a:rPr lang="en-GB" dirty="0"/>
              <a:t>Date foreign key for each critical milestone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284925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Accumulating</a:t>
            </a:r>
            <a:r>
              <a:rPr lang="sk-SK" dirty="0"/>
              <a:t> </a:t>
            </a:r>
            <a:r>
              <a:rPr lang="sk-SK" dirty="0" err="1"/>
              <a:t>Snapshot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individual row corresponding for instance to a line on an order</a:t>
            </a:r>
          </a:p>
          <a:p>
            <a:pPr lvl="1"/>
            <a:r>
              <a:rPr lang="en-GB" dirty="0"/>
              <a:t>Initially inserted when the order line is created</a:t>
            </a:r>
          </a:p>
          <a:p>
            <a:pPr lvl="1"/>
            <a:r>
              <a:rPr lang="en-GB" dirty="0"/>
              <a:t>As pipeline </a:t>
            </a:r>
            <a:br>
              <a:rPr lang="en-GB" dirty="0"/>
            </a:br>
            <a:r>
              <a:rPr lang="en-GB" dirty="0"/>
              <a:t>progress </a:t>
            </a:r>
            <a:br>
              <a:rPr lang="en-GB" dirty="0"/>
            </a:br>
            <a:r>
              <a:rPr lang="en-GB" dirty="0"/>
              <a:t>occurs, the </a:t>
            </a:r>
            <a:br>
              <a:rPr lang="en-GB" dirty="0"/>
            </a:br>
            <a:r>
              <a:rPr lang="en-GB" dirty="0"/>
              <a:t>accumulating </a:t>
            </a:r>
            <a:br>
              <a:rPr lang="en-GB" dirty="0"/>
            </a:br>
            <a:r>
              <a:rPr lang="en-GB" dirty="0"/>
              <a:t>fact table row </a:t>
            </a:r>
            <a:br>
              <a:rPr lang="en-GB" dirty="0"/>
            </a:br>
            <a:r>
              <a:rPr lang="en-GB" dirty="0"/>
              <a:t>is revisited </a:t>
            </a:r>
            <a:br>
              <a:rPr lang="en-GB" dirty="0"/>
            </a:br>
            <a:r>
              <a:rPr lang="en-GB" dirty="0"/>
              <a:t>and updated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6" y="3635821"/>
            <a:ext cx="614629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Factless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18" y="1763613"/>
            <a:ext cx="9069388" cy="4279900"/>
          </a:xfrm>
        </p:spPr>
        <p:txBody>
          <a:bodyPr/>
          <a:lstStyle/>
          <a:p>
            <a:r>
              <a:rPr lang="en-GB" dirty="0"/>
              <a:t>It is possible that an event merely records a set of dimensional entities coming together at a moment in time</a:t>
            </a:r>
          </a:p>
          <a:p>
            <a:pPr lvl="1"/>
            <a:r>
              <a:rPr lang="en-GB" dirty="0"/>
              <a:t>Student attending a class on a given day (calendar day, student, teacher, location, class)</a:t>
            </a:r>
          </a:p>
          <a:p>
            <a:r>
              <a:rPr lang="en-GB" dirty="0"/>
              <a:t>Can also be used to </a:t>
            </a:r>
            <a:r>
              <a:rPr lang="en-GB" dirty="0" err="1"/>
              <a:t>analyze</a:t>
            </a:r>
            <a:r>
              <a:rPr lang="en-GB" dirty="0"/>
              <a:t> what did not happen</a:t>
            </a:r>
          </a:p>
          <a:p>
            <a:pPr lvl="1"/>
            <a:r>
              <a:rPr lang="en-GB" dirty="0"/>
              <a:t>a </a:t>
            </a:r>
            <a:r>
              <a:rPr lang="en-GB" dirty="0" err="1"/>
              <a:t>factless</a:t>
            </a:r>
            <a:r>
              <a:rPr lang="en-GB" dirty="0"/>
              <a:t> coverage table that contains all the possibilities of events that might happen</a:t>
            </a:r>
          </a:p>
          <a:p>
            <a:pPr lvl="1"/>
            <a:r>
              <a:rPr lang="en-GB" dirty="0"/>
              <a:t>an activity table that contains the events that did happen</a:t>
            </a:r>
          </a:p>
          <a:p>
            <a:pPr lvl="1"/>
            <a:r>
              <a:rPr lang="en-GB" dirty="0"/>
              <a:t>activity is subtracted from the coverage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340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Factless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5" y="2699717"/>
            <a:ext cx="8763528" cy="37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Depth</a:t>
            </a:r>
            <a:r>
              <a:rPr lang="sk-SK" dirty="0"/>
              <a:t> </a:t>
            </a:r>
            <a:r>
              <a:rPr lang="sk-SK" dirty="0" err="1"/>
              <a:t>Positional</a:t>
            </a:r>
            <a:r>
              <a:rPr lang="sk-SK" dirty="0"/>
              <a:t> </a:t>
            </a:r>
            <a:r>
              <a:rPr lang="sk-SK" dirty="0" err="1"/>
              <a:t>Hierarchies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series of many-to-one relationships</a:t>
            </a:r>
          </a:p>
          <a:p>
            <a:pPr lvl="1"/>
            <a:r>
              <a:rPr lang="en-GB" dirty="0"/>
              <a:t>Product to brand to category to department</a:t>
            </a:r>
          </a:p>
          <a:p>
            <a:r>
              <a:rPr lang="en-GB" dirty="0"/>
              <a:t>Number of levels is fixed</a:t>
            </a:r>
          </a:p>
          <a:p>
            <a:r>
              <a:rPr lang="en-GB" dirty="0"/>
              <a:t>The hierarchy levels should appear as separate positional attributes in a dimension table.</a:t>
            </a:r>
          </a:p>
          <a:p>
            <a:r>
              <a:rPr lang="en-GB" dirty="0"/>
              <a:t>Predictable and fast query performance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99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Depth</a:t>
            </a:r>
            <a:r>
              <a:rPr lang="sk-SK" dirty="0"/>
              <a:t> </a:t>
            </a:r>
            <a:r>
              <a:rPr lang="sk-SK" dirty="0" err="1"/>
              <a:t>Positional</a:t>
            </a:r>
            <a:r>
              <a:rPr lang="sk-SK" dirty="0"/>
              <a:t> </a:t>
            </a:r>
            <a:r>
              <a:rPr lang="sk-SK" dirty="0" err="1"/>
              <a:t>Hierarchies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20" y="3203773"/>
            <a:ext cx="8322598" cy="26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7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Slightly</a:t>
            </a:r>
            <a:r>
              <a:rPr lang="sk-SK" dirty="0"/>
              <a:t> </a:t>
            </a:r>
            <a:r>
              <a:rPr lang="sk-SK" dirty="0" err="1"/>
              <a:t>Ragged</a:t>
            </a:r>
            <a:r>
              <a:rPr lang="sk-SK" dirty="0"/>
              <a:t>/</a:t>
            </a:r>
            <a:r>
              <a:rPr lang="sk-SK" dirty="0" err="1"/>
              <a:t>Variable</a:t>
            </a:r>
            <a:r>
              <a:rPr lang="sk-SK" dirty="0"/>
              <a:t> </a:t>
            </a:r>
            <a:r>
              <a:rPr lang="sk-SK" dirty="0" err="1"/>
              <a:t>Depth</a:t>
            </a:r>
            <a:r>
              <a:rPr lang="sk-SK" dirty="0"/>
              <a:t> </a:t>
            </a:r>
            <a:r>
              <a:rPr lang="sk-SK" dirty="0" err="1"/>
              <a:t>Hierarchies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 of levels is not fixed</a:t>
            </a:r>
          </a:p>
          <a:p>
            <a:r>
              <a:rPr lang="en-GB" dirty="0"/>
              <a:t>Range in depth is small</a:t>
            </a:r>
          </a:p>
          <a:p>
            <a:pPr lvl="1"/>
            <a:r>
              <a:rPr lang="en-GB" dirty="0"/>
              <a:t>Geographic hierarchies (3-6 levels)</a:t>
            </a:r>
          </a:p>
          <a:p>
            <a:r>
              <a:rPr lang="en-GB" dirty="0"/>
              <a:t>Fixed depth positional design</a:t>
            </a:r>
          </a:p>
          <a:p>
            <a:pPr lvl="1"/>
            <a:r>
              <a:rPr lang="en-GB" dirty="0"/>
              <a:t>Separate dimension attributes </a:t>
            </a:r>
            <a:br>
              <a:rPr lang="en-GB" dirty="0"/>
            </a:br>
            <a:r>
              <a:rPr lang="en-GB" dirty="0"/>
              <a:t>for the maximum number </a:t>
            </a:r>
            <a:br>
              <a:rPr lang="en-GB" dirty="0"/>
            </a:br>
            <a:r>
              <a:rPr lang="en-GB" dirty="0"/>
              <a:t>of levels</a:t>
            </a:r>
          </a:p>
          <a:p>
            <a:pPr lvl="1"/>
            <a:r>
              <a:rPr lang="en-GB" dirty="0"/>
              <a:t>Attributes are populated </a:t>
            </a:r>
            <a:br>
              <a:rPr lang="en-GB" dirty="0"/>
            </a:br>
            <a:r>
              <a:rPr lang="en-GB" dirty="0"/>
              <a:t>based on rules from the </a:t>
            </a:r>
            <a:br>
              <a:rPr lang="en-GB" dirty="0"/>
            </a:br>
            <a:r>
              <a:rPr lang="en-GB" dirty="0"/>
              <a:t>business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00" y="5075981"/>
            <a:ext cx="3914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Depth Hierarchies with Hierarchy Bridge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Indeterminate depth are difficult to model and query in a relational database</a:t>
            </a:r>
          </a:p>
          <a:p>
            <a:pPr lvl="1"/>
            <a:r>
              <a:rPr lang="en-GB" dirty="0"/>
              <a:t>SQL extensions and OLAP access languages provide some support for recursive parent/child relationships</a:t>
            </a:r>
          </a:p>
          <a:p>
            <a:r>
              <a:rPr lang="en-GB" dirty="0"/>
              <a:t>Approach: Modelling ragged hierarchy with a specially constructed </a:t>
            </a:r>
            <a:r>
              <a:rPr lang="en-GB" i="1" dirty="0"/>
              <a:t>bridge table</a:t>
            </a:r>
            <a:r>
              <a:rPr lang="en-GB" dirty="0"/>
              <a:t>.</a:t>
            </a:r>
          </a:p>
          <a:p>
            <a:r>
              <a:rPr lang="en-GB" dirty="0"/>
              <a:t>Bridge table </a:t>
            </a:r>
          </a:p>
          <a:p>
            <a:pPr lvl="1"/>
            <a:r>
              <a:rPr lang="en-GB" dirty="0"/>
              <a:t>Contains a row for every possible path</a:t>
            </a:r>
          </a:p>
          <a:p>
            <a:pPr lvl="1"/>
            <a:r>
              <a:rPr lang="en-GB" dirty="0"/>
              <a:t>Enables all forms of hierarchy traversal to be accomplished with standard SQL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802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Additivity</a:t>
            </a:r>
            <a:endParaRPr lang="sk-SK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59792" y="1948209"/>
            <a:ext cx="9734103" cy="5504036"/>
          </a:xfrm>
        </p:spPr>
        <p:txBody>
          <a:bodyPr/>
          <a:lstStyle/>
          <a:p>
            <a:r>
              <a:rPr lang="sk-SK" sz="4000" dirty="0" err="1"/>
              <a:t>Additive</a:t>
            </a:r>
            <a:r>
              <a:rPr lang="sk-SK" sz="4000" dirty="0"/>
              <a:t> </a:t>
            </a:r>
            <a:r>
              <a:rPr lang="sk-SK" sz="4000" dirty="0" err="1"/>
              <a:t>Facts</a:t>
            </a:r>
            <a:endParaRPr lang="sk-SK" sz="4000" dirty="0"/>
          </a:p>
          <a:p>
            <a:pPr lvl="1"/>
            <a:r>
              <a:rPr lang="en-GB" sz="3200" dirty="0"/>
              <a:t>The most flexible and useful facts</a:t>
            </a:r>
          </a:p>
          <a:p>
            <a:pPr lvl="1"/>
            <a:r>
              <a:rPr lang="en-GB" sz="3200" dirty="0"/>
              <a:t>Additive measures can be summed across any of the dimensions associated with the fact table</a:t>
            </a:r>
            <a:endParaRPr lang="en-GB" sz="3600" dirty="0"/>
          </a:p>
          <a:p>
            <a:r>
              <a:rPr lang="en-GB" sz="4000" dirty="0"/>
              <a:t>Semi-additive Facts</a:t>
            </a:r>
          </a:p>
          <a:p>
            <a:pPr lvl="1"/>
            <a:r>
              <a:rPr lang="en-GB" sz="3200" dirty="0"/>
              <a:t>Can be summed across some dimensions, but not all</a:t>
            </a:r>
          </a:p>
          <a:p>
            <a:pPr lvl="1"/>
            <a:r>
              <a:rPr lang="en-GB" sz="3200" dirty="0"/>
              <a:t>Balance amounts: they are additive across all dimensions except time. </a:t>
            </a:r>
          </a:p>
          <a:p>
            <a:endParaRPr lang="en-US" alt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endParaRPr lang="sk-SK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Depth Hierarchies with Hierarchy Bridge Tables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6" y="2267669"/>
            <a:ext cx="2505075" cy="2352675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>
            <a:off x="3584507" y="2699717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sk-SK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Bitstream Vera Sans" pitchFamily="1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32" y="1907629"/>
            <a:ext cx="4842418" cy="557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7" y="5075981"/>
            <a:ext cx="5534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Ownership &amp; Time Varying </a:t>
            </a:r>
            <a:r>
              <a:rPr lang="en-US" dirty="0" err="1"/>
              <a:t>Hierachies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88" y="2662490"/>
            <a:ext cx="6632068" cy="2007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96" y="4908748"/>
            <a:ext cx="6596852" cy="20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Depth Hierarchies with </a:t>
            </a:r>
            <a:r>
              <a:rPr lang="en-GB" dirty="0" err="1"/>
              <a:t>Pathstring</a:t>
            </a:r>
            <a:r>
              <a:rPr lang="en-GB" dirty="0"/>
              <a:t> Attributes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Bridge table can be avoided by implementing a </a:t>
            </a:r>
            <a:r>
              <a:rPr lang="en-GB" i="1" dirty="0" err="1"/>
              <a:t>pathstring</a:t>
            </a:r>
            <a:r>
              <a:rPr lang="en-GB" i="1" dirty="0"/>
              <a:t> attribute</a:t>
            </a:r>
            <a:endParaRPr lang="en-GB" dirty="0"/>
          </a:p>
          <a:p>
            <a:r>
              <a:rPr lang="en-GB" dirty="0" err="1"/>
              <a:t>Pathstring</a:t>
            </a:r>
            <a:endParaRPr lang="en-GB" dirty="0"/>
          </a:p>
          <a:p>
            <a:pPr lvl="1"/>
            <a:r>
              <a:rPr lang="en-GB" dirty="0"/>
              <a:t>Defined for each row in the dimension </a:t>
            </a:r>
          </a:p>
          <a:p>
            <a:pPr lvl="1"/>
            <a:r>
              <a:rPr lang="en-GB" dirty="0"/>
              <a:t>Contains a specially encoded text string containing the complete path description from the root to the node described dimension row. </a:t>
            </a:r>
          </a:p>
          <a:p>
            <a:pPr lvl="1"/>
            <a:r>
              <a:rPr lang="en-GB" dirty="0"/>
              <a:t>Does not enable rapid substitution of alternative hierarchies or shared ownership hierarchies. </a:t>
            </a:r>
          </a:p>
          <a:p>
            <a:pPr lvl="1"/>
            <a:r>
              <a:rPr lang="en-GB" dirty="0"/>
              <a:t>Structure changes could force the entire hierarchy to be relabelled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933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Depth Hierarchies with </a:t>
            </a:r>
            <a:r>
              <a:rPr lang="en-GB" dirty="0" err="1"/>
              <a:t>Pathstring</a:t>
            </a:r>
            <a:r>
              <a:rPr lang="en-GB" dirty="0"/>
              <a:t> Attributes</a:t>
            </a: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24" y="2339677"/>
            <a:ext cx="3224956" cy="30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Centipede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Centipede fact tables should be avoided</a:t>
            </a:r>
          </a:p>
          <a:p>
            <a:pPr lvl="1"/>
            <a:r>
              <a:rPr lang="en-GB" dirty="0"/>
              <a:t>Separate normalized dimensions for each level of a many-to-one hierarchy</a:t>
            </a:r>
          </a:p>
          <a:p>
            <a:pPr lvl="2"/>
            <a:r>
              <a:rPr lang="en-GB" dirty="0"/>
              <a:t>date dimension, month dimension, quarter dimension, and year dimension</a:t>
            </a:r>
          </a:p>
          <a:p>
            <a:pPr lvl="1"/>
            <a:r>
              <a:rPr lang="en-GB" dirty="0"/>
              <a:t>FK for each low cardinality dimension</a:t>
            </a:r>
          </a:p>
          <a:p>
            <a:r>
              <a:rPr lang="en-GB" dirty="0"/>
              <a:t>Fixed depth, many-to-one hierarchically related dimensions should be collapsed back to their unique lowest grains</a:t>
            </a:r>
          </a:p>
          <a:p>
            <a:r>
              <a:rPr lang="en-GB" dirty="0"/>
              <a:t>A junk dimension should be created for low-cardinality dimension tables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063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Centipede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79" y="2279501"/>
            <a:ext cx="6429970" cy="46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9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Values as Attributes or 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Numeric value </a:t>
            </a:r>
          </a:p>
          <a:p>
            <a:pPr lvl="1"/>
            <a:r>
              <a:rPr lang="en-GB" dirty="0"/>
              <a:t>If it is used primarily for calculation purposes, it likely belongs in the fact table</a:t>
            </a:r>
          </a:p>
          <a:p>
            <a:pPr lvl="1"/>
            <a:r>
              <a:rPr lang="en-GB" dirty="0"/>
              <a:t>If a stable numeric value is used predominantly for filtering and grouping, it likely belongs in the dimension table</a:t>
            </a:r>
          </a:p>
          <a:p>
            <a:pPr lvl="1"/>
            <a:r>
              <a:rPr lang="en-GB" dirty="0"/>
              <a:t>In some cases, it is useful to model the numeric value as both a fact and dimension attribute</a:t>
            </a:r>
          </a:p>
        </p:txBody>
      </p:sp>
    </p:spTree>
    <p:extLst>
      <p:ext uri="{BB962C8B-B14F-4D97-AF65-F5344CB8AC3E}">
        <p14:creationId xmlns:p14="http://schemas.microsoft.com/office/powerpoint/2010/main" val="2338779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Lag</a:t>
            </a:r>
            <a:r>
              <a:rPr lang="sk-SK" dirty="0"/>
              <a:t>/</a:t>
            </a:r>
            <a:r>
              <a:rPr lang="sk-SK" dirty="0" err="1"/>
              <a:t>Duration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7" y="1907629"/>
            <a:ext cx="9069388" cy="4279900"/>
          </a:xfrm>
        </p:spPr>
        <p:txBody>
          <a:bodyPr/>
          <a:lstStyle/>
          <a:p>
            <a:r>
              <a:rPr lang="en-GB" dirty="0"/>
              <a:t>Accumulating snapshot fact tables capture multiple process milestones, each with a date foreign key</a:t>
            </a:r>
          </a:p>
          <a:p>
            <a:r>
              <a:rPr lang="en-GB" dirty="0"/>
              <a:t>Business users often want to analyse the lags or durations between these milestones</a:t>
            </a:r>
          </a:p>
          <a:p>
            <a:pPr lvl="1"/>
            <a:r>
              <a:rPr lang="en-GB" dirty="0"/>
              <a:t>differences between dates</a:t>
            </a:r>
          </a:p>
          <a:p>
            <a:pPr lvl="1"/>
            <a:r>
              <a:rPr lang="en-GB" dirty="0"/>
              <a:t>lags are based on more complicated business rules (</a:t>
            </a:r>
            <a:r>
              <a:rPr lang="en-GB" dirty="0" err="1"/>
              <a:t>e.g</a:t>
            </a:r>
            <a:r>
              <a:rPr lang="en-GB" dirty="0"/>
              <a:t> working hours)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6714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Lag</a:t>
            </a:r>
            <a:r>
              <a:rPr lang="sk-SK" dirty="0"/>
              <a:t>/</a:t>
            </a:r>
            <a:r>
              <a:rPr lang="sk-SK" dirty="0" err="1"/>
              <a:t>Duration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Dozens of steps in a pipeline could imply hundreds of possible lags</a:t>
            </a:r>
          </a:p>
          <a:p>
            <a:pPr lvl="1"/>
            <a:r>
              <a:rPr lang="en-GB" dirty="0"/>
              <a:t>one time lag for each step measured against the process’s start point. </a:t>
            </a:r>
          </a:p>
          <a:p>
            <a:pPr lvl="1"/>
            <a:r>
              <a:rPr lang="en-GB" dirty="0"/>
              <a:t>every possible lag between two steps can be calculated as a subtraction between the two lags stored in the fact table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583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51445"/>
            <a:ext cx="9069388" cy="1509712"/>
          </a:xfrm>
        </p:spPr>
        <p:txBody>
          <a:bodyPr/>
          <a:lstStyle/>
          <a:p>
            <a:r>
              <a:rPr lang="sk-SK" dirty="0" err="1"/>
              <a:t>Lag</a:t>
            </a:r>
            <a:r>
              <a:rPr lang="sk-SK" dirty="0"/>
              <a:t>/</a:t>
            </a:r>
            <a:r>
              <a:rPr lang="sk-SK" dirty="0" err="1"/>
              <a:t>Duration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52" y="2092325"/>
            <a:ext cx="5591175" cy="546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4" y="1418257"/>
            <a:ext cx="5553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Additivity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Non-additive Facts</a:t>
            </a:r>
          </a:p>
          <a:p>
            <a:pPr lvl="1"/>
            <a:r>
              <a:rPr lang="en-GB" sz="3200" dirty="0"/>
              <a:t>Typical example ratios</a:t>
            </a:r>
          </a:p>
          <a:p>
            <a:pPr lvl="1"/>
            <a:r>
              <a:rPr lang="en-GB" sz="3200" dirty="0"/>
              <a:t>Fully additive components of the non-additive measure should be stored</a:t>
            </a:r>
          </a:p>
          <a:p>
            <a:pPr lvl="1"/>
            <a:r>
              <a:rPr lang="en-GB" sz="3200" dirty="0"/>
              <a:t>Calculation of the final non-additive fact is done be aggregating these components</a:t>
            </a:r>
          </a:p>
          <a:p>
            <a:pPr lvl="1"/>
            <a:r>
              <a:rPr lang="en-GB" sz="3200" dirty="0"/>
              <a:t>This final calculation is often done in the BI layer or OLAP cube.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7103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Header</a:t>
            </a:r>
            <a:r>
              <a:rPr lang="sk-SK" dirty="0"/>
              <a:t>/</a:t>
            </a:r>
            <a:r>
              <a:rPr lang="sk-SK" dirty="0" err="1"/>
              <a:t>Line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Operational transaction systems often consist of a transaction header row that’s associated with multiple transaction lines</a:t>
            </a:r>
          </a:p>
          <a:p>
            <a:r>
              <a:rPr lang="en-GB" dirty="0"/>
              <a:t>With </a:t>
            </a:r>
            <a:r>
              <a:rPr lang="en-GB" i="1" dirty="0"/>
              <a:t>header/line </a:t>
            </a:r>
            <a:r>
              <a:rPr lang="en-GB" dirty="0"/>
              <a:t>schemas</a:t>
            </a:r>
          </a:p>
          <a:p>
            <a:pPr lvl="1"/>
            <a:r>
              <a:rPr lang="en-GB" dirty="0"/>
              <a:t>All the header-level dimension foreign keys and degenerate dimensions should be included on the line-level fact table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73542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Allocated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2051645"/>
            <a:ext cx="9069388" cy="4279900"/>
          </a:xfrm>
        </p:spPr>
        <p:txBody>
          <a:bodyPr/>
          <a:lstStyle/>
          <a:p>
            <a:r>
              <a:rPr lang="en-GB" dirty="0"/>
              <a:t>It is quite common in header/line transaction data to encounter facts of differing granularity</a:t>
            </a:r>
          </a:p>
          <a:p>
            <a:pPr lvl="1"/>
            <a:r>
              <a:rPr lang="en-GB" dirty="0"/>
              <a:t>header freight charge.</a:t>
            </a:r>
          </a:p>
          <a:p>
            <a:r>
              <a:rPr lang="en-GB" dirty="0"/>
              <a:t>The header facts should be allocated down to the line level </a:t>
            </a:r>
          </a:p>
          <a:p>
            <a:pPr lvl="1"/>
            <a:r>
              <a:rPr lang="en-GB" dirty="0"/>
              <a:t>Based on rules provided by the business</a:t>
            </a:r>
          </a:p>
          <a:p>
            <a:pPr lvl="1"/>
            <a:r>
              <a:rPr lang="en-GB" dirty="0"/>
              <a:t>Allocated facts can be sliced and rolled up by all the dimensions</a:t>
            </a:r>
          </a:p>
          <a:p>
            <a:pPr lvl="1"/>
            <a:r>
              <a:rPr lang="en-GB" dirty="0"/>
              <a:t>In many cases, creating a header-level fact table can be avoided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499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Allocated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8" y="3131765"/>
            <a:ext cx="708005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6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Currency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49" y="1835621"/>
            <a:ext cx="9069388" cy="4279900"/>
          </a:xfrm>
        </p:spPr>
        <p:txBody>
          <a:bodyPr/>
          <a:lstStyle/>
          <a:p>
            <a:r>
              <a:rPr lang="en-GB" dirty="0"/>
              <a:t>Fact tables that record financial transactions in multiple currencies should contain a pair of columns for every financial fact in the row. </a:t>
            </a:r>
          </a:p>
          <a:p>
            <a:pPr lvl="1"/>
            <a:r>
              <a:rPr lang="en-GB" dirty="0"/>
              <a:t>True currency of the transaction</a:t>
            </a:r>
          </a:p>
          <a:p>
            <a:pPr lvl="1"/>
            <a:r>
              <a:rPr lang="en-GB" dirty="0"/>
              <a:t>Single standard currency used throughout the fact table.</a:t>
            </a:r>
          </a:p>
          <a:p>
            <a:pPr lvl="2"/>
            <a:r>
              <a:rPr lang="en-GB" dirty="0"/>
              <a:t>Created in an ETL process according to an approved business rule for currency conversion. </a:t>
            </a:r>
          </a:p>
          <a:p>
            <a:r>
              <a:rPr lang="en-GB" dirty="0"/>
              <a:t>This fact table also must have a currency dimension to identify the transaction’s true currency.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036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Currency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52" y="2987749"/>
            <a:ext cx="619402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09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Units of Measure 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business processes require facts to be stated simultaneously in several units of measure.</a:t>
            </a:r>
          </a:p>
          <a:p>
            <a:pPr lvl="1"/>
            <a:r>
              <a:rPr lang="en-GB" dirty="0"/>
              <a:t>For example, a supply chain may need to report the same facts as pallets, ship cases, retail cases, or individual scan units. </a:t>
            </a:r>
          </a:p>
          <a:p>
            <a:pPr lvl="1"/>
            <a:r>
              <a:rPr lang="en-GB" dirty="0"/>
              <a:t>If the number of facts is large, a convenient technique is to store the facts once in the table at an agreed standard unit of measure</a:t>
            </a:r>
          </a:p>
          <a:p>
            <a:pPr lvl="1"/>
            <a:r>
              <a:rPr lang="en-GB" dirty="0"/>
              <a:t>Store conversion factors between the standard measure and all the others (in the fact table)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540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Units of Measure Facts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86" y="2179442"/>
            <a:ext cx="5288482" cy="44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Year</a:t>
            </a:r>
            <a:r>
              <a:rPr lang="sk-SK" dirty="0"/>
              <a:t>-to-</a:t>
            </a:r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best practise is to calculate the YTD metrics in the BI applications or OLAP cube rather than storing YTD facts in the fact table.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6341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Timespan Tracking in Fact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basic fact table grains</a:t>
            </a:r>
          </a:p>
          <a:p>
            <a:pPr lvl="1"/>
            <a:r>
              <a:rPr lang="en-GB" dirty="0"/>
              <a:t>Transaction</a:t>
            </a:r>
          </a:p>
          <a:p>
            <a:pPr lvl="1"/>
            <a:r>
              <a:rPr lang="en-GB" dirty="0"/>
              <a:t>Periodic snapshot</a:t>
            </a:r>
          </a:p>
          <a:p>
            <a:pPr lvl="1"/>
            <a:r>
              <a:rPr lang="en-GB" dirty="0"/>
              <a:t>Accumulating snapshot</a:t>
            </a:r>
          </a:p>
          <a:p>
            <a:r>
              <a:rPr lang="en-GB" dirty="0"/>
              <a:t>In isolated cases</a:t>
            </a:r>
          </a:p>
          <a:p>
            <a:pPr lvl="1"/>
            <a:r>
              <a:rPr lang="en-GB" dirty="0"/>
              <a:t>It is useful to add a row effective date, row expiration date, and current row indicator</a:t>
            </a:r>
          </a:p>
          <a:p>
            <a:pPr lvl="1"/>
            <a:r>
              <a:rPr lang="en-GB" dirty="0"/>
              <a:t>Scenario: Slowly changing inventory balances</a:t>
            </a:r>
          </a:p>
          <a:p>
            <a:pPr lvl="2"/>
            <a:r>
              <a:rPr lang="en-GB" dirty="0"/>
              <a:t>A frequent periodic snapshot would load identical rows with each snapshot.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4663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Timespan Tracking in Fact Tables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36" y="3275781"/>
            <a:ext cx="6898582" cy="24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Additivity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7" y="2123653"/>
            <a:ext cx="886532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Late </a:t>
            </a:r>
            <a:r>
              <a:rPr lang="sk-SK" dirty="0" err="1"/>
              <a:t>Arriving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fact row is </a:t>
            </a:r>
            <a:r>
              <a:rPr lang="en-GB" i="1" dirty="0"/>
              <a:t>late arriving </a:t>
            </a:r>
            <a:r>
              <a:rPr lang="en-GB" dirty="0"/>
              <a:t>if the most current dimensional context for new fact rows does not match the incoming row. </a:t>
            </a:r>
          </a:p>
          <a:p>
            <a:pPr lvl="1"/>
            <a:r>
              <a:rPr lang="en-GB" dirty="0"/>
              <a:t>This happens when the fact row is delayed.</a:t>
            </a:r>
          </a:p>
          <a:p>
            <a:pPr lvl="1"/>
            <a:r>
              <a:rPr lang="en-GB" dirty="0"/>
              <a:t>In this case, the relevant dimensions must be searched to find the dimension keys that were effective when the late arriving measurement event occurred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0340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Schemas vs. OLAP Cubes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 Schemas</a:t>
            </a:r>
          </a:p>
          <a:p>
            <a:pPr lvl="1"/>
            <a:r>
              <a:rPr lang="en-GB" dirty="0"/>
              <a:t>Dimensional models implemented in RDBMS</a:t>
            </a:r>
          </a:p>
          <a:p>
            <a:r>
              <a:rPr lang="en-GB" dirty="0"/>
              <a:t>Online analytical processing (</a:t>
            </a:r>
            <a:r>
              <a:rPr lang="en-US" dirty="0"/>
              <a:t>OLAP) cubes</a:t>
            </a:r>
          </a:p>
          <a:p>
            <a:pPr lvl="1"/>
            <a:r>
              <a:rPr lang="sk-SK" dirty="0" err="1"/>
              <a:t>Dimensional</a:t>
            </a:r>
            <a:r>
              <a:rPr lang="sk-SK" dirty="0"/>
              <a:t> </a:t>
            </a:r>
            <a:r>
              <a:rPr lang="sk-SK" dirty="0" err="1"/>
              <a:t>models</a:t>
            </a:r>
            <a:r>
              <a:rPr lang="sk-SK" dirty="0"/>
              <a:t> </a:t>
            </a:r>
            <a:r>
              <a:rPr lang="sk-SK" dirty="0" err="1"/>
              <a:t>implemented</a:t>
            </a:r>
            <a:r>
              <a:rPr lang="sk-SK" dirty="0"/>
              <a:t> in </a:t>
            </a:r>
            <a:r>
              <a:rPr lang="sk-SK" dirty="0" err="1"/>
              <a:t>multidimensional</a:t>
            </a:r>
            <a:r>
              <a:rPr lang="sk-SK" dirty="0"/>
              <a:t> </a:t>
            </a:r>
            <a:r>
              <a:rPr lang="sk-SK" dirty="0" err="1"/>
              <a:t>database</a:t>
            </a:r>
            <a:r>
              <a:rPr lang="sk-SK" dirty="0"/>
              <a:t> </a:t>
            </a:r>
            <a:r>
              <a:rPr lang="sk-SK" dirty="0" err="1"/>
              <a:t>environments</a:t>
            </a:r>
            <a:endParaRPr lang="en-US" dirty="0"/>
          </a:p>
          <a:p>
            <a:r>
              <a:rPr lang="en-GB" dirty="0"/>
              <a:t>Stars &amp; OLAP Cubes </a:t>
            </a:r>
          </a:p>
          <a:p>
            <a:pPr lvl="1"/>
            <a:r>
              <a:rPr lang="en-GB" dirty="0"/>
              <a:t>Common logical </a:t>
            </a:r>
            <a:br>
              <a:rPr lang="en-GB" dirty="0"/>
            </a:br>
            <a:r>
              <a:rPr lang="en-GB" dirty="0"/>
              <a:t>design (dimensions, </a:t>
            </a:r>
            <a:br>
              <a:rPr lang="en-GB" dirty="0"/>
            </a:br>
            <a:r>
              <a:rPr lang="en-GB" dirty="0"/>
              <a:t>measures)</a:t>
            </a:r>
          </a:p>
          <a:p>
            <a:pPr lvl="1"/>
            <a:r>
              <a:rPr lang="en-GB" dirty="0"/>
              <a:t>Physical implementation differs.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0" y="4859957"/>
            <a:ext cx="4651222" cy="17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7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Cubes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989751"/>
            <a:ext cx="9069388" cy="4279900"/>
          </a:xfrm>
        </p:spPr>
        <p:txBody>
          <a:bodyPr/>
          <a:lstStyle/>
          <a:p>
            <a:r>
              <a:rPr lang="en-GB" dirty="0"/>
              <a:t>Data is stored and indexed using formats and techniques that are designed for dimensional data.</a:t>
            </a:r>
          </a:p>
          <a:p>
            <a:r>
              <a:rPr lang="en-GB" dirty="0"/>
              <a:t>Performance aggregations or </a:t>
            </a:r>
            <a:r>
              <a:rPr lang="en-GB" dirty="0" err="1"/>
              <a:t>precalculated</a:t>
            </a:r>
            <a:r>
              <a:rPr lang="en-GB" dirty="0"/>
              <a:t> summary tables are often created and managed by the OLAP cube engine.</a:t>
            </a:r>
          </a:p>
          <a:p>
            <a:r>
              <a:rPr lang="en-GB" dirty="0"/>
              <a:t>Cubes deliver superior query performance because of the </a:t>
            </a:r>
            <a:r>
              <a:rPr lang="en-GB" dirty="0" err="1"/>
              <a:t>precalculations</a:t>
            </a:r>
            <a:r>
              <a:rPr lang="en-GB" dirty="0"/>
              <a:t>, indexing strategies, and other optimizations.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3475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Cubes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613"/>
            <a:ext cx="9069388" cy="4279900"/>
          </a:xfrm>
        </p:spPr>
        <p:txBody>
          <a:bodyPr/>
          <a:lstStyle/>
          <a:p>
            <a:r>
              <a:rPr lang="en-GB" dirty="0"/>
              <a:t>A star schema</a:t>
            </a:r>
          </a:p>
          <a:p>
            <a:pPr lvl="1"/>
            <a:r>
              <a:rPr lang="en-GB" dirty="0"/>
              <a:t>Good physical foundation for building a cube</a:t>
            </a:r>
          </a:p>
          <a:p>
            <a:pPr lvl="1"/>
            <a:r>
              <a:rPr lang="en-GB" dirty="0"/>
              <a:t>Basis </a:t>
            </a:r>
            <a:r>
              <a:rPr lang="sk-SK" dirty="0" err="1"/>
              <a:t>for</a:t>
            </a:r>
            <a:r>
              <a:rPr lang="sk-SK" dirty="0"/>
              <a:t> backup and </a:t>
            </a:r>
            <a:r>
              <a:rPr lang="sk-SK" dirty="0" err="1"/>
              <a:t>recovery</a:t>
            </a:r>
            <a:r>
              <a:rPr lang="sk-SK" dirty="0"/>
              <a:t>.</a:t>
            </a:r>
          </a:p>
          <a:p>
            <a:r>
              <a:rPr lang="en-GB" dirty="0"/>
              <a:t>OLAP cubes</a:t>
            </a:r>
          </a:p>
          <a:p>
            <a:pPr lvl="1"/>
            <a:r>
              <a:rPr lang="en-GB" dirty="0"/>
              <a:t>Used to have extreme performance advantages over RDBMSs</a:t>
            </a:r>
          </a:p>
          <a:p>
            <a:pPr lvl="1"/>
            <a:r>
              <a:rPr lang="en-GB" dirty="0"/>
              <a:t>Less important distinction (appliances, in-memory databases, columnar databases)</a:t>
            </a:r>
          </a:p>
          <a:p>
            <a:r>
              <a:rPr lang="en-GB" dirty="0"/>
              <a:t>OLAP cube data structures</a:t>
            </a:r>
          </a:p>
          <a:p>
            <a:pPr lvl="1"/>
            <a:r>
              <a:rPr lang="en-GB" dirty="0"/>
              <a:t>More variable (different vendors) </a:t>
            </a:r>
          </a:p>
          <a:p>
            <a:pPr lvl="1"/>
            <a:r>
              <a:rPr lang="en-GB" dirty="0"/>
              <a:t>More difficult to port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24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Cubes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835621"/>
            <a:ext cx="9069388" cy="4279900"/>
          </a:xfrm>
        </p:spPr>
        <p:txBody>
          <a:bodyPr/>
          <a:lstStyle/>
          <a:p>
            <a:r>
              <a:rPr lang="en-GB" dirty="0"/>
              <a:t>More sophisticated security options</a:t>
            </a:r>
          </a:p>
          <a:p>
            <a:pPr lvl="1"/>
            <a:r>
              <a:rPr lang="en-GB" dirty="0"/>
              <a:t>Limiting access to detailed data but providing more open access to </a:t>
            </a:r>
            <a:r>
              <a:rPr lang="sk-SK" dirty="0" err="1"/>
              <a:t>summary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.</a:t>
            </a:r>
          </a:p>
          <a:p>
            <a:r>
              <a:rPr lang="en-GB" dirty="0"/>
              <a:t>Significantly richer analysis capabilities</a:t>
            </a:r>
          </a:p>
          <a:p>
            <a:pPr lvl="1"/>
            <a:r>
              <a:rPr lang="en-GB" dirty="0"/>
              <a:t>Main justification for using an OLAP product.</a:t>
            </a:r>
          </a:p>
          <a:p>
            <a:r>
              <a:rPr lang="en-GB" dirty="0"/>
              <a:t>SCD 2 Support</a:t>
            </a:r>
          </a:p>
          <a:p>
            <a:pPr lvl="1"/>
            <a:r>
              <a:rPr lang="en-GB" dirty="0"/>
              <a:t>Need to be reprocessed whenever data is overwritten using alternative </a:t>
            </a:r>
            <a:r>
              <a:rPr lang="en-US" dirty="0"/>
              <a:t>SCD </a:t>
            </a:r>
            <a:r>
              <a:rPr lang="sk-SK" dirty="0" err="1"/>
              <a:t>techniques</a:t>
            </a:r>
            <a:endParaRPr lang="sk-SK" dirty="0"/>
          </a:p>
          <a:p>
            <a:r>
              <a:rPr lang="en-GB" dirty="0"/>
              <a:t>Transaction and periodic snapshots supported</a:t>
            </a:r>
          </a:p>
          <a:p>
            <a:r>
              <a:rPr lang="en-GB" dirty="0"/>
              <a:t>Accumulating snapshots not supported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6160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Cubes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OLAP cubes</a:t>
            </a:r>
          </a:p>
          <a:p>
            <a:pPr lvl="1"/>
            <a:r>
              <a:rPr lang="en-GB" dirty="0"/>
              <a:t>support complex ragged hierarchies of indeterminate depth (organization charts,  bills of material, …) using native query</a:t>
            </a:r>
          </a:p>
        </p:txBody>
      </p:sp>
    </p:spTree>
    <p:extLst>
      <p:ext uri="{BB962C8B-B14F-4D97-AF65-F5344CB8AC3E}">
        <p14:creationId xmlns:p14="http://schemas.microsoft.com/office/powerpoint/2010/main" val="134433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Additivity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2" y="2267669"/>
            <a:ext cx="949073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Fact 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Null-valued measurements behave gracefully in fact tables</a:t>
            </a:r>
          </a:p>
          <a:p>
            <a:pPr lvl="1"/>
            <a:r>
              <a:rPr lang="en-GB" dirty="0"/>
              <a:t>The aggregate functions (SUM, COUNT, MIN, MAX, and AVG) all do the “right thing” with null facts. However,</a:t>
            </a:r>
          </a:p>
          <a:p>
            <a:r>
              <a:rPr lang="en-GB" dirty="0"/>
              <a:t>Nulls must be avoided in the fact table’s foreign keys</a:t>
            </a:r>
          </a:p>
          <a:p>
            <a:pPr lvl="1"/>
            <a:r>
              <a:rPr lang="en-GB" dirty="0"/>
              <a:t>The associated dimension table must have a default row (and surrogate key) representing the unknown or not applicable condition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83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Conformed</a:t>
            </a:r>
            <a:r>
              <a:rPr lang="sk-SK" dirty="0"/>
              <a:t> </a:t>
            </a:r>
            <a:r>
              <a:rPr lang="sk-SK" dirty="0" err="1"/>
              <a:t>Facts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2" y="1907629"/>
            <a:ext cx="9069388" cy="4279900"/>
          </a:xfrm>
        </p:spPr>
        <p:txBody>
          <a:bodyPr/>
          <a:lstStyle/>
          <a:p>
            <a:r>
              <a:rPr lang="en-GB" dirty="0"/>
              <a:t>Same measurement in separate fact tables</a:t>
            </a:r>
          </a:p>
          <a:p>
            <a:pPr lvl="1"/>
            <a:r>
              <a:rPr lang="en-GB" dirty="0"/>
              <a:t>Technical definitions of the facts must be identical if they are to be compared or computed together</a:t>
            </a:r>
          </a:p>
          <a:p>
            <a:pPr lvl="1"/>
            <a:r>
              <a:rPr lang="en-GB" dirty="0"/>
              <a:t>If the separate fact definitions are consistent, the </a:t>
            </a:r>
            <a:r>
              <a:rPr lang="en-GB" i="1" dirty="0"/>
              <a:t>conformed facts </a:t>
            </a:r>
            <a:r>
              <a:rPr lang="en-GB" dirty="0"/>
              <a:t>should be identically named</a:t>
            </a:r>
          </a:p>
          <a:p>
            <a:pPr lvl="1"/>
            <a:r>
              <a:rPr lang="en-GB" dirty="0"/>
              <a:t>if they are incompatible, they should be differently named to alert the business users and BI applications.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05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Transaction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51" y="1691605"/>
            <a:ext cx="9069388" cy="4279900"/>
          </a:xfrm>
        </p:spPr>
        <p:txBody>
          <a:bodyPr/>
          <a:lstStyle/>
          <a:p>
            <a:r>
              <a:rPr lang="en-GB" dirty="0"/>
              <a:t>Transactional business processes are the most common. </a:t>
            </a:r>
          </a:p>
          <a:p>
            <a:r>
              <a:rPr lang="en-GB" dirty="0"/>
              <a:t>The grain</a:t>
            </a:r>
          </a:p>
          <a:p>
            <a:pPr lvl="1"/>
            <a:r>
              <a:rPr lang="en-GB" dirty="0"/>
              <a:t>one row per transaction or </a:t>
            </a:r>
            <a:r>
              <a:rPr lang="sk-SK" dirty="0" err="1"/>
              <a:t>transaction</a:t>
            </a:r>
            <a:r>
              <a:rPr lang="sk-SK" dirty="0"/>
              <a:t> </a:t>
            </a:r>
            <a:r>
              <a:rPr lang="sk-SK" dirty="0" err="1"/>
              <a:t>line</a:t>
            </a:r>
            <a:endParaRPr lang="sk-SK" dirty="0"/>
          </a:p>
          <a:p>
            <a:r>
              <a:rPr lang="en-GB" dirty="0"/>
              <a:t>Tend to be sparse (not every product is sold every to every customer)</a:t>
            </a:r>
          </a:p>
          <a:p>
            <a:r>
              <a:rPr lang="en-GB" dirty="0"/>
              <a:t>Can be truly enormous</a:t>
            </a:r>
          </a:p>
          <a:p>
            <a:r>
              <a:rPr lang="en-GB" dirty="0"/>
              <a:t>Tend to be highly dimensional.</a:t>
            </a:r>
          </a:p>
          <a:p>
            <a:r>
              <a:rPr lang="en-GB" dirty="0"/>
              <a:t>The metrics resulting are typically additive</a:t>
            </a:r>
          </a:p>
          <a:p>
            <a:r>
              <a:rPr lang="en-GB" dirty="0"/>
              <a:t>Optionally: precise timestamp, degenerated dimensions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475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Transaction</a:t>
            </a:r>
            <a:r>
              <a:rPr lang="sk-SK" dirty="0"/>
              <a:t> </a:t>
            </a:r>
            <a:r>
              <a:rPr lang="sk-SK" dirty="0" err="1"/>
              <a:t>Fact</a:t>
            </a:r>
            <a:r>
              <a:rPr lang="sk-SK" dirty="0"/>
              <a:t> </a:t>
            </a:r>
            <a:r>
              <a:rPr lang="sk-SK" dirty="0" err="1"/>
              <a:t>Tables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96" y="2123653"/>
            <a:ext cx="6848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53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tív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ív Office">
  <a:themeElements>
    <a:clrScheme name="Motív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ív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itstream Vera Sans" pitchFamily="16" charset="0"/>
          </a:defRPr>
        </a:defPPr>
      </a:lstStyle>
    </a:lnDef>
  </a:objectDefaults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26903</TotalTime>
  <Words>1656</Words>
  <Application>Microsoft Office PowerPoint</Application>
  <PresentationFormat>Custom</PresentationFormat>
  <Paragraphs>197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Bitstream Vera Sans</vt:lpstr>
      <vt:lpstr>Times New Roman</vt:lpstr>
      <vt:lpstr>Motív Office</vt:lpstr>
      <vt:lpstr>1_Motív Office</vt:lpstr>
      <vt:lpstr>Fact Tables Techniques</vt:lpstr>
      <vt:lpstr>Additivity</vt:lpstr>
      <vt:lpstr>Additivity</vt:lpstr>
      <vt:lpstr>Additivity</vt:lpstr>
      <vt:lpstr>Additivity</vt:lpstr>
      <vt:lpstr>NULL in Fact Tables</vt:lpstr>
      <vt:lpstr>Conformed Facts</vt:lpstr>
      <vt:lpstr>Transaction Fact Tables</vt:lpstr>
      <vt:lpstr>Transaction Fact Tables</vt:lpstr>
      <vt:lpstr>Periodic Snapshot Fact Tables</vt:lpstr>
      <vt:lpstr>Periodic Snapshot Fact Tables</vt:lpstr>
      <vt:lpstr>Accumulating Snapshot Fact Tables</vt:lpstr>
      <vt:lpstr>Accumulating Snapshot Fact Tables</vt:lpstr>
      <vt:lpstr>Factless Fact Tables</vt:lpstr>
      <vt:lpstr>Factless Fact Tables</vt:lpstr>
      <vt:lpstr>Fixed Depth Positional Hierarchies</vt:lpstr>
      <vt:lpstr>Fixed Depth Positional Hierarchies</vt:lpstr>
      <vt:lpstr>Slightly Ragged/Variable Depth Hierarchies</vt:lpstr>
      <vt:lpstr>Variable Depth Hierarchies with Hierarchy Bridge Tables</vt:lpstr>
      <vt:lpstr>Variable Depth Hierarchies with Hierarchy Bridge Tables</vt:lpstr>
      <vt:lpstr>Shared Ownership &amp; Time Varying Hierachies</vt:lpstr>
      <vt:lpstr>Variable Depth Hierarchies with Pathstring Attributes</vt:lpstr>
      <vt:lpstr>Variable Depth Hierarchies with Pathstring Attributes</vt:lpstr>
      <vt:lpstr>Centipede Fact Tables</vt:lpstr>
      <vt:lpstr>Centipede Fact Tables</vt:lpstr>
      <vt:lpstr>Numeric Values as Attributes or Facts</vt:lpstr>
      <vt:lpstr>Lag/Duration Facts</vt:lpstr>
      <vt:lpstr>Lag/Duration Facts</vt:lpstr>
      <vt:lpstr>Lag/Duration Facts</vt:lpstr>
      <vt:lpstr>Header/Line Fact Tables</vt:lpstr>
      <vt:lpstr>Allocated Facts</vt:lpstr>
      <vt:lpstr>Allocated Facts</vt:lpstr>
      <vt:lpstr>Multiple Currency Facts</vt:lpstr>
      <vt:lpstr>Multiple Currency Facts</vt:lpstr>
      <vt:lpstr>Multiple Units of Measure Facts</vt:lpstr>
      <vt:lpstr>Multiple Units of Measure Facts</vt:lpstr>
      <vt:lpstr>Year-to-Date Facts</vt:lpstr>
      <vt:lpstr>Timespan Tracking in Fact Tables</vt:lpstr>
      <vt:lpstr>Timespan Tracking in Fact Tables</vt:lpstr>
      <vt:lpstr>Late Arriving Facts</vt:lpstr>
      <vt:lpstr>Star Schemas vs. OLAP Cubes</vt:lpstr>
      <vt:lpstr>OLAP Cubes</vt:lpstr>
      <vt:lpstr>OLAP Cubes</vt:lpstr>
      <vt:lpstr>OLAP Cubes</vt:lpstr>
      <vt:lpstr>OLAP Cubes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Architektúra pre lepšie webové aplikácie a služby  Peter R</dc:title>
  <cp:lastModifiedBy>rgolian</cp:lastModifiedBy>
  <cp:revision>1645</cp:revision>
  <cp:lastPrinted>2008-01-19T15:49:09Z</cp:lastPrinted>
  <dcterms:created xsi:type="dcterms:W3CDTF">2008-01-19T16:22:48Z</dcterms:created>
  <dcterms:modified xsi:type="dcterms:W3CDTF">2018-10-17T15:39:28Z</dcterms:modified>
</cp:coreProperties>
</file>