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3"/>
  </p:notesMasterIdLst>
  <p:handoutMasterIdLst>
    <p:handoutMasterId r:id="rId64"/>
  </p:handoutMasterIdLst>
  <p:sldIdLst>
    <p:sldId id="256" r:id="rId3"/>
    <p:sldId id="333" r:id="rId4"/>
    <p:sldId id="336" r:id="rId5"/>
    <p:sldId id="338" r:id="rId6"/>
    <p:sldId id="339" r:id="rId7"/>
    <p:sldId id="340" r:id="rId8"/>
    <p:sldId id="341" r:id="rId9"/>
    <p:sldId id="342" r:id="rId10"/>
    <p:sldId id="343" r:id="rId11"/>
    <p:sldId id="348" r:id="rId12"/>
    <p:sldId id="349" r:id="rId13"/>
    <p:sldId id="344" r:id="rId14"/>
    <p:sldId id="346" r:id="rId15"/>
    <p:sldId id="345" r:id="rId16"/>
    <p:sldId id="347" r:id="rId17"/>
    <p:sldId id="350" r:id="rId18"/>
    <p:sldId id="354" r:id="rId19"/>
    <p:sldId id="356" r:id="rId20"/>
    <p:sldId id="355" r:id="rId21"/>
    <p:sldId id="357" r:id="rId22"/>
    <p:sldId id="351" r:id="rId23"/>
    <p:sldId id="352" r:id="rId24"/>
    <p:sldId id="353" r:id="rId25"/>
    <p:sldId id="359" r:id="rId26"/>
    <p:sldId id="358" r:id="rId27"/>
    <p:sldId id="360" r:id="rId28"/>
    <p:sldId id="361" r:id="rId29"/>
    <p:sldId id="362" r:id="rId30"/>
    <p:sldId id="363" r:id="rId31"/>
    <p:sldId id="364" r:id="rId32"/>
    <p:sldId id="365" r:id="rId33"/>
    <p:sldId id="366" r:id="rId34"/>
    <p:sldId id="367" r:id="rId35"/>
    <p:sldId id="369" r:id="rId36"/>
    <p:sldId id="368" r:id="rId37"/>
    <p:sldId id="370" r:id="rId38"/>
    <p:sldId id="371" r:id="rId39"/>
    <p:sldId id="372" r:id="rId40"/>
    <p:sldId id="373" r:id="rId41"/>
    <p:sldId id="374" r:id="rId42"/>
    <p:sldId id="375" r:id="rId43"/>
    <p:sldId id="376" r:id="rId44"/>
    <p:sldId id="377" r:id="rId45"/>
    <p:sldId id="378" r:id="rId46"/>
    <p:sldId id="379" r:id="rId47"/>
    <p:sldId id="380" r:id="rId48"/>
    <p:sldId id="382" r:id="rId49"/>
    <p:sldId id="381"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Lst>
  <p:sldSz cx="10080625" cy="7559675"/>
  <p:notesSz cx="7772400" cy="10058400"/>
  <p:defaultTextStyle>
    <a:defPPr>
      <a:defRPr lang="en-GB"/>
    </a:defPPr>
    <a:lvl1pPr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1pPr>
    <a:lvl2pPr marL="741363" indent="-284163"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2pPr>
    <a:lvl3pPr marL="1141413" indent="-227013"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3pPr>
    <a:lvl4pPr marL="1598613" indent="-227013"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4pPr>
    <a:lvl5pPr marL="2055813" indent="-227013"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Bitstream Vera Sans"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Bitstream Vera Sans"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Bitstream Vera Sans"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Bitstream Vera Sans"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3F9097C8-C124-40C7-B549-33E9553775EC}">
          <p14:sldIdLst>
            <p14:sldId id="256"/>
            <p14:sldId id="333"/>
            <p14:sldId id="336"/>
            <p14:sldId id="338"/>
            <p14:sldId id="339"/>
            <p14:sldId id="340"/>
            <p14:sldId id="341"/>
            <p14:sldId id="342"/>
            <p14:sldId id="343"/>
            <p14:sldId id="348"/>
            <p14:sldId id="349"/>
            <p14:sldId id="344"/>
            <p14:sldId id="346"/>
            <p14:sldId id="345"/>
            <p14:sldId id="347"/>
            <p14:sldId id="350"/>
            <p14:sldId id="354"/>
            <p14:sldId id="356"/>
            <p14:sldId id="355"/>
            <p14:sldId id="357"/>
            <p14:sldId id="351"/>
            <p14:sldId id="352"/>
            <p14:sldId id="353"/>
            <p14:sldId id="359"/>
            <p14:sldId id="358"/>
            <p14:sldId id="360"/>
            <p14:sldId id="361"/>
            <p14:sldId id="362"/>
            <p14:sldId id="363"/>
            <p14:sldId id="364"/>
            <p14:sldId id="365"/>
            <p14:sldId id="366"/>
            <p14:sldId id="367"/>
            <p14:sldId id="369"/>
            <p14:sldId id="368"/>
            <p14:sldId id="370"/>
            <p14:sldId id="371"/>
            <p14:sldId id="372"/>
            <p14:sldId id="373"/>
            <p14:sldId id="374"/>
          </p14:sldIdLst>
        </p14:section>
        <p14:section name="Untitled Section" id="{B78B87EC-22F4-4FAD-A7B4-6C5316BF3763}">
          <p14:sldIdLst>
            <p14:sldId id="375"/>
            <p14:sldId id="376"/>
            <p14:sldId id="377"/>
            <p14:sldId id="378"/>
            <p14:sldId id="379"/>
            <p14:sldId id="380"/>
          </p14:sldIdLst>
        </p14:section>
        <p14:section name="Untitled Section" id="{0CD4D52D-D73E-40C7-8BE9-0539A76E9A8B}">
          <p14:sldIdLst>
            <p14:sldId id="382"/>
            <p14:sldId id="381"/>
            <p14:sldId id="383"/>
            <p14:sldId id="384"/>
            <p14:sldId id="385"/>
            <p14:sldId id="386"/>
            <p14:sldId id="387"/>
            <p14:sldId id="388"/>
            <p14:sldId id="389"/>
            <p14:sldId id="390"/>
            <p14:sldId id="391"/>
            <p14:sldId id="392"/>
            <p14:sldId id="393"/>
            <p14:sldId id="394"/>
          </p14:sldIdLst>
        </p14:section>
        <p14:section name="Untitled Section" id="{D2DD42D4-7B71-45BC-B8E4-0EEC396B27A1}">
          <p14:sldIdLst/>
        </p14:section>
      </p14:sectionLst>
    </p:ex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C0C0"/>
    <a:srgbClr val="FF0000"/>
    <a:srgbClr val="FF9900"/>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redný štýl 2 - zvýrazneni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69915" autoAdjust="0"/>
  </p:normalViewPr>
  <p:slideViewPr>
    <p:cSldViewPr>
      <p:cViewPr varScale="1">
        <p:scale>
          <a:sx n="45" d="100"/>
          <a:sy n="45" d="100"/>
        </p:scale>
        <p:origin x="792" y="60"/>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00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3368675" cy="503238"/>
          </a:xfrm>
          <a:prstGeom prst="rect">
            <a:avLst/>
          </a:prstGeom>
        </p:spPr>
        <p:txBody>
          <a:bodyPr vert="horz" lIns="91440" tIns="45720" rIns="91440" bIns="45720" rtlCol="0"/>
          <a:lstStyle>
            <a:lvl1pPr algn="l" defTabSz="457105" eaLnBrk="1" hangingPunct="1">
              <a:lnSpc>
                <a:spcPct val="94000"/>
              </a:lnSpc>
              <a:buClr>
                <a:srgbClr val="000000"/>
              </a:buClr>
              <a:buSzPct val="100000"/>
              <a:buFont typeface="Times New Roman" pitchFamily="16" charset="0"/>
              <a:buNone/>
              <a:defRPr sz="1200">
                <a:latin typeface="Bitstream Vera Sans" pitchFamily="16" charset="0"/>
                <a:cs typeface="Arial" charset="0"/>
              </a:defRPr>
            </a:lvl1pPr>
          </a:lstStyle>
          <a:p>
            <a:pPr>
              <a:defRPr/>
            </a:pPr>
            <a:endParaRPr lang="sk-SK"/>
          </a:p>
        </p:txBody>
      </p:sp>
      <p:sp>
        <p:nvSpPr>
          <p:cNvPr id="3" name="Zástupný symbol dátumu 2"/>
          <p:cNvSpPr>
            <a:spLocks noGrp="1"/>
          </p:cNvSpPr>
          <p:nvPr>
            <p:ph type="dt" sz="quarter" idx="1"/>
          </p:nvPr>
        </p:nvSpPr>
        <p:spPr>
          <a:xfrm>
            <a:off x="4402138" y="0"/>
            <a:ext cx="3368675" cy="503238"/>
          </a:xfrm>
          <a:prstGeom prst="rect">
            <a:avLst/>
          </a:prstGeom>
        </p:spPr>
        <p:txBody>
          <a:bodyPr vert="horz" lIns="91440" tIns="45720" rIns="91440" bIns="45720" rtlCol="0"/>
          <a:lstStyle>
            <a:lvl1pPr algn="r" defTabSz="457105" eaLnBrk="1" hangingPunct="1">
              <a:lnSpc>
                <a:spcPct val="94000"/>
              </a:lnSpc>
              <a:buClr>
                <a:srgbClr val="000000"/>
              </a:buClr>
              <a:buSzPct val="100000"/>
              <a:buFont typeface="Times New Roman" pitchFamily="16" charset="0"/>
              <a:buNone/>
              <a:defRPr sz="1200">
                <a:latin typeface="Bitstream Vera Sans" pitchFamily="16" charset="0"/>
                <a:cs typeface="Arial" charset="0"/>
              </a:defRPr>
            </a:lvl1pPr>
          </a:lstStyle>
          <a:p>
            <a:pPr>
              <a:defRPr/>
            </a:pPr>
            <a:fld id="{64BC3149-1534-43F4-9D9A-64F1258B9796}" type="datetimeFigureOut">
              <a:rPr lang="sk-SK"/>
              <a:pPr>
                <a:defRPr/>
              </a:pPr>
              <a:t>14-11-18</a:t>
            </a:fld>
            <a:endParaRPr lang="sk-SK"/>
          </a:p>
        </p:txBody>
      </p:sp>
      <p:sp>
        <p:nvSpPr>
          <p:cNvPr id="4" name="Zástupný symbol päty 3"/>
          <p:cNvSpPr>
            <a:spLocks noGrp="1"/>
          </p:cNvSpPr>
          <p:nvPr>
            <p:ph type="ftr" sz="quarter" idx="2"/>
          </p:nvPr>
        </p:nvSpPr>
        <p:spPr>
          <a:xfrm>
            <a:off x="0" y="9553575"/>
            <a:ext cx="3368675" cy="503238"/>
          </a:xfrm>
          <a:prstGeom prst="rect">
            <a:avLst/>
          </a:prstGeom>
        </p:spPr>
        <p:txBody>
          <a:bodyPr vert="horz" lIns="91440" tIns="45720" rIns="91440" bIns="45720" rtlCol="0" anchor="b"/>
          <a:lstStyle>
            <a:lvl1pPr algn="l" defTabSz="457105" eaLnBrk="1" hangingPunct="1">
              <a:lnSpc>
                <a:spcPct val="94000"/>
              </a:lnSpc>
              <a:buClr>
                <a:srgbClr val="000000"/>
              </a:buClr>
              <a:buSzPct val="100000"/>
              <a:buFont typeface="Times New Roman" pitchFamily="16" charset="0"/>
              <a:buNone/>
              <a:defRPr sz="1200">
                <a:latin typeface="Bitstream Vera Sans" pitchFamily="16" charset="0"/>
                <a:cs typeface="Arial" charset="0"/>
              </a:defRPr>
            </a:lvl1pPr>
          </a:lstStyle>
          <a:p>
            <a:pPr>
              <a:defRPr/>
            </a:pPr>
            <a:endParaRPr lang="sk-SK"/>
          </a:p>
        </p:txBody>
      </p:sp>
      <p:sp>
        <p:nvSpPr>
          <p:cNvPr id="5" name="Zástupný symbol čísla snímky 4"/>
          <p:cNvSpPr>
            <a:spLocks noGrp="1"/>
          </p:cNvSpPr>
          <p:nvPr>
            <p:ph type="sldNum" sz="quarter" idx="3"/>
          </p:nvPr>
        </p:nvSpPr>
        <p:spPr>
          <a:xfrm>
            <a:off x="4402138" y="9553575"/>
            <a:ext cx="3368675" cy="503238"/>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4000"/>
              </a:lnSpc>
              <a:buClr>
                <a:srgbClr val="000000"/>
              </a:buClr>
              <a:buSzPct val="100000"/>
              <a:buFont typeface="Times New Roman" panose="02020603050405020304" pitchFamily="18" charset="0"/>
              <a:buNone/>
              <a:defRPr sz="1200"/>
            </a:lvl1pPr>
          </a:lstStyle>
          <a:p>
            <a:pPr>
              <a:defRPr/>
            </a:pPr>
            <a:fld id="{1470B05C-5D31-453D-ABC1-9D6A2B60DBA8}" type="slidenum">
              <a:rPr lang="sk-SK" altLang="en-US"/>
              <a:pPr>
                <a:defRPr/>
              </a:pPr>
              <a:t>‹#›</a:t>
            </a:fld>
            <a:endParaRPr lang="sk-SK"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772400" cy="10058400"/>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3075" name="AutoShape 2"/>
          <p:cNvSpPr>
            <a:spLocks noChangeArrowheads="1"/>
          </p:cNvSpPr>
          <p:nvPr/>
        </p:nvSpPr>
        <p:spPr bwMode="auto">
          <a:xfrm>
            <a:off x="0" y="0"/>
            <a:ext cx="7772400" cy="100584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3076" name="Rectangle 3"/>
          <p:cNvSpPr>
            <a:spLocks noGrp="1" noRot="1" noChangeAspect="1" noChangeArrowheads="1"/>
          </p:cNvSpPr>
          <p:nvPr>
            <p:ph type="sldImg"/>
          </p:nvPr>
        </p:nvSpPr>
        <p:spPr bwMode="auto">
          <a:xfrm>
            <a:off x="1371600" y="763588"/>
            <a:ext cx="5024438"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777875" y="4776788"/>
            <a:ext cx="6213475" cy="452278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sk-SK" noProof="0"/>
          </a:p>
        </p:txBody>
      </p:sp>
      <p:sp>
        <p:nvSpPr>
          <p:cNvPr id="3077" name="Rectangle 5"/>
          <p:cNvSpPr>
            <a:spLocks noGrp="1" noChangeArrowheads="1"/>
          </p:cNvSpPr>
          <p:nvPr>
            <p:ph type="hdr"/>
          </p:nvPr>
        </p:nvSpPr>
        <p:spPr bwMode="auto">
          <a:xfrm>
            <a:off x="0" y="0"/>
            <a:ext cx="3368675"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defTabSz="457105" eaLnBrk="1" hangingPunct="1">
              <a:lnSpc>
                <a:spcPct val="96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Bitstream Vera Sans" pitchFamily="16" charset="0"/>
                <a:ea typeface="Bitstream Vera Sans" pitchFamily="16" charset="0"/>
                <a:cs typeface="Bitstream Vera Sans" pitchFamily="16" charset="0"/>
              </a:defRPr>
            </a:lvl1pPr>
          </a:lstStyle>
          <a:p>
            <a:pPr>
              <a:defRPr/>
            </a:pPr>
            <a:endParaRPr lang="en-GB" dirty="0"/>
          </a:p>
        </p:txBody>
      </p:sp>
      <p:sp>
        <p:nvSpPr>
          <p:cNvPr id="3078" name="Rectangle 6"/>
          <p:cNvSpPr>
            <a:spLocks noGrp="1" noChangeArrowheads="1"/>
          </p:cNvSpPr>
          <p:nvPr>
            <p:ph type="dt"/>
          </p:nvPr>
        </p:nvSpPr>
        <p:spPr bwMode="auto">
          <a:xfrm>
            <a:off x="4398963" y="0"/>
            <a:ext cx="3368675"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defTabSz="457105" eaLnBrk="1" hangingPunct="1">
              <a:lnSpc>
                <a:spcPct val="96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Bitstream Vera Sans" pitchFamily="16" charset="0"/>
                <a:ea typeface="Bitstream Vera Sans" pitchFamily="16" charset="0"/>
                <a:cs typeface="Bitstream Vera Sans" pitchFamily="16" charset="0"/>
              </a:defRPr>
            </a:lvl1pPr>
          </a:lstStyle>
          <a:p>
            <a:pPr>
              <a:defRPr/>
            </a:pPr>
            <a:endParaRPr lang="en-GB" dirty="0"/>
          </a:p>
        </p:txBody>
      </p:sp>
      <p:sp>
        <p:nvSpPr>
          <p:cNvPr id="3079" name="Rectangle 7"/>
          <p:cNvSpPr>
            <a:spLocks noGrp="1" noChangeArrowheads="1"/>
          </p:cNvSpPr>
          <p:nvPr>
            <p:ph type="ftr"/>
          </p:nvPr>
        </p:nvSpPr>
        <p:spPr bwMode="auto">
          <a:xfrm>
            <a:off x="0" y="9555163"/>
            <a:ext cx="3368675" cy="50006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defTabSz="457105" eaLnBrk="1" hangingPunct="1">
              <a:lnSpc>
                <a:spcPct val="96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Bitstream Vera Sans" pitchFamily="16" charset="0"/>
                <a:ea typeface="Bitstream Vera Sans" pitchFamily="16" charset="0"/>
                <a:cs typeface="Bitstream Vera Sans" pitchFamily="16" charset="0"/>
              </a:defRPr>
            </a:lvl1pPr>
          </a:lstStyle>
          <a:p>
            <a:pPr>
              <a:defRPr/>
            </a:pPr>
            <a:endParaRPr lang="en-GB" dirty="0"/>
          </a:p>
        </p:txBody>
      </p:sp>
      <p:sp>
        <p:nvSpPr>
          <p:cNvPr id="3080" name="Rectangle 8"/>
          <p:cNvSpPr>
            <a:spLocks noGrp="1" noChangeArrowheads="1"/>
          </p:cNvSpPr>
          <p:nvPr>
            <p:ph type="sldNum"/>
          </p:nvPr>
        </p:nvSpPr>
        <p:spPr bwMode="auto">
          <a:xfrm>
            <a:off x="4398963" y="9555163"/>
            <a:ext cx="3368675" cy="50006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hangingPunct="1">
              <a:lnSpc>
                <a:spcPct val="96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defRPr>
            </a:lvl1pPr>
          </a:lstStyle>
          <a:p>
            <a:pPr>
              <a:defRPr/>
            </a:pPr>
            <a:fld id="{A884B4A1-E3BD-40DD-B4A7-E82CF974F0C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f sldNum="0" hdr="0" ftr="0" dt="0"/>
  <p:notesStyle>
    <a:lvl1pPr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5526" algn="l" defTabSz="914210" rtl="0" eaLnBrk="1" latinLnBrk="0" hangingPunct="1">
      <a:defRPr sz="1200" kern="1200">
        <a:solidFill>
          <a:schemeClr val="tx1"/>
        </a:solidFill>
        <a:latin typeface="+mn-lt"/>
        <a:ea typeface="+mn-ea"/>
        <a:cs typeface="+mn-cs"/>
      </a:defRPr>
    </a:lvl6pPr>
    <a:lvl7pPr marL="2742632" algn="l" defTabSz="914210" rtl="0" eaLnBrk="1" latinLnBrk="0" hangingPunct="1">
      <a:defRPr sz="1200" kern="1200">
        <a:solidFill>
          <a:schemeClr val="tx1"/>
        </a:solidFill>
        <a:latin typeface="+mn-lt"/>
        <a:ea typeface="+mn-ea"/>
        <a:cs typeface="+mn-cs"/>
      </a:defRPr>
    </a:lvl7pPr>
    <a:lvl8pPr marL="3199737" algn="l" defTabSz="914210" rtl="0" eaLnBrk="1" latinLnBrk="0" hangingPunct="1">
      <a:defRPr sz="1200" kern="1200">
        <a:solidFill>
          <a:schemeClr val="tx1"/>
        </a:solidFill>
        <a:latin typeface="+mn-lt"/>
        <a:ea typeface="+mn-ea"/>
        <a:cs typeface="+mn-cs"/>
      </a:defRPr>
    </a:lvl8pPr>
    <a:lvl9pPr marL="3656842" algn="l" defTabSz="9142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561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561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561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561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4000"/>
              </a:lnSpc>
              <a:spcBef>
                <a:spcPct val="0"/>
              </a:spcBef>
            </a:pPr>
            <a:endParaRPr lang="sk-SK" altLang="en-US" sz="1800">
              <a:solidFill>
                <a:schemeClr val="bg1"/>
              </a:solidFill>
              <a:latin typeface="Bitstream Vera Sans" pitchFamily="34" charset="0"/>
            </a:endParaRPr>
          </a:p>
        </p:txBody>
      </p:sp>
      <p:sp>
        <p:nvSpPr>
          <p:cNvPr id="6147" name="Rectangle 2"/>
          <p:cNvSpPr>
            <a:spLocks noGrp="1" noChangeArrowheads="1"/>
          </p:cNvSpPr>
          <p:nvPr>
            <p:ph type="body"/>
          </p:nvPr>
        </p:nvSpPr>
        <p:spPr>
          <a:xfrm>
            <a:off x="777875" y="4776788"/>
            <a:ext cx="6213475"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sk-SK"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create mappings in Informatica designer and to perform various tasks like, executing workflows, managing repository folders, monitoring workflows, etc. a valid Informatica user is required, and the user must have privileges. A user can be administrator user or developer user based on the roles assigned to it. You can create any no. of users based upon requirement.</a:t>
            </a:r>
            <a:endParaRPr lang="sk-SK" dirty="0"/>
          </a:p>
          <a:p>
            <a:endParaRPr lang="sk-SK" dirty="0"/>
          </a:p>
        </p:txBody>
      </p:sp>
    </p:spTree>
    <p:extLst>
      <p:ext uri="{BB962C8B-B14F-4D97-AF65-F5344CB8AC3E}">
        <p14:creationId xmlns:p14="http://schemas.microsoft.com/office/powerpoint/2010/main" val="1963437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Source in ETL is an entity from where you pull the records, and then you store these records in temporary tables (staging tables) or Informatica transformation caches</a:t>
            </a:r>
            <a:endParaRPr lang="sk-SK" dirty="0"/>
          </a:p>
          <a:p>
            <a:r>
              <a:rPr lang="sk-SK" dirty="0"/>
              <a:t>.</a:t>
            </a:r>
          </a:p>
          <a:p>
            <a:endParaRPr lang="sk-SK" dirty="0"/>
          </a:p>
          <a:p>
            <a:r>
              <a:rPr lang="en-GB" dirty="0"/>
              <a:t>On the basis of mapping design document/business requirement you make a change in these data records (transform the data) and then you load the transformed data in another tables structures, called target tables.</a:t>
            </a:r>
            <a:endParaRPr lang="sk-SK" dirty="0"/>
          </a:p>
          <a:p>
            <a:endParaRPr lang="sk-SK" dirty="0"/>
          </a:p>
          <a:p>
            <a:r>
              <a:rPr lang="en-GB" dirty="0"/>
              <a:t>Informatica being an ETL and Data integration tool, you would be always handling and transforming some form of data. The input to our mappings in Informatica is called source system. We import source definitions from the source and then connect to it to fetch the source data in our mappings. There can be different types of sources and can be located at multiple locations. Based upon your requirement the target system can be a relational or flat file system. Flat file targets are generated on the Informatica server machine, which can be transferred later on using ftp.</a:t>
            </a:r>
            <a:endParaRPr lang="sk-SK" dirty="0"/>
          </a:p>
        </p:txBody>
      </p:sp>
    </p:spTree>
    <p:extLst>
      <p:ext uri="{BB962C8B-B14F-4D97-AF65-F5344CB8AC3E}">
        <p14:creationId xmlns:p14="http://schemas.microsoft.com/office/powerpoint/2010/main" val="201210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1148449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1878887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Mapping is an object in Informatica with the help of which you can define how the source data is modified before it reaches the destination or target object. Like if you have employee name as "Bill Clinton" in your source system and in the target system the requirement is to have employee name in the format as "Clinton Bill", such operations can be designed at the mapping level. In basic terms, what you do with the source data is defined at the mapping level.</a:t>
            </a:r>
          </a:p>
          <a:p>
            <a:r>
              <a:rPr lang="en-GB" dirty="0"/>
              <a:t>Mapping is the basic Informatica object with the help of which we can define the data transformation details and source/target object characteristics. Mappings help us to define the data transformation at the individual column levels for each row. Even in a single mapping you can handle multiple sources and targets.</a:t>
            </a:r>
          </a:p>
          <a:p>
            <a:endParaRPr lang="sk-SK" dirty="0"/>
          </a:p>
        </p:txBody>
      </p:sp>
    </p:spTree>
    <p:extLst>
      <p:ext uri="{BB962C8B-B14F-4D97-AF65-F5344CB8AC3E}">
        <p14:creationId xmlns:p14="http://schemas.microsoft.com/office/powerpoint/2010/main" val="2056722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import any relational (database) table in a mapping, an additional object of source qualifier type will also be created. This source qualifier transformation is necessary and helps Informatica integration service to identify the source database table and its properties. Whenever you import a source table, source qualifier transformation will also be created. You should never delete a source qualifier object in a mapping.</a:t>
            </a:r>
          </a:p>
          <a:p>
            <a:endParaRPr lang="en-GB" dirty="0"/>
          </a:p>
          <a:p>
            <a:endParaRPr lang="sk-SK" dirty="0"/>
          </a:p>
        </p:txBody>
      </p:sp>
    </p:spTree>
    <p:extLst>
      <p:ext uri="{BB962C8B-B14F-4D97-AF65-F5344CB8AC3E}">
        <p14:creationId xmlns:p14="http://schemas.microsoft.com/office/powerpoint/2010/main" val="82263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 Source table columns.</a:t>
            </a:r>
          </a:p>
          <a:p>
            <a:r>
              <a:rPr lang="en-GB" dirty="0"/>
              <a:t>Drag and drop columns to the target table.</a:t>
            </a:r>
            <a:endParaRPr lang="sk-SK" dirty="0"/>
          </a:p>
          <a:p>
            <a:endParaRPr lang="sk-SK" dirty="0"/>
          </a:p>
          <a:p>
            <a:r>
              <a:rPr lang="en-GB" dirty="0"/>
              <a:t> Here you have linked all source columns to the respective target table column. It means, for every source record fetched, all the columns of the target will get loaded. If you want to exclude any specific column from getting loaded, click on that column link and press delete key from the keyboard. The link will get removed, and the target column will not get loaded.</a:t>
            </a:r>
          </a:p>
          <a:p>
            <a:endParaRPr lang="sk-SK" dirty="0"/>
          </a:p>
        </p:txBody>
      </p:sp>
    </p:spTree>
    <p:extLst>
      <p:ext uri="{BB962C8B-B14F-4D97-AF65-F5344CB8AC3E}">
        <p14:creationId xmlns:p14="http://schemas.microsoft.com/office/powerpoint/2010/main" val="2179704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1736046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Task Developer – Task developer is a tool with the help of which you can create reusable objects. Reusable object in workflow manager are objects which can be reused in multiple workflows. For Example, if you have created a command task in task developer, then you can reuse this task in any number of workflows.</a:t>
            </a:r>
          </a:p>
          <a:p>
            <a:endParaRPr lang="en-GB" dirty="0"/>
          </a:p>
          <a:p>
            <a:r>
              <a:rPr lang="en-GB" dirty="0"/>
              <a:t>The role of Workflow designer is to execute the tasks those are added in it. You can add any no of tasks in a workflow.</a:t>
            </a:r>
          </a:p>
          <a:p>
            <a:endParaRPr lang="en-GB" dirty="0"/>
          </a:p>
          <a:p>
            <a:r>
              <a:rPr lang="en-GB" dirty="0"/>
              <a:t>You can create three types of reusable tasks in task developer.</a:t>
            </a:r>
          </a:p>
          <a:p>
            <a:endParaRPr lang="en-GB" dirty="0"/>
          </a:p>
          <a:p>
            <a:r>
              <a:rPr lang="en-GB" dirty="0"/>
              <a:t>Command task</a:t>
            </a:r>
          </a:p>
          <a:p>
            <a:r>
              <a:rPr lang="en-GB" dirty="0"/>
              <a:t>Session task</a:t>
            </a:r>
          </a:p>
          <a:p>
            <a:r>
              <a:rPr lang="en-GB" dirty="0"/>
              <a:t>Email task</a:t>
            </a:r>
          </a:p>
          <a:p>
            <a:r>
              <a:rPr lang="en-GB" dirty="0"/>
              <a:t>Command task – A command task is used to execute different windows/</a:t>
            </a:r>
            <a:r>
              <a:rPr lang="en-GB" dirty="0" err="1"/>
              <a:t>unix</a:t>
            </a:r>
            <a:r>
              <a:rPr lang="en-GB" dirty="0"/>
              <a:t> commands during the execution of the workflow. You can create command task to execute various command based tasks. With help of this task you can execute commands to create files/folders, to delete files/folders, to do ftp of files etc.</a:t>
            </a:r>
          </a:p>
          <a:p>
            <a:endParaRPr lang="en-GB" dirty="0"/>
          </a:p>
          <a:p>
            <a:r>
              <a:rPr lang="en-GB" dirty="0"/>
              <a:t>Session Task - A session task in Informatica is required to run a mapping.</a:t>
            </a:r>
          </a:p>
          <a:p>
            <a:endParaRPr lang="en-GB" dirty="0"/>
          </a:p>
          <a:p>
            <a:r>
              <a:rPr lang="en-GB" dirty="0"/>
              <a:t>Without a session task, you cannot execute or run a mapping</a:t>
            </a:r>
          </a:p>
          <a:p>
            <a:r>
              <a:rPr lang="en-GB" dirty="0"/>
              <a:t>A session task can execute only a single mapping. So, there is a one to one relationship between a mapping and a session</a:t>
            </a:r>
          </a:p>
          <a:p>
            <a:r>
              <a:rPr lang="en-GB" dirty="0"/>
              <a:t>A session task is an object with the help of which informatica gets to know how and where to execute a mapping and at which time</a:t>
            </a:r>
          </a:p>
          <a:p>
            <a:r>
              <a:rPr lang="en-GB" dirty="0"/>
              <a:t>Sessions cannot be executed independently, a session must be added to a workflow</a:t>
            </a:r>
          </a:p>
          <a:p>
            <a:r>
              <a:rPr lang="en-GB" dirty="0"/>
              <a:t>In session object cache properties can be configured and also advanced performance optimization configuration.</a:t>
            </a:r>
          </a:p>
          <a:p>
            <a:r>
              <a:rPr lang="en-GB" dirty="0"/>
              <a:t>Email task - With the help of email task you can send email to defined recipients when the Integration Service runs a workflow. For example, if you want to monitor how long a session takes to complete, you can configure the session to send an email containing the details of session start and end time. Or, if you want the Integration Service to notify you when a workflow completes/fails, you can configure the email task for the same.</a:t>
            </a:r>
          </a:p>
          <a:p>
            <a:endParaRPr lang="en-GB" dirty="0"/>
          </a:p>
          <a:p>
            <a:endParaRPr lang="sk-SK" dirty="0"/>
          </a:p>
        </p:txBody>
      </p:sp>
    </p:spTree>
    <p:extLst>
      <p:ext uri="{BB962C8B-B14F-4D97-AF65-F5344CB8AC3E}">
        <p14:creationId xmlns:p14="http://schemas.microsoft.com/office/powerpoint/2010/main" val="2819524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Session object will appear in the task developer</a:t>
            </a:r>
            <a:endParaRPr lang="sk-SK" dirty="0"/>
          </a:p>
        </p:txBody>
      </p:sp>
    </p:spTree>
    <p:extLst>
      <p:ext uri="{BB962C8B-B14F-4D97-AF65-F5344CB8AC3E}">
        <p14:creationId xmlns:p14="http://schemas.microsoft.com/office/powerpoint/2010/main" val="120524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I</a:t>
            </a:r>
            <a:r>
              <a:rPr lang="en-GB" dirty="0" err="1"/>
              <a:t>nformatica</a:t>
            </a:r>
            <a:r>
              <a:rPr lang="en-GB" dirty="0"/>
              <a:t> ETL tool consists of following services &amp; components </a:t>
            </a:r>
          </a:p>
          <a:p>
            <a:r>
              <a:rPr lang="en-GB" dirty="0">
                <a:effectLst/>
              </a:rPr>
              <a:t>Repository Service – Responsible for maintaining Informatica metadata &amp; providing access of same to other services.</a:t>
            </a:r>
          </a:p>
          <a:p>
            <a:r>
              <a:rPr lang="en-GB" dirty="0">
                <a:effectLst/>
              </a:rPr>
              <a:t>Integration Service – Responsible for the movement of data from sources to targets</a:t>
            </a:r>
          </a:p>
          <a:p>
            <a:r>
              <a:rPr lang="en-GB" dirty="0">
                <a:effectLst/>
              </a:rPr>
              <a:t>Reporting Service - Enables the generation of reports</a:t>
            </a:r>
          </a:p>
          <a:p>
            <a:r>
              <a:rPr lang="en-GB" dirty="0">
                <a:effectLst/>
              </a:rPr>
              <a:t>Nodes – Computing platform where the above services are executed</a:t>
            </a:r>
          </a:p>
          <a:p>
            <a:r>
              <a:rPr lang="en-GB" dirty="0"/>
              <a:t>Informatica Designer - Used for creation of mappings between source and target</a:t>
            </a:r>
          </a:p>
          <a:p>
            <a:r>
              <a:rPr lang="en-GB" dirty="0"/>
              <a:t>Workflow Manager – Used to create workflows and other task &amp; their execution</a:t>
            </a:r>
          </a:p>
          <a:p>
            <a:r>
              <a:rPr lang="en-GB" dirty="0"/>
              <a:t>Workflow Monitor – Used to monitor the execution of workflows</a:t>
            </a:r>
          </a:p>
          <a:p>
            <a:r>
              <a:rPr lang="en-GB" dirty="0"/>
              <a:t>Repository Manager – Used to manage objects in repository</a:t>
            </a:r>
          </a:p>
          <a:p>
            <a:endParaRPr lang="sk-SK" dirty="0"/>
          </a:p>
        </p:txBody>
      </p:sp>
    </p:spTree>
    <p:extLst>
      <p:ext uri="{BB962C8B-B14F-4D97-AF65-F5344CB8AC3E}">
        <p14:creationId xmlns:p14="http://schemas.microsoft.com/office/powerpoint/2010/main" val="1103897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Double click on the session object in </a:t>
            </a:r>
            <a:r>
              <a:rPr lang="en-GB" dirty="0" err="1"/>
              <a:t>wokflow</a:t>
            </a:r>
            <a:r>
              <a:rPr lang="en-GB" dirty="0"/>
              <a:t> manager. It will open a task window to modify the task properties.</a:t>
            </a:r>
          </a:p>
          <a:p>
            <a:endParaRPr lang="en-GB" dirty="0"/>
          </a:p>
          <a:p>
            <a:r>
              <a:rPr lang="en-GB" dirty="0"/>
              <a:t>In the edit task window</a:t>
            </a:r>
          </a:p>
          <a:p>
            <a:endParaRPr lang="en-GB" dirty="0"/>
          </a:p>
          <a:p>
            <a:r>
              <a:rPr lang="en-GB" dirty="0"/>
              <a:t>Select mapping tab</a:t>
            </a:r>
          </a:p>
          <a:p>
            <a:r>
              <a:rPr lang="en-GB" dirty="0"/>
              <a:t>Select connection property</a:t>
            </a:r>
          </a:p>
          <a:p>
            <a:r>
              <a:rPr lang="en-GB" dirty="0"/>
              <a:t>Assign the connection to source and target, the connection which we created in early steps.</a:t>
            </a:r>
          </a:p>
          <a:p>
            <a:r>
              <a:rPr lang="en-GB" dirty="0"/>
              <a:t>Select OK Button</a:t>
            </a:r>
            <a:endParaRPr lang="sk-SK" dirty="0"/>
          </a:p>
        </p:txBody>
      </p:sp>
    </p:spTree>
    <p:extLst>
      <p:ext uri="{BB962C8B-B14F-4D97-AF65-F5344CB8AC3E}">
        <p14:creationId xmlns:p14="http://schemas.microsoft.com/office/powerpoint/2010/main" val="241256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3554776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T</a:t>
            </a:r>
            <a:r>
              <a:rPr lang="en-GB" dirty="0"/>
              <a:t>he overall architecture of Informatica is Service Oriented Architecture (SOA).</a:t>
            </a:r>
          </a:p>
          <a:p>
            <a:endParaRPr lang="en-GB" dirty="0"/>
          </a:p>
          <a:p>
            <a:r>
              <a:rPr lang="en-GB" dirty="0"/>
              <a:t>Informatica Domain is the fundamental administrative unit in Informatica tool</a:t>
            </a:r>
          </a:p>
          <a:p>
            <a:r>
              <a:rPr lang="en-GB" dirty="0"/>
              <a:t>It is a collection of nodes and services. Further, this nodes and services can be categorized into folders and sub-folders based on the administration requirement.</a:t>
            </a:r>
            <a:endParaRPr lang="sk-SK" dirty="0"/>
          </a:p>
          <a:p>
            <a:endParaRPr lang="sk-SK" dirty="0"/>
          </a:p>
          <a:p>
            <a:r>
              <a:rPr lang="en-GB" dirty="0"/>
              <a:t>There are two types of services in Domain</a:t>
            </a:r>
          </a:p>
          <a:p>
            <a:endParaRPr lang="en-GB" dirty="0"/>
          </a:p>
          <a:p>
            <a:r>
              <a:rPr lang="en-GB" dirty="0"/>
              <a:t>Service Manager: Service manager manages domain operations like authentication, authorization, and logging. It also runs application services on the nodes as well as manages users and groups.</a:t>
            </a:r>
          </a:p>
          <a:p>
            <a:r>
              <a:rPr lang="en-GB" dirty="0"/>
              <a:t>Application Services: Application service represents the server specific services like integration service, repository service, and reporting service. These services run on different nodes based upon the configuration.</a:t>
            </a:r>
          </a:p>
          <a:p>
            <a:endParaRPr lang="sk-SK" dirty="0"/>
          </a:p>
        </p:txBody>
      </p:sp>
    </p:spTree>
    <p:extLst>
      <p:ext uri="{BB962C8B-B14F-4D97-AF65-F5344CB8AC3E}">
        <p14:creationId xmlns:p14="http://schemas.microsoft.com/office/powerpoint/2010/main" val="101202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properties of the domain are</a:t>
            </a:r>
          </a:p>
          <a:p>
            <a:endParaRPr lang="en-GB" dirty="0"/>
          </a:p>
          <a:p>
            <a:r>
              <a:rPr lang="en-GB" dirty="0"/>
              <a:t>Resilience timeout – If any of the integration service or repository services goes down then resilience timeout is the no of seconds the application service tries to connect to those services.</a:t>
            </a:r>
          </a:p>
          <a:p>
            <a:endParaRPr lang="en-GB" dirty="0"/>
          </a:p>
          <a:p>
            <a:r>
              <a:rPr lang="en-GB" dirty="0"/>
              <a:t>Restart Period – It is the maximum number of seconds the domain spends to restart a service.</a:t>
            </a:r>
          </a:p>
          <a:p>
            <a:endParaRPr lang="en-GB" dirty="0"/>
          </a:p>
          <a:p>
            <a:r>
              <a:rPr lang="en-GB" dirty="0"/>
              <a:t>Dispatch Mode – It is the policy used by the load balancer to dispatch tasks to various nodes.</a:t>
            </a:r>
          </a:p>
          <a:p>
            <a:endParaRPr lang="en-GB" dirty="0"/>
          </a:p>
          <a:p>
            <a:r>
              <a:rPr lang="en-GB" dirty="0"/>
              <a:t>Database type – The type of database on which domain is configured.</a:t>
            </a:r>
          </a:p>
          <a:p>
            <a:endParaRPr lang="en-GB" dirty="0"/>
          </a:p>
          <a:p>
            <a:r>
              <a:rPr lang="en-GB" dirty="0"/>
              <a:t>Database host – Hostname of the machine on which domain is configured.</a:t>
            </a:r>
          </a:p>
          <a:p>
            <a:endParaRPr lang="en-GB" dirty="0"/>
          </a:p>
          <a:p>
            <a:r>
              <a:rPr lang="en-GB" dirty="0"/>
              <a:t>Database port &amp; name – It is the database port and the database instance name for the domain.</a:t>
            </a:r>
          </a:p>
          <a:p>
            <a:endParaRPr lang="en-GB" dirty="0"/>
          </a:p>
          <a:p>
            <a:r>
              <a:rPr lang="en-GB" dirty="0"/>
              <a:t>These properties can be modified based upon requirement.</a:t>
            </a:r>
            <a:endParaRPr lang="sk-SK" dirty="0"/>
          </a:p>
        </p:txBody>
      </p:sp>
    </p:spTree>
    <p:extLst>
      <p:ext uri="{BB962C8B-B14F-4D97-AF65-F5344CB8AC3E}">
        <p14:creationId xmlns:p14="http://schemas.microsoft.com/office/powerpoint/2010/main" val="36122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163053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sk-SK" dirty="0"/>
              <a:t>Client tools c</a:t>
            </a:r>
            <a:r>
              <a:rPr lang="en-GB" dirty="0" err="1"/>
              <a:t>onnects</a:t>
            </a:r>
            <a:r>
              <a:rPr lang="en-GB" dirty="0"/>
              <a:t> to the sources and targets to import the metadata and source/target structure definitions. So it also must have connectivity to the source/target systems.</a:t>
            </a:r>
            <a:endParaRPr lang="sk-SK" dirty="0"/>
          </a:p>
          <a:p>
            <a:pPr marL="0" marR="0" lvl="0" indent="0" algn="l" defTabSz="45561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dirty="0"/>
              <a:t>To connect to the integration service and repository service, PowerCenter client uses TCP/IP protocols and</a:t>
            </a:r>
          </a:p>
          <a:p>
            <a:pPr marL="0" marR="0" lvl="0" indent="0" algn="l" defTabSz="45561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dirty="0"/>
              <a:t>To connect to the sources/targets PowerCenter client uses ODBC drivers.</a:t>
            </a:r>
            <a:endParaRPr lang="sk-SK" dirty="0"/>
          </a:p>
          <a:p>
            <a:endParaRPr lang="sk-SK" dirty="0"/>
          </a:p>
        </p:txBody>
      </p:sp>
    </p:spTree>
    <p:extLst>
      <p:ext uri="{BB962C8B-B14F-4D97-AF65-F5344CB8AC3E}">
        <p14:creationId xmlns:p14="http://schemas.microsoft.com/office/powerpoint/2010/main" val="3413005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repository service maintains the connections from </a:t>
            </a:r>
            <a:r>
              <a:rPr lang="en-GB" dirty="0" err="1"/>
              <a:t>Powercenter</a:t>
            </a:r>
            <a:r>
              <a:rPr lang="en-GB" dirty="0"/>
              <a:t> clients to the PowerCenter repository. It is a separate multi-threaded process, and it fetches, inserts and updates the metadata inside the repository. It is also responsible for maintaining consistency inside the repository metadata. </a:t>
            </a:r>
            <a:endParaRPr lang="sk-SK" dirty="0"/>
          </a:p>
        </p:txBody>
      </p:sp>
    </p:spTree>
    <p:extLst>
      <p:ext uri="{BB962C8B-B14F-4D97-AF65-F5344CB8AC3E}">
        <p14:creationId xmlns:p14="http://schemas.microsoft.com/office/powerpoint/2010/main" val="4023152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682848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Informatica integration service is a process residing on the Informatica server waiting for tasks to be assigned for the execution. When we execute a workflow, the integration service receives a notification to execute the workflow. Then the integration service reads the workflow to know the details like which tasks it has to execute like mappings &amp; at what timings. Then the service reads the task details from the repository and proceeds with the execution.</a:t>
            </a:r>
            <a:endParaRPr lang="sk-SK" dirty="0"/>
          </a:p>
        </p:txBody>
      </p:sp>
    </p:spTree>
    <p:extLst>
      <p:ext uri="{BB962C8B-B14F-4D97-AF65-F5344CB8AC3E}">
        <p14:creationId xmlns:p14="http://schemas.microsoft.com/office/powerpoint/2010/main" val="333980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755650" y="2347913"/>
            <a:ext cx="8569325" cy="1620837"/>
          </a:xfrm>
        </p:spPr>
        <p:txBody>
          <a:bodyPr/>
          <a:lstStyle/>
          <a:p>
            <a:r>
              <a:rPr lang="sk-SK"/>
              <a:t>Kliknite sem a upravte štýl predlohy nadpisov.</a:t>
            </a:r>
          </a:p>
        </p:txBody>
      </p:sp>
      <p:sp>
        <p:nvSpPr>
          <p:cNvPr id="3" name="Podnadpis 2"/>
          <p:cNvSpPr>
            <a:spLocks noGrp="1"/>
          </p:cNvSpPr>
          <p:nvPr>
            <p:ph type="subTitle" idx="1"/>
          </p:nvPr>
        </p:nvSpPr>
        <p:spPr>
          <a:xfrm>
            <a:off x="1512888" y="4283075"/>
            <a:ext cx="7056438" cy="1931987"/>
          </a:xfrm>
        </p:spPr>
        <p:txBody>
          <a:bodyPr/>
          <a:lstStyle>
            <a:lvl1pPr marL="0" indent="0" algn="ctr">
              <a:buNone/>
              <a:defRPr/>
            </a:lvl1pPr>
            <a:lvl2pPr marL="457105" indent="0" algn="ctr">
              <a:buNone/>
              <a:defRPr/>
            </a:lvl2pPr>
            <a:lvl3pPr marL="914210" indent="0" algn="ctr">
              <a:buNone/>
              <a:defRPr/>
            </a:lvl3pPr>
            <a:lvl4pPr marL="1371315" indent="0" algn="ctr">
              <a:buNone/>
              <a:defRPr/>
            </a:lvl4pPr>
            <a:lvl5pPr marL="1828420" indent="0" algn="ctr">
              <a:buNone/>
              <a:defRPr/>
            </a:lvl5pPr>
            <a:lvl6pPr marL="2285526" indent="0" algn="ctr">
              <a:buNone/>
              <a:defRPr/>
            </a:lvl6pPr>
            <a:lvl7pPr marL="2742632" indent="0" algn="ctr">
              <a:buNone/>
              <a:defRPr/>
            </a:lvl7pPr>
            <a:lvl8pPr marL="3199737" indent="0" algn="ctr">
              <a:buNone/>
              <a:defRPr/>
            </a:lvl8pPr>
            <a:lvl9pPr marL="3656842" indent="0" algn="ctr">
              <a:buNone/>
              <a:defRPr/>
            </a:lvl9pPr>
          </a:lstStyle>
          <a:p>
            <a:r>
              <a:rPr lang="sk-SK"/>
              <a:t>Kliknite sem a upravte štýl predlohy podnadpisov.</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8691F5FA-F9EB-44D2-9E74-8908D3205FC5}" type="slidenum">
              <a:rPr lang="en-GB" altLang="en-US"/>
              <a:pPr>
                <a:defRPr/>
              </a:pPr>
              <a:t>‹#›</a:t>
            </a:fld>
            <a:endParaRPr lang="en-GB" altLang="en-US" dirty="0"/>
          </a:p>
        </p:txBody>
      </p:sp>
    </p:spTree>
    <p:extLst>
      <p:ext uri="{BB962C8B-B14F-4D97-AF65-F5344CB8AC3E}">
        <p14:creationId xmlns:p14="http://schemas.microsoft.com/office/powerpoint/2010/main" val="367286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zvislého textu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86E2BA71-97DC-4DDA-A29B-FEC913D81672}" type="slidenum">
              <a:rPr lang="en-GB" altLang="en-US"/>
              <a:pPr>
                <a:defRPr/>
              </a:pPr>
              <a:t>‹#›</a:t>
            </a:fld>
            <a:endParaRPr lang="en-GB" altLang="en-US" dirty="0"/>
          </a:p>
        </p:txBody>
      </p:sp>
    </p:spTree>
    <p:extLst>
      <p:ext uri="{BB962C8B-B14F-4D97-AF65-F5344CB8AC3E}">
        <p14:creationId xmlns:p14="http://schemas.microsoft.com/office/powerpoint/2010/main" val="253614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307263" y="503239"/>
            <a:ext cx="2266950" cy="5961062"/>
          </a:xfrm>
        </p:spPr>
        <p:txBody>
          <a:bodyPr vert="eaVert"/>
          <a:lstStyle/>
          <a:p>
            <a:r>
              <a:rPr lang="sk-SK"/>
              <a:t>Kliknite sem a upravte štýl predlohy nadpisov.</a:t>
            </a:r>
          </a:p>
        </p:txBody>
      </p:sp>
      <p:sp>
        <p:nvSpPr>
          <p:cNvPr id="3" name="Zástupný symbol zvislého textu 2"/>
          <p:cNvSpPr>
            <a:spLocks noGrp="1"/>
          </p:cNvSpPr>
          <p:nvPr>
            <p:ph type="body" orient="vert" idx="1"/>
          </p:nvPr>
        </p:nvSpPr>
        <p:spPr>
          <a:xfrm>
            <a:off x="504825" y="503239"/>
            <a:ext cx="6650038" cy="5961062"/>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7C4EF5A8-17BA-4977-ACD2-74B4787C610C}" type="slidenum">
              <a:rPr lang="en-GB" altLang="en-US"/>
              <a:pPr>
                <a:defRPr/>
              </a:pPr>
              <a:t>‹#›</a:t>
            </a:fld>
            <a:endParaRPr lang="en-GB" altLang="en-US" dirty="0"/>
          </a:p>
        </p:txBody>
      </p:sp>
    </p:spTree>
    <p:extLst>
      <p:ext uri="{BB962C8B-B14F-4D97-AF65-F5344CB8AC3E}">
        <p14:creationId xmlns:p14="http://schemas.microsoft.com/office/powerpoint/2010/main" val="345522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Nadpis, obrázok ClipArt a text">
    <p:spTree>
      <p:nvGrpSpPr>
        <p:cNvPr id="1" name=""/>
        <p:cNvGrpSpPr/>
        <p:nvPr/>
      </p:nvGrpSpPr>
      <p:grpSpPr>
        <a:xfrm>
          <a:off x="0" y="0"/>
          <a:ext cx="0" cy="0"/>
          <a:chOff x="0" y="0"/>
          <a:chExt cx="0" cy="0"/>
        </a:xfrm>
      </p:grpSpPr>
      <p:sp>
        <p:nvSpPr>
          <p:cNvPr id="2" name="Nadpis 1"/>
          <p:cNvSpPr>
            <a:spLocks noGrp="1"/>
          </p:cNvSpPr>
          <p:nvPr>
            <p:ph type="title"/>
          </p:nvPr>
        </p:nvSpPr>
        <p:spPr>
          <a:xfrm>
            <a:off x="504825" y="503239"/>
            <a:ext cx="9069388" cy="1509712"/>
          </a:xfrm>
        </p:spPr>
        <p:txBody>
          <a:bodyPr/>
          <a:lstStyle/>
          <a:p>
            <a:r>
              <a:rPr lang="sk-SK"/>
              <a:t>Kliknite sem a upravte štýl predlohy nadpisov.</a:t>
            </a:r>
          </a:p>
        </p:txBody>
      </p:sp>
      <p:sp>
        <p:nvSpPr>
          <p:cNvPr id="3" name="Zástupný symbol objektu ClipArt 2"/>
          <p:cNvSpPr>
            <a:spLocks noGrp="1"/>
          </p:cNvSpPr>
          <p:nvPr>
            <p:ph type="clipArt" sz="half" idx="1"/>
          </p:nvPr>
        </p:nvSpPr>
        <p:spPr>
          <a:xfrm>
            <a:off x="504825" y="2184400"/>
            <a:ext cx="4457700" cy="4279900"/>
          </a:xfrm>
        </p:spPr>
        <p:txBody>
          <a:bodyPr/>
          <a:lstStyle/>
          <a:p>
            <a:pPr lvl="0"/>
            <a:endParaRPr lang="sk-SK" noProof="0"/>
          </a:p>
        </p:txBody>
      </p:sp>
      <p:sp>
        <p:nvSpPr>
          <p:cNvPr id="4" name="Zástupný symbol textu 3"/>
          <p:cNvSpPr>
            <a:spLocks noGrp="1"/>
          </p:cNvSpPr>
          <p:nvPr>
            <p:ph type="body" sz="half" idx="2"/>
          </p:nvPr>
        </p:nvSpPr>
        <p:spPr>
          <a:xfrm>
            <a:off x="5114925" y="2184400"/>
            <a:ext cx="4459288" cy="42799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Rectangle 1"/>
          <p:cNvSpPr>
            <a:spLocks noGrp="1" noChangeArrowheads="1"/>
          </p:cNvSpPr>
          <p:nvPr>
            <p:ph type="ftr" idx="10"/>
          </p:nvPr>
        </p:nvSpPr>
        <p:spPr>
          <a:ln/>
        </p:spPr>
        <p:txBody>
          <a:bodyPr/>
          <a:lstStyle>
            <a:lvl1pPr>
              <a:defRPr/>
            </a:lvl1pPr>
          </a:lstStyle>
          <a:p>
            <a:pPr>
              <a:defRPr/>
            </a:pPr>
            <a:endParaRPr lang="en-GB" dirty="0"/>
          </a:p>
        </p:txBody>
      </p:sp>
      <p:sp>
        <p:nvSpPr>
          <p:cNvPr id="6" name="Rectangle 2"/>
          <p:cNvSpPr>
            <a:spLocks noGrp="1" noChangeArrowheads="1"/>
          </p:cNvSpPr>
          <p:nvPr>
            <p:ph type="sldNum" idx="11"/>
          </p:nvPr>
        </p:nvSpPr>
        <p:spPr>
          <a:ln/>
        </p:spPr>
        <p:txBody>
          <a:bodyPr/>
          <a:lstStyle>
            <a:lvl1pPr>
              <a:defRPr/>
            </a:lvl1pPr>
          </a:lstStyle>
          <a:p>
            <a:pPr>
              <a:defRPr/>
            </a:pPr>
            <a:fld id="{7870DEAB-21C5-4ACA-B29E-0F54D1E9AECA}" type="slidenum">
              <a:rPr lang="en-GB" altLang="en-US"/>
              <a:pPr>
                <a:defRPr/>
              </a:pPr>
              <a:t>‹#›</a:t>
            </a:fld>
            <a:endParaRPr lang="en-GB" altLang="en-US" dirty="0"/>
          </a:p>
        </p:txBody>
      </p:sp>
    </p:spTree>
    <p:extLst>
      <p:ext uri="{BB962C8B-B14F-4D97-AF65-F5344CB8AC3E}">
        <p14:creationId xmlns:p14="http://schemas.microsoft.com/office/powerpoint/2010/main" val="2446712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4825" y="503238"/>
            <a:ext cx="9069388" cy="1509712"/>
          </a:xfrm>
        </p:spPr>
        <p:txBody>
          <a:bodyPr/>
          <a:lstStyle/>
          <a:p>
            <a:r>
              <a:rPr lang="en-US"/>
              <a:t>Click to edit Master title style</a:t>
            </a:r>
          </a:p>
        </p:txBody>
      </p:sp>
      <p:sp>
        <p:nvSpPr>
          <p:cNvPr id="3" name="Table Placeholder 2"/>
          <p:cNvSpPr>
            <a:spLocks noGrp="1"/>
          </p:cNvSpPr>
          <p:nvPr>
            <p:ph type="tbl" idx="1"/>
          </p:nvPr>
        </p:nvSpPr>
        <p:spPr>
          <a:xfrm>
            <a:off x="504825" y="2184400"/>
            <a:ext cx="9069388" cy="4279900"/>
          </a:xfrm>
        </p:spPr>
        <p:txBody>
          <a:bodyPr/>
          <a:lstStyle/>
          <a:p>
            <a:pPr lvl="0"/>
            <a:endParaRPr lang="en-US" noProof="0" dirty="0"/>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6D2FBBA0-8856-43AC-A08F-4E6BC8FB0754}" type="slidenum">
              <a:rPr lang="en-GB" altLang="en-US"/>
              <a:pPr>
                <a:defRPr/>
              </a:pPr>
              <a:t>‹#›</a:t>
            </a:fld>
            <a:endParaRPr lang="en-GB" altLang="en-US" dirty="0"/>
          </a:p>
        </p:txBody>
      </p:sp>
    </p:spTree>
    <p:extLst>
      <p:ext uri="{BB962C8B-B14F-4D97-AF65-F5344CB8AC3E}">
        <p14:creationId xmlns:p14="http://schemas.microsoft.com/office/powerpoint/2010/main" val="353544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755650" y="2347913"/>
            <a:ext cx="8569325" cy="1620837"/>
          </a:xfrm>
        </p:spPr>
        <p:txBody>
          <a:bodyPr/>
          <a:lstStyle/>
          <a:p>
            <a:r>
              <a:rPr lang="sk-SK"/>
              <a:t>Kliknite sem a upravte štýl predlohy nadpisov.</a:t>
            </a:r>
          </a:p>
        </p:txBody>
      </p:sp>
      <p:sp>
        <p:nvSpPr>
          <p:cNvPr id="3" name="Podnadpis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k-SK"/>
              <a:t>Kliknite sem a upravte štýl predlohy podnadpisov.</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4EBE13A0-7B08-42E3-886D-3A9C127B5BD3}" type="slidenum">
              <a:rPr lang="en-GB" altLang="en-US"/>
              <a:pPr>
                <a:defRPr/>
              </a:pPr>
              <a:t>‹#›</a:t>
            </a:fld>
            <a:endParaRPr lang="en-GB" altLang="en-US" dirty="0"/>
          </a:p>
        </p:txBody>
      </p:sp>
    </p:spTree>
    <p:extLst>
      <p:ext uri="{BB962C8B-B14F-4D97-AF65-F5344CB8AC3E}">
        <p14:creationId xmlns:p14="http://schemas.microsoft.com/office/powerpoint/2010/main" val="34256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5481F44D-2565-4852-91F5-C3C72854E636}" type="slidenum">
              <a:rPr lang="en-GB" altLang="en-US"/>
              <a:pPr>
                <a:defRPr/>
              </a:pPr>
              <a:t>‹#›</a:t>
            </a:fld>
            <a:endParaRPr lang="en-GB" altLang="en-US" dirty="0"/>
          </a:p>
        </p:txBody>
      </p:sp>
    </p:spTree>
    <p:extLst>
      <p:ext uri="{BB962C8B-B14F-4D97-AF65-F5344CB8AC3E}">
        <p14:creationId xmlns:p14="http://schemas.microsoft.com/office/powerpoint/2010/main" val="2734740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96925" y="4857750"/>
            <a:ext cx="8567738" cy="1501775"/>
          </a:xfrm>
        </p:spPr>
        <p:txBody>
          <a:bodyPr anchor="t"/>
          <a:lstStyle>
            <a:lvl1pPr algn="l">
              <a:defRPr sz="4000" b="1" cap="all"/>
            </a:lvl1pPr>
          </a:lstStyle>
          <a:p>
            <a:r>
              <a:rPr lang="sk-SK"/>
              <a:t>Kliknite sem a upravte štýl predlohy nadpisov.</a:t>
            </a:r>
          </a:p>
        </p:txBody>
      </p:sp>
      <p:sp>
        <p:nvSpPr>
          <p:cNvPr id="3" name="Zástupný symbol textu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k-SK"/>
              <a:t>Kliknite sem a upravte štýly predlohy textu.</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BC66868E-6702-4575-93EE-C90010CB9061}" type="slidenum">
              <a:rPr lang="en-GB" altLang="en-US"/>
              <a:pPr>
                <a:defRPr/>
              </a:pPr>
              <a:t>‹#›</a:t>
            </a:fld>
            <a:endParaRPr lang="en-GB" altLang="en-US" dirty="0"/>
          </a:p>
        </p:txBody>
      </p:sp>
    </p:spTree>
    <p:extLst>
      <p:ext uri="{BB962C8B-B14F-4D97-AF65-F5344CB8AC3E}">
        <p14:creationId xmlns:p14="http://schemas.microsoft.com/office/powerpoint/2010/main" val="1804292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sz="half" idx="1"/>
          </p:nvPr>
        </p:nvSpPr>
        <p:spPr>
          <a:xfrm>
            <a:off x="503238" y="1768475"/>
            <a:ext cx="4457700"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5113338" y="1768475"/>
            <a:ext cx="4459287"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Rectangle 15"/>
          <p:cNvSpPr>
            <a:spLocks noGrp="1" noChangeArrowheads="1"/>
          </p:cNvSpPr>
          <p:nvPr>
            <p:ph type="dt" idx="10"/>
          </p:nvPr>
        </p:nvSpPr>
        <p:spPr>
          <a:ln/>
        </p:spPr>
        <p:txBody>
          <a:bodyPr/>
          <a:lstStyle>
            <a:lvl1pPr>
              <a:defRPr/>
            </a:lvl1pPr>
          </a:lstStyle>
          <a:p>
            <a:pPr>
              <a:defRPr/>
            </a:pPr>
            <a:endParaRPr lang="en-US" dirty="0"/>
          </a:p>
        </p:txBody>
      </p:sp>
      <p:sp>
        <p:nvSpPr>
          <p:cNvPr id="6" name="Rectangle 16"/>
          <p:cNvSpPr>
            <a:spLocks noGrp="1" noChangeArrowheads="1"/>
          </p:cNvSpPr>
          <p:nvPr>
            <p:ph type="ftr" idx="11"/>
          </p:nvPr>
        </p:nvSpPr>
        <p:spPr>
          <a:ln/>
        </p:spPr>
        <p:txBody>
          <a:bodyPr/>
          <a:lstStyle>
            <a:lvl1pPr>
              <a:defRPr/>
            </a:lvl1pPr>
          </a:lstStyle>
          <a:p>
            <a:pPr>
              <a:defRPr/>
            </a:pPr>
            <a:endParaRPr lang="en-GB" dirty="0"/>
          </a:p>
        </p:txBody>
      </p:sp>
      <p:sp>
        <p:nvSpPr>
          <p:cNvPr id="7" name="Rectangle 17"/>
          <p:cNvSpPr>
            <a:spLocks noGrp="1" noChangeArrowheads="1"/>
          </p:cNvSpPr>
          <p:nvPr>
            <p:ph type="sldNum" idx="12"/>
          </p:nvPr>
        </p:nvSpPr>
        <p:spPr>
          <a:ln/>
        </p:spPr>
        <p:txBody>
          <a:bodyPr/>
          <a:lstStyle>
            <a:lvl1pPr>
              <a:defRPr/>
            </a:lvl1pPr>
          </a:lstStyle>
          <a:p>
            <a:pPr>
              <a:defRPr/>
            </a:pPr>
            <a:fld id="{42E1F5BD-40EE-44FD-ADCD-6CDFC5A5AD50}" type="slidenum">
              <a:rPr lang="en-GB" altLang="en-US"/>
              <a:pPr>
                <a:defRPr/>
              </a:pPr>
              <a:t>‹#›</a:t>
            </a:fld>
            <a:endParaRPr lang="en-GB" altLang="en-US" dirty="0"/>
          </a:p>
        </p:txBody>
      </p:sp>
    </p:spTree>
    <p:extLst>
      <p:ext uri="{BB962C8B-B14F-4D97-AF65-F5344CB8AC3E}">
        <p14:creationId xmlns:p14="http://schemas.microsoft.com/office/powerpoint/2010/main" val="2695834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504825" y="303213"/>
            <a:ext cx="9072563" cy="1258887"/>
          </a:xfrm>
        </p:spPr>
        <p:txBody>
          <a:bodyPr/>
          <a:lstStyle>
            <a:lvl1pPr>
              <a:defRPr/>
            </a:lvl1pPr>
          </a:lstStyle>
          <a:p>
            <a:r>
              <a:rPr lang="sk-SK"/>
              <a:t>Kliknite sem a upravte štýl predlohy nadpisov.</a:t>
            </a:r>
          </a:p>
        </p:txBody>
      </p:sp>
      <p:sp>
        <p:nvSpPr>
          <p:cNvPr id="3" name="Zástupný symbol textu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symbol obsahu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symbol obsahu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Rectangle 15"/>
          <p:cNvSpPr>
            <a:spLocks noGrp="1" noChangeArrowheads="1"/>
          </p:cNvSpPr>
          <p:nvPr>
            <p:ph type="dt" idx="10"/>
          </p:nvPr>
        </p:nvSpPr>
        <p:spPr>
          <a:ln/>
        </p:spPr>
        <p:txBody>
          <a:bodyPr/>
          <a:lstStyle>
            <a:lvl1pPr>
              <a:defRPr/>
            </a:lvl1pPr>
          </a:lstStyle>
          <a:p>
            <a:pPr>
              <a:defRPr/>
            </a:pPr>
            <a:endParaRPr lang="en-US" dirty="0"/>
          </a:p>
        </p:txBody>
      </p:sp>
      <p:sp>
        <p:nvSpPr>
          <p:cNvPr id="8" name="Rectangle 16"/>
          <p:cNvSpPr>
            <a:spLocks noGrp="1" noChangeArrowheads="1"/>
          </p:cNvSpPr>
          <p:nvPr>
            <p:ph type="ftr" idx="11"/>
          </p:nvPr>
        </p:nvSpPr>
        <p:spPr>
          <a:ln/>
        </p:spPr>
        <p:txBody>
          <a:bodyPr/>
          <a:lstStyle>
            <a:lvl1pPr>
              <a:defRPr/>
            </a:lvl1pPr>
          </a:lstStyle>
          <a:p>
            <a:pPr>
              <a:defRPr/>
            </a:pPr>
            <a:endParaRPr lang="en-GB" dirty="0"/>
          </a:p>
        </p:txBody>
      </p:sp>
      <p:sp>
        <p:nvSpPr>
          <p:cNvPr id="9" name="Rectangle 17"/>
          <p:cNvSpPr>
            <a:spLocks noGrp="1" noChangeArrowheads="1"/>
          </p:cNvSpPr>
          <p:nvPr>
            <p:ph type="sldNum" idx="12"/>
          </p:nvPr>
        </p:nvSpPr>
        <p:spPr>
          <a:ln/>
        </p:spPr>
        <p:txBody>
          <a:bodyPr/>
          <a:lstStyle>
            <a:lvl1pPr>
              <a:defRPr/>
            </a:lvl1pPr>
          </a:lstStyle>
          <a:p>
            <a:pPr>
              <a:defRPr/>
            </a:pPr>
            <a:fld id="{10D6DB8E-623A-4F0B-B538-D6338B317672}" type="slidenum">
              <a:rPr lang="en-GB" altLang="en-US"/>
              <a:pPr>
                <a:defRPr/>
              </a:pPr>
              <a:t>‹#›</a:t>
            </a:fld>
            <a:endParaRPr lang="en-GB" altLang="en-US" dirty="0"/>
          </a:p>
        </p:txBody>
      </p:sp>
    </p:spTree>
    <p:extLst>
      <p:ext uri="{BB962C8B-B14F-4D97-AF65-F5344CB8AC3E}">
        <p14:creationId xmlns:p14="http://schemas.microsoft.com/office/powerpoint/2010/main" val="3451114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Rectangle 15"/>
          <p:cNvSpPr>
            <a:spLocks noGrp="1" noChangeArrowheads="1"/>
          </p:cNvSpPr>
          <p:nvPr>
            <p:ph type="dt" idx="10"/>
          </p:nvPr>
        </p:nvSpPr>
        <p:spPr>
          <a:ln/>
        </p:spPr>
        <p:txBody>
          <a:bodyPr/>
          <a:lstStyle>
            <a:lvl1pPr>
              <a:defRPr/>
            </a:lvl1pPr>
          </a:lstStyle>
          <a:p>
            <a:pPr>
              <a:defRPr/>
            </a:pPr>
            <a:endParaRPr lang="en-US" dirty="0"/>
          </a:p>
        </p:txBody>
      </p:sp>
      <p:sp>
        <p:nvSpPr>
          <p:cNvPr id="4" name="Rectangle 16"/>
          <p:cNvSpPr>
            <a:spLocks noGrp="1" noChangeArrowheads="1"/>
          </p:cNvSpPr>
          <p:nvPr>
            <p:ph type="ftr" idx="11"/>
          </p:nvPr>
        </p:nvSpPr>
        <p:spPr>
          <a:ln/>
        </p:spPr>
        <p:txBody>
          <a:bodyPr/>
          <a:lstStyle>
            <a:lvl1pPr>
              <a:defRPr/>
            </a:lvl1pPr>
          </a:lstStyle>
          <a:p>
            <a:pPr>
              <a:defRPr/>
            </a:pPr>
            <a:endParaRPr lang="en-GB" dirty="0"/>
          </a:p>
        </p:txBody>
      </p:sp>
      <p:sp>
        <p:nvSpPr>
          <p:cNvPr id="5" name="Rectangle 17"/>
          <p:cNvSpPr>
            <a:spLocks noGrp="1" noChangeArrowheads="1"/>
          </p:cNvSpPr>
          <p:nvPr>
            <p:ph type="sldNum" idx="12"/>
          </p:nvPr>
        </p:nvSpPr>
        <p:spPr>
          <a:ln/>
        </p:spPr>
        <p:txBody>
          <a:bodyPr/>
          <a:lstStyle>
            <a:lvl1pPr>
              <a:defRPr/>
            </a:lvl1pPr>
          </a:lstStyle>
          <a:p>
            <a:pPr>
              <a:defRPr/>
            </a:pPr>
            <a:fld id="{42545502-0098-49A5-A1B8-BE0F226E92B6}" type="slidenum">
              <a:rPr lang="en-GB" altLang="en-US"/>
              <a:pPr>
                <a:defRPr/>
              </a:pPr>
              <a:t>‹#›</a:t>
            </a:fld>
            <a:endParaRPr lang="en-GB" altLang="en-US" dirty="0"/>
          </a:p>
        </p:txBody>
      </p:sp>
    </p:spTree>
    <p:extLst>
      <p:ext uri="{BB962C8B-B14F-4D97-AF65-F5344CB8AC3E}">
        <p14:creationId xmlns:p14="http://schemas.microsoft.com/office/powerpoint/2010/main" val="212176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E56EAE92-6079-4D82-B474-96E3A5DB7454}" type="slidenum">
              <a:rPr lang="en-GB" altLang="en-US"/>
              <a:pPr>
                <a:defRPr/>
              </a:pPr>
              <a:t>‹#›</a:t>
            </a:fld>
            <a:endParaRPr lang="en-GB" altLang="en-US" dirty="0"/>
          </a:p>
        </p:txBody>
      </p:sp>
    </p:spTree>
    <p:extLst>
      <p:ext uri="{BB962C8B-B14F-4D97-AF65-F5344CB8AC3E}">
        <p14:creationId xmlns:p14="http://schemas.microsoft.com/office/powerpoint/2010/main" val="4169504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Rectangle 15"/>
          <p:cNvSpPr>
            <a:spLocks noGrp="1" noChangeArrowheads="1"/>
          </p:cNvSpPr>
          <p:nvPr>
            <p:ph type="dt" idx="10"/>
          </p:nvPr>
        </p:nvSpPr>
        <p:spPr>
          <a:ln/>
        </p:spPr>
        <p:txBody>
          <a:bodyPr/>
          <a:lstStyle>
            <a:lvl1pPr>
              <a:defRPr/>
            </a:lvl1pPr>
          </a:lstStyle>
          <a:p>
            <a:pPr>
              <a:defRPr/>
            </a:pPr>
            <a:endParaRPr lang="en-US" dirty="0"/>
          </a:p>
        </p:txBody>
      </p:sp>
      <p:sp>
        <p:nvSpPr>
          <p:cNvPr id="3" name="Rectangle 16"/>
          <p:cNvSpPr>
            <a:spLocks noGrp="1" noChangeArrowheads="1"/>
          </p:cNvSpPr>
          <p:nvPr>
            <p:ph type="ftr" idx="11"/>
          </p:nvPr>
        </p:nvSpPr>
        <p:spPr>
          <a:ln/>
        </p:spPr>
        <p:txBody>
          <a:bodyPr/>
          <a:lstStyle>
            <a:lvl1pPr>
              <a:defRPr/>
            </a:lvl1pPr>
          </a:lstStyle>
          <a:p>
            <a:pPr>
              <a:defRPr/>
            </a:pPr>
            <a:endParaRPr lang="en-GB" dirty="0"/>
          </a:p>
        </p:txBody>
      </p:sp>
      <p:sp>
        <p:nvSpPr>
          <p:cNvPr id="4" name="Rectangle 17"/>
          <p:cNvSpPr>
            <a:spLocks noGrp="1" noChangeArrowheads="1"/>
          </p:cNvSpPr>
          <p:nvPr>
            <p:ph type="sldNum" idx="12"/>
          </p:nvPr>
        </p:nvSpPr>
        <p:spPr>
          <a:ln/>
        </p:spPr>
        <p:txBody>
          <a:bodyPr/>
          <a:lstStyle>
            <a:lvl1pPr>
              <a:defRPr/>
            </a:lvl1pPr>
          </a:lstStyle>
          <a:p>
            <a:pPr>
              <a:defRPr/>
            </a:pPr>
            <a:fld id="{E0B31E32-9EC6-4833-AD17-2B43A3935597}" type="slidenum">
              <a:rPr lang="en-GB" altLang="en-US"/>
              <a:pPr>
                <a:defRPr/>
              </a:pPr>
              <a:t>‹#›</a:t>
            </a:fld>
            <a:endParaRPr lang="en-GB" altLang="en-US" dirty="0"/>
          </a:p>
        </p:txBody>
      </p:sp>
    </p:spTree>
    <p:extLst>
      <p:ext uri="{BB962C8B-B14F-4D97-AF65-F5344CB8AC3E}">
        <p14:creationId xmlns:p14="http://schemas.microsoft.com/office/powerpoint/2010/main" val="1674348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04825" y="301625"/>
            <a:ext cx="3316288" cy="1279525"/>
          </a:xfrm>
        </p:spPr>
        <p:txBody>
          <a:bodyPr anchor="b"/>
          <a:lstStyle>
            <a:lvl1pPr algn="l">
              <a:defRPr sz="2000" b="1"/>
            </a:lvl1pPr>
          </a:lstStyle>
          <a:p>
            <a:r>
              <a:rPr lang="sk-SK"/>
              <a:t>Kliknite sem a upravte štýl predlohy nadpisov.</a:t>
            </a:r>
          </a:p>
        </p:txBody>
      </p:sp>
      <p:sp>
        <p:nvSpPr>
          <p:cNvPr id="3" name="Zástupný symbol obsahu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Rectangle 15"/>
          <p:cNvSpPr>
            <a:spLocks noGrp="1" noChangeArrowheads="1"/>
          </p:cNvSpPr>
          <p:nvPr>
            <p:ph type="dt" idx="10"/>
          </p:nvPr>
        </p:nvSpPr>
        <p:spPr>
          <a:ln/>
        </p:spPr>
        <p:txBody>
          <a:bodyPr/>
          <a:lstStyle>
            <a:lvl1pPr>
              <a:defRPr/>
            </a:lvl1pPr>
          </a:lstStyle>
          <a:p>
            <a:pPr>
              <a:defRPr/>
            </a:pPr>
            <a:endParaRPr lang="en-US" dirty="0"/>
          </a:p>
        </p:txBody>
      </p:sp>
      <p:sp>
        <p:nvSpPr>
          <p:cNvPr id="6" name="Rectangle 16"/>
          <p:cNvSpPr>
            <a:spLocks noGrp="1" noChangeArrowheads="1"/>
          </p:cNvSpPr>
          <p:nvPr>
            <p:ph type="ftr" idx="11"/>
          </p:nvPr>
        </p:nvSpPr>
        <p:spPr>
          <a:ln/>
        </p:spPr>
        <p:txBody>
          <a:bodyPr/>
          <a:lstStyle>
            <a:lvl1pPr>
              <a:defRPr/>
            </a:lvl1pPr>
          </a:lstStyle>
          <a:p>
            <a:pPr>
              <a:defRPr/>
            </a:pPr>
            <a:endParaRPr lang="en-GB" dirty="0"/>
          </a:p>
        </p:txBody>
      </p:sp>
      <p:sp>
        <p:nvSpPr>
          <p:cNvPr id="7" name="Rectangle 17"/>
          <p:cNvSpPr>
            <a:spLocks noGrp="1" noChangeArrowheads="1"/>
          </p:cNvSpPr>
          <p:nvPr>
            <p:ph type="sldNum" idx="12"/>
          </p:nvPr>
        </p:nvSpPr>
        <p:spPr>
          <a:ln/>
        </p:spPr>
        <p:txBody>
          <a:bodyPr/>
          <a:lstStyle>
            <a:lvl1pPr>
              <a:defRPr/>
            </a:lvl1pPr>
          </a:lstStyle>
          <a:p>
            <a:pPr>
              <a:defRPr/>
            </a:pPr>
            <a:fld id="{B492BC1B-98D7-4A38-A531-AEBD1CE7308A}" type="slidenum">
              <a:rPr lang="en-GB" altLang="en-US"/>
              <a:pPr>
                <a:defRPr/>
              </a:pPr>
              <a:t>‹#›</a:t>
            </a:fld>
            <a:endParaRPr lang="en-GB" altLang="en-US" dirty="0"/>
          </a:p>
        </p:txBody>
      </p:sp>
    </p:spTree>
    <p:extLst>
      <p:ext uri="{BB962C8B-B14F-4D97-AF65-F5344CB8AC3E}">
        <p14:creationId xmlns:p14="http://schemas.microsoft.com/office/powerpoint/2010/main" val="4282595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976438" y="5291138"/>
            <a:ext cx="6048375" cy="625475"/>
          </a:xfrm>
        </p:spPr>
        <p:txBody>
          <a:bodyPr anchor="b"/>
          <a:lstStyle>
            <a:lvl1pPr algn="l">
              <a:defRPr sz="2000" b="1"/>
            </a:lvl1pPr>
          </a:lstStyle>
          <a:p>
            <a:r>
              <a:rPr lang="sk-SK"/>
              <a:t>Kliknite sem a upravte štýl predlohy nadpisov.</a:t>
            </a:r>
          </a:p>
        </p:txBody>
      </p:sp>
      <p:sp>
        <p:nvSpPr>
          <p:cNvPr id="3" name="Zástupný symbol obrázka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k-SK" noProof="0"/>
          </a:p>
        </p:txBody>
      </p:sp>
      <p:sp>
        <p:nvSpPr>
          <p:cNvPr id="4" name="Zástupný symbol textu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Rectangle 15"/>
          <p:cNvSpPr>
            <a:spLocks noGrp="1" noChangeArrowheads="1"/>
          </p:cNvSpPr>
          <p:nvPr>
            <p:ph type="dt" idx="10"/>
          </p:nvPr>
        </p:nvSpPr>
        <p:spPr>
          <a:ln/>
        </p:spPr>
        <p:txBody>
          <a:bodyPr/>
          <a:lstStyle>
            <a:lvl1pPr>
              <a:defRPr/>
            </a:lvl1pPr>
          </a:lstStyle>
          <a:p>
            <a:pPr>
              <a:defRPr/>
            </a:pPr>
            <a:endParaRPr lang="en-US" dirty="0"/>
          </a:p>
        </p:txBody>
      </p:sp>
      <p:sp>
        <p:nvSpPr>
          <p:cNvPr id="6" name="Rectangle 16"/>
          <p:cNvSpPr>
            <a:spLocks noGrp="1" noChangeArrowheads="1"/>
          </p:cNvSpPr>
          <p:nvPr>
            <p:ph type="ftr" idx="11"/>
          </p:nvPr>
        </p:nvSpPr>
        <p:spPr>
          <a:ln/>
        </p:spPr>
        <p:txBody>
          <a:bodyPr/>
          <a:lstStyle>
            <a:lvl1pPr>
              <a:defRPr/>
            </a:lvl1pPr>
          </a:lstStyle>
          <a:p>
            <a:pPr>
              <a:defRPr/>
            </a:pPr>
            <a:endParaRPr lang="en-GB" dirty="0"/>
          </a:p>
        </p:txBody>
      </p:sp>
      <p:sp>
        <p:nvSpPr>
          <p:cNvPr id="7" name="Rectangle 17"/>
          <p:cNvSpPr>
            <a:spLocks noGrp="1" noChangeArrowheads="1"/>
          </p:cNvSpPr>
          <p:nvPr>
            <p:ph type="sldNum" idx="12"/>
          </p:nvPr>
        </p:nvSpPr>
        <p:spPr>
          <a:ln/>
        </p:spPr>
        <p:txBody>
          <a:bodyPr/>
          <a:lstStyle>
            <a:lvl1pPr>
              <a:defRPr/>
            </a:lvl1pPr>
          </a:lstStyle>
          <a:p>
            <a:pPr>
              <a:defRPr/>
            </a:pPr>
            <a:fld id="{C9FFDB76-66EE-4AD1-ACB5-6D538EC5FA67}" type="slidenum">
              <a:rPr lang="en-GB" altLang="en-US"/>
              <a:pPr>
                <a:defRPr/>
              </a:pPr>
              <a:t>‹#›</a:t>
            </a:fld>
            <a:endParaRPr lang="en-GB" altLang="en-US" dirty="0"/>
          </a:p>
        </p:txBody>
      </p:sp>
    </p:spTree>
    <p:extLst>
      <p:ext uri="{BB962C8B-B14F-4D97-AF65-F5344CB8AC3E}">
        <p14:creationId xmlns:p14="http://schemas.microsoft.com/office/powerpoint/2010/main" val="1875219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zvislého textu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7F400BDD-CD0F-4021-A01F-524E6DD541A5}" type="slidenum">
              <a:rPr lang="en-GB" altLang="en-US"/>
              <a:pPr>
                <a:defRPr/>
              </a:pPr>
              <a:t>‹#›</a:t>
            </a:fld>
            <a:endParaRPr lang="en-GB" altLang="en-US" dirty="0"/>
          </a:p>
        </p:txBody>
      </p:sp>
    </p:spTree>
    <p:extLst>
      <p:ext uri="{BB962C8B-B14F-4D97-AF65-F5344CB8AC3E}">
        <p14:creationId xmlns:p14="http://schemas.microsoft.com/office/powerpoint/2010/main" val="2343977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558088" y="1768475"/>
            <a:ext cx="2351087" cy="4986338"/>
          </a:xfrm>
        </p:spPr>
        <p:txBody>
          <a:bodyPr vert="eaVert"/>
          <a:lstStyle/>
          <a:p>
            <a:r>
              <a:rPr lang="sk-SK"/>
              <a:t>Kliknite sem a upravte štýl predlohy nadpisov.</a:t>
            </a:r>
          </a:p>
        </p:txBody>
      </p:sp>
      <p:sp>
        <p:nvSpPr>
          <p:cNvPr id="3" name="Zástupný symbol zvislého textu 2"/>
          <p:cNvSpPr>
            <a:spLocks noGrp="1"/>
          </p:cNvSpPr>
          <p:nvPr>
            <p:ph type="body" orient="vert" idx="1"/>
          </p:nvPr>
        </p:nvSpPr>
        <p:spPr>
          <a:xfrm>
            <a:off x="503238" y="1768475"/>
            <a:ext cx="6902450" cy="49863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415290C8-5CDA-4AF6-ADF2-EF00059CE8F0}" type="slidenum">
              <a:rPr lang="en-GB" altLang="en-US"/>
              <a:pPr>
                <a:defRPr/>
              </a:pPr>
              <a:t>‹#›</a:t>
            </a:fld>
            <a:endParaRPr lang="en-GB" altLang="en-US" dirty="0"/>
          </a:p>
        </p:txBody>
      </p:sp>
    </p:spTree>
    <p:extLst>
      <p:ext uri="{BB962C8B-B14F-4D97-AF65-F5344CB8AC3E}">
        <p14:creationId xmlns:p14="http://schemas.microsoft.com/office/powerpoint/2010/main" val="1401847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ozloženie obsahu">
    <p:spTree>
      <p:nvGrpSpPr>
        <p:cNvPr id="1" name=""/>
        <p:cNvGrpSpPr/>
        <p:nvPr/>
      </p:nvGrpSpPr>
      <p:grpSpPr>
        <a:xfrm>
          <a:off x="0" y="0"/>
          <a:ext cx="0" cy="0"/>
          <a:chOff x="0" y="0"/>
          <a:chExt cx="0" cy="0"/>
        </a:xfrm>
      </p:grpSpPr>
      <p:sp>
        <p:nvSpPr>
          <p:cNvPr id="2" name="Nadpis 1"/>
          <p:cNvSpPr>
            <a:spLocks noGrp="1"/>
          </p:cNvSpPr>
          <p:nvPr>
            <p:ph type="title"/>
          </p:nvPr>
        </p:nvSpPr>
        <p:spPr>
          <a:xfrm>
            <a:off x="3276600" y="2016125"/>
            <a:ext cx="6632575" cy="2433638"/>
          </a:xfrm>
        </p:spPr>
        <p:txBody>
          <a:bodyPr/>
          <a:lstStyle/>
          <a:p>
            <a:r>
              <a:rPr lang="sk-SK"/>
              <a:t>Kliknite sem a upravte štýl predlohy nadpisov.</a:t>
            </a:r>
          </a:p>
        </p:txBody>
      </p:sp>
      <p:sp>
        <p:nvSpPr>
          <p:cNvPr id="3" name="Rectangle 15"/>
          <p:cNvSpPr>
            <a:spLocks noGrp="1" noChangeArrowheads="1"/>
          </p:cNvSpPr>
          <p:nvPr>
            <p:ph type="dt" idx="10"/>
          </p:nvPr>
        </p:nvSpPr>
        <p:spPr>
          <a:ln/>
        </p:spPr>
        <p:txBody>
          <a:bodyPr/>
          <a:lstStyle>
            <a:lvl1pPr>
              <a:defRPr/>
            </a:lvl1pPr>
          </a:lstStyle>
          <a:p>
            <a:pPr>
              <a:defRPr/>
            </a:pPr>
            <a:endParaRPr lang="en-US" dirty="0"/>
          </a:p>
        </p:txBody>
      </p:sp>
      <p:sp>
        <p:nvSpPr>
          <p:cNvPr id="4" name="Rectangle 16"/>
          <p:cNvSpPr>
            <a:spLocks noGrp="1" noChangeArrowheads="1"/>
          </p:cNvSpPr>
          <p:nvPr>
            <p:ph type="ftr" idx="11"/>
          </p:nvPr>
        </p:nvSpPr>
        <p:spPr>
          <a:ln/>
        </p:spPr>
        <p:txBody>
          <a:bodyPr/>
          <a:lstStyle>
            <a:lvl1pPr>
              <a:defRPr/>
            </a:lvl1pPr>
          </a:lstStyle>
          <a:p>
            <a:pPr>
              <a:defRPr/>
            </a:pPr>
            <a:endParaRPr lang="en-GB" dirty="0"/>
          </a:p>
        </p:txBody>
      </p:sp>
      <p:sp>
        <p:nvSpPr>
          <p:cNvPr id="5" name="Rectangle 17"/>
          <p:cNvSpPr>
            <a:spLocks noGrp="1" noChangeArrowheads="1"/>
          </p:cNvSpPr>
          <p:nvPr>
            <p:ph type="sldNum" idx="12"/>
          </p:nvPr>
        </p:nvSpPr>
        <p:spPr>
          <a:ln/>
        </p:spPr>
        <p:txBody>
          <a:bodyPr/>
          <a:lstStyle>
            <a:lvl1pPr>
              <a:defRPr/>
            </a:lvl1pPr>
          </a:lstStyle>
          <a:p>
            <a:pPr>
              <a:defRPr/>
            </a:pPr>
            <a:fld id="{0F117136-A994-4699-B32E-3D62C537934B}" type="slidenum">
              <a:rPr lang="en-GB" altLang="en-US"/>
              <a:pPr>
                <a:defRPr/>
              </a:pPr>
              <a:t>‹#›</a:t>
            </a:fld>
            <a:endParaRPr lang="en-GB" altLang="en-US" dirty="0"/>
          </a:p>
        </p:txBody>
      </p:sp>
    </p:spTree>
    <p:extLst>
      <p:ext uri="{BB962C8B-B14F-4D97-AF65-F5344CB8AC3E}">
        <p14:creationId xmlns:p14="http://schemas.microsoft.com/office/powerpoint/2010/main" val="288908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96925" y="4857752"/>
            <a:ext cx="8567738" cy="1501775"/>
          </a:xfrm>
        </p:spPr>
        <p:txBody>
          <a:bodyPr anchor="t"/>
          <a:lstStyle>
            <a:lvl1pPr algn="l">
              <a:defRPr sz="4000" b="1" cap="all"/>
            </a:lvl1pPr>
          </a:lstStyle>
          <a:p>
            <a:r>
              <a:rPr lang="sk-SK"/>
              <a:t>Kliknite sem a upravte štýl predlohy nadpisov.</a:t>
            </a:r>
          </a:p>
        </p:txBody>
      </p:sp>
      <p:sp>
        <p:nvSpPr>
          <p:cNvPr id="3" name="Zástupný symbol textu 2"/>
          <p:cNvSpPr>
            <a:spLocks noGrp="1"/>
          </p:cNvSpPr>
          <p:nvPr>
            <p:ph type="body" idx="1"/>
          </p:nvPr>
        </p:nvSpPr>
        <p:spPr>
          <a:xfrm>
            <a:off x="796925" y="3203575"/>
            <a:ext cx="8567738" cy="1654175"/>
          </a:xfrm>
        </p:spPr>
        <p:txBody>
          <a:bodyPr anchor="b"/>
          <a:lstStyle>
            <a:lvl1pPr marL="0" indent="0">
              <a:buNone/>
              <a:defRPr sz="2000"/>
            </a:lvl1pPr>
            <a:lvl2pPr marL="457105" indent="0">
              <a:buNone/>
              <a:defRPr sz="1800"/>
            </a:lvl2pPr>
            <a:lvl3pPr marL="914210" indent="0">
              <a:buNone/>
              <a:defRPr sz="1700"/>
            </a:lvl3pPr>
            <a:lvl4pPr marL="1371315" indent="0">
              <a:buNone/>
              <a:defRPr sz="1400"/>
            </a:lvl4pPr>
            <a:lvl5pPr marL="1828420" indent="0">
              <a:buNone/>
              <a:defRPr sz="1400"/>
            </a:lvl5pPr>
            <a:lvl6pPr marL="2285526" indent="0">
              <a:buNone/>
              <a:defRPr sz="1400"/>
            </a:lvl6pPr>
            <a:lvl7pPr marL="2742632" indent="0">
              <a:buNone/>
              <a:defRPr sz="1400"/>
            </a:lvl7pPr>
            <a:lvl8pPr marL="3199737" indent="0">
              <a:buNone/>
              <a:defRPr sz="1400"/>
            </a:lvl8pPr>
            <a:lvl9pPr marL="3656842" indent="0">
              <a:buNone/>
              <a:defRPr sz="1400"/>
            </a:lvl9pPr>
          </a:lstStyle>
          <a:p>
            <a:pPr lvl="0"/>
            <a:r>
              <a:rPr lang="sk-SK"/>
              <a:t>Kliknite sem a upravte štýly predlohy textu.</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17CA47D0-48C5-4069-A437-D42827630F2C}" type="slidenum">
              <a:rPr lang="en-GB" altLang="en-US"/>
              <a:pPr>
                <a:defRPr/>
              </a:pPr>
              <a:t>‹#›</a:t>
            </a:fld>
            <a:endParaRPr lang="en-GB" altLang="en-US" dirty="0"/>
          </a:p>
        </p:txBody>
      </p:sp>
    </p:spTree>
    <p:extLst>
      <p:ext uri="{BB962C8B-B14F-4D97-AF65-F5344CB8AC3E}">
        <p14:creationId xmlns:p14="http://schemas.microsoft.com/office/powerpoint/2010/main" val="160591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sz="half" idx="1"/>
          </p:nvPr>
        </p:nvSpPr>
        <p:spPr>
          <a:xfrm>
            <a:off x="504825" y="2184400"/>
            <a:ext cx="4457700" cy="4279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5114925" y="2184400"/>
            <a:ext cx="4459288" cy="4279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Rectangle 1"/>
          <p:cNvSpPr>
            <a:spLocks noGrp="1" noChangeArrowheads="1"/>
          </p:cNvSpPr>
          <p:nvPr>
            <p:ph type="ftr" idx="10"/>
          </p:nvPr>
        </p:nvSpPr>
        <p:spPr>
          <a:ln/>
        </p:spPr>
        <p:txBody>
          <a:bodyPr/>
          <a:lstStyle>
            <a:lvl1pPr>
              <a:defRPr/>
            </a:lvl1pPr>
          </a:lstStyle>
          <a:p>
            <a:pPr>
              <a:defRPr/>
            </a:pPr>
            <a:endParaRPr lang="en-GB" dirty="0"/>
          </a:p>
        </p:txBody>
      </p:sp>
      <p:sp>
        <p:nvSpPr>
          <p:cNvPr id="6" name="Rectangle 2"/>
          <p:cNvSpPr>
            <a:spLocks noGrp="1" noChangeArrowheads="1"/>
          </p:cNvSpPr>
          <p:nvPr>
            <p:ph type="sldNum" idx="11"/>
          </p:nvPr>
        </p:nvSpPr>
        <p:spPr>
          <a:ln/>
        </p:spPr>
        <p:txBody>
          <a:bodyPr/>
          <a:lstStyle>
            <a:lvl1pPr>
              <a:defRPr/>
            </a:lvl1pPr>
          </a:lstStyle>
          <a:p>
            <a:pPr>
              <a:defRPr/>
            </a:pPr>
            <a:fld id="{5A405815-1554-49F6-B2DD-AD772D29278A}" type="slidenum">
              <a:rPr lang="en-GB" altLang="en-US"/>
              <a:pPr>
                <a:defRPr/>
              </a:pPr>
              <a:t>‹#›</a:t>
            </a:fld>
            <a:endParaRPr lang="en-GB" altLang="en-US" dirty="0"/>
          </a:p>
        </p:txBody>
      </p:sp>
    </p:spTree>
    <p:extLst>
      <p:ext uri="{BB962C8B-B14F-4D97-AF65-F5344CB8AC3E}">
        <p14:creationId xmlns:p14="http://schemas.microsoft.com/office/powerpoint/2010/main" val="322257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504827" y="303215"/>
            <a:ext cx="9072563" cy="1258887"/>
          </a:xfrm>
        </p:spPr>
        <p:txBody>
          <a:bodyPr/>
          <a:lstStyle>
            <a:lvl1pPr>
              <a:defRPr/>
            </a:lvl1pPr>
          </a:lstStyle>
          <a:p>
            <a:r>
              <a:rPr lang="sk-SK"/>
              <a:t>Kliknite sem a upravte štýl predlohy nadpisov.</a:t>
            </a:r>
          </a:p>
        </p:txBody>
      </p:sp>
      <p:sp>
        <p:nvSpPr>
          <p:cNvPr id="3" name="Zástupný symbol textu 2"/>
          <p:cNvSpPr>
            <a:spLocks noGrp="1"/>
          </p:cNvSpPr>
          <p:nvPr>
            <p:ph type="body" idx="1"/>
          </p:nvPr>
        </p:nvSpPr>
        <p:spPr>
          <a:xfrm>
            <a:off x="504825" y="1692275"/>
            <a:ext cx="4452938" cy="704850"/>
          </a:xfrm>
        </p:spPr>
        <p:txBody>
          <a:bodyPr anchor="b"/>
          <a:lstStyle>
            <a:lvl1pPr marL="0" indent="0">
              <a:buNone/>
              <a:defRPr sz="2400" b="1"/>
            </a:lvl1pPr>
            <a:lvl2pPr marL="457105" indent="0">
              <a:buNone/>
              <a:defRPr sz="2000" b="1"/>
            </a:lvl2pPr>
            <a:lvl3pPr marL="914210" indent="0">
              <a:buNone/>
              <a:defRPr sz="1800" b="1"/>
            </a:lvl3pPr>
            <a:lvl4pPr marL="1371315" indent="0">
              <a:buNone/>
              <a:defRPr sz="1700" b="1"/>
            </a:lvl4pPr>
            <a:lvl5pPr marL="1828420" indent="0">
              <a:buNone/>
              <a:defRPr sz="1700" b="1"/>
            </a:lvl5pPr>
            <a:lvl6pPr marL="2285526" indent="0">
              <a:buNone/>
              <a:defRPr sz="1700" b="1"/>
            </a:lvl6pPr>
            <a:lvl7pPr marL="2742632" indent="0">
              <a:buNone/>
              <a:defRPr sz="1700" b="1"/>
            </a:lvl7pPr>
            <a:lvl8pPr marL="3199737" indent="0">
              <a:buNone/>
              <a:defRPr sz="1700" b="1"/>
            </a:lvl8pPr>
            <a:lvl9pPr marL="3656842" indent="0">
              <a:buNone/>
              <a:defRPr sz="1700" b="1"/>
            </a:lvl9pPr>
          </a:lstStyle>
          <a:p>
            <a:pPr lvl="0"/>
            <a:r>
              <a:rPr lang="sk-SK"/>
              <a:t>Kliknite sem a upravte štýly predlohy textu.</a:t>
            </a:r>
          </a:p>
        </p:txBody>
      </p:sp>
      <p:sp>
        <p:nvSpPr>
          <p:cNvPr id="4" name="Zástupný symbol obsahu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5121277" y="1692275"/>
            <a:ext cx="4456113" cy="704850"/>
          </a:xfrm>
        </p:spPr>
        <p:txBody>
          <a:bodyPr anchor="b"/>
          <a:lstStyle>
            <a:lvl1pPr marL="0" indent="0">
              <a:buNone/>
              <a:defRPr sz="2400" b="1"/>
            </a:lvl1pPr>
            <a:lvl2pPr marL="457105" indent="0">
              <a:buNone/>
              <a:defRPr sz="2000" b="1"/>
            </a:lvl2pPr>
            <a:lvl3pPr marL="914210" indent="0">
              <a:buNone/>
              <a:defRPr sz="1800" b="1"/>
            </a:lvl3pPr>
            <a:lvl4pPr marL="1371315" indent="0">
              <a:buNone/>
              <a:defRPr sz="1700" b="1"/>
            </a:lvl4pPr>
            <a:lvl5pPr marL="1828420" indent="0">
              <a:buNone/>
              <a:defRPr sz="1700" b="1"/>
            </a:lvl5pPr>
            <a:lvl6pPr marL="2285526" indent="0">
              <a:buNone/>
              <a:defRPr sz="1700" b="1"/>
            </a:lvl6pPr>
            <a:lvl7pPr marL="2742632" indent="0">
              <a:buNone/>
              <a:defRPr sz="1700" b="1"/>
            </a:lvl7pPr>
            <a:lvl8pPr marL="3199737" indent="0">
              <a:buNone/>
              <a:defRPr sz="1700" b="1"/>
            </a:lvl8pPr>
            <a:lvl9pPr marL="3656842" indent="0">
              <a:buNone/>
              <a:defRPr sz="1700" b="1"/>
            </a:lvl9pPr>
          </a:lstStyle>
          <a:p>
            <a:pPr lvl="0"/>
            <a:r>
              <a:rPr lang="sk-SK"/>
              <a:t>Kliknite sem a upravte štýly predlohy textu.</a:t>
            </a:r>
          </a:p>
        </p:txBody>
      </p:sp>
      <p:sp>
        <p:nvSpPr>
          <p:cNvPr id="6" name="Zástupný symbol obsahu 5"/>
          <p:cNvSpPr>
            <a:spLocks noGrp="1"/>
          </p:cNvSpPr>
          <p:nvPr>
            <p:ph sz="quarter" idx="4"/>
          </p:nvPr>
        </p:nvSpPr>
        <p:spPr>
          <a:xfrm>
            <a:off x="5121277" y="2397125"/>
            <a:ext cx="4456113" cy="4356100"/>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Rectangle 1"/>
          <p:cNvSpPr>
            <a:spLocks noGrp="1" noChangeArrowheads="1"/>
          </p:cNvSpPr>
          <p:nvPr>
            <p:ph type="ftr" idx="10"/>
          </p:nvPr>
        </p:nvSpPr>
        <p:spPr>
          <a:ln/>
        </p:spPr>
        <p:txBody>
          <a:bodyPr/>
          <a:lstStyle>
            <a:lvl1pPr>
              <a:defRPr/>
            </a:lvl1pPr>
          </a:lstStyle>
          <a:p>
            <a:pPr>
              <a:defRPr/>
            </a:pPr>
            <a:endParaRPr lang="en-GB" dirty="0"/>
          </a:p>
        </p:txBody>
      </p:sp>
      <p:sp>
        <p:nvSpPr>
          <p:cNvPr id="8" name="Rectangle 2"/>
          <p:cNvSpPr>
            <a:spLocks noGrp="1" noChangeArrowheads="1"/>
          </p:cNvSpPr>
          <p:nvPr>
            <p:ph type="sldNum" idx="11"/>
          </p:nvPr>
        </p:nvSpPr>
        <p:spPr>
          <a:ln/>
        </p:spPr>
        <p:txBody>
          <a:bodyPr/>
          <a:lstStyle>
            <a:lvl1pPr>
              <a:defRPr/>
            </a:lvl1pPr>
          </a:lstStyle>
          <a:p>
            <a:pPr>
              <a:defRPr/>
            </a:pPr>
            <a:fld id="{B74D2AC9-D6B1-44A1-81A1-4C3107F9B770}" type="slidenum">
              <a:rPr lang="en-GB" altLang="en-US"/>
              <a:pPr>
                <a:defRPr/>
              </a:pPr>
              <a:t>‹#›</a:t>
            </a:fld>
            <a:endParaRPr lang="en-GB" altLang="en-US" dirty="0"/>
          </a:p>
        </p:txBody>
      </p:sp>
    </p:spTree>
    <p:extLst>
      <p:ext uri="{BB962C8B-B14F-4D97-AF65-F5344CB8AC3E}">
        <p14:creationId xmlns:p14="http://schemas.microsoft.com/office/powerpoint/2010/main" val="412554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Rectangle 1"/>
          <p:cNvSpPr>
            <a:spLocks noGrp="1" noChangeArrowheads="1"/>
          </p:cNvSpPr>
          <p:nvPr>
            <p:ph type="ftr" idx="10"/>
          </p:nvPr>
        </p:nvSpPr>
        <p:spPr>
          <a:ln/>
        </p:spPr>
        <p:txBody>
          <a:bodyPr/>
          <a:lstStyle>
            <a:lvl1pPr>
              <a:defRPr/>
            </a:lvl1pPr>
          </a:lstStyle>
          <a:p>
            <a:pPr>
              <a:defRPr/>
            </a:pPr>
            <a:endParaRPr lang="en-GB" dirty="0"/>
          </a:p>
        </p:txBody>
      </p:sp>
      <p:sp>
        <p:nvSpPr>
          <p:cNvPr id="4" name="Rectangle 2"/>
          <p:cNvSpPr>
            <a:spLocks noGrp="1" noChangeArrowheads="1"/>
          </p:cNvSpPr>
          <p:nvPr>
            <p:ph type="sldNum" idx="11"/>
          </p:nvPr>
        </p:nvSpPr>
        <p:spPr>
          <a:ln/>
        </p:spPr>
        <p:txBody>
          <a:bodyPr/>
          <a:lstStyle>
            <a:lvl1pPr>
              <a:defRPr/>
            </a:lvl1pPr>
          </a:lstStyle>
          <a:p>
            <a:pPr>
              <a:defRPr/>
            </a:pPr>
            <a:fld id="{80CF7327-39BA-4852-B9A6-0769A8C2B420}" type="slidenum">
              <a:rPr lang="en-GB" altLang="en-US"/>
              <a:pPr>
                <a:defRPr/>
              </a:pPr>
              <a:t>‹#›</a:t>
            </a:fld>
            <a:endParaRPr lang="en-GB" altLang="en-US" dirty="0"/>
          </a:p>
        </p:txBody>
      </p:sp>
    </p:spTree>
    <p:extLst>
      <p:ext uri="{BB962C8B-B14F-4D97-AF65-F5344CB8AC3E}">
        <p14:creationId xmlns:p14="http://schemas.microsoft.com/office/powerpoint/2010/main" val="181497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Rectangle 1"/>
          <p:cNvSpPr>
            <a:spLocks noGrp="1" noChangeArrowheads="1"/>
          </p:cNvSpPr>
          <p:nvPr>
            <p:ph type="ftr" idx="10"/>
          </p:nvPr>
        </p:nvSpPr>
        <p:spPr>
          <a:ln/>
        </p:spPr>
        <p:txBody>
          <a:bodyPr/>
          <a:lstStyle>
            <a:lvl1pPr>
              <a:defRPr/>
            </a:lvl1pPr>
          </a:lstStyle>
          <a:p>
            <a:pPr>
              <a:defRPr/>
            </a:pPr>
            <a:endParaRPr lang="en-GB" dirty="0"/>
          </a:p>
        </p:txBody>
      </p:sp>
      <p:sp>
        <p:nvSpPr>
          <p:cNvPr id="3" name="Rectangle 2"/>
          <p:cNvSpPr>
            <a:spLocks noGrp="1" noChangeArrowheads="1"/>
          </p:cNvSpPr>
          <p:nvPr>
            <p:ph type="sldNum" idx="11"/>
          </p:nvPr>
        </p:nvSpPr>
        <p:spPr>
          <a:ln/>
        </p:spPr>
        <p:txBody>
          <a:bodyPr/>
          <a:lstStyle>
            <a:lvl1pPr>
              <a:defRPr/>
            </a:lvl1pPr>
          </a:lstStyle>
          <a:p>
            <a:pPr>
              <a:defRPr/>
            </a:pPr>
            <a:fld id="{2D2A27C5-30D4-4C51-B5F1-22E9F167D7BF}" type="slidenum">
              <a:rPr lang="en-GB" altLang="en-US"/>
              <a:pPr>
                <a:defRPr/>
              </a:pPr>
              <a:t>‹#›</a:t>
            </a:fld>
            <a:endParaRPr lang="en-GB" altLang="en-US" dirty="0"/>
          </a:p>
        </p:txBody>
      </p:sp>
    </p:spTree>
    <p:extLst>
      <p:ext uri="{BB962C8B-B14F-4D97-AF65-F5344CB8AC3E}">
        <p14:creationId xmlns:p14="http://schemas.microsoft.com/office/powerpoint/2010/main" val="400953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04825" y="301625"/>
            <a:ext cx="3316288" cy="1279525"/>
          </a:xfrm>
        </p:spPr>
        <p:txBody>
          <a:bodyPr anchor="b"/>
          <a:lstStyle>
            <a:lvl1pPr algn="l">
              <a:defRPr sz="2000" b="1"/>
            </a:lvl1pPr>
          </a:lstStyle>
          <a:p>
            <a:r>
              <a:rPr lang="sk-SK"/>
              <a:t>Kliknite sem a upravte štýl predlohy nadpisov.</a:t>
            </a:r>
          </a:p>
        </p:txBody>
      </p:sp>
      <p:sp>
        <p:nvSpPr>
          <p:cNvPr id="3" name="Zástupný symbol obsahu 2"/>
          <p:cNvSpPr>
            <a:spLocks noGrp="1"/>
          </p:cNvSpPr>
          <p:nvPr>
            <p:ph idx="1"/>
          </p:nvPr>
        </p:nvSpPr>
        <p:spPr>
          <a:xfrm>
            <a:off x="3941765" y="301627"/>
            <a:ext cx="5635625" cy="6451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504825" y="1581152"/>
            <a:ext cx="3316288" cy="5172075"/>
          </a:xfrm>
        </p:spPr>
        <p:txBody>
          <a:bodyPr/>
          <a:lstStyle>
            <a:lvl1pPr marL="0" indent="0">
              <a:buNone/>
              <a:defRPr sz="1400"/>
            </a:lvl1pPr>
            <a:lvl2pPr marL="457105" indent="0">
              <a:buNone/>
              <a:defRPr sz="1200"/>
            </a:lvl2pPr>
            <a:lvl3pPr marL="914210" indent="0">
              <a:buNone/>
              <a:defRPr sz="1000"/>
            </a:lvl3pPr>
            <a:lvl4pPr marL="1371315" indent="0">
              <a:buNone/>
              <a:defRPr sz="900"/>
            </a:lvl4pPr>
            <a:lvl5pPr marL="1828420" indent="0">
              <a:buNone/>
              <a:defRPr sz="900"/>
            </a:lvl5pPr>
            <a:lvl6pPr marL="2285526" indent="0">
              <a:buNone/>
              <a:defRPr sz="900"/>
            </a:lvl6pPr>
            <a:lvl7pPr marL="2742632" indent="0">
              <a:buNone/>
              <a:defRPr sz="900"/>
            </a:lvl7pPr>
            <a:lvl8pPr marL="3199737" indent="0">
              <a:buNone/>
              <a:defRPr sz="900"/>
            </a:lvl8pPr>
            <a:lvl9pPr marL="3656842" indent="0">
              <a:buNone/>
              <a:defRPr sz="900"/>
            </a:lvl9pPr>
          </a:lstStyle>
          <a:p>
            <a:pPr lvl="0"/>
            <a:r>
              <a:rPr lang="sk-SK"/>
              <a:t>Kliknite sem a upravte štýly predlohy textu.</a:t>
            </a:r>
          </a:p>
        </p:txBody>
      </p:sp>
      <p:sp>
        <p:nvSpPr>
          <p:cNvPr id="5" name="Rectangle 1"/>
          <p:cNvSpPr>
            <a:spLocks noGrp="1" noChangeArrowheads="1"/>
          </p:cNvSpPr>
          <p:nvPr>
            <p:ph type="ftr" idx="10"/>
          </p:nvPr>
        </p:nvSpPr>
        <p:spPr>
          <a:ln/>
        </p:spPr>
        <p:txBody>
          <a:bodyPr/>
          <a:lstStyle>
            <a:lvl1pPr>
              <a:defRPr/>
            </a:lvl1pPr>
          </a:lstStyle>
          <a:p>
            <a:pPr>
              <a:defRPr/>
            </a:pPr>
            <a:endParaRPr lang="en-GB" dirty="0"/>
          </a:p>
        </p:txBody>
      </p:sp>
      <p:sp>
        <p:nvSpPr>
          <p:cNvPr id="6" name="Rectangle 2"/>
          <p:cNvSpPr>
            <a:spLocks noGrp="1" noChangeArrowheads="1"/>
          </p:cNvSpPr>
          <p:nvPr>
            <p:ph type="sldNum" idx="11"/>
          </p:nvPr>
        </p:nvSpPr>
        <p:spPr>
          <a:ln/>
        </p:spPr>
        <p:txBody>
          <a:bodyPr/>
          <a:lstStyle>
            <a:lvl1pPr>
              <a:defRPr/>
            </a:lvl1pPr>
          </a:lstStyle>
          <a:p>
            <a:pPr>
              <a:defRPr/>
            </a:pPr>
            <a:fld id="{506F8365-CA79-43CE-964D-87DDA40D3700}" type="slidenum">
              <a:rPr lang="en-GB" altLang="en-US"/>
              <a:pPr>
                <a:defRPr/>
              </a:pPr>
              <a:t>‹#›</a:t>
            </a:fld>
            <a:endParaRPr lang="en-GB" altLang="en-US" dirty="0"/>
          </a:p>
        </p:txBody>
      </p:sp>
    </p:spTree>
    <p:extLst>
      <p:ext uri="{BB962C8B-B14F-4D97-AF65-F5344CB8AC3E}">
        <p14:creationId xmlns:p14="http://schemas.microsoft.com/office/powerpoint/2010/main" val="76368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976440" y="5291140"/>
            <a:ext cx="6048375" cy="625475"/>
          </a:xfrm>
        </p:spPr>
        <p:txBody>
          <a:bodyPr anchor="b"/>
          <a:lstStyle>
            <a:lvl1pPr algn="l">
              <a:defRPr sz="2000" b="1"/>
            </a:lvl1pPr>
          </a:lstStyle>
          <a:p>
            <a:r>
              <a:rPr lang="sk-SK"/>
              <a:t>Kliknite sem a upravte štýl predlohy nadpisov.</a:t>
            </a:r>
          </a:p>
        </p:txBody>
      </p:sp>
      <p:sp>
        <p:nvSpPr>
          <p:cNvPr id="3" name="Zástupný symbol obrázka 2"/>
          <p:cNvSpPr>
            <a:spLocks noGrp="1"/>
          </p:cNvSpPr>
          <p:nvPr>
            <p:ph type="pic" idx="1"/>
          </p:nvPr>
        </p:nvSpPr>
        <p:spPr>
          <a:xfrm>
            <a:off x="1976440" y="674688"/>
            <a:ext cx="6048375" cy="4537075"/>
          </a:xfrm>
        </p:spPr>
        <p:txBody>
          <a:bodyPr/>
          <a:lstStyle>
            <a:lvl1pPr marL="0" indent="0">
              <a:buNone/>
              <a:defRPr sz="3200"/>
            </a:lvl1pPr>
            <a:lvl2pPr marL="457105" indent="0">
              <a:buNone/>
              <a:defRPr sz="2800"/>
            </a:lvl2pPr>
            <a:lvl3pPr marL="914210" indent="0">
              <a:buNone/>
              <a:defRPr sz="2400"/>
            </a:lvl3pPr>
            <a:lvl4pPr marL="1371315" indent="0">
              <a:buNone/>
              <a:defRPr sz="2000"/>
            </a:lvl4pPr>
            <a:lvl5pPr marL="1828420" indent="0">
              <a:buNone/>
              <a:defRPr sz="2000"/>
            </a:lvl5pPr>
            <a:lvl6pPr marL="2285526" indent="0">
              <a:buNone/>
              <a:defRPr sz="2000"/>
            </a:lvl6pPr>
            <a:lvl7pPr marL="2742632" indent="0">
              <a:buNone/>
              <a:defRPr sz="2000"/>
            </a:lvl7pPr>
            <a:lvl8pPr marL="3199737" indent="0">
              <a:buNone/>
              <a:defRPr sz="2000"/>
            </a:lvl8pPr>
            <a:lvl9pPr marL="3656842" indent="0">
              <a:buNone/>
              <a:defRPr sz="2000"/>
            </a:lvl9pPr>
          </a:lstStyle>
          <a:p>
            <a:pPr lvl="0"/>
            <a:endParaRPr lang="sk-SK" noProof="0"/>
          </a:p>
        </p:txBody>
      </p:sp>
      <p:sp>
        <p:nvSpPr>
          <p:cNvPr id="4" name="Zástupný symbol textu 3"/>
          <p:cNvSpPr>
            <a:spLocks noGrp="1"/>
          </p:cNvSpPr>
          <p:nvPr>
            <p:ph type="body" sz="half" idx="2"/>
          </p:nvPr>
        </p:nvSpPr>
        <p:spPr>
          <a:xfrm>
            <a:off x="1976440" y="5916613"/>
            <a:ext cx="6048375" cy="887412"/>
          </a:xfrm>
        </p:spPr>
        <p:txBody>
          <a:bodyPr/>
          <a:lstStyle>
            <a:lvl1pPr marL="0" indent="0">
              <a:buNone/>
              <a:defRPr sz="1400"/>
            </a:lvl1pPr>
            <a:lvl2pPr marL="457105" indent="0">
              <a:buNone/>
              <a:defRPr sz="1200"/>
            </a:lvl2pPr>
            <a:lvl3pPr marL="914210" indent="0">
              <a:buNone/>
              <a:defRPr sz="1000"/>
            </a:lvl3pPr>
            <a:lvl4pPr marL="1371315" indent="0">
              <a:buNone/>
              <a:defRPr sz="900"/>
            </a:lvl4pPr>
            <a:lvl5pPr marL="1828420" indent="0">
              <a:buNone/>
              <a:defRPr sz="900"/>
            </a:lvl5pPr>
            <a:lvl6pPr marL="2285526" indent="0">
              <a:buNone/>
              <a:defRPr sz="900"/>
            </a:lvl6pPr>
            <a:lvl7pPr marL="2742632" indent="0">
              <a:buNone/>
              <a:defRPr sz="900"/>
            </a:lvl7pPr>
            <a:lvl8pPr marL="3199737" indent="0">
              <a:buNone/>
              <a:defRPr sz="900"/>
            </a:lvl8pPr>
            <a:lvl9pPr marL="3656842" indent="0">
              <a:buNone/>
              <a:defRPr sz="900"/>
            </a:lvl9pPr>
          </a:lstStyle>
          <a:p>
            <a:pPr lvl="0"/>
            <a:r>
              <a:rPr lang="sk-SK"/>
              <a:t>Kliknite sem a upravte štýly predlohy textu.</a:t>
            </a:r>
          </a:p>
        </p:txBody>
      </p:sp>
      <p:sp>
        <p:nvSpPr>
          <p:cNvPr id="5" name="Rectangle 1"/>
          <p:cNvSpPr>
            <a:spLocks noGrp="1" noChangeArrowheads="1"/>
          </p:cNvSpPr>
          <p:nvPr>
            <p:ph type="ftr" idx="10"/>
          </p:nvPr>
        </p:nvSpPr>
        <p:spPr>
          <a:ln/>
        </p:spPr>
        <p:txBody>
          <a:bodyPr/>
          <a:lstStyle>
            <a:lvl1pPr>
              <a:defRPr/>
            </a:lvl1pPr>
          </a:lstStyle>
          <a:p>
            <a:pPr>
              <a:defRPr/>
            </a:pPr>
            <a:endParaRPr lang="en-GB" dirty="0"/>
          </a:p>
        </p:txBody>
      </p:sp>
      <p:sp>
        <p:nvSpPr>
          <p:cNvPr id="6" name="Rectangle 2"/>
          <p:cNvSpPr>
            <a:spLocks noGrp="1" noChangeArrowheads="1"/>
          </p:cNvSpPr>
          <p:nvPr>
            <p:ph type="sldNum" idx="11"/>
          </p:nvPr>
        </p:nvSpPr>
        <p:spPr>
          <a:ln/>
        </p:spPr>
        <p:txBody>
          <a:bodyPr/>
          <a:lstStyle>
            <a:lvl1pPr>
              <a:defRPr/>
            </a:lvl1pPr>
          </a:lstStyle>
          <a:p>
            <a:pPr>
              <a:defRPr/>
            </a:pPr>
            <a:fld id="{8951E401-EB91-43AE-85EF-315796C63478}" type="slidenum">
              <a:rPr lang="en-GB" altLang="en-US"/>
              <a:pPr>
                <a:defRPr/>
              </a:pPr>
              <a:t>‹#›</a:t>
            </a:fld>
            <a:endParaRPr lang="en-GB" altLang="en-US" dirty="0"/>
          </a:p>
        </p:txBody>
      </p:sp>
    </p:spTree>
    <p:extLst>
      <p:ext uri="{BB962C8B-B14F-4D97-AF65-F5344CB8AC3E}">
        <p14:creationId xmlns:p14="http://schemas.microsoft.com/office/powerpoint/2010/main" val="222363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ftr"/>
          </p:nvPr>
        </p:nvSpPr>
        <p:spPr bwMode="auto">
          <a:xfrm>
            <a:off x="3444875" y="6888163"/>
            <a:ext cx="3187700" cy="500062"/>
          </a:xfrm>
          <a:prstGeom prst="rect">
            <a:avLst/>
          </a:prstGeom>
          <a:noFill/>
          <a:ln w="9525">
            <a:noFill/>
            <a:round/>
            <a:headEnd/>
            <a:tailEnd/>
          </a:ln>
          <a:effectLst/>
        </p:spPr>
        <p:txBody>
          <a:bodyPr vert="horz" wrap="square" lIns="100780" tIns="50389" rIns="100780" bIns="50389" numCol="1" anchor="b" anchorCtr="0" compatLnSpc="1">
            <a:prstTxWarp prst="textNoShape">
              <a:avLst/>
            </a:prstTxWarp>
          </a:bodyPr>
          <a:lstStyle>
            <a:lvl1pPr algn="ctr" defTabSz="457105" eaLnBrk="1" hangingPunct="1">
              <a:lnSpc>
                <a:spcPct val="93000"/>
              </a:lnSpc>
              <a:buClr>
                <a:srgbClr val="000000"/>
              </a:buClr>
              <a:buSzPct val="100000"/>
              <a:buFont typeface="Times New Roman" pitchFamily="16" charset="0"/>
              <a:buNone/>
              <a:tabLst>
                <a:tab pos="0" algn="l"/>
                <a:tab pos="457105" algn="l"/>
                <a:tab pos="914210" algn="l"/>
                <a:tab pos="1371315" algn="l"/>
                <a:tab pos="1828420" algn="l"/>
                <a:tab pos="2285526" algn="l"/>
                <a:tab pos="2742632" algn="l"/>
                <a:tab pos="3199737" algn="l"/>
                <a:tab pos="3656842" algn="l"/>
                <a:tab pos="4113947" algn="l"/>
                <a:tab pos="4571052" algn="l"/>
                <a:tab pos="5028157" algn="l"/>
                <a:tab pos="5485262" algn="l"/>
                <a:tab pos="5942368" algn="l"/>
                <a:tab pos="6399473" algn="l"/>
                <a:tab pos="6856578" algn="l"/>
                <a:tab pos="7313683" algn="l"/>
                <a:tab pos="7770788" algn="l"/>
                <a:tab pos="8227893" algn="l"/>
                <a:tab pos="8684999" algn="l"/>
                <a:tab pos="9142104" algn="l"/>
              </a:tabLst>
              <a:defRPr sz="1300">
                <a:solidFill>
                  <a:srgbClr val="000000"/>
                </a:solidFill>
                <a:latin typeface="+mn-lt"/>
                <a:cs typeface="+mn-cs"/>
              </a:defRPr>
            </a:lvl1pPr>
          </a:lstStyle>
          <a:p>
            <a:pPr>
              <a:defRPr/>
            </a:pPr>
            <a:endParaRPr lang="en-GB" dirty="0"/>
          </a:p>
        </p:txBody>
      </p:sp>
      <p:sp>
        <p:nvSpPr>
          <p:cNvPr id="1026" name="Rectangle 2"/>
          <p:cNvSpPr>
            <a:spLocks noGrp="1" noChangeArrowheads="1"/>
          </p:cNvSpPr>
          <p:nvPr>
            <p:ph type="sldNum"/>
          </p:nvPr>
        </p:nvSpPr>
        <p:spPr bwMode="auto">
          <a:xfrm>
            <a:off x="436563" y="6875463"/>
            <a:ext cx="2347912" cy="500062"/>
          </a:xfrm>
          <a:prstGeom prst="rect">
            <a:avLst/>
          </a:prstGeom>
          <a:noFill/>
          <a:ln w="9525">
            <a:noFill/>
            <a:round/>
            <a:headEnd/>
            <a:tailEnd/>
          </a:ln>
          <a:effectLst/>
        </p:spPr>
        <p:txBody>
          <a:bodyPr vert="horz" wrap="square" lIns="100780" tIns="50389" rIns="100780" bIns="50389" numCol="1" anchor="b" anchorCtr="0" compatLnSpc="1">
            <a:prstTxWarp prst="textNoShape">
              <a:avLst/>
            </a:prstTxWarp>
          </a:bodyPr>
          <a:lstStyle>
            <a:lvl1pPr eaLnBrk="1" hangingPunct="1">
              <a:lnSpc>
                <a:spcPct val="118000"/>
              </a:lnSpc>
              <a:buClr>
                <a:srgbClr val="000000"/>
              </a:buClr>
              <a:buSzPct val="100000"/>
              <a:buFont typeface="Times New Roman" panose="02020603050405020304" pitchFamily="18" charset="0"/>
              <a:buNone/>
              <a:defRPr sz="1300">
                <a:solidFill>
                  <a:srgbClr val="000000"/>
                </a:solidFill>
                <a:latin typeface="Arial Black" panose="020B0A04020102020204" pitchFamily="34" charset="0"/>
              </a:defRPr>
            </a:lvl1pPr>
          </a:lstStyle>
          <a:p>
            <a:pPr>
              <a:defRPr/>
            </a:pPr>
            <a:fld id="{7AC514C0-FBC5-475F-B67B-FCB5C8D2B349}" type="slidenum">
              <a:rPr lang="en-GB" altLang="en-US"/>
              <a:pPr>
                <a:defRPr/>
              </a:pPr>
              <a:t>‹#›</a:t>
            </a:fld>
            <a:endParaRPr lang="en-GB" altLang="en-US" dirty="0"/>
          </a:p>
        </p:txBody>
      </p:sp>
      <p:grpSp>
        <p:nvGrpSpPr>
          <p:cNvPr id="1028" name="Group 3"/>
          <p:cNvGrpSpPr>
            <a:grpSpLocks/>
          </p:cNvGrpSpPr>
          <p:nvPr/>
        </p:nvGrpSpPr>
        <p:grpSpPr bwMode="auto">
          <a:xfrm>
            <a:off x="0" y="0"/>
            <a:ext cx="10079038" cy="600075"/>
            <a:chOff x="0" y="0"/>
            <a:chExt cx="6349" cy="378"/>
          </a:xfrm>
        </p:grpSpPr>
        <p:sp>
          <p:nvSpPr>
            <p:cNvPr id="1031" name="Rectangle 4"/>
            <p:cNvSpPr>
              <a:spLocks noChangeArrowheads="1"/>
            </p:cNvSpPr>
            <p:nvPr/>
          </p:nvSpPr>
          <p:spPr bwMode="auto">
            <a:xfrm>
              <a:off x="0" y="0"/>
              <a:ext cx="199" cy="370"/>
            </a:xfrm>
            <a:prstGeom prst="rect">
              <a:avLst/>
            </a:prstGeom>
            <a:gradFill rotWithShape="0">
              <a:gsLst>
                <a:gs pos="0">
                  <a:srgbClr val="FCC66E"/>
                </a:gs>
                <a:gs pos="100000">
                  <a:srgbClr val="FFFFFF"/>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2" name="Rectangle 5"/>
            <p:cNvSpPr>
              <a:spLocks noChangeArrowheads="1"/>
            </p:cNvSpPr>
            <p:nvPr/>
          </p:nvSpPr>
          <p:spPr bwMode="auto">
            <a:xfrm>
              <a:off x="287" y="94"/>
              <a:ext cx="6063" cy="191"/>
            </a:xfrm>
            <a:prstGeom prst="rect">
              <a:avLst/>
            </a:prstGeom>
            <a:gradFill rotWithShape="0">
              <a:gsLst>
                <a:gs pos="0">
                  <a:srgbClr val="FF3300"/>
                </a:gs>
                <a:gs pos="100000">
                  <a:srgbClr val="FFFFFF"/>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3" name="Rectangle 6"/>
            <p:cNvSpPr>
              <a:spLocks noChangeArrowheads="1"/>
            </p:cNvSpPr>
            <p:nvPr/>
          </p:nvSpPr>
          <p:spPr bwMode="auto">
            <a:xfrm>
              <a:off x="284" y="94"/>
              <a:ext cx="96" cy="98"/>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4" name="Rectangle 7"/>
            <p:cNvSpPr>
              <a:spLocks noChangeArrowheads="1"/>
            </p:cNvSpPr>
            <p:nvPr/>
          </p:nvSpPr>
          <p:spPr bwMode="auto">
            <a:xfrm>
              <a:off x="380" y="0"/>
              <a:ext cx="97" cy="96"/>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5" name="Rectangle 8"/>
            <p:cNvSpPr>
              <a:spLocks noChangeArrowheads="1"/>
            </p:cNvSpPr>
            <p:nvPr/>
          </p:nvSpPr>
          <p:spPr bwMode="auto">
            <a:xfrm>
              <a:off x="380" y="94"/>
              <a:ext cx="97" cy="98"/>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6" name="Rectangle 9"/>
            <p:cNvSpPr>
              <a:spLocks noChangeArrowheads="1"/>
            </p:cNvSpPr>
            <p:nvPr/>
          </p:nvSpPr>
          <p:spPr bwMode="auto">
            <a:xfrm>
              <a:off x="191" y="190"/>
              <a:ext cx="95" cy="96"/>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7" name="Rectangle 10"/>
            <p:cNvSpPr>
              <a:spLocks noChangeArrowheads="1"/>
            </p:cNvSpPr>
            <p:nvPr/>
          </p:nvSpPr>
          <p:spPr bwMode="auto">
            <a:xfrm>
              <a:off x="91" y="95"/>
              <a:ext cx="98" cy="96"/>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8" name="Rectangle 11"/>
            <p:cNvSpPr>
              <a:spLocks noChangeArrowheads="1"/>
            </p:cNvSpPr>
            <p:nvPr/>
          </p:nvSpPr>
          <p:spPr bwMode="auto">
            <a:xfrm>
              <a:off x="284" y="188"/>
              <a:ext cx="96" cy="96"/>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9" name="Rectangle 12"/>
            <p:cNvSpPr>
              <a:spLocks noChangeArrowheads="1"/>
            </p:cNvSpPr>
            <p:nvPr/>
          </p:nvSpPr>
          <p:spPr bwMode="auto">
            <a:xfrm>
              <a:off x="191" y="284"/>
              <a:ext cx="95" cy="95"/>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grpSp>
      <p:sp>
        <p:nvSpPr>
          <p:cNvPr id="1029" name="Rectangle 13"/>
          <p:cNvSpPr>
            <a:spLocks noGrp="1" noChangeArrowheads="1"/>
          </p:cNvSpPr>
          <p:nvPr>
            <p:ph type="title"/>
          </p:nvPr>
        </p:nvSpPr>
        <p:spPr bwMode="auto">
          <a:xfrm>
            <a:off x="504825" y="503238"/>
            <a:ext cx="9069388"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30" name="Rectangle 14"/>
          <p:cNvSpPr>
            <a:spLocks noGrp="1" noChangeArrowheads="1"/>
          </p:cNvSpPr>
          <p:nvPr>
            <p:ph type="body" idx="1"/>
          </p:nvPr>
        </p:nvSpPr>
        <p:spPr bwMode="auto">
          <a:xfrm>
            <a:off x="504825" y="2184400"/>
            <a:ext cx="9069388"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5731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lvl1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mj-lt"/>
          <a:ea typeface="+mj-ea"/>
          <a:cs typeface="+mj-cs"/>
        </a:defRPr>
      </a:lvl1pPr>
      <a:lvl2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2pPr>
      <a:lvl3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3pPr>
      <a:lvl4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4pPr>
      <a:lvl5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5pPr>
      <a:lvl6pPr marL="2514080" indent="-228552" algn="l" defTabSz="457105"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6pPr>
      <a:lvl7pPr marL="2971184" indent="-228552" algn="l" defTabSz="457105"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7pPr>
      <a:lvl8pPr marL="3428290" indent="-228552" algn="l" defTabSz="457105"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8pPr>
      <a:lvl9pPr marL="3885394" indent="-228552" algn="l" defTabSz="457105"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9pPr>
    </p:titleStyle>
    <p:bodyStyle>
      <a:lvl1pPr marL="341313" indent="-341313" algn="l" defTabSz="455613" rtl="0" eaLnBrk="0" fontAlgn="base" hangingPunct="0">
        <a:lnSpc>
          <a:spcPct val="87000"/>
        </a:lnSpc>
        <a:spcBef>
          <a:spcPts val="875"/>
        </a:spcBef>
        <a:spcAft>
          <a:spcPct val="0"/>
        </a:spcAft>
        <a:buClr>
          <a:srgbClr val="000000"/>
        </a:buClr>
        <a:buSzPct val="100000"/>
        <a:buFont typeface="Times New Roman" panose="02020603050405020304" pitchFamily="18" charset="0"/>
        <a:buChar char="•"/>
        <a:defRPr sz="3500">
          <a:solidFill>
            <a:srgbClr val="000000"/>
          </a:solidFill>
          <a:latin typeface="+mn-lt"/>
          <a:ea typeface="+mn-ea"/>
          <a:cs typeface="+mn-cs"/>
        </a:defRPr>
      </a:lvl1pPr>
      <a:lvl2pPr marL="741363" indent="-284163" algn="l" defTabSz="455613" rtl="0" eaLnBrk="0" fontAlgn="base" hangingPunct="0">
        <a:lnSpc>
          <a:spcPct val="87000"/>
        </a:lnSpc>
        <a:spcBef>
          <a:spcPts val="775"/>
        </a:spcBef>
        <a:spcAft>
          <a:spcPct val="0"/>
        </a:spcAft>
        <a:buClr>
          <a:srgbClr val="000000"/>
        </a:buClr>
        <a:buSzPct val="100000"/>
        <a:buFont typeface="Times New Roman" panose="02020603050405020304" pitchFamily="18" charset="0"/>
        <a:buChar char="–"/>
        <a:defRPr sz="3100">
          <a:solidFill>
            <a:srgbClr val="000000"/>
          </a:solidFill>
          <a:latin typeface="+mn-lt"/>
          <a:cs typeface="+mn-cs"/>
        </a:defRPr>
      </a:lvl2pPr>
      <a:lvl3pPr marL="1141413" indent="-227013" algn="l" defTabSz="455613" rtl="0" eaLnBrk="0" fontAlgn="base" hangingPunct="0">
        <a:lnSpc>
          <a:spcPct val="87000"/>
        </a:lnSpc>
        <a:spcBef>
          <a:spcPts val="650"/>
        </a:spcBef>
        <a:spcAft>
          <a:spcPct val="0"/>
        </a:spcAft>
        <a:buClr>
          <a:srgbClr val="000000"/>
        </a:buClr>
        <a:buSzPct val="100000"/>
        <a:buFont typeface="Times New Roman" panose="02020603050405020304" pitchFamily="18" charset="0"/>
        <a:buChar char="•"/>
        <a:defRPr sz="2600">
          <a:solidFill>
            <a:srgbClr val="000000"/>
          </a:solidFill>
          <a:latin typeface="+mn-lt"/>
          <a:cs typeface="+mn-cs"/>
        </a:defRPr>
      </a:lvl3pPr>
      <a:lvl4pPr marL="1598613" indent="-227013" algn="l" defTabSz="455613" rtl="0"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cs typeface="+mn-cs"/>
        </a:defRPr>
      </a:lvl4pPr>
      <a:lvl5pPr marL="2055813" indent="-227013" algn="l" defTabSz="455613" rtl="0"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cs typeface="+mn-cs"/>
        </a:defRPr>
      </a:lvl5pPr>
      <a:lvl6pPr marL="2514080" indent="-228552" algn="l" defTabSz="457105"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6pPr>
      <a:lvl7pPr marL="2971184" indent="-228552" algn="l" defTabSz="457105"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7pPr>
      <a:lvl8pPr marL="3428290" indent="-228552" algn="l" defTabSz="457105"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8pPr>
      <a:lvl9pPr marL="3885394" indent="-228552" algn="l" defTabSz="457105"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9pPr>
    </p:bodyStyle>
    <p:otherStyle>
      <a:defPPr>
        <a:defRPr lang="sk-SK"/>
      </a:defPPr>
      <a:lvl1pPr marL="0" algn="l" defTabSz="914210" rtl="0" eaLnBrk="1" latinLnBrk="0" hangingPunct="1">
        <a:defRPr sz="1800" kern="1200">
          <a:solidFill>
            <a:schemeClr val="tx1"/>
          </a:solidFill>
          <a:latin typeface="+mn-lt"/>
          <a:ea typeface="+mn-ea"/>
          <a:cs typeface="+mn-cs"/>
        </a:defRPr>
      </a:lvl1pPr>
      <a:lvl2pPr marL="457105" algn="l" defTabSz="914210" rtl="0" eaLnBrk="1" latinLnBrk="0" hangingPunct="1">
        <a:defRPr sz="1800" kern="1200">
          <a:solidFill>
            <a:schemeClr val="tx1"/>
          </a:solidFill>
          <a:latin typeface="+mn-lt"/>
          <a:ea typeface="+mn-ea"/>
          <a:cs typeface="+mn-cs"/>
        </a:defRPr>
      </a:lvl2pPr>
      <a:lvl3pPr marL="914210" algn="l" defTabSz="914210" rtl="0" eaLnBrk="1" latinLnBrk="0" hangingPunct="1">
        <a:defRPr sz="1800" kern="1200">
          <a:solidFill>
            <a:schemeClr val="tx1"/>
          </a:solidFill>
          <a:latin typeface="+mn-lt"/>
          <a:ea typeface="+mn-ea"/>
          <a:cs typeface="+mn-cs"/>
        </a:defRPr>
      </a:lvl3pPr>
      <a:lvl4pPr marL="1371315" algn="l" defTabSz="914210" rtl="0" eaLnBrk="1" latinLnBrk="0" hangingPunct="1">
        <a:defRPr sz="1800" kern="1200">
          <a:solidFill>
            <a:schemeClr val="tx1"/>
          </a:solidFill>
          <a:latin typeface="+mn-lt"/>
          <a:ea typeface="+mn-ea"/>
          <a:cs typeface="+mn-cs"/>
        </a:defRPr>
      </a:lvl4pPr>
      <a:lvl5pPr marL="1828420" algn="l" defTabSz="914210" rtl="0" eaLnBrk="1" latinLnBrk="0" hangingPunct="1">
        <a:defRPr sz="1800" kern="1200">
          <a:solidFill>
            <a:schemeClr val="tx1"/>
          </a:solidFill>
          <a:latin typeface="+mn-lt"/>
          <a:ea typeface="+mn-ea"/>
          <a:cs typeface="+mn-cs"/>
        </a:defRPr>
      </a:lvl5pPr>
      <a:lvl6pPr marL="2285526" algn="l" defTabSz="914210" rtl="0" eaLnBrk="1" latinLnBrk="0" hangingPunct="1">
        <a:defRPr sz="1800" kern="1200">
          <a:solidFill>
            <a:schemeClr val="tx1"/>
          </a:solidFill>
          <a:latin typeface="+mn-lt"/>
          <a:ea typeface="+mn-ea"/>
          <a:cs typeface="+mn-cs"/>
        </a:defRPr>
      </a:lvl6pPr>
      <a:lvl7pPr marL="2742632" algn="l" defTabSz="914210" rtl="0" eaLnBrk="1" latinLnBrk="0" hangingPunct="1">
        <a:defRPr sz="1800" kern="1200">
          <a:solidFill>
            <a:schemeClr val="tx1"/>
          </a:solidFill>
          <a:latin typeface="+mn-lt"/>
          <a:ea typeface="+mn-ea"/>
          <a:cs typeface="+mn-cs"/>
        </a:defRPr>
      </a:lvl7pPr>
      <a:lvl8pPr marL="3199737" algn="l" defTabSz="914210" rtl="0" eaLnBrk="1" latinLnBrk="0" hangingPunct="1">
        <a:defRPr sz="1800" kern="1200">
          <a:solidFill>
            <a:schemeClr val="tx1"/>
          </a:solidFill>
          <a:latin typeface="+mn-lt"/>
          <a:ea typeface="+mn-ea"/>
          <a:cs typeface="+mn-cs"/>
        </a:defRPr>
      </a:lvl8pPr>
      <a:lvl9pPr marL="3656842" algn="l" defTabSz="91421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0"/>
            <a:ext cx="10079038" cy="7558088"/>
            <a:chOff x="0" y="0"/>
            <a:chExt cx="6349" cy="4761"/>
          </a:xfrm>
        </p:grpSpPr>
        <p:sp>
          <p:nvSpPr>
            <p:cNvPr id="2056" name="Rectangle 2"/>
            <p:cNvSpPr>
              <a:spLocks noChangeArrowheads="1"/>
            </p:cNvSpPr>
            <p:nvPr/>
          </p:nvSpPr>
          <p:spPr bwMode="auto">
            <a:xfrm>
              <a:off x="0" y="0"/>
              <a:ext cx="2434" cy="4762"/>
            </a:xfrm>
            <a:prstGeom prst="rect">
              <a:avLst/>
            </a:prstGeom>
            <a:gradFill rotWithShape="0">
              <a:gsLst>
                <a:gs pos="0">
                  <a:srgbClr val="FCC66E"/>
                </a:gs>
                <a:gs pos="100000">
                  <a:srgbClr val="FFFFFF"/>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57" name="Rectangle 3"/>
            <p:cNvSpPr>
              <a:spLocks noChangeArrowheads="1"/>
            </p:cNvSpPr>
            <p:nvPr/>
          </p:nvSpPr>
          <p:spPr bwMode="auto">
            <a:xfrm>
              <a:off x="1192" y="1174"/>
              <a:ext cx="5158" cy="1760"/>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grpSp>
          <p:nvGrpSpPr>
            <p:cNvPr id="2058" name="Group 4"/>
            <p:cNvGrpSpPr>
              <a:grpSpLocks/>
            </p:cNvGrpSpPr>
            <p:nvPr/>
          </p:nvGrpSpPr>
          <p:grpSpPr bwMode="auto">
            <a:xfrm>
              <a:off x="0" y="741"/>
              <a:ext cx="1990" cy="2191"/>
              <a:chOff x="0" y="741"/>
              <a:chExt cx="1990" cy="2191"/>
            </a:xfrm>
          </p:grpSpPr>
          <p:sp>
            <p:nvSpPr>
              <p:cNvPr id="2059" name="Rectangle 5"/>
              <p:cNvSpPr>
                <a:spLocks noChangeArrowheads="1"/>
              </p:cNvSpPr>
              <p:nvPr/>
            </p:nvSpPr>
            <p:spPr bwMode="auto">
              <a:xfrm>
                <a:off x="398" y="2488"/>
                <a:ext cx="400" cy="445"/>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0" name="Rectangle 6"/>
              <p:cNvSpPr>
                <a:spLocks noChangeArrowheads="1"/>
              </p:cNvSpPr>
              <p:nvPr/>
            </p:nvSpPr>
            <p:spPr bwMode="auto">
              <a:xfrm>
                <a:off x="1191" y="1174"/>
                <a:ext cx="399" cy="447"/>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1" name="Rectangle 7"/>
              <p:cNvSpPr>
                <a:spLocks noChangeArrowheads="1"/>
              </p:cNvSpPr>
              <p:nvPr/>
            </p:nvSpPr>
            <p:spPr bwMode="auto">
              <a:xfrm>
                <a:off x="1584" y="741"/>
                <a:ext cx="407" cy="441"/>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2" name="Rectangle 8"/>
              <p:cNvSpPr>
                <a:spLocks noChangeArrowheads="1"/>
              </p:cNvSpPr>
              <p:nvPr/>
            </p:nvSpPr>
            <p:spPr bwMode="auto">
              <a:xfrm>
                <a:off x="793" y="2488"/>
                <a:ext cx="405" cy="445"/>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 name="Rectangle 9"/>
              <p:cNvSpPr>
                <a:spLocks noChangeArrowheads="1"/>
              </p:cNvSpPr>
              <p:nvPr/>
            </p:nvSpPr>
            <p:spPr bwMode="auto">
              <a:xfrm>
                <a:off x="1584" y="1174"/>
                <a:ext cx="407" cy="447"/>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3" name="Rectangle 10"/>
              <p:cNvSpPr>
                <a:spLocks noChangeArrowheads="1"/>
              </p:cNvSpPr>
              <p:nvPr/>
            </p:nvSpPr>
            <p:spPr bwMode="auto">
              <a:xfrm>
                <a:off x="793" y="1614"/>
                <a:ext cx="405" cy="440"/>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4" name="Rectangle 11"/>
              <p:cNvSpPr>
                <a:spLocks noChangeArrowheads="1"/>
              </p:cNvSpPr>
              <p:nvPr/>
            </p:nvSpPr>
            <p:spPr bwMode="auto">
              <a:xfrm>
                <a:off x="0" y="1614"/>
                <a:ext cx="405" cy="440"/>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6" name="Rectangle 12"/>
              <p:cNvSpPr>
                <a:spLocks noChangeArrowheads="1"/>
              </p:cNvSpPr>
              <p:nvPr/>
            </p:nvSpPr>
            <p:spPr bwMode="auto">
              <a:xfrm>
                <a:off x="1191" y="1614"/>
                <a:ext cx="399" cy="440"/>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7" name="Rectangle 13"/>
              <p:cNvSpPr>
                <a:spLocks noChangeArrowheads="1"/>
              </p:cNvSpPr>
              <p:nvPr/>
            </p:nvSpPr>
            <p:spPr bwMode="auto">
              <a:xfrm>
                <a:off x="398" y="2047"/>
                <a:ext cx="400" cy="448"/>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8" name="Rectangle 14"/>
              <p:cNvSpPr>
                <a:spLocks noChangeArrowheads="1"/>
              </p:cNvSpPr>
              <p:nvPr/>
            </p:nvSpPr>
            <p:spPr bwMode="auto">
              <a:xfrm>
                <a:off x="793" y="2047"/>
                <a:ext cx="405" cy="448"/>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grpSp>
      </p:grpSp>
      <p:sp>
        <p:nvSpPr>
          <p:cNvPr id="2063" name="Rectangle 15"/>
          <p:cNvSpPr>
            <a:spLocks noGrp="1" noChangeArrowheads="1"/>
          </p:cNvSpPr>
          <p:nvPr>
            <p:ph type="dt"/>
          </p:nvPr>
        </p:nvSpPr>
        <p:spPr bwMode="auto">
          <a:xfrm>
            <a:off x="504825" y="6888163"/>
            <a:ext cx="2347913" cy="500062"/>
          </a:xfrm>
          <a:prstGeom prst="rect">
            <a:avLst/>
          </a:prstGeom>
          <a:noFill/>
          <a:ln w="9525">
            <a:noFill/>
            <a:round/>
            <a:headEnd/>
            <a:tailEnd/>
          </a:ln>
          <a:effectLst/>
        </p:spPr>
        <p:txBody>
          <a:bodyPr vert="horz" wrap="square" lIns="100800" tIns="50400" rIns="100800" bIns="50400" numCol="1" anchor="b" anchorCtr="0" compatLnSpc="1">
            <a:prstTxWarp prst="textNoShape">
              <a:avLst/>
            </a:prstTxWarp>
          </a:bodyPr>
          <a:lstStyle>
            <a:lvl1pPr defTabSz="457105" eaLnBrk="1" hangingPunct="1">
              <a:lnSpc>
                <a:spcPct val="93000"/>
              </a:lnSpc>
              <a:buClr>
                <a:srgbClr val="000000"/>
              </a:buClr>
              <a:buSzPct val="100000"/>
              <a:buFont typeface="Times New Roman" pitchFamily="16" charset="0"/>
              <a:buNone/>
              <a:tabLst>
                <a:tab pos="723900" algn="l"/>
                <a:tab pos="1447800" algn="l"/>
                <a:tab pos="2171700" algn="l"/>
              </a:tabLst>
              <a:defRPr sz="1300">
                <a:solidFill>
                  <a:srgbClr val="000000"/>
                </a:solidFill>
                <a:latin typeface="+mn-lt"/>
                <a:cs typeface="+mn-cs"/>
              </a:defRPr>
            </a:lvl1pPr>
          </a:lstStyle>
          <a:p>
            <a:pPr>
              <a:defRPr/>
            </a:pPr>
            <a:endParaRPr lang="en-US" dirty="0"/>
          </a:p>
        </p:txBody>
      </p:sp>
      <p:sp>
        <p:nvSpPr>
          <p:cNvPr id="2064" name="Rectangle 16"/>
          <p:cNvSpPr>
            <a:spLocks noGrp="1" noChangeArrowheads="1"/>
          </p:cNvSpPr>
          <p:nvPr>
            <p:ph type="ftr"/>
          </p:nvPr>
        </p:nvSpPr>
        <p:spPr bwMode="auto">
          <a:xfrm>
            <a:off x="3444875" y="6888163"/>
            <a:ext cx="3187700" cy="500062"/>
          </a:xfrm>
          <a:prstGeom prst="rect">
            <a:avLst/>
          </a:prstGeom>
          <a:noFill/>
          <a:ln w="9525">
            <a:noFill/>
            <a:round/>
            <a:headEnd/>
            <a:tailEnd/>
          </a:ln>
          <a:effectLst/>
        </p:spPr>
        <p:txBody>
          <a:bodyPr vert="horz" wrap="square" lIns="100800" tIns="50400" rIns="100800" bIns="50400" numCol="1" anchor="b" anchorCtr="0" compatLnSpc="1">
            <a:prstTxWarp prst="textNoShape">
              <a:avLst/>
            </a:prstTxWarp>
          </a:bodyPr>
          <a:lstStyle>
            <a:lvl1pPr algn="ctr" defTabSz="457105" eaLnBrk="1" hangingPunct="1">
              <a:lnSpc>
                <a:spcPct val="93000"/>
              </a:lnSpc>
              <a:buClr>
                <a:srgbClr val="000000"/>
              </a:buClr>
              <a:buSzPct val="100000"/>
              <a:buFont typeface="Times New Roman" pitchFamily="16" charset="0"/>
              <a:buNone/>
              <a:tabLst>
                <a:tab pos="723900" algn="l"/>
                <a:tab pos="1447800" algn="l"/>
                <a:tab pos="2171700" algn="l"/>
                <a:tab pos="2895600" algn="l"/>
              </a:tabLst>
              <a:defRPr sz="1300">
                <a:solidFill>
                  <a:srgbClr val="000000"/>
                </a:solidFill>
                <a:latin typeface="+mn-lt"/>
                <a:cs typeface="+mn-cs"/>
              </a:defRPr>
            </a:lvl1pPr>
          </a:lstStyle>
          <a:p>
            <a:pPr>
              <a:defRPr/>
            </a:pPr>
            <a:endParaRPr lang="en-GB" dirty="0"/>
          </a:p>
        </p:txBody>
      </p:sp>
      <p:sp>
        <p:nvSpPr>
          <p:cNvPr id="2065" name="Rectangle 17"/>
          <p:cNvSpPr>
            <a:spLocks noGrp="1" noChangeArrowheads="1"/>
          </p:cNvSpPr>
          <p:nvPr>
            <p:ph type="sldNum"/>
          </p:nvPr>
        </p:nvSpPr>
        <p:spPr bwMode="auto">
          <a:xfrm>
            <a:off x="7224713" y="6888163"/>
            <a:ext cx="2349500" cy="500062"/>
          </a:xfrm>
          <a:prstGeom prst="rect">
            <a:avLst/>
          </a:prstGeom>
          <a:noFill/>
          <a:ln w="9525">
            <a:noFill/>
            <a:round/>
            <a:headEnd/>
            <a:tailEnd/>
          </a:ln>
          <a:effectLst/>
        </p:spPr>
        <p:txBody>
          <a:bodyPr vert="horz" wrap="square" lIns="100800" tIns="50400" rIns="100800" bIns="50400" numCol="1" anchor="b" anchorCtr="0" compatLnSpc="1">
            <a:prstTxWarp prst="textNoShape">
              <a:avLst/>
            </a:prstTxWarp>
          </a:bodyPr>
          <a:lstStyle>
            <a:lvl1pPr algn="r" eaLnBrk="1" hangingPunct="1">
              <a:lnSpc>
                <a:spcPct val="118000"/>
              </a:lnSpc>
              <a:buClr>
                <a:srgbClr val="000000"/>
              </a:buClr>
              <a:buSzPct val="100000"/>
              <a:buFont typeface="Times New Roman" panose="02020603050405020304" pitchFamily="18" charset="0"/>
              <a:buNone/>
              <a:defRPr sz="1300">
                <a:solidFill>
                  <a:srgbClr val="000000"/>
                </a:solidFill>
                <a:latin typeface="Arial Black" panose="020B0A04020102020204" pitchFamily="34" charset="0"/>
              </a:defRPr>
            </a:lvl1pPr>
          </a:lstStyle>
          <a:p>
            <a:pPr>
              <a:defRPr/>
            </a:pPr>
            <a:fld id="{02A433C9-25D1-45F5-A2A4-7DB4A6E30374}" type="slidenum">
              <a:rPr lang="en-GB" altLang="en-US"/>
              <a:pPr>
                <a:defRPr/>
              </a:pPr>
              <a:t>‹#›</a:t>
            </a:fld>
            <a:endParaRPr lang="en-GB" altLang="en-US" dirty="0"/>
          </a:p>
        </p:txBody>
      </p:sp>
      <p:sp>
        <p:nvSpPr>
          <p:cNvPr id="2054" name="Rectangle 18"/>
          <p:cNvSpPr>
            <a:spLocks noGrp="1" noChangeArrowheads="1"/>
          </p:cNvSpPr>
          <p:nvPr>
            <p:ph type="title"/>
          </p:nvPr>
        </p:nvSpPr>
        <p:spPr bwMode="auto">
          <a:xfrm>
            <a:off x="3276600" y="2016125"/>
            <a:ext cx="663257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5" name="Rectangle 19"/>
          <p:cNvSpPr>
            <a:spLocks noGrp="1" noChangeArrowheads="1"/>
          </p:cNvSpPr>
          <p:nvPr>
            <p:ph type="body" idx="1"/>
          </p:nvPr>
        </p:nvSpPr>
        <p:spPr bwMode="auto">
          <a:xfrm>
            <a:off x="503238" y="1768475"/>
            <a:ext cx="9069387"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5733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mj-lt"/>
          <a:ea typeface="+mj-ea"/>
          <a:cs typeface="+mj-cs"/>
        </a:defRPr>
      </a:lvl1pPr>
      <a:lvl2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2pPr>
      <a:lvl3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3pPr>
      <a:lvl4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4pPr>
      <a:lvl5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5pPr>
      <a:lvl6pPr marL="2514600" indent="-228600" algn="l" defTabSz="457200"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6pPr>
      <a:lvl7pPr marL="2971800" indent="-228600" algn="l" defTabSz="457200"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7pPr>
      <a:lvl8pPr marL="3429000" indent="-228600" algn="l" defTabSz="457200"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8pPr>
      <a:lvl9pPr marL="3886200" indent="-228600" algn="l" defTabSz="457200"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9pPr>
    </p:titleStyle>
    <p:bodyStyle>
      <a:lvl1pPr marL="342900" indent="-342900" algn="l" defTabSz="457200" rtl="0" eaLnBrk="0" fontAlgn="base" hangingPunct="0">
        <a:lnSpc>
          <a:spcPct val="87000"/>
        </a:lnSpc>
        <a:spcBef>
          <a:spcPts val="875"/>
        </a:spcBef>
        <a:spcAft>
          <a:spcPct val="0"/>
        </a:spcAft>
        <a:buClr>
          <a:srgbClr val="000000"/>
        </a:buClr>
        <a:buSzPct val="100000"/>
        <a:buFont typeface="Times New Roman" panose="02020603050405020304" pitchFamily="18" charset="0"/>
        <a:buChar char="•"/>
        <a:defRPr sz="3500">
          <a:solidFill>
            <a:srgbClr val="000000"/>
          </a:solidFill>
          <a:latin typeface="+mn-lt"/>
          <a:ea typeface="+mn-ea"/>
          <a:cs typeface="+mn-cs"/>
        </a:defRPr>
      </a:lvl1pPr>
      <a:lvl2pPr marL="742950" indent="-285750" algn="l" defTabSz="457200" rtl="0" eaLnBrk="0" fontAlgn="base" hangingPunct="0">
        <a:lnSpc>
          <a:spcPct val="87000"/>
        </a:lnSpc>
        <a:spcBef>
          <a:spcPts val="775"/>
        </a:spcBef>
        <a:spcAft>
          <a:spcPct val="0"/>
        </a:spcAft>
        <a:buClr>
          <a:srgbClr val="000000"/>
        </a:buClr>
        <a:buSzPct val="100000"/>
        <a:buFont typeface="Times New Roman" panose="02020603050405020304" pitchFamily="18" charset="0"/>
        <a:buChar char="–"/>
        <a:defRPr sz="3100">
          <a:solidFill>
            <a:srgbClr val="000000"/>
          </a:solidFill>
          <a:latin typeface="+mn-lt"/>
          <a:cs typeface="+mn-cs"/>
        </a:defRPr>
      </a:lvl2pPr>
      <a:lvl3pPr marL="1143000" indent="-228600" algn="l" defTabSz="457200" rtl="0" eaLnBrk="0" fontAlgn="base" hangingPunct="0">
        <a:lnSpc>
          <a:spcPct val="87000"/>
        </a:lnSpc>
        <a:spcBef>
          <a:spcPts val="650"/>
        </a:spcBef>
        <a:spcAft>
          <a:spcPct val="0"/>
        </a:spcAft>
        <a:buClr>
          <a:srgbClr val="000000"/>
        </a:buClr>
        <a:buSzPct val="100000"/>
        <a:buFont typeface="Times New Roman" panose="02020603050405020304" pitchFamily="18" charset="0"/>
        <a:buChar char="•"/>
        <a:defRPr sz="2600">
          <a:solidFill>
            <a:srgbClr val="000000"/>
          </a:solidFill>
          <a:latin typeface="+mn-lt"/>
          <a:cs typeface="+mn-cs"/>
        </a:defRPr>
      </a:lvl3pPr>
      <a:lvl4pPr marL="1600200" indent="-228600" algn="l" defTabSz="457200" rtl="0"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cs typeface="+mn-cs"/>
        </a:defRPr>
      </a:lvl4pPr>
      <a:lvl5pPr marL="2057400" indent="-228600" algn="l" defTabSz="457200" rtl="0"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cs typeface="+mn-cs"/>
        </a:defRPr>
      </a:lvl5pPr>
      <a:lvl6pPr marL="2514600" indent="-228600" algn="l" defTabSz="457200"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6pPr>
      <a:lvl7pPr marL="2971800" indent="-228600" algn="l" defTabSz="457200"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7pPr>
      <a:lvl8pPr marL="3429000" indent="-228600" algn="l" defTabSz="457200"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8pPr>
      <a:lvl9pPr marL="3886200" indent="-228600" algn="l" defTabSz="457200"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3968750" y="4708525"/>
            <a:ext cx="3581400" cy="782638"/>
          </a:xfrm>
        </p:spPr>
        <p:txBody>
          <a:bodyPr lIns="100780" tIns="83016" rIns="100780" bIns="50389"/>
          <a:lstStyle/>
          <a:p>
            <a:pPr eaLnBrk="1" hangingPunct="1">
              <a:buFont typeface="Times New Roman" panose="02020603050405020304" pitchFamily="18" charset="0"/>
              <a:buNone/>
            </a:pPr>
            <a:r>
              <a:rPr lang="en-US" altLang="en-US" sz="3200" i="1" dirty="0" err="1"/>
              <a:t>Radoslav</a:t>
            </a:r>
            <a:r>
              <a:rPr lang="en-US" altLang="en-US" sz="3200" i="1" dirty="0"/>
              <a:t> </a:t>
            </a:r>
            <a:r>
              <a:rPr lang="en-US" altLang="en-US" sz="3200" i="1" dirty="0" err="1"/>
              <a:t>Golian</a:t>
            </a:r>
            <a:endParaRPr lang="sk-SK" altLang="en-US" sz="3200" i="1" dirty="0"/>
          </a:p>
        </p:txBody>
      </p:sp>
      <p:sp>
        <p:nvSpPr>
          <p:cNvPr id="5123" name="Nadpis 6"/>
          <p:cNvSpPr>
            <a:spLocks noGrp="1"/>
          </p:cNvSpPr>
          <p:nvPr>
            <p:ph type="title"/>
          </p:nvPr>
        </p:nvSpPr>
        <p:spPr>
          <a:xfrm>
            <a:off x="3968750" y="2779713"/>
            <a:ext cx="5807075" cy="1428750"/>
          </a:xfrm>
        </p:spPr>
        <p:txBody>
          <a:bodyPr/>
          <a:lstStyle/>
          <a:p>
            <a:pPr eaLnBrk="1" hangingPunct="1"/>
            <a:r>
              <a:rPr lang="sk-SK" altLang="en-US" sz="5400" dirty="0">
                <a:solidFill>
                  <a:schemeClr val="bg1"/>
                </a:solidFill>
              </a:rPr>
              <a:t>ETL</a:t>
            </a:r>
            <a:endParaRPr lang="sk-SK" altLang="en-US" dirty="0">
              <a:solidFill>
                <a:schemeClr val="bg1"/>
              </a:solidFill>
            </a:endParaRPr>
          </a:p>
        </p:txBody>
      </p:sp>
      <p:sp>
        <p:nvSpPr>
          <p:cNvPr id="5124" name="Obdĺžnik 7"/>
          <p:cNvSpPr>
            <a:spLocks noChangeArrowheads="1"/>
          </p:cNvSpPr>
          <p:nvPr/>
        </p:nvSpPr>
        <p:spPr bwMode="auto">
          <a:xfrm>
            <a:off x="721192" y="7065963"/>
            <a:ext cx="1236196" cy="352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1" rIns="91420" bIns="45711">
            <a:spAutoFit/>
          </a:bodyPr>
          <a:lstStyle>
            <a:lvl1pPr>
              <a:lnSpc>
                <a:spcPct val="87000"/>
              </a:lnSpc>
              <a:spcBef>
                <a:spcPts val="875"/>
              </a:spcBef>
              <a:buClr>
                <a:srgbClr val="000000"/>
              </a:buClr>
              <a:buSzPct val="100000"/>
              <a:buFont typeface="Times New Roman" panose="02020603050405020304" pitchFamily="18" charset="0"/>
              <a:buChar char="•"/>
              <a:defRPr sz="3500">
                <a:solidFill>
                  <a:srgbClr val="000000"/>
                </a:solidFill>
                <a:latin typeface="Arial" panose="020B0604020202020204" pitchFamily="34" charset="0"/>
                <a:cs typeface="Arial" panose="020B0604020202020204" pitchFamily="34" charset="0"/>
              </a:defRPr>
            </a:lvl1pPr>
            <a:lvl2pPr marL="742950" indent="-285750">
              <a:lnSpc>
                <a:spcPct val="87000"/>
              </a:lnSpc>
              <a:spcBef>
                <a:spcPts val="775"/>
              </a:spcBef>
              <a:buClr>
                <a:srgbClr val="000000"/>
              </a:buClr>
              <a:buSzPct val="100000"/>
              <a:buFont typeface="Times New Roman" panose="02020603050405020304" pitchFamily="18" charset="0"/>
              <a:buChar char="–"/>
              <a:defRPr sz="3100">
                <a:solidFill>
                  <a:srgbClr val="000000"/>
                </a:solidFill>
                <a:latin typeface="Arial" panose="020B0604020202020204" pitchFamily="34" charset="0"/>
                <a:cs typeface="Arial" panose="020B0604020202020204" pitchFamily="34" charset="0"/>
              </a:defRPr>
            </a:lvl2pPr>
            <a:lvl3pPr marL="1143000" indent="-228600">
              <a:lnSpc>
                <a:spcPct val="87000"/>
              </a:lnSpc>
              <a:spcBef>
                <a:spcPts val="650"/>
              </a:spcBef>
              <a:buClr>
                <a:srgbClr val="000000"/>
              </a:buClr>
              <a:buSzPct val="100000"/>
              <a:buFont typeface="Times New Roman" panose="02020603050405020304" pitchFamily="18" charset="0"/>
              <a:buChar char="•"/>
              <a:defRPr sz="2600">
                <a:solidFill>
                  <a:srgbClr val="000000"/>
                </a:solidFill>
                <a:latin typeface="Arial" panose="020B0604020202020204" pitchFamily="34" charset="0"/>
                <a:cs typeface="Arial" panose="020B0604020202020204" pitchFamily="34" charset="0"/>
              </a:defRPr>
            </a:lvl3pPr>
            <a:lvl4pPr marL="1600200" indent="-228600">
              <a:lnSpc>
                <a:spcPct val="87000"/>
              </a:lnSpc>
              <a:spcBef>
                <a:spcPts val="550"/>
              </a:spcBef>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4pPr>
            <a:lvl5pPr marL="2057400" indent="-228600">
              <a:lnSpc>
                <a:spcPct val="87000"/>
              </a:lnSpc>
              <a:spcBef>
                <a:spcPts val="550"/>
              </a:spcBef>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5pPr>
            <a:lvl6pPr marL="2514600" indent="-228600" defTabSz="455613"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6pPr>
            <a:lvl7pPr marL="2971800" indent="-228600" defTabSz="455613"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7pPr>
            <a:lvl8pPr marL="3429000" indent="-228600" defTabSz="455613"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8pPr>
            <a:lvl9pPr marL="3886200" indent="-228600" defTabSz="455613"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9pPr>
          </a:lstStyle>
          <a:p>
            <a:pPr algn="r" eaLnBrk="1" hangingPunct="1">
              <a:lnSpc>
                <a:spcPct val="94000"/>
              </a:lnSpc>
              <a:spcBef>
                <a:spcPct val="0"/>
              </a:spcBef>
              <a:buFont typeface="Times New Roman" panose="02020603050405020304" pitchFamily="18" charset="0"/>
              <a:buNone/>
            </a:pPr>
            <a:r>
              <a:rPr lang="en-US" altLang="en-US" sz="1800" dirty="0">
                <a:solidFill>
                  <a:schemeClr val="tx1"/>
                </a:solidFill>
                <a:latin typeface="Bitstream Vera Sans" pitchFamily="34" charset="0"/>
              </a:rPr>
              <a:t>1</a:t>
            </a:r>
            <a:r>
              <a:rPr lang="sk-SK" altLang="en-US" sz="1800" dirty="0">
                <a:solidFill>
                  <a:schemeClr val="tx1"/>
                </a:solidFill>
                <a:latin typeface="Bitstream Vera Sans" pitchFamily="34" charset="0"/>
              </a:rPr>
              <a:t>4.</a:t>
            </a:r>
            <a:r>
              <a:rPr lang="en-US" altLang="en-US" sz="1800" dirty="0">
                <a:solidFill>
                  <a:schemeClr val="tx1"/>
                </a:solidFill>
                <a:latin typeface="Bitstream Vera Sans" pitchFamily="34" charset="0"/>
              </a:rPr>
              <a:t>1</a:t>
            </a:r>
            <a:r>
              <a:rPr lang="sk-SK" altLang="en-US" sz="1800" dirty="0">
                <a:solidFill>
                  <a:schemeClr val="tx1"/>
                </a:solidFill>
                <a:latin typeface="Bitstream Vera Sans" pitchFamily="34" charset="0"/>
              </a:rPr>
              <a:t>1.2018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953-0F88-494F-A6D8-A46297C3E60D}"/>
              </a:ext>
            </a:extLst>
          </p:cNvPr>
          <p:cNvSpPr>
            <a:spLocks noGrp="1"/>
          </p:cNvSpPr>
          <p:nvPr>
            <p:ph type="title"/>
          </p:nvPr>
        </p:nvSpPr>
        <p:spPr/>
        <p:txBody>
          <a:bodyPr/>
          <a:lstStyle/>
          <a:p>
            <a:r>
              <a:rPr lang="sk-SK" dirty="0"/>
              <a:t>ETL Tools</a:t>
            </a:r>
          </a:p>
        </p:txBody>
      </p:sp>
      <p:sp>
        <p:nvSpPr>
          <p:cNvPr id="3" name="Content Placeholder 2">
            <a:extLst>
              <a:ext uri="{FF2B5EF4-FFF2-40B4-BE49-F238E27FC236}">
                <a16:creationId xmlns:a16="http://schemas.microsoft.com/office/drawing/2014/main" id="{E81B52F2-E25E-46D8-92C2-85D8C52B43C7}"/>
              </a:ext>
            </a:extLst>
          </p:cNvPr>
          <p:cNvSpPr>
            <a:spLocks noGrp="1"/>
          </p:cNvSpPr>
          <p:nvPr>
            <p:ph idx="1"/>
          </p:nvPr>
        </p:nvSpPr>
        <p:spPr>
          <a:xfrm>
            <a:off x="504825" y="1907629"/>
            <a:ext cx="9069388" cy="4279900"/>
          </a:xfrm>
        </p:spPr>
        <p:txBody>
          <a:bodyPr/>
          <a:lstStyle/>
          <a:p>
            <a:r>
              <a:rPr lang="sk-SK" dirty="0"/>
              <a:t>Mappings</a:t>
            </a:r>
          </a:p>
          <a:p>
            <a:pPr lvl="1"/>
            <a:r>
              <a:rPr lang="en-GB" sz="3200" dirty="0"/>
              <a:t>Mapping is the process of defining the source</a:t>
            </a:r>
            <a:r>
              <a:rPr lang="sk-SK" sz="3200" dirty="0"/>
              <a:t> </a:t>
            </a:r>
            <a:r>
              <a:rPr lang="en-GB" sz="3200" dirty="0"/>
              <a:t>and destination of data as well as the transformations</a:t>
            </a:r>
            <a:r>
              <a:rPr lang="sk-SK" sz="3200" dirty="0"/>
              <a:t> </a:t>
            </a:r>
            <a:r>
              <a:rPr lang="en-GB" sz="3200" dirty="0"/>
              <a:t>to perform as you move the data.</a:t>
            </a:r>
            <a:endParaRPr lang="sk-SK" sz="3200" dirty="0"/>
          </a:p>
          <a:p>
            <a:r>
              <a:rPr lang="sk-SK" dirty="0"/>
              <a:t>Business Glossary</a:t>
            </a:r>
          </a:p>
          <a:p>
            <a:pPr lvl="1"/>
            <a:r>
              <a:rPr lang="en-GB" sz="3200" dirty="0"/>
              <a:t>This glossary helps to ensure that</a:t>
            </a:r>
            <a:r>
              <a:rPr lang="sk-SK" sz="3200" dirty="0"/>
              <a:t> </a:t>
            </a:r>
            <a:r>
              <a:rPr lang="en-GB" sz="3200" dirty="0"/>
              <a:t>everyone is on the same page regarding business terms</a:t>
            </a:r>
            <a:r>
              <a:rPr lang="sk-SK" sz="3200" dirty="0"/>
              <a:t> </a:t>
            </a:r>
            <a:r>
              <a:rPr lang="en-GB" sz="3200" dirty="0"/>
              <a:t>and synonyms. For example, the glossary might define</a:t>
            </a:r>
            <a:r>
              <a:rPr lang="sk-SK" sz="3200" dirty="0"/>
              <a:t> </a:t>
            </a:r>
            <a:r>
              <a:rPr lang="en-GB" sz="3200" dirty="0"/>
              <a:t>common data values that are important to the business</a:t>
            </a:r>
            <a:r>
              <a:rPr lang="sk-SK" sz="3200" dirty="0"/>
              <a:t> </a:t>
            </a:r>
            <a:r>
              <a:rPr lang="en-GB" sz="3200" dirty="0"/>
              <a:t>process and the common terminology of reference to be</a:t>
            </a:r>
            <a:r>
              <a:rPr lang="sk-SK" sz="3200" dirty="0"/>
              <a:t> used</a:t>
            </a:r>
            <a:endParaRPr lang="sk-SK" dirty="0"/>
          </a:p>
        </p:txBody>
      </p:sp>
    </p:spTree>
    <p:extLst>
      <p:ext uri="{BB962C8B-B14F-4D97-AF65-F5344CB8AC3E}">
        <p14:creationId xmlns:p14="http://schemas.microsoft.com/office/powerpoint/2010/main" val="84532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E4E4-1C3B-47E8-BF05-D484A58AF2A5}"/>
              </a:ext>
            </a:extLst>
          </p:cNvPr>
          <p:cNvSpPr>
            <a:spLocks noGrp="1"/>
          </p:cNvSpPr>
          <p:nvPr>
            <p:ph type="title"/>
          </p:nvPr>
        </p:nvSpPr>
        <p:spPr/>
        <p:txBody>
          <a:bodyPr/>
          <a:lstStyle/>
          <a:p>
            <a:r>
              <a:rPr lang="sk-SK" dirty="0"/>
              <a:t>ETL Tools	</a:t>
            </a:r>
          </a:p>
        </p:txBody>
      </p:sp>
      <p:sp>
        <p:nvSpPr>
          <p:cNvPr id="3" name="Content Placeholder 2">
            <a:extLst>
              <a:ext uri="{FF2B5EF4-FFF2-40B4-BE49-F238E27FC236}">
                <a16:creationId xmlns:a16="http://schemas.microsoft.com/office/drawing/2014/main" id="{77875B1B-2533-4DDC-BEE4-FA85BAD9CEBF}"/>
              </a:ext>
            </a:extLst>
          </p:cNvPr>
          <p:cNvSpPr>
            <a:spLocks noGrp="1"/>
          </p:cNvSpPr>
          <p:nvPr>
            <p:ph idx="1"/>
          </p:nvPr>
        </p:nvSpPr>
        <p:spPr/>
        <p:txBody>
          <a:bodyPr/>
          <a:lstStyle/>
          <a:p>
            <a:r>
              <a:rPr lang="sk-SK" dirty="0"/>
              <a:t>Data Quality</a:t>
            </a:r>
          </a:p>
          <a:p>
            <a:pPr lvl="1"/>
            <a:r>
              <a:rPr lang="sk-SK" sz="3200" dirty="0"/>
              <a:t>Data quality problems can </a:t>
            </a:r>
            <a:r>
              <a:rPr lang="en-GB" sz="3200" dirty="0"/>
              <a:t>include missing, incomplete, or incorrect data, and any o</a:t>
            </a:r>
            <a:r>
              <a:rPr lang="sk-SK" sz="3200" dirty="0"/>
              <a:t>f </a:t>
            </a:r>
            <a:r>
              <a:rPr lang="en-GB" sz="3200" dirty="0"/>
              <a:t>these issues will have adverse effects on data integration</a:t>
            </a:r>
            <a:r>
              <a:rPr lang="sk-SK" sz="3200" dirty="0"/>
              <a:t> </a:t>
            </a:r>
            <a:r>
              <a:rPr lang="en-GB" sz="3200" dirty="0"/>
              <a:t>process. </a:t>
            </a:r>
            <a:endParaRPr lang="sk-SK" sz="3200" dirty="0"/>
          </a:p>
          <a:p>
            <a:pPr lvl="1"/>
            <a:r>
              <a:rPr lang="en-GB" sz="3200" dirty="0"/>
              <a:t>The time to deal with data quality issues</a:t>
            </a:r>
            <a:r>
              <a:rPr lang="sk-SK" sz="3200" dirty="0"/>
              <a:t> </a:t>
            </a:r>
            <a:r>
              <a:rPr lang="en-GB" sz="3200" dirty="0"/>
              <a:t>is as early in your process as possible.</a:t>
            </a:r>
            <a:endParaRPr lang="sk-SK" dirty="0"/>
          </a:p>
        </p:txBody>
      </p:sp>
    </p:spTree>
    <p:extLst>
      <p:ext uri="{BB962C8B-B14F-4D97-AF65-F5344CB8AC3E}">
        <p14:creationId xmlns:p14="http://schemas.microsoft.com/office/powerpoint/2010/main" val="4228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3BF4D9-B2D8-419C-BB9B-496BC4D3837C}"/>
              </a:ext>
            </a:extLst>
          </p:cNvPr>
          <p:cNvPicPr>
            <a:picLocks noChangeAspect="1"/>
          </p:cNvPicPr>
          <p:nvPr/>
        </p:nvPicPr>
        <p:blipFill>
          <a:blip r:embed="rId2"/>
          <a:stretch>
            <a:fillRect/>
          </a:stretch>
        </p:blipFill>
        <p:spPr>
          <a:xfrm>
            <a:off x="3133355" y="422509"/>
            <a:ext cx="6923852" cy="7137166"/>
          </a:xfrm>
          <a:prstGeom prst="rect">
            <a:avLst/>
          </a:prstGeom>
        </p:spPr>
      </p:pic>
      <p:sp>
        <p:nvSpPr>
          <p:cNvPr id="2" name="Title 1">
            <a:extLst>
              <a:ext uri="{FF2B5EF4-FFF2-40B4-BE49-F238E27FC236}">
                <a16:creationId xmlns:a16="http://schemas.microsoft.com/office/drawing/2014/main" id="{2FEB4AAD-AEF8-4CDD-97C9-70EC2C6D420B}"/>
              </a:ext>
            </a:extLst>
          </p:cNvPr>
          <p:cNvSpPr>
            <a:spLocks noGrp="1"/>
          </p:cNvSpPr>
          <p:nvPr>
            <p:ph type="title"/>
          </p:nvPr>
        </p:nvSpPr>
        <p:spPr>
          <a:xfrm>
            <a:off x="143768" y="503238"/>
            <a:ext cx="3528392" cy="1116359"/>
          </a:xfrm>
        </p:spPr>
        <p:txBody>
          <a:bodyPr/>
          <a:lstStyle/>
          <a:p>
            <a:r>
              <a:rPr lang="sk-SK" dirty="0"/>
              <a:t>ETL Market</a:t>
            </a:r>
          </a:p>
        </p:txBody>
      </p:sp>
    </p:spTree>
    <p:extLst>
      <p:ext uri="{BB962C8B-B14F-4D97-AF65-F5344CB8AC3E}">
        <p14:creationId xmlns:p14="http://schemas.microsoft.com/office/powerpoint/2010/main" val="195767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E8DE-9777-4492-9A0D-3B9A9572CBD0}"/>
              </a:ext>
            </a:extLst>
          </p:cNvPr>
          <p:cNvSpPr>
            <a:spLocks noGrp="1"/>
          </p:cNvSpPr>
          <p:nvPr>
            <p:ph type="title"/>
          </p:nvPr>
        </p:nvSpPr>
        <p:spPr/>
        <p:txBody>
          <a:bodyPr/>
          <a:lstStyle/>
          <a:p>
            <a:r>
              <a:rPr lang="sk-SK" dirty="0"/>
              <a:t>ELT</a:t>
            </a:r>
          </a:p>
        </p:txBody>
      </p:sp>
      <p:sp>
        <p:nvSpPr>
          <p:cNvPr id="3" name="Content Placeholder 2">
            <a:extLst>
              <a:ext uri="{FF2B5EF4-FFF2-40B4-BE49-F238E27FC236}">
                <a16:creationId xmlns:a16="http://schemas.microsoft.com/office/drawing/2014/main" id="{B3E51FD0-27AA-42BA-8065-D4937D7792A8}"/>
              </a:ext>
            </a:extLst>
          </p:cNvPr>
          <p:cNvSpPr>
            <a:spLocks noGrp="1"/>
          </p:cNvSpPr>
          <p:nvPr>
            <p:ph idx="1"/>
          </p:nvPr>
        </p:nvSpPr>
        <p:spPr>
          <a:xfrm>
            <a:off x="504825" y="2195661"/>
            <a:ext cx="9069388" cy="4279900"/>
          </a:xfrm>
        </p:spPr>
        <p:txBody>
          <a:bodyPr/>
          <a:lstStyle/>
          <a:p>
            <a:r>
              <a:rPr lang="sk-SK" dirty="0"/>
              <a:t>Extract – Load – Transformation</a:t>
            </a:r>
          </a:p>
          <a:p>
            <a:pPr lvl="1"/>
            <a:r>
              <a:rPr lang="sk-SK" dirty="0"/>
              <a:t>Pushed mainly by Oracle (Oracle Data Integrator)</a:t>
            </a:r>
          </a:p>
          <a:p>
            <a:pPr lvl="1"/>
            <a:r>
              <a:rPr lang="sk-SK" dirty="0"/>
              <a:t>Data is firstly loaded to database</a:t>
            </a:r>
          </a:p>
          <a:p>
            <a:pPr lvl="1"/>
            <a:r>
              <a:rPr lang="sk-SK" dirty="0"/>
              <a:t>Processing in the database</a:t>
            </a:r>
          </a:p>
          <a:p>
            <a:pPr lvl="1"/>
            <a:endParaRPr lang="sk-SK" dirty="0"/>
          </a:p>
          <a:p>
            <a:pPr lvl="1"/>
            <a:endParaRPr lang="sk-SK" dirty="0"/>
          </a:p>
        </p:txBody>
      </p:sp>
    </p:spTree>
    <p:extLst>
      <p:ext uri="{BB962C8B-B14F-4D97-AF65-F5344CB8AC3E}">
        <p14:creationId xmlns:p14="http://schemas.microsoft.com/office/powerpoint/2010/main" val="390600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49C-480E-406E-9C62-9AB297610B81}"/>
              </a:ext>
            </a:extLst>
          </p:cNvPr>
          <p:cNvSpPr>
            <a:spLocks noGrp="1"/>
          </p:cNvSpPr>
          <p:nvPr>
            <p:ph type="title"/>
          </p:nvPr>
        </p:nvSpPr>
        <p:spPr/>
        <p:txBody>
          <a:bodyPr/>
          <a:lstStyle/>
          <a:p>
            <a:r>
              <a:rPr lang="sk-SK" dirty="0"/>
              <a:t>ETL or ELT?</a:t>
            </a:r>
          </a:p>
        </p:txBody>
      </p:sp>
      <p:sp>
        <p:nvSpPr>
          <p:cNvPr id="3" name="Content Placeholder 2">
            <a:extLst>
              <a:ext uri="{FF2B5EF4-FFF2-40B4-BE49-F238E27FC236}">
                <a16:creationId xmlns:a16="http://schemas.microsoft.com/office/drawing/2014/main" id="{72E64398-FDD6-4629-B0AA-16C0E535E13E}"/>
              </a:ext>
            </a:extLst>
          </p:cNvPr>
          <p:cNvSpPr>
            <a:spLocks noGrp="1"/>
          </p:cNvSpPr>
          <p:nvPr>
            <p:ph idx="1"/>
          </p:nvPr>
        </p:nvSpPr>
        <p:spPr>
          <a:xfrm>
            <a:off x="504824" y="2184400"/>
            <a:ext cx="9432032" cy="4279900"/>
          </a:xfrm>
        </p:spPr>
        <p:txBody>
          <a:bodyPr/>
          <a:lstStyle/>
          <a:p>
            <a:r>
              <a:rPr lang="sk-SK" dirty="0"/>
              <a:t>ETL</a:t>
            </a:r>
          </a:p>
          <a:p>
            <a:pPr lvl="1"/>
            <a:r>
              <a:rPr lang="sk-SK" dirty="0"/>
              <a:t>More flexible</a:t>
            </a:r>
          </a:p>
          <a:p>
            <a:r>
              <a:rPr lang="sk-SK" dirty="0"/>
              <a:t>ELT</a:t>
            </a:r>
          </a:p>
          <a:p>
            <a:pPr lvl="1"/>
            <a:r>
              <a:rPr lang="sk-SK" dirty="0"/>
              <a:t>Less flexible</a:t>
            </a:r>
          </a:p>
          <a:p>
            <a:pPr lvl="2"/>
            <a:r>
              <a:rPr lang="sk-SK" dirty="0"/>
              <a:t>Tighly bound to the database</a:t>
            </a:r>
          </a:p>
          <a:p>
            <a:pPr lvl="2"/>
            <a:r>
              <a:rPr lang="sk-SK" dirty="0"/>
              <a:t>Less output formats</a:t>
            </a:r>
          </a:p>
          <a:p>
            <a:pPr lvl="1"/>
            <a:r>
              <a:rPr lang="sk-SK" dirty="0"/>
              <a:t>Possibly better performance</a:t>
            </a:r>
          </a:p>
          <a:p>
            <a:pPr lvl="2"/>
            <a:r>
              <a:rPr lang="sk-SK" dirty="0"/>
              <a:t>All data is processed in the same database</a:t>
            </a:r>
          </a:p>
          <a:p>
            <a:pPr lvl="2"/>
            <a:r>
              <a:rPr lang="sk-SK" dirty="0"/>
              <a:t>Data is not unloaded form the database (efective joins and lookups)</a:t>
            </a:r>
          </a:p>
          <a:p>
            <a:pPr lvl="1"/>
            <a:endParaRPr lang="sk-SK" dirty="0"/>
          </a:p>
          <a:p>
            <a:pPr lvl="1"/>
            <a:endParaRPr lang="sk-SK" dirty="0"/>
          </a:p>
        </p:txBody>
      </p:sp>
    </p:spTree>
    <p:extLst>
      <p:ext uri="{BB962C8B-B14F-4D97-AF65-F5344CB8AC3E}">
        <p14:creationId xmlns:p14="http://schemas.microsoft.com/office/powerpoint/2010/main" val="142823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10DC-595C-4A76-BDBD-6DE87564B8C4}"/>
              </a:ext>
            </a:extLst>
          </p:cNvPr>
          <p:cNvSpPr>
            <a:spLocks noGrp="1"/>
          </p:cNvSpPr>
          <p:nvPr>
            <p:ph type="title"/>
          </p:nvPr>
        </p:nvSpPr>
        <p:spPr/>
        <p:txBody>
          <a:bodyPr/>
          <a:lstStyle/>
          <a:p>
            <a:r>
              <a:rPr lang="sk-SK" dirty="0"/>
              <a:t>ETL Tool Example (Informatica)</a:t>
            </a:r>
          </a:p>
        </p:txBody>
      </p:sp>
      <p:sp>
        <p:nvSpPr>
          <p:cNvPr id="3" name="Content Placeholder 2">
            <a:extLst>
              <a:ext uri="{FF2B5EF4-FFF2-40B4-BE49-F238E27FC236}">
                <a16:creationId xmlns:a16="http://schemas.microsoft.com/office/drawing/2014/main" id="{46CDF8CB-387B-4F70-9311-0FE807BEBA2C}"/>
              </a:ext>
            </a:extLst>
          </p:cNvPr>
          <p:cNvSpPr>
            <a:spLocks noGrp="1"/>
          </p:cNvSpPr>
          <p:nvPr>
            <p:ph idx="1"/>
          </p:nvPr>
        </p:nvSpPr>
        <p:spPr/>
        <p:txBody>
          <a:bodyPr/>
          <a:lstStyle/>
          <a:p>
            <a:r>
              <a:rPr lang="sk-SK" dirty="0"/>
              <a:t>Infomatica can be used as:</a:t>
            </a:r>
          </a:p>
          <a:p>
            <a:pPr lvl="1"/>
            <a:r>
              <a:rPr lang="sk-SK" dirty="0"/>
              <a:t>ETL tool</a:t>
            </a:r>
          </a:p>
          <a:p>
            <a:pPr lvl="1"/>
            <a:r>
              <a:rPr lang="sk-SK" dirty="0"/>
              <a:t>Data cleansing tool</a:t>
            </a:r>
          </a:p>
          <a:p>
            <a:pPr lvl="1"/>
            <a:r>
              <a:rPr lang="sk-SK" dirty="0"/>
              <a:t>Data integration tool</a:t>
            </a:r>
          </a:p>
          <a:p>
            <a:pPr lvl="1"/>
            <a:r>
              <a:rPr lang="sk-SK" dirty="0"/>
              <a:t>Data migration tool</a:t>
            </a:r>
          </a:p>
          <a:p>
            <a:endParaRPr lang="sk-SK" dirty="0"/>
          </a:p>
        </p:txBody>
      </p:sp>
    </p:spTree>
    <p:extLst>
      <p:ext uri="{BB962C8B-B14F-4D97-AF65-F5344CB8AC3E}">
        <p14:creationId xmlns:p14="http://schemas.microsoft.com/office/powerpoint/2010/main" val="228397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0CDC-D3A5-40AD-B32E-10F93A196DDE}"/>
              </a:ext>
            </a:extLst>
          </p:cNvPr>
          <p:cNvSpPr>
            <a:spLocks noGrp="1"/>
          </p:cNvSpPr>
          <p:nvPr>
            <p:ph type="title"/>
          </p:nvPr>
        </p:nvSpPr>
        <p:spPr/>
        <p:txBody>
          <a:bodyPr/>
          <a:lstStyle/>
          <a:p>
            <a:r>
              <a:rPr lang="sk-SK" dirty="0"/>
              <a:t>Informatica Architecture</a:t>
            </a:r>
          </a:p>
        </p:txBody>
      </p:sp>
      <p:pic>
        <p:nvPicPr>
          <p:cNvPr id="5" name="Picture 4">
            <a:extLst>
              <a:ext uri="{FF2B5EF4-FFF2-40B4-BE49-F238E27FC236}">
                <a16:creationId xmlns:a16="http://schemas.microsoft.com/office/drawing/2014/main" id="{F07E355E-8E05-4D04-8370-AAC37DEFA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40" y="1514637"/>
            <a:ext cx="8496944" cy="6009616"/>
          </a:xfrm>
          <a:prstGeom prst="rect">
            <a:avLst/>
          </a:prstGeom>
        </p:spPr>
      </p:pic>
    </p:spTree>
    <p:extLst>
      <p:ext uri="{BB962C8B-B14F-4D97-AF65-F5344CB8AC3E}">
        <p14:creationId xmlns:p14="http://schemas.microsoft.com/office/powerpoint/2010/main" val="1465473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668-02F9-4F37-BCF5-573B300329B2}"/>
              </a:ext>
            </a:extLst>
          </p:cNvPr>
          <p:cNvSpPr>
            <a:spLocks noGrp="1"/>
          </p:cNvSpPr>
          <p:nvPr>
            <p:ph type="title"/>
          </p:nvPr>
        </p:nvSpPr>
        <p:spPr/>
        <p:txBody>
          <a:bodyPr/>
          <a:lstStyle/>
          <a:p>
            <a:r>
              <a:rPr lang="sk-SK" dirty="0"/>
              <a:t>Domain</a:t>
            </a:r>
          </a:p>
        </p:txBody>
      </p:sp>
      <p:pic>
        <p:nvPicPr>
          <p:cNvPr id="4" name="Picture 3">
            <a:extLst>
              <a:ext uri="{FF2B5EF4-FFF2-40B4-BE49-F238E27FC236}">
                <a16:creationId xmlns:a16="http://schemas.microsoft.com/office/drawing/2014/main" id="{719299E2-E7C9-4B41-A1A7-A4543F6C7151}"/>
              </a:ext>
            </a:extLst>
          </p:cNvPr>
          <p:cNvPicPr>
            <a:picLocks noChangeAspect="1"/>
          </p:cNvPicPr>
          <p:nvPr/>
        </p:nvPicPr>
        <p:blipFill>
          <a:blip r:embed="rId3"/>
          <a:stretch>
            <a:fillRect/>
          </a:stretch>
        </p:blipFill>
        <p:spPr>
          <a:xfrm>
            <a:off x="3011805" y="1646139"/>
            <a:ext cx="6582152" cy="5913536"/>
          </a:xfrm>
          <a:prstGeom prst="rect">
            <a:avLst/>
          </a:prstGeom>
        </p:spPr>
      </p:pic>
      <p:sp>
        <p:nvSpPr>
          <p:cNvPr id="5" name="Rectangle 4">
            <a:extLst>
              <a:ext uri="{FF2B5EF4-FFF2-40B4-BE49-F238E27FC236}">
                <a16:creationId xmlns:a16="http://schemas.microsoft.com/office/drawing/2014/main" id="{20A2FF12-C050-4E54-9442-DBEE5E037C4A}"/>
              </a:ext>
            </a:extLst>
          </p:cNvPr>
          <p:cNvSpPr/>
          <p:nvPr/>
        </p:nvSpPr>
        <p:spPr>
          <a:xfrm>
            <a:off x="479570" y="2012950"/>
            <a:ext cx="2304256" cy="2031325"/>
          </a:xfrm>
          <a:prstGeom prst="rect">
            <a:avLst/>
          </a:prstGeom>
        </p:spPr>
        <p:txBody>
          <a:bodyPr wrap="square">
            <a:spAutoFit/>
          </a:bodyPr>
          <a:lstStyle/>
          <a:p>
            <a:r>
              <a:rPr lang="sk-SK" dirty="0">
                <a:solidFill>
                  <a:schemeClr val="tx1"/>
                </a:solidFill>
              </a:rPr>
              <a:t>Node is a logical representation of a machine inside the domain. Node is required to run services and processes for Informatica.</a:t>
            </a:r>
          </a:p>
        </p:txBody>
      </p:sp>
    </p:spTree>
    <p:extLst>
      <p:ext uri="{BB962C8B-B14F-4D97-AF65-F5344CB8AC3E}">
        <p14:creationId xmlns:p14="http://schemas.microsoft.com/office/powerpoint/2010/main" val="342682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F41F-00EF-468E-8957-8DF2EE9DABA5}"/>
              </a:ext>
            </a:extLst>
          </p:cNvPr>
          <p:cNvSpPr>
            <a:spLocks noGrp="1"/>
          </p:cNvSpPr>
          <p:nvPr>
            <p:ph type="title"/>
          </p:nvPr>
        </p:nvSpPr>
        <p:spPr/>
        <p:txBody>
          <a:bodyPr/>
          <a:lstStyle/>
          <a:p>
            <a:r>
              <a:rPr lang="sk-SK" dirty="0"/>
              <a:t>Domain Properties</a:t>
            </a:r>
          </a:p>
        </p:txBody>
      </p:sp>
      <p:pic>
        <p:nvPicPr>
          <p:cNvPr id="4" name="Picture 3">
            <a:extLst>
              <a:ext uri="{FF2B5EF4-FFF2-40B4-BE49-F238E27FC236}">
                <a16:creationId xmlns:a16="http://schemas.microsoft.com/office/drawing/2014/main" id="{B494B15D-4905-4948-A649-5CBE5A6C5134}"/>
              </a:ext>
            </a:extLst>
          </p:cNvPr>
          <p:cNvPicPr>
            <a:picLocks noChangeAspect="1"/>
          </p:cNvPicPr>
          <p:nvPr/>
        </p:nvPicPr>
        <p:blipFill>
          <a:blip r:embed="rId3"/>
          <a:stretch>
            <a:fillRect/>
          </a:stretch>
        </p:blipFill>
        <p:spPr>
          <a:xfrm>
            <a:off x="3605977" y="2075485"/>
            <a:ext cx="5952381" cy="4980952"/>
          </a:xfrm>
          <a:prstGeom prst="rect">
            <a:avLst/>
          </a:prstGeom>
        </p:spPr>
      </p:pic>
    </p:spTree>
    <p:extLst>
      <p:ext uri="{BB962C8B-B14F-4D97-AF65-F5344CB8AC3E}">
        <p14:creationId xmlns:p14="http://schemas.microsoft.com/office/powerpoint/2010/main" val="4014447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5CEF-49A5-43B5-95D4-E92648AFB7B4}"/>
              </a:ext>
            </a:extLst>
          </p:cNvPr>
          <p:cNvSpPr>
            <a:spLocks noGrp="1"/>
          </p:cNvSpPr>
          <p:nvPr>
            <p:ph type="title"/>
          </p:nvPr>
        </p:nvSpPr>
        <p:spPr/>
        <p:txBody>
          <a:bodyPr/>
          <a:lstStyle/>
          <a:p>
            <a:r>
              <a:rPr lang="sk-SK" dirty="0"/>
              <a:t>PowerCenter Repository</a:t>
            </a:r>
          </a:p>
        </p:txBody>
      </p:sp>
      <p:sp>
        <p:nvSpPr>
          <p:cNvPr id="3" name="Content Placeholder 2">
            <a:extLst>
              <a:ext uri="{FF2B5EF4-FFF2-40B4-BE49-F238E27FC236}">
                <a16:creationId xmlns:a16="http://schemas.microsoft.com/office/drawing/2014/main" id="{215A5FF2-37DA-4ADD-AEFE-E395377E4D31}"/>
              </a:ext>
            </a:extLst>
          </p:cNvPr>
          <p:cNvSpPr>
            <a:spLocks noGrp="1"/>
          </p:cNvSpPr>
          <p:nvPr>
            <p:ph idx="1"/>
          </p:nvPr>
        </p:nvSpPr>
        <p:spPr/>
        <p:txBody>
          <a:bodyPr/>
          <a:lstStyle/>
          <a:p>
            <a:r>
              <a:rPr lang="sk-SK" dirty="0"/>
              <a:t>Relational database</a:t>
            </a:r>
          </a:p>
          <a:p>
            <a:r>
              <a:rPr lang="sk-SK" dirty="0"/>
              <a:t>Stores medatata</a:t>
            </a:r>
          </a:p>
          <a:p>
            <a:r>
              <a:rPr lang="sk-SK" dirty="0"/>
              <a:t>Managed by repository service</a:t>
            </a:r>
          </a:p>
          <a:p>
            <a:r>
              <a:rPr lang="sk-SK" dirty="0"/>
              <a:t>Used by </a:t>
            </a:r>
          </a:p>
          <a:p>
            <a:pPr lvl="1"/>
            <a:r>
              <a:rPr lang="en-GB" dirty="0"/>
              <a:t>Designer</a:t>
            </a:r>
          </a:p>
          <a:p>
            <a:pPr lvl="1"/>
            <a:r>
              <a:rPr lang="en-GB" dirty="0"/>
              <a:t>Workflow Monitor</a:t>
            </a:r>
          </a:p>
          <a:p>
            <a:pPr lvl="1"/>
            <a:r>
              <a:rPr lang="en-GB" dirty="0"/>
              <a:t>Workflow Manager</a:t>
            </a:r>
            <a:endParaRPr lang="sk-SK" dirty="0"/>
          </a:p>
          <a:p>
            <a:pPr lvl="1"/>
            <a:endParaRPr lang="sk-SK" dirty="0"/>
          </a:p>
          <a:p>
            <a:endParaRPr lang="sk-SK" dirty="0"/>
          </a:p>
        </p:txBody>
      </p:sp>
    </p:spTree>
    <p:extLst>
      <p:ext uri="{BB962C8B-B14F-4D97-AF65-F5344CB8AC3E}">
        <p14:creationId xmlns:p14="http://schemas.microsoft.com/office/powerpoint/2010/main" val="414080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C6A9-D7DE-4808-8F54-256D1C8981F2}"/>
              </a:ext>
            </a:extLst>
          </p:cNvPr>
          <p:cNvSpPr>
            <a:spLocks noGrp="1"/>
          </p:cNvSpPr>
          <p:nvPr>
            <p:ph type="title"/>
          </p:nvPr>
        </p:nvSpPr>
        <p:spPr/>
        <p:txBody>
          <a:bodyPr/>
          <a:lstStyle/>
          <a:p>
            <a:r>
              <a:rPr lang="en-US" altLang="sk-SK" sz="4800" dirty="0"/>
              <a:t>ETL</a:t>
            </a:r>
            <a:endParaRPr lang="sk-SK" dirty="0"/>
          </a:p>
        </p:txBody>
      </p:sp>
      <p:sp>
        <p:nvSpPr>
          <p:cNvPr id="3" name="Content Placeholder 2">
            <a:extLst>
              <a:ext uri="{FF2B5EF4-FFF2-40B4-BE49-F238E27FC236}">
                <a16:creationId xmlns:a16="http://schemas.microsoft.com/office/drawing/2014/main" id="{3E9083D0-1953-4927-9770-EE060C445916}"/>
              </a:ext>
            </a:extLst>
          </p:cNvPr>
          <p:cNvSpPr>
            <a:spLocks noGrp="1"/>
          </p:cNvSpPr>
          <p:nvPr>
            <p:ph idx="1"/>
          </p:nvPr>
        </p:nvSpPr>
        <p:spPr>
          <a:xfrm>
            <a:off x="504825" y="2051645"/>
            <a:ext cx="9069388" cy="4279900"/>
          </a:xfrm>
        </p:spPr>
        <p:txBody>
          <a:bodyPr/>
          <a:lstStyle/>
          <a:p>
            <a:r>
              <a:rPr lang="en-US" altLang="sk-SK" sz="3600" dirty="0"/>
              <a:t>Extraction</a:t>
            </a:r>
            <a:endParaRPr lang="sk-SK" altLang="sk-SK" sz="3600" dirty="0"/>
          </a:p>
          <a:p>
            <a:pPr lvl="1"/>
            <a:r>
              <a:rPr lang="sk-SK" altLang="sk-SK" sz="3200" dirty="0"/>
              <a:t>Data extraction from multiple source systems</a:t>
            </a:r>
          </a:p>
          <a:p>
            <a:pPr lvl="1"/>
            <a:r>
              <a:rPr lang="sk-SK" altLang="sk-SK" sz="3200" dirty="0"/>
              <a:t>Should be eficient</a:t>
            </a:r>
          </a:p>
          <a:p>
            <a:pPr lvl="1"/>
            <a:r>
              <a:rPr lang="sk-SK" altLang="sk-SK" sz="3200" dirty="0"/>
              <a:t>CDC (Change Data Capture)</a:t>
            </a:r>
          </a:p>
          <a:p>
            <a:pPr lvl="1"/>
            <a:endParaRPr lang="sk-SK" altLang="sk-SK" sz="3200" dirty="0"/>
          </a:p>
          <a:p>
            <a:r>
              <a:rPr lang="sk-SK" altLang="sk-SK" sz="3600" dirty="0"/>
              <a:t>Clean </a:t>
            </a:r>
          </a:p>
          <a:p>
            <a:pPr lvl="1"/>
            <a:r>
              <a:rPr lang="sk-SK" altLang="sk-SK" sz="3200" dirty="0"/>
              <a:t>Data cleansing and conforming</a:t>
            </a:r>
          </a:p>
          <a:p>
            <a:pPr marL="0" indent="0">
              <a:buNone/>
            </a:pPr>
            <a:endParaRPr lang="sk-SK" dirty="0"/>
          </a:p>
        </p:txBody>
      </p:sp>
    </p:spTree>
    <p:extLst>
      <p:ext uri="{BB962C8B-B14F-4D97-AF65-F5344CB8AC3E}">
        <p14:creationId xmlns:p14="http://schemas.microsoft.com/office/powerpoint/2010/main" val="1344733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ACE1-4055-42DB-AB54-D5F32744BDE1}"/>
              </a:ext>
            </a:extLst>
          </p:cNvPr>
          <p:cNvSpPr>
            <a:spLocks noGrp="1"/>
          </p:cNvSpPr>
          <p:nvPr>
            <p:ph type="title"/>
          </p:nvPr>
        </p:nvSpPr>
        <p:spPr/>
        <p:txBody>
          <a:bodyPr/>
          <a:lstStyle/>
          <a:p>
            <a:r>
              <a:rPr lang="sk-SK" dirty="0"/>
              <a:t>Server – Client Architecture</a:t>
            </a:r>
          </a:p>
        </p:txBody>
      </p:sp>
      <p:sp>
        <p:nvSpPr>
          <p:cNvPr id="3" name="Content Placeholder 2">
            <a:extLst>
              <a:ext uri="{FF2B5EF4-FFF2-40B4-BE49-F238E27FC236}">
                <a16:creationId xmlns:a16="http://schemas.microsoft.com/office/drawing/2014/main" id="{8A431583-7D46-4F18-97B0-3B45C2E2E582}"/>
              </a:ext>
            </a:extLst>
          </p:cNvPr>
          <p:cNvSpPr>
            <a:spLocks noGrp="1"/>
          </p:cNvSpPr>
          <p:nvPr>
            <p:ph idx="1"/>
          </p:nvPr>
        </p:nvSpPr>
        <p:spPr/>
        <p:txBody>
          <a:bodyPr/>
          <a:lstStyle/>
          <a:p>
            <a:r>
              <a:rPr lang="sk-SK" dirty="0"/>
              <a:t>Client tools</a:t>
            </a:r>
          </a:p>
          <a:p>
            <a:pPr lvl="1"/>
            <a:r>
              <a:rPr lang="en-GB" dirty="0" err="1"/>
              <a:t>Powercenter</a:t>
            </a:r>
            <a:r>
              <a:rPr lang="en-GB" dirty="0"/>
              <a:t> designer, workflow manager, a repository manager, and workflow monitor are the main client tools.</a:t>
            </a:r>
            <a:endParaRPr lang="sk-SK" dirty="0"/>
          </a:p>
          <a:p>
            <a:pPr lvl="1"/>
            <a:r>
              <a:rPr lang="en-GB" dirty="0"/>
              <a:t>The mappings and objects that we create in these client tools are saved in the Informatica repository which resides on the Informatica server. So the client tools must have network connectivity to the server.</a:t>
            </a:r>
          </a:p>
          <a:p>
            <a:pPr lvl="1"/>
            <a:endParaRPr lang="en-GB" dirty="0"/>
          </a:p>
          <a:p>
            <a:pPr lvl="1"/>
            <a:endParaRPr lang="sk-SK" dirty="0"/>
          </a:p>
          <a:p>
            <a:pPr marL="0" indent="0">
              <a:buNone/>
            </a:pPr>
            <a:endParaRPr lang="sk-SK" dirty="0"/>
          </a:p>
        </p:txBody>
      </p:sp>
    </p:spTree>
    <p:extLst>
      <p:ext uri="{BB962C8B-B14F-4D97-AF65-F5344CB8AC3E}">
        <p14:creationId xmlns:p14="http://schemas.microsoft.com/office/powerpoint/2010/main" val="411905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A8C6-D8C4-4405-9F83-C479F985C1D2}"/>
              </a:ext>
            </a:extLst>
          </p:cNvPr>
          <p:cNvSpPr>
            <a:spLocks noGrp="1"/>
          </p:cNvSpPr>
          <p:nvPr>
            <p:ph type="title"/>
          </p:nvPr>
        </p:nvSpPr>
        <p:spPr/>
        <p:txBody>
          <a:bodyPr/>
          <a:lstStyle/>
          <a:p>
            <a:r>
              <a:rPr lang="sk-SK" dirty="0"/>
              <a:t>Repository Service</a:t>
            </a:r>
          </a:p>
        </p:txBody>
      </p:sp>
      <p:pic>
        <p:nvPicPr>
          <p:cNvPr id="5" name="Picture 4">
            <a:extLst>
              <a:ext uri="{FF2B5EF4-FFF2-40B4-BE49-F238E27FC236}">
                <a16:creationId xmlns:a16="http://schemas.microsoft.com/office/drawing/2014/main" id="{C6E2DCCE-D5A6-4329-8A9C-06EBE4F94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816" y="2123653"/>
            <a:ext cx="8201025" cy="4324350"/>
          </a:xfrm>
          <a:prstGeom prst="rect">
            <a:avLst/>
          </a:prstGeom>
        </p:spPr>
      </p:pic>
    </p:spTree>
    <p:extLst>
      <p:ext uri="{BB962C8B-B14F-4D97-AF65-F5344CB8AC3E}">
        <p14:creationId xmlns:p14="http://schemas.microsoft.com/office/powerpoint/2010/main" val="262466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751D-EAF9-4D98-A7D2-24A76D67B3C3}"/>
              </a:ext>
            </a:extLst>
          </p:cNvPr>
          <p:cNvSpPr>
            <a:spLocks noGrp="1"/>
          </p:cNvSpPr>
          <p:nvPr>
            <p:ph type="title"/>
          </p:nvPr>
        </p:nvSpPr>
        <p:spPr/>
        <p:txBody>
          <a:bodyPr/>
          <a:lstStyle/>
          <a:p>
            <a:r>
              <a:rPr lang="sk-SK" dirty="0"/>
              <a:t>Integration Service</a:t>
            </a:r>
          </a:p>
        </p:txBody>
      </p:sp>
      <p:sp>
        <p:nvSpPr>
          <p:cNvPr id="3" name="Content Placeholder 2">
            <a:extLst>
              <a:ext uri="{FF2B5EF4-FFF2-40B4-BE49-F238E27FC236}">
                <a16:creationId xmlns:a16="http://schemas.microsoft.com/office/drawing/2014/main" id="{2D856976-9A54-4E84-A795-22852F70B52A}"/>
              </a:ext>
            </a:extLst>
          </p:cNvPr>
          <p:cNvSpPr>
            <a:spLocks noGrp="1"/>
          </p:cNvSpPr>
          <p:nvPr>
            <p:ph idx="1"/>
          </p:nvPr>
        </p:nvSpPr>
        <p:spPr/>
        <p:txBody>
          <a:bodyPr/>
          <a:lstStyle/>
          <a:p>
            <a:r>
              <a:rPr lang="sk-SK" dirty="0"/>
              <a:t>E</a:t>
            </a:r>
            <a:r>
              <a:rPr lang="en-GB" dirty="0" err="1"/>
              <a:t>xecutes</a:t>
            </a:r>
            <a:r>
              <a:rPr lang="en-GB" dirty="0"/>
              <a:t> the tasks that </a:t>
            </a:r>
            <a:r>
              <a:rPr lang="sk-SK" dirty="0"/>
              <a:t>created </a:t>
            </a:r>
            <a:r>
              <a:rPr lang="en-GB" dirty="0"/>
              <a:t>in Informatica</a:t>
            </a:r>
            <a:endParaRPr lang="sk-SK" dirty="0"/>
          </a:p>
          <a:p>
            <a:pPr lvl="1"/>
            <a:r>
              <a:rPr lang="en-GB" dirty="0"/>
              <a:t>A user executes a workflow</a:t>
            </a:r>
          </a:p>
          <a:p>
            <a:pPr lvl="1"/>
            <a:r>
              <a:rPr lang="en-GB" dirty="0"/>
              <a:t>Informatica instructs the integration service to execute the workflow</a:t>
            </a:r>
          </a:p>
          <a:p>
            <a:pPr lvl="1"/>
            <a:r>
              <a:rPr lang="en-GB" dirty="0"/>
              <a:t>The integration service reads workflow details from the repository </a:t>
            </a:r>
          </a:p>
          <a:p>
            <a:pPr lvl="1"/>
            <a:r>
              <a:rPr lang="en-GB" dirty="0"/>
              <a:t>Integration service starts execution of the tasks inside the workflow</a:t>
            </a:r>
          </a:p>
          <a:p>
            <a:pPr lvl="1"/>
            <a:r>
              <a:rPr lang="en-GB" dirty="0"/>
              <a:t>Once execution is complete, the status of the task is updated </a:t>
            </a:r>
            <a:r>
              <a:rPr lang="sk-SK" dirty="0"/>
              <a:t>(</a:t>
            </a:r>
            <a:r>
              <a:rPr lang="en-GB" dirty="0"/>
              <a:t>failed, </a:t>
            </a:r>
            <a:r>
              <a:rPr lang="en-GB" dirty="0" err="1"/>
              <a:t>succeede</a:t>
            </a:r>
            <a:r>
              <a:rPr lang="sk-SK" dirty="0"/>
              <a:t>d,</a:t>
            </a:r>
            <a:r>
              <a:rPr lang="en-GB" dirty="0"/>
              <a:t> aborted</a:t>
            </a:r>
            <a:r>
              <a:rPr lang="sk-SK" dirty="0"/>
              <a:t>..)	</a:t>
            </a:r>
            <a:endParaRPr lang="en-GB" dirty="0"/>
          </a:p>
          <a:p>
            <a:pPr lvl="1"/>
            <a:endParaRPr lang="en-GB" dirty="0"/>
          </a:p>
        </p:txBody>
      </p:sp>
    </p:spTree>
    <p:extLst>
      <p:ext uri="{BB962C8B-B14F-4D97-AF65-F5344CB8AC3E}">
        <p14:creationId xmlns:p14="http://schemas.microsoft.com/office/powerpoint/2010/main" val="3371785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5518-B41F-4FFF-93CE-7757B8731ADE}"/>
              </a:ext>
            </a:extLst>
          </p:cNvPr>
          <p:cNvSpPr>
            <a:spLocks noGrp="1"/>
          </p:cNvSpPr>
          <p:nvPr>
            <p:ph type="title"/>
          </p:nvPr>
        </p:nvSpPr>
        <p:spPr/>
        <p:txBody>
          <a:bodyPr/>
          <a:lstStyle/>
          <a:p>
            <a:r>
              <a:rPr lang="sk-SK" dirty="0"/>
              <a:t>Integration Service</a:t>
            </a:r>
          </a:p>
        </p:txBody>
      </p:sp>
      <p:sp>
        <p:nvSpPr>
          <p:cNvPr id="3" name="Content Placeholder 2">
            <a:extLst>
              <a:ext uri="{FF2B5EF4-FFF2-40B4-BE49-F238E27FC236}">
                <a16:creationId xmlns:a16="http://schemas.microsoft.com/office/drawing/2014/main" id="{2936A987-1350-4CA9-8D4C-F552938C0AD2}"/>
              </a:ext>
            </a:extLst>
          </p:cNvPr>
          <p:cNvSpPr>
            <a:spLocks noGrp="1"/>
          </p:cNvSpPr>
          <p:nvPr>
            <p:ph idx="1"/>
          </p:nvPr>
        </p:nvSpPr>
        <p:spPr/>
        <p:txBody>
          <a:bodyPr/>
          <a:lstStyle/>
          <a:p>
            <a:pPr lvl="1"/>
            <a:r>
              <a:rPr lang="en-GB" dirty="0"/>
              <a:t>After completion of execution, session log and workflow log is generated.</a:t>
            </a:r>
            <a:endParaRPr lang="sk-SK" dirty="0"/>
          </a:p>
          <a:p>
            <a:pPr lvl="1"/>
            <a:r>
              <a:rPr lang="en-GB" dirty="0"/>
              <a:t>The integration service also combines data from different sources</a:t>
            </a:r>
            <a:r>
              <a:rPr lang="sk-SK" dirty="0"/>
              <a:t> (e.g. Database table with a flat file)</a:t>
            </a:r>
          </a:p>
          <a:p>
            <a:pPr lvl="1"/>
            <a:r>
              <a:rPr lang="en-GB" dirty="0"/>
              <a:t>This service is responsible for loading data into the target systems</a:t>
            </a:r>
          </a:p>
          <a:p>
            <a:endParaRPr lang="sk-SK" dirty="0"/>
          </a:p>
        </p:txBody>
      </p:sp>
    </p:spTree>
    <p:extLst>
      <p:ext uri="{BB962C8B-B14F-4D97-AF65-F5344CB8AC3E}">
        <p14:creationId xmlns:p14="http://schemas.microsoft.com/office/powerpoint/2010/main" val="325235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D247-4E90-41AA-A86D-4146DE9A6D23}"/>
              </a:ext>
            </a:extLst>
          </p:cNvPr>
          <p:cNvSpPr>
            <a:spLocks noGrp="1"/>
          </p:cNvSpPr>
          <p:nvPr>
            <p:ph type="title"/>
          </p:nvPr>
        </p:nvSpPr>
        <p:spPr/>
        <p:txBody>
          <a:bodyPr/>
          <a:lstStyle/>
          <a:p>
            <a:r>
              <a:rPr lang="sk-SK" dirty="0"/>
              <a:t>Users</a:t>
            </a:r>
          </a:p>
        </p:txBody>
      </p:sp>
      <p:pic>
        <p:nvPicPr>
          <p:cNvPr id="4" name="Picture 3">
            <a:extLst>
              <a:ext uri="{FF2B5EF4-FFF2-40B4-BE49-F238E27FC236}">
                <a16:creationId xmlns:a16="http://schemas.microsoft.com/office/drawing/2014/main" id="{507B0725-6E58-445F-8A3A-461E97763253}"/>
              </a:ext>
            </a:extLst>
          </p:cNvPr>
          <p:cNvPicPr>
            <a:picLocks noChangeAspect="1"/>
          </p:cNvPicPr>
          <p:nvPr/>
        </p:nvPicPr>
        <p:blipFill>
          <a:blip r:embed="rId3"/>
          <a:stretch>
            <a:fillRect/>
          </a:stretch>
        </p:blipFill>
        <p:spPr>
          <a:xfrm>
            <a:off x="719832" y="2627709"/>
            <a:ext cx="7942857" cy="3447619"/>
          </a:xfrm>
          <a:prstGeom prst="rect">
            <a:avLst/>
          </a:prstGeom>
        </p:spPr>
      </p:pic>
    </p:spTree>
    <p:extLst>
      <p:ext uri="{BB962C8B-B14F-4D97-AF65-F5344CB8AC3E}">
        <p14:creationId xmlns:p14="http://schemas.microsoft.com/office/powerpoint/2010/main" val="312268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78C6-33BE-4C01-8EDE-E12542B09B8F}"/>
              </a:ext>
            </a:extLst>
          </p:cNvPr>
          <p:cNvSpPr>
            <a:spLocks noGrp="1"/>
          </p:cNvSpPr>
          <p:nvPr>
            <p:ph type="title"/>
          </p:nvPr>
        </p:nvSpPr>
        <p:spPr/>
        <p:txBody>
          <a:bodyPr/>
          <a:lstStyle/>
          <a:p>
            <a:r>
              <a:rPr lang="sk-SK" dirty="0"/>
              <a:t>Sources &amp; Targets</a:t>
            </a:r>
          </a:p>
        </p:txBody>
      </p:sp>
      <p:sp>
        <p:nvSpPr>
          <p:cNvPr id="3" name="Content Placeholder 2">
            <a:extLst>
              <a:ext uri="{FF2B5EF4-FFF2-40B4-BE49-F238E27FC236}">
                <a16:creationId xmlns:a16="http://schemas.microsoft.com/office/drawing/2014/main" id="{F569281D-9DCA-43E5-930C-F78DDEBB999A}"/>
              </a:ext>
            </a:extLst>
          </p:cNvPr>
          <p:cNvSpPr>
            <a:spLocks noGrp="1"/>
          </p:cNvSpPr>
          <p:nvPr>
            <p:ph idx="1"/>
          </p:nvPr>
        </p:nvSpPr>
        <p:spPr/>
        <p:txBody>
          <a:bodyPr/>
          <a:lstStyle/>
          <a:p>
            <a:r>
              <a:rPr lang="sk-SK" dirty="0"/>
              <a:t>Rational</a:t>
            </a:r>
          </a:p>
          <a:p>
            <a:pPr lvl="1"/>
            <a:r>
              <a:rPr lang="sk-SK" dirty="0"/>
              <a:t>Database tables</a:t>
            </a:r>
          </a:p>
          <a:p>
            <a:r>
              <a:rPr lang="sk-SK" dirty="0"/>
              <a:t>Flat Files</a:t>
            </a:r>
          </a:p>
          <a:p>
            <a:pPr lvl="1"/>
            <a:r>
              <a:rPr lang="sk-SK" dirty="0"/>
              <a:t>CSV, fixed length, tab delimited</a:t>
            </a:r>
          </a:p>
          <a:p>
            <a:r>
              <a:rPr lang="sk-SK" dirty="0"/>
              <a:t>Change Data Capture</a:t>
            </a:r>
          </a:p>
          <a:p>
            <a:pPr lvl="1"/>
            <a:r>
              <a:rPr lang="sk-SK" dirty="0"/>
              <a:t>Real-time stream of changes</a:t>
            </a:r>
          </a:p>
        </p:txBody>
      </p:sp>
    </p:spTree>
    <p:extLst>
      <p:ext uri="{BB962C8B-B14F-4D97-AF65-F5344CB8AC3E}">
        <p14:creationId xmlns:p14="http://schemas.microsoft.com/office/powerpoint/2010/main" val="87364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B9B5-C853-43B0-B9CE-4CDDD62149C3}"/>
              </a:ext>
            </a:extLst>
          </p:cNvPr>
          <p:cNvSpPr>
            <a:spLocks noGrp="1"/>
          </p:cNvSpPr>
          <p:nvPr>
            <p:ph type="title"/>
          </p:nvPr>
        </p:nvSpPr>
        <p:spPr/>
        <p:txBody>
          <a:bodyPr/>
          <a:lstStyle/>
          <a:p>
            <a:r>
              <a:rPr lang="sk-SK" dirty="0"/>
              <a:t>Source Analyzer</a:t>
            </a:r>
          </a:p>
        </p:txBody>
      </p:sp>
      <p:sp>
        <p:nvSpPr>
          <p:cNvPr id="3" name="Content Placeholder 2">
            <a:extLst>
              <a:ext uri="{FF2B5EF4-FFF2-40B4-BE49-F238E27FC236}">
                <a16:creationId xmlns:a16="http://schemas.microsoft.com/office/drawing/2014/main" id="{98FBE2EC-1FA7-43F9-A6A9-8AA59134898C}"/>
              </a:ext>
            </a:extLst>
          </p:cNvPr>
          <p:cNvSpPr>
            <a:spLocks noGrp="1"/>
          </p:cNvSpPr>
          <p:nvPr>
            <p:ph idx="1"/>
          </p:nvPr>
        </p:nvSpPr>
        <p:spPr/>
        <p:txBody>
          <a:bodyPr/>
          <a:lstStyle/>
          <a:p>
            <a:r>
              <a:rPr lang="sk-SK" dirty="0"/>
              <a:t>Options</a:t>
            </a:r>
          </a:p>
          <a:p>
            <a:pPr lvl="1"/>
            <a:r>
              <a:rPr lang="sk-SK" dirty="0"/>
              <a:t>C</a:t>
            </a:r>
            <a:r>
              <a:rPr lang="en-GB" dirty="0" err="1"/>
              <a:t>reat</a:t>
            </a:r>
            <a:r>
              <a:rPr lang="sk-SK" dirty="0"/>
              <a:t>ion of sources from scratch</a:t>
            </a:r>
          </a:p>
          <a:p>
            <a:pPr lvl="1"/>
            <a:r>
              <a:rPr lang="sk-SK" dirty="0"/>
              <a:t>I</a:t>
            </a:r>
            <a:r>
              <a:rPr lang="en-GB" dirty="0" err="1"/>
              <a:t>mport</a:t>
            </a:r>
            <a:r>
              <a:rPr lang="sk-SK" dirty="0"/>
              <a:t> </a:t>
            </a:r>
            <a:r>
              <a:rPr lang="en-GB" dirty="0"/>
              <a:t>different types of sources</a:t>
            </a:r>
            <a:endParaRPr lang="sk-SK" dirty="0"/>
          </a:p>
          <a:p>
            <a:r>
              <a:rPr lang="sk-SK" dirty="0"/>
              <a:t>Objects</a:t>
            </a:r>
          </a:p>
          <a:p>
            <a:pPr lvl="1"/>
            <a:r>
              <a:rPr lang="sk-SK" dirty="0"/>
              <a:t>Tables, Views, Flat files, XML files, ...</a:t>
            </a:r>
          </a:p>
          <a:p>
            <a:r>
              <a:rPr lang="sk-SK" dirty="0"/>
              <a:t>Imported metadata </a:t>
            </a:r>
          </a:p>
          <a:p>
            <a:pPr lvl="1"/>
            <a:r>
              <a:rPr lang="en-GB" dirty="0"/>
              <a:t>Source (Table) name</a:t>
            </a:r>
            <a:r>
              <a:rPr lang="sk-SK" dirty="0"/>
              <a:t>, </a:t>
            </a:r>
            <a:r>
              <a:rPr lang="en-GB" dirty="0"/>
              <a:t>Database location</a:t>
            </a:r>
          </a:p>
          <a:p>
            <a:pPr lvl="1"/>
            <a:r>
              <a:rPr lang="en-GB" dirty="0"/>
              <a:t>Name of Columns</a:t>
            </a:r>
            <a:r>
              <a:rPr lang="sk-SK" dirty="0"/>
              <a:t>, </a:t>
            </a:r>
            <a:r>
              <a:rPr lang="en-GB" dirty="0"/>
              <a:t>Columns Data types</a:t>
            </a:r>
          </a:p>
          <a:p>
            <a:pPr lvl="1"/>
            <a:r>
              <a:rPr lang="en-GB" dirty="0"/>
              <a:t>Constraints</a:t>
            </a:r>
            <a:endParaRPr lang="sk-SK" dirty="0"/>
          </a:p>
          <a:p>
            <a:pPr lvl="1"/>
            <a:endParaRPr lang="sk-SK" dirty="0"/>
          </a:p>
        </p:txBody>
      </p:sp>
    </p:spTree>
    <p:extLst>
      <p:ext uri="{BB962C8B-B14F-4D97-AF65-F5344CB8AC3E}">
        <p14:creationId xmlns:p14="http://schemas.microsoft.com/office/powerpoint/2010/main" val="381513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953E-CB56-4E41-83D7-FDDE6FB52D5D}"/>
              </a:ext>
            </a:extLst>
          </p:cNvPr>
          <p:cNvSpPr>
            <a:spLocks noGrp="1"/>
          </p:cNvSpPr>
          <p:nvPr>
            <p:ph type="title"/>
          </p:nvPr>
        </p:nvSpPr>
        <p:spPr/>
        <p:txBody>
          <a:bodyPr/>
          <a:lstStyle/>
          <a:p>
            <a:r>
              <a:rPr lang="sk-SK" dirty="0"/>
              <a:t>Source Analyzer</a:t>
            </a:r>
          </a:p>
        </p:txBody>
      </p:sp>
      <p:pic>
        <p:nvPicPr>
          <p:cNvPr id="4" name="Picture 3">
            <a:extLst>
              <a:ext uri="{FF2B5EF4-FFF2-40B4-BE49-F238E27FC236}">
                <a16:creationId xmlns:a16="http://schemas.microsoft.com/office/drawing/2014/main" id="{3889DE6B-1ECF-4C86-A445-576A061B7719}"/>
              </a:ext>
            </a:extLst>
          </p:cNvPr>
          <p:cNvPicPr>
            <a:picLocks noChangeAspect="1"/>
          </p:cNvPicPr>
          <p:nvPr/>
        </p:nvPicPr>
        <p:blipFill>
          <a:blip r:embed="rId2"/>
          <a:stretch>
            <a:fillRect/>
          </a:stretch>
        </p:blipFill>
        <p:spPr>
          <a:xfrm>
            <a:off x="484252" y="2025149"/>
            <a:ext cx="8738116" cy="4762218"/>
          </a:xfrm>
          <a:prstGeom prst="rect">
            <a:avLst/>
          </a:prstGeom>
        </p:spPr>
      </p:pic>
    </p:spTree>
    <p:extLst>
      <p:ext uri="{BB962C8B-B14F-4D97-AF65-F5344CB8AC3E}">
        <p14:creationId xmlns:p14="http://schemas.microsoft.com/office/powerpoint/2010/main" val="1442185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C895-EBF9-44C8-8AC1-AF6E2AFA368A}"/>
              </a:ext>
            </a:extLst>
          </p:cNvPr>
          <p:cNvSpPr>
            <a:spLocks noGrp="1"/>
          </p:cNvSpPr>
          <p:nvPr>
            <p:ph type="title"/>
          </p:nvPr>
        </p:nvSpPr>
        <p:spPr/>
        <p:txBody>
          <a:bodyPr/>
          <a:lstStyle/>
          <a:p>
            <a:r>
              <a:rPr lang="sk-SK" dirty="0"/>
              <a:t>Source Analyzer (Table Import)</a:t>
            </a:r>
          </a:p>
        </p:txBody>
      </p:sp>
      <p:pic>
        <p:nvPicPr>
          <p:cNvPr id="4" name="Picture 3">
            <a:extLst>
              <a:ext uri="{FF2B5EF4-FFF2-40B4-BE49-F238E27FC236}">
                <a16:creationId xmlns:a16="http://schemas.microsoft.com/office/drawing/2014/main" id="{CFCEC156-99BF-4750-8423-760466267D6D}"/>
              </a:ext>
            </a:extLst>
          </p:cNvPr>
          <p:cNvPicPr>
            <a:picLocks noChangeAspect="1"/>
          </p:cNvPicPr>
          <p:nvPr/>
        </p:nvPicPr>
        <p:blipFill>
          <a:blip r:embed="rId2"/>
          <a:stretch>
            <a:fillRect/>
          </a:stretch>
        </p:blipFill>
        <p:spPr>
          <a:xfrm>
            <a:off x="16218" y="1461011"/>
            <a:ext cx="5228571" cy="4085714"/>
          </a:xfrm>
          <a:prstGeom prst="rect">
            <a:avLst/>
          </a:prstGeom>
        </p:spPr>
      </p:pic>
      <p:pic>
        <p:nvPicPr>
          <p:cNvPr id="5" name="Picture 4">
            <a:extLst>
              <a:ext uri="{FF2B5EF4-FFF2-40B4-BE49-F238E27FC236}">
                <a16:creationId xmlns:a16="http://schemas.microsoft.com/office/drawing/2014/main" id="{2823EF77-5169-40D3-854A-8C93D609E9B6}"/>
              </a:ext>
            </a:extLst>
          </p:cNvPr>
          <p:cNvPicPr>
            <a:picLocks noChangeAspect="1"/>
          </p:cNvPicPr>
          <p:nvPr/>
        </p:nvPicPr>
        <p:blipFill>
          <a:blip r:embed="rId3"/>
          <a:stretch>
            <a:fillRect/>
          </a:stretch>
        </p:blipFill>
        <p:spPr>
          <a:xfrm>
            <a:off x="3864407" y="3197770"/>
            <a:ext cx="6200000" cy="4361905"/>
          </a:xfrm>
          <a:prstGeom prst="rect">
            <a:avLst/>
          </a:prstGeom>
        </p:spPr>
      </p:pic>
    </p:spTree>
    <p:extLst>
      <p:ext uri="{BB962C8B-B14F-4D97-AF65-F5344CB8AC3E}">
        <p14:creationId xmlns:p14="http://schemas.microsoft.com/office/powerpoint/2010/main" val="589855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A983-EE97-47C6-93D4-F07216D7213A}"/>
              </a:ext>
            </a:extLst>
          </p:cNvPr>
          <p:cNvSpPr>
            <a:spLocks noGrp="1"/>
          </p:cNvSpPr>
          <p:nvPr>
            <p:ph type="title"/>
          </p:nvPr>
        </p:nvSpPr>
        <p:spPr/>
        <p:txBody>
          <a:bodyPr/>
          <a:lstStyle/>
          <a:p>
            <a:r>
              <a:rPr lang="sk-SK" dirty="0"/>
              <a:t>Target Designer</a:t>
            </a:r>
          </a:p>
        </p:txBody>
      </p:sp>
      <p:pic>
        <p:nvPicPr>
          <p:cNvPr id="4" name="Picture 3">
            <a:extLst>
              <a:ext uri="{FF2B5EF4-FFF2-40B4-BE49-F238E27FC236}">
                <a16:creationId xmlns:a16="http://schemas.microsoft.com/office/drawing/2014/main" id="{863D34F6-F950-4AF1-A670-4741AD9FEBC4}"/>
              </a:ext>
            </a:extLst>
          </p:cNvPr>
          <p:cNvPicPr>
            <a:picLocks noChangeAspect="1"/>
          </p:cNvPicPr>
          <p:nvPr/>
        </p:nvPicPr>
        <p:blipFill>
          <a:blip r:embed="rId2"/>
          <a:stretch>
            <a:fillRect/>
          </a:stretch>
        </p:blipFill>
        <p:spPr>
          <a:xfrm>
            <a:off x="504825" y="2012950"/>
            <a:ext cx="4885714" cy="4304762"/>
          </a:xfrm>
          <a:prstGeom prst="rect">
            <a:avLst/>
          </a:prstGeom>
        </p:spPr>
      </p:pic>
    </p:spTree>
    <p:extLst>
      <p:ext uri="{BB962C8B-B14F-4D97-AF65-F5344CB8AC3E}">
        <p14:creationId xmlns:p14="http://schemas.microsoft.com/office/powerpoint/2010/main" val="199414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1E7A-73C8-4DB3-9665-FADA5C589D06}"/>
              </a:ext>
            </a:extLst>
          </p:cNvPr>
          <p:cNvSpPr>
            <a:spLocks noGrp="1"/>
          </p:cNvSpPr>
          <p:nvPr>
            <p:ph type="title"/>
          </p:nvPr>
        </p:nvSpPr>
        <p:spPr/>
        <p:txBody>
          <a:bodyPr/>
          <a:lstStyle/>
          <a:p>
            <a:r>
              <a:rPr lang="sk-SK" dirty="0"/>
              <a:t>ETL</a:t>
            </a:r>
          </a:p>
        </p:txBody>
      </p:sp>
      <p:sp>
        <p:nvSpPr>
          <p:cNvPr id="3" name="Content Placeholder 2">
            <a:extLst>
              <a:ext uri="{FF2B5EF4-FFF2-40B4-BE49-F238E27FC236}">
                <a16:creationId xmlns:a16="http://schemas.microsoft.com/office/drawing/2014/main" id="{83FC3047-3244-4C1F-878D-24A9D2DAFCA8}"/>
              </a:ext>
            </a:extLst>
          </p:cNvPr>
          <p:cNvSpPr>
            <a:spLocks noGrp="1"/>
          </p:cNvSpPr>
          <p:nvPr>
            <p:ph idx="1"/>
          </p:nvPr>
        </p:nvSpPr>
        <p:spPr/>
        <p:txBody>
          <a:bodyPr/>
          <a:lstStyle/>
          <a:p>
            <a:r>
              <a:rPr lang="en-US" altLang="sk-SK" sz="3600" dirty="0"/>
              <a:t>Transformation</a:t>
            </a:r>
            <a:endParaRPr lang="sk-SK" altLang="sk-SK" sz="3600" dirty="0"/>
          </a:p>
          <a:p>
            <a:pPr lvl="1"/>
            <a:r>
              <a:rPr lang="sk-SK" altLang="sk-SK" sz="3200" dirty="0"/>
              <a:t>Data transformation according to business rules and logic</a:t>
            </a:r>
          </a:p>
          <a:p>
            <a:pPr lvl="1"/>
            <a:r>
              <a:rPr lang="sk-SK" altLang="sk-SK" sz="3200" dirty="0"/>
              <a:t>Calculations</a:t>
            </a:r>
          </a:p>
          <a:p>
            <a:pPr lvl="1"/>
            <a:r>
              <a:rPr lang="sk-SK" altLang="sk-SK" sz="3200" dirty="0"/>
              <a:t>SCD</a:t>
            </a:r>
            <a:endParaRPr lang="sk-SK" altLang="sk-SK" sz="3600" dirty="0"/>
          </a:p>
          <a:p>
            <a:r>
              <a:rPr lang="en-US" altLang="sk-SK" sz="3600" dirty="0"/>
              <a:t>Loading</a:t>
            </a:r>
            <a:endParaRPr lang="sk-SK" altLang="sk-SK" sz="3600" dirty="0"/>
          </a:p>
          <a:p>
            <a:pPr lvl="1"/>
            <a:r>
              <a:rPr lang="sk-SK" altLang="sk-SK" sz="3200" dirty="0"/>
              <a:t>Data load of transformed data to target storage</a:t>
            </a:r>
          </a:p>
          <a:p>
            <a:r>
              <a:rPr lang="sk-SK" sz="3600" dirty="0"/>
              <a:t>Most complex and time consuming task</a:t>
            </a:r>
          </a:p>
          <a:p>
            <a:pPr lvl="1"/>
            <a:r>
              <a:rPr lang="sk-SK" sz="3200" dirty="0"/>
              <a:t>ca. 80% of DWH processing </a:t>
            </a:r>
          </a:p>
          <a:p>
            <a:endParaRPr lang="sk-SK" dirty="0"/>
          </a:p>
        </p:txBody>
      </p:sp>
    </p:spTree>
    <p:extLst>
      <p:ext uri="{BB962C8B-B14F-4D97-AF65-F5344CB8AC3E}">
        <p14:creationId xmlns:p14="http://schemas.microsoft.com/office/powerpoint/2010/main" val="2794180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6A50-F37F-4CFE-8252-ABEDE3DFDB36}"/>
              </a:ext>
            </a:extLst>
          </p:cNvPr>
          <p:cNvSpPr>
            <a:spLocks noGrp="1"/>
          </p:cNvSpPr>
          <p:nvPr>
            <p:ph type="title"/>
          </p:nvPr>
        </p:nvSpPr>
        <p:spPr/>
        <p:txBody>
          <a:bodyPr/>
          <a:lstStyle/>
          <a:p>
            <a:r>
              <a:rPr lang="sk-SK" dirty="0"/>
              <a:t>Target Designer</a:t>
            </a:r>
          </a:p>
        </p:txBody>
      </p:sp>
      <p:pic>
        <p:nvPicPr>
          <p:cNvPr id="4" name="Picture 3">
            <a:extLst>
              <a:ext uri="{FF2B5EF4-FFF2-40B4-BE49-F238E27FC236}">
                <a16:creationId xmlns:a16="http://schemas.microsoft.com/office/drawing/2014/main" id="{C13E1CF6-9984-4636-B35F-79213C028F1F}"/>
              </a:ext>
            </a:extLst>
          </p:cNvPr>
          <p:cNvPicPr>
            <a:picLocks noChangeAspect="1"/>
          </p:cNvPicPr>
          <p:nvPr/>
        </p:nvPicPr>
        <p:blipFill>
          <a:blip r:embed="rId3"/>
          <a:stretch>
            <a:fillRect/>
          </a:stretch>
        </p:blipFill>
        <p:spPr>
          <a:xfrm>
            <a:off x="0" y="1736980"/>
            <a:ext cx="5228571" cy="4085714"/>
          </a:xfrm>
          <a:prstGeom prst="rect">
            <a:avLst/>
          </a:prstGeom>
        </p:spPr>
      </p:pic>
      <p:pic>
        <p:nvPicPr>
          <p:cNvPr id="5" name="Picture 4">
            <a:extLst>
              <a:ext uri="{FF2B5EF4-FFF2-40B4-BE49-F238E27FC236}">
                <a16:creationId xmlns:a16="http://schemas.microsoft.com/office/drawing/2014/main" id="{1DD8CA14-50DE-4338-9B9D-A8DBC46E8583}"/>
              </a:ext>
            </a:extLst>
          </p:cNvPr>
          <p:cNvPicPr>
            <a:picLocks noChangeAspect="1"/>
          </p:cNvPicPr>
          <p:nvPr/>
        </p:nvPicPr>
        <p:blipFill>
          <a:blip r:embed="rId4"/>
          <a:stretch>
            <a:fillRect/>
          </a:stretch>
        </p:blipFill>
        <p:spPr>
          <a:xfrm>
            <a:off x="3690149" y="3846725"/>
            <a:ext cx="6390476" cy="3400000"/>
          </a:xfrm>
          <a:prstGeom prst="rect">
            <a:avLst/>
          </a:prstGeom>
        </p:spPr>
      </p:pic>
    </p:spTree>
    <p:extLst>
      <p:ext uri="{BB962C8B-B14F-4D97-AF65-F5344CB8AC3E}">
        <p14:creationId xmlns:p14="http://schemas.microsoft.com/office/powerpoint/2010/main" val="1106562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53DE-A0F1-48E5-A52E-516688D48FF5}"/>
              </a:ext>
            </a:extLst>
          </p:cNvPr>
          <p:cNvSpPr>
            <a:spLocks noGrp="1"/>
          </p:cNvSpPr>
          <p:nvPr>
            <p:ph type="title"/>
          </p:nvPr>
        </p:nvSpPr>
        <p:spPr/>
        <p:txBody>
          <a:bodyPr/>
          <a:lstStyle/>
          <a:p>
            <a:r>
              <a:rPr lang="sk-SK" dirty="0"/>
              <a:t>Mappings in Informatica</a:t>
            </a:r>
          </a:p>
        </p:txBody>
      </p:sp>
      <p:sp>
        <p:nvSpPr>
          <p:cNvPr id="3" name="Content Placeholder 2">
            <a:extLst>
              <a:ext uri="{FF2B5EF4-FFF2-40B4-BE49-F238E27FC236}">
                <a16:creationId xmlns:a16="http://schemas.microsoft.com/office/drawing/2014/main" id="{750B5A62-4BB4-4D38-9C7A-7D1F9D67839F}"/>
              </a:ext>
            </a:extLst>
          </p:cNvPr>
          <p:cNvSpPr>
            <a:spLocks noGrp="1"/>
          </p:cNvSpPr>
          <p:nvPr>
            <p:ph idx="1"/>
          </p:nvPr>
        </p:nvSpPr>
        <p:spPr/>
        <p:txBody>
          <a:bodyPr/>
          <a:lstStyle/>
          <a:p>
            <a:r>
              <a:rPr lang="en-GB" dirty="0"/>
              <a:t>Mapping</a:t>
            </a:r>
            <a:endParaRPr lang="sk-SK" dirty="0"/>
          </a:p>
          <a:p>
            <a:pPr lvl="1"/>
            <a:r>
              <a:rPr lang="en-GB" dirty="0"/>
              <a:t>a collection of source and target objects linked together by a set of transformations.</a:t>
            </a:r>
            <a:endParaRPr lang="sk-SK" dirty="0"/>
          </a:p>
          <a:p>
            <a:pPr lvl="1"/>
            <a:r>
              <a:rPr lang="sk-SK" dirty="0"/>
              <a:t>t</a:t>
            </a:r>
            <a:r>
              <a:rPr lang="en-GB" dirty="0" err="1"/>
              <a:t>ransformations</a:t>
            </a:r>
            <a:r>
              <a:rPr lang="en-GB" dirty="0"/>
              <a:t> consist of a set of rules, which define the data flow and how the data is loaded into the targets.</a:t>
            </a:r>
            <a:endParaRPr lang="sk-SK" dirty="0"/>
          </a:p>
        </p:txBody>
      </p:sp>
    </p:spTree>
    <p:extLst>
      <p:ext uri="{BB962C8B-B14F-4D97-AF65-F5344CB8AC3E}">
        <p14:creationId xmlns:p14="http://schemas.microsoft.com/office/powerpoint/2010/main" val="1310947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EF6A-E696-4CF2-A599-B0B110622F37}"/>
              </a:ext>
            </a:extLst>
          </p:cNvPr>
          <p:cNvSpPr>
            <a:spLocks noGrp="1"/>
          </p:cNvSpPr>
          <p:nvPr>
            <p:ph type="title"/>
          </p:nvPr>
        </p:nvSpPr>
        <p:spPr/>
        <p:txBody>
          <a:bodyPr/>
          <a:lstStyle/>
          <a:p>
            <a:r>
              <a:rPr lang="sk-SK" dirty="0"/>
              <a:t>Mapping objects</a:t>
            </a:r>
          </a:p>
        </p:txBody>
      </p:sp>
      <p:sp>
        <p:nvSpPr>
          <p:cNvPr id="3" name="Content Placeholder 2">
            <a:extLst>
              <a:ext uri="{FF2B5EF4-FFF2-40B4-BE49-F238E27FC236}">
                <a16:creationId xmlns:a16="http://schemas.microsoft.com/office/drawing/2014/main" id="{3FC3FE4E-A660-4F20-A4F2-CE3095D1B615}"/>
              </a:ext>
            </a:extLst>
          </p:cNvPr>
          <p:cNvSpPr>
            <a:spLocks noGrp="1"/>
          </p:cNvSpPr>
          <p:nvPr>
            <p:ph idx="1"/>
          </p:nvPr>
        </p:nvSpPr>
        <p:spPr>
          <a:xfrm>
            <a:off x="504825" y="1876201"/>
            <a:ext cx="9069388" cy="4279900"/>
          </a:xfrm>
        </p:spPr>
        <p:txBody>
          <a:bodyPr/>
          <a:lstStyle/>
          <a:p>
            <a:r>
              <a:rPr lang="en-GB" dirty="0"/>
              <a:t>Source Definition</a:t>
            </a:r>
            <a:endParaRPr lang="sk-SK" dirty="0"/>
          </a:p>
          <a:p>
            <a:pPr lvl="1"/>
            <a:r>
              <a:rPr lang="sk-SK" dirty="0"/>
              <a:t>T</a:t>
            </a:r>
            <a:r>
              <a:rPr lang="en-GB" dirty="0"/>
              <a:t>he structure and characteristic of the source, data types, type of the data source, etc.</a:t>
            </a:r>
            <a:endParaRPr lang="sk-SK" dirty="0"/>
          </a:p>
          <a:p>
            <a:r>
              <a:rPr lang="en-GB" dirty="0"/>
              <a:t>Transformation</a:t>
            </a:r>
            <a:endParaRPr lang="sk-SK" dirty="0"/>
          </a:p>
          <a:p>
            <a:pPr lvl="1"/>
            <a:r>
              <a:rPr lang="en-GB" dirty="0"/>
              <a:t>how the source data is transformed, and various functions can be applied during the process</a:t>
            </a:r>
            <a:endParaRPr lang="sk-SK" dirty="0"/>
          </a:p>
          <a:p>
            <a:r>
              <a:rPr lang="sk-SK" dirty="0"/>
              <a:t>Target Definition</a:t>
            </a:r>
          </a:p>
          <a:p>
            <a:pPr lvl="1"/>
            <a:r>
              <a:rPr lang="en-GB" dirty="0"/>
              <a:t>final target where the data will be loaded</a:t>
            </a:r>
            <a:endParaRPr lang="sk-SK" dirty="0"/>
          </a:p>
          <a:p>
            <a:endParaRPr lang="sk-SK" dirty="0"/>
          </a:p>
        </p:txBody>
      </p:sp>
    </p:spTree>
    <p:extLst>
      <p:ext uri="{BB962C8B-B14F-4D97-AF65-F5344CB8AC3E}">
        <p14:creationId xmlns:p14="http://schemas.microsoft.com/office/powerpoint/2010/main" val="2556183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1AE9-B843-4A9D-9C05-EE6964D3C176}"/>
              </a:ext>
            </a:extLst>
          </p:cNvPr>
          <p:cNvSpPr>
            <a:spLocks noGrp="1"/>
          </p:cNvSpPr>
          <p:nvPr>
            <p:ph type="title"/>
          </p:nvPr>
        </p:nvSpPr>
        <p:spPr/>
        <p:txBody>
          <a:bodyPr/>
          <a:lstStyle/>
          <a:p>
            <a:r>
              <a:rPr lang="sk-SK" dirty="0"/>
              <a:t>Mapping objects</a:t>
            </a:r>
          </a:p>
        </p:txBody>
      </p:sp>
      <p:sp>
        <p:nvSpPr>
          <p:cNvPr id="3" name="Content Placeholder 2">
            <a:extLst>
              <a:ext uri="{FF2B5EF4-FFF2-40B4-BE49-F238E27FC236}">
                <a16:creationId xmlns:a16="http://schemas.microsoft.com/office/drawing/2014/main" id="{1E2FA6DF-98DB-4F33-B7D2-5AA7F1D625BA}"/>
              </a:ext>
            </a:extLst>
          </p:cNvPr>
          <p:cNvSpPr>
            <a:spLocks noGrp="1"/>
          </p:cNvSpPr>
          <p:nvPr>
            <p:ph idx="1"/>
          </p:nvPr>
        </p:nvSpPr>
        <p:spPr/>
        <p:txBody>
          <a:bodyPr/>
          <a:lstStyle/>
          <a:p>
            <a:r>
              <a:rPr lang="sk-SK" dirty="0"/>
              <a:t>Links</a:t>
            </a:r>
          </a:p>
          <a:p>
            <a:pPr lvl="1"/>
            <a:r>
              <a:rPr lang="en-GB" dirty="0"/>
              <a:t>connect the source definition to different transformations and target tables. It defines how the data flows from source to target and the transformations.</a:t>
            </a:r>
            <a:endParaRPr lang="sk-SK" dirty="0"/>
          </a:p>
        </p:txBody>
      </p:sp>
    </p:spTree>
    <p:extLst>
      <p:ext uri="{BB962C8B-B14F-4D97-AF65-F5344CB8AC3E}">
        <p14:creationId xmlns:p14="http://schemas.microsoft.com/office/powerpoint/2010/main" val="4054321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9A2E-30BE-41D1-8D63-DBAA9FD882CC}"/>
              </a:ext>
            </a:extLst>
          </p:cNvPr>
          <p:cNvSpPr>
            <a:spLocks noGrp="1"/>
          </p:cNvSpPr>
          <p:nvPr>
            <p:ph type="title"/>
          </p:nvPr>
        </p:nvSpPr>
        <p:spPr/>
        <p:txBody>
          <a:bodyPr/>
          <a:lstStyle/>
          <a:p>
            <a:r>
              <a:rPr lang="sk-SK" dirty="0"/>
              <a:t>Stage Mapping</a:t>
            </a:r>
          </a:p>
        </p:txBody>
      </p:sp>
      <p:sp>
        <p:nvSpPr>
          <p:cNvPr id="3" name="Content Placeholder 2">
            <a:extLst>
              <a:ext uri="{FF2B5EF4-FFF2-40B4-BE49-F238E27FC236}">
                <a16:creationId xmlns:a16="http://schemas.microsoft.com/office/drawing/2014/main" id="{915C4FCF-A281-4AD4-84E9-2B8609FD5537}"/>
              </a:ext>
            </a:extLst>
          </p:cNvPr>
          <p:cNvSpPr>
            <a:spLocks noGrp="1"/>
          </p:cNvSpPr>
          <p:nvPr>
            <p:ph idx="1"/>
          </p:nvPr>
        </p:nvSpPr>
        <p:spPr/>
        <p:txBody>
          <a:bodyPr/>
          <a:lstStyle/>
          <a:p>
            <a:r>
              <a:rPr lang="sk-SK" dirty="0"/>
              <a:t>A</a:t>
            </a:r>
            <a:r>
              <a:rPr lang="en-GB" dirty="0"/>
              <a:t> mapping in where we create the replica of the source table</a:t>
            </a:r>
            <a:endParaRPr lang="sk-SK" dirty="0"/>
          </a:p>
          <a:p>
            <a:pPr lvl="1"/>
            <a:r>
              <a:rPr lang="en-GB" dirty="0"/>
              <a:t>Source and Target tables have identical structures</a:t>
            </a:r>
            <a:endParaRPr lang="sk-SK" dirty="0"/>
          </a:p>
          <a:p>
            <a:pPr lvl="1"/>
            <a:r>
              <a:rPr lang="en-GB" dirty="0"/>
              <a:t>The data in the target table is a replica of source table data or</a:t>
            </a:r>
          </a:p>
          <a:p>
            <a:pPr lvl="1"/>
            <a:r>
              <a:rPr lang="en-GB" dirty="0"/>
              <a:t>Data in stage (target) table is a subset of source data.</a:t>
            </a:r>
            <a:endParaRPr lang="sk-SK" dirty="0"/>
          </a:p>
          <a:p>
            <a:pPr lvl="1"/>
            <a:r>
              <a:rPr lang="sk-SK" dirty="0"/>
              <a:t>Production downtime does not affect ETL</a:t>
            </a:r>
          </a:p>
          <a:p>
            <a:pPr lvl="1"/>
            <a:r>
              <a:rPr lang="sk-SK" dirty="0"/>
              <a:t>ETL does not affect production performance</a:t>
            </a:r>
          </a:p>
        </p:txBody>
      </p:sp>
    </p:spTree>
    <p:extLst>
      <p:ext uri="{BB962C8B-B14F-4D97-AF65-F5344CB8AC3E}">
        <p14:creationId xmlns:p14="http://schemas.microsoft.com/office/powerpoint/2010/main" val="2333262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AB9C-2E6E-4973-B1FC-50A1E0C7C9F9}"/>
              </a:ext>
            </a:extLst>
          </p:cNvPr>
          <p:cNvSpPr>
            <a:spLocks noGrp="1"/>
          </p:cNvSpPr>
          <p:nvPr>
            <p:ph type="title"/>
          </p:nvPr>
        </p:nvSpPr>
        <p:spPr/>
        <p:txBody>
          <a:bodyPr/>
          <a:lstStyle/>
          <a:p>
            <a:r>
              <a:rPr lang="sk-SK" dirty="0"/>
              <a:t>Mapping Designer</a:t>
            </a:r>
          </a:p>
        </p:txBody>
      </p:sp>
      <p:pic>
        <p:nvPicPr>
          <p:cNvPr id="4" name="Picture 3">
            <a:extLst>
              <a:ext uri="{FF2B5EF4-FFF2-40B4-BE49-F238E27FC236}">
                <a16:creationId xmlns:a16="http://schemas.microsoft.com/office/drawing/2014/main" id="{A7E43417-BAC2-4427-9AB6-9D905EB6E80B}"/>
              </a:ext>
            </a:extLst>
          </p:cNvPr>
          <p:cNvPicPr>
            <a:picLocks noChangeAspect="1"/>
          </p:cNvPicPr>
          <p:nvPr/>
        </p:nvPicPr>
        <p:blipFill>
          <a:blip r:embed="rId2"/>
          <a:stretch>
            <a:fillRect/>
          </a:stretch>
        </p:blipFill>
        <p:spPr>
          <a:xfrm>
            <a:off x="538911" y="1720415"/>
            <a:ext cx="6119664" cy="4118844"/>
          </a:xfrm>
          <a:prstGeom prst="rect">
            <a:avLst/>
          </a:prstGeom>
        </p:spPr>
      </p:pic>
      <p:pic>
        <p:nvPicPr>
          <p:cNvPr id="5" name="Picture 4">
            <a:extLst>
              <a:ext uri="{FF2B5EF4-FFF2-40B4-BE49-F238E27FC236}">
                <a16:creationId xmlns:a16="http://schemas.microsoft.com/office/drawing/2014/main" id="{B89829F3-C31D-4B1C-8DD0-33F20E79B108}"/>
              </a:ext>
            </a:extLst>
          </p:cNvPr>
          <p:cNvPicPr>
            <a:picLocks noChangeAspect="1"/>
          </p:cNvPicPr>
          <p:nvPr/>
        </p:nvPicPr>
        <p:blipFill>
          <a:blip r:embed="rId3"/>
          <a:stretch>
            <a:fillRect/>
          </a:stretch>
        </p:blipFill>
        <p:spPr>
          <a:xfrm>
            <a:off x="5517685" y="4931965"/>
            <a:ext cx="4541460" cy="2362476"/>
          </a:xfrm>
          <a:prstGeom prst="rect">
            <a:avLst/>
          </a:prstGeom>
        </p:spPr>
      </p:pic>
    </p:spTree>
    <p:extLst>
      <p:ext uri="{BB962C8B-B14F-4D97-AF65-F5344CB8AC3E}">
        <p14:creationId xmlns:p14="http://schemas.microsoft.com/office/powerpoint/2010/main" val="3561881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40AF-13D1-431A-8D19-53C4AB06B2B5}"/>
              </a:ext>
            </a:extLst>
          </p:cNvPr>
          <p:cNvSpPr>
            <a:spLocks noGrp="1"/>
          </p:cNvSpPr>
          <p:nvPr>
            <p:ph type="title"/>
          </p:nvPr>
        </p:nvSpPr>
        <p:spPr/>
        <p:txBody>
          <a:bodyPr/>
          <a:lstStyle/>
          <a:p>
            <a:r>
              <a:rPr lang="sk-SK" dirty="0"/>
              <a:t>Mapping Designer</a:t>
            </a:r>
          </a:p>
        </p:txBody>
      </p:sp>
      <p:pic>
        <p:nvPicPr>
          <p:cNvPr id="4" name="Picture 3">
            <a:extLst>
              <a:ext uri="{FF2B5EF4-FFF2-40B4-BE49-F238E27FC236}">
                <a16:creationId xmlns:a16="http://schemas.microsoft.com/office/drawing/2014/main" id="{F20470BE-3018-465E-85AD-6F4389988EBE}"/>
              </a:ext>
            </a:extLst>
          </p:cNvPr>
          <p:cNvPicPr>
            <a:picLocks noChangeAspect="1"/>
          </p:cNvPicPr>
          <p:nvPr/>
        </p:nvPicPr>
        <p:blipFill>
          <a:blip r:embed="rId3"/>
          <a:stretch>
            <a:fillRect/>
          </a:stretch>
        </p:blipFill>
        <p:spPr>
          <a:xfrm>
            <a:off x="588906" y="2152084"/>
            <a:ext cx="8985308" cy="2312208"/>
          </a:xfrm>
          <a:prstGeom prst="rect">
            <a:avLst/>
          </a:prstGeom>
        </p:spPr>
      </p:pic>
      <p:pic>
        <p:nvPicPr>
          <p:cNvPr id="5" name="Picture 4">
            <a:extLst>
              <a:ext uri="{FF2B5EF4-FFF2-40B4-BE49-F238E27FC236}">
                <a16:creationId xmlns:a16="http://schemas.microsoft.com/office/drawing/2014/main" id="{C6B599EF-31B1-45A4-AA4B-B5BBBBC86DD3}"/>
              </a:ext>
            </a:extLst>
          </p:cNvPr>
          <p:cNvPicPr>
            <a:picLocks noChangeAspect="1"/>
          </p:cNvPicPr>
          <p:nvPr/>
        </p:nvPicPr>
        <p:blipFill>
          <a:blip r:embed="rId4"/>
          <a:stretch>
            <a:fillRect/>
          </a:stretch>
        </p:blipFill>
        <p:spPr>
          <a:xfrm>
            <a:off x="3096096" y="4623422"/>
            <a:ext cx="6246124" cy="2708814"/>
          </a:xfrm>
          <a:prstGeom prst="rect">
            <a:avLst/>
          </a:prstGeom>
        </p:spPr>
      </p:pic>
    </p:spTree>
    <p:extLst>
      <p:ext uri="{BB962C8B-B14F-4D97-AF65-F5344CB8AC3E}">
        <p14:creationId xmlns:p14="http://schemas.microsoft.com/office/powerpoint/2010/main" val="1450993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C0E5-7239-4A08-A4AF-25DA470AB669}"/>
              </a:ext>
            </a:extLst>
          </p:cNvPr>
          <p:cNvSpPr>
            <a:spLocks noGrp="1"/>
          </p:cNvSpPr>
          <p:nvPr>
            <p:ph type="title"/>
          </p:nvPr>
        </p:nvSpPr>
        <p:spPr/>
        <p:txBody>
          <a:bodyPr/>
          <a:lstStyle/>
          <a:p>
            <a:r>
              <a:rPr lang="sk-SK" dirty="0"/>
              <a:t>Mapping Designer</a:t>
            </a:r>
          </a:p>
        </p:txBody>
      </p:sp>
      <p:pic>
        <p:nvPicPr>
          <p:cNvPr id="4" name="Picture 3">
            <a:extLst>
              <a:ext uri="{FF2B5EF4-FFF2-40B4-BE49-F238E27FC236}">
                <a16:creationId xmlns:a16="http://schemas.microsoft.com/office/drawing/2014/main" id="{317A9E0E-35F9-46C9-B7E2-C0A7981C0D07}"/>
              </a:ext>
            </a:extLst>
          </p:cNvPr>
          <p:cNvPicPr>
            <a:picLocks noChangeAspect="1"/>
          </p:cNvPicPr>
          <p:nvPr/>
        </p:nvPicPr>
        <p:blipFill>
          <a:blip r:embed="rId2"/>
          <a:stretch>
            <a:fillRect/>
          </a:stretch>
        </p:blipFill>
        <p:spPr>
          <a:xfrm>
            <a:off x="483889" y="1942682"/>
            <a:ext cx="9067804" cy="2734292"/>
          </a:xfrm>
          <a:prstGeom prst="rect">
            <a:avLst/>
          </a:prstGeom>
        </p:spPr>
      </p:pic>
      <p:pic>
        <p:nvPicPr>
          <p:cNvPr id="5" name="Picture 4">
            <a:extLst>
              <a:ext uri="{FF2B5EF4-FFF2-40B4-BE49-F238E27FC236}">
                <a16:creationId xmlns:a16="http://schemas.microsoft.com/office/drawing/2014/main" id="{00C8EDF5-C829-4141-B8AB-3BF58EA8B5C1}"/>
              </a:ext>
            </a:extLst>
          </p:cNvPr>
          <p:cNvPicPr>
            <a:picLocks noChangeAspect="1"/>
          </p:cNvPicPr>
          <p:nvPr/>
        </p:nvPicPr>
        <p:blipFill>
          <a:blip r:embed="rId3"/>
          <a:stretch>
            <a:fillRect/>
          </a:stretch>
        </p:blipFill>
        <p:spPr>
          <a:xfrm>
            <a:off x="1180265" y="4516964"/>
            <a:ext cx="8371428" cy="2876190"/>
          </a:xfrm>
          <a:prstGeom prst="rect">
            <a:avLst/>
          </a:prstGeom>
        </p:spPr>
      </p:pic>
    </p:spTree>
    <p:extLst>
      <p:ext uri="{BB962C8B-B14F-4D97-AF65-F5344CB8AC3E}">
        <p14:creationId xmlns:p14="http://schemas.microsoft.com/office/powerpoint/2010/main" val="3769930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6D7B-170B-4285-B598-F0A367A8B132}"/>
              </a:ext>
            </a:extLst>
          </p:cNvPr>
          <p:cNvSpPr>
            <a:spLocks noGrp="1"/>
          </p:cNvSpPr>
          <p:nvPr>
            <p:ph type="title"/>
          </p:nvPr>
        </p:nvSpPr>
        <p:spPr/>
        <p:txBody>
          <a:bodyPr/>
          <a:lstStyle/>
          <a:p>
            <a:r>
              <a:rPr lang="sk-SK" dirty="0"/>
              <a:t>Mapping Designer</a:t>
            </a:r>
          </a:p>
        </p:txBody>
      </p:sp>
      <p:pic>
        <p:nvPicPr>
          <p:cNvPr id="5" name="Picture 4">
            <a:extLst>
              <a:ext uri="{FF2B5EF4-FFF2-40B4-BE49-F238E27FC236}">
                <a16:creationId xmlns:a16="http://schemas.microsoft.com/office/drawing/2014/main" id="{B6A4B1AB-9158-40B5-940F-D944B4AA12A8}"/>
              </a:ext>
            </a:extLst>
          </p:cNvPr>
          <p:cNvPicPr>
            <a:picLocks noChangeAspect="1"/>
          </p:cNvPicPr>
          <p:nvPr/>
        </p:nvPicPr>
        <p:blipFill>
          <a:blip r:embed="rId2"/>
          <a:stretch>
            <a:fillRect/>
          </a:stretch>
        </p:blipFill>
        <p:spPr>
          <a:xfrm>
            <a:off x="600925" y="2411685"/>
            <a:ext cx="8980952" cy="3771429"/>
          </a:xfrm>
          <a:prstGeom prst="rect">
            <a:avLst/>
          </a:prstGeom>
        </p:spPr>
      </p:pic>
    </p:spTree>
    <p:extLst>
      <p:ext uri="{BB962C8B-B14F-4D97-AF65-F5344CB8AC3E}">
        <p14:creationId xmlns:p14="http://schemas.microsoft.com/office/powerpoint/2010/main" val="3176109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17D5-7833-42F5-80F4-29B40008E897}"/>
              </a:ext>
            </a:extLst>
          </p:cNvPr>
          <p:cNvSpPr>
            <a:spLocks noGrp="1"/>
          </p:cNvSpPr>
          <p:nvPr>
            <p:ph type="title"/>
          </p:nvPr>
        </p:nvSpPr>
        <p:spPr/>
        <p:txBody>
          <a:bodyPr/>
          <a:lstStyle/>
          <a:p>
            <a:r>
              <a:rPr lang="sk-SK" dirty="0"/>
              <a:t>Mapping Designer</a:t>
            </a:r>
          </a:p>
        </p:txBody>
      </p:sp>
      <p:pic>
        <p:nvPicPr>
          <p:cNvPr id="4" name="Picture 3">
            <a:extLst>
              <a:ext uri="{FF2B5EF4-FFF2-40B4-BE49-F238E27FC236}">
                <a16:creationId xmlns:a16="http://schemas.microsoft.com/office/drawing/2014/main" id="{9DC57EEE-99F2-4689-9279-5819EA021A93}"/>
              </a:ext>
            </a:extLst>
          </p:cNvPr>
          <p:cNvPicPr>
            <a:picLocks noChangeAspect="1"/>
          </p:cNvPicPr>
          <p:nvPr/>
        </p:nvPicPr>
        <p:blipFill>
          <a:blip r:embed="rId3"/>
          <a:stretch>
            <a:fillRect/>
          </a:stretch>
        </p:blipFill>
        <p:spPr>
          <a:xfrm>
            <a:off x="2871399" y="1696061"/>
            <a:ext cx="6702814" cy="2595100"/>
          </a:xfrm>
          <a:prstGeom prst="rect">
            <a:avLst/>
          </a:prstGeom>
        </p:spPr>
      </p:pic>
      <p:pic>
        <p:nvPicPr>
          <p:cNvPr id="5" name="Picture 4">
            <a:extLst>
              <a:ext uri="{FF2B5EF4-FFF2-40B4-BE49-F238E27FC236}">
                <a16:creationId xmlns:a16="http://schemas.microsoft.com/office/drawing/2014/main" id="{3A370D2D-C5E0-4CD4-8874-AFCCB74239B8}"/>
              </a:ext>
            </a:extLst>
          </p:cNvPr>
          <p:cNvPicPr>
            <a:picLocks noChangeAspect="1"/>
          </p:cNvPicPr>
          <p:nvPr/>
        </p:nvPicPr>
        <p:blipFill>
          <a:blip r:embed="rId4"/>
          <a:stretch>
            <a:fillRect/>
          </a:stretch>
        </p:blipFill>
        <p:spPr>
          <a:xfrm>
            <a:off x="1924743" y="4199483"/>
            <a:ext cx="8155882" cy="3360192"/>
          </a:xfrm>
          <a:prstGeom prst="rect">
            <a:avLst/>
          </a:prstGeom>
        </p:spPr>
      </p:pic>
    </p:spTree>
    <p:extLst>
      <p:ext uri="{BB962C8B-B14F-4D97-AF65-F5344CB8AC3E}">
        <p14:creationId xmlns:p14="http://schemas.microsoft.com/office/powerpoint/2010/main" val="126961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F82B-90EA-4F83-869E-47A254F5EED4}"/>
              </a:ext>
            </a:extLst>
          </p:cNvPr>
          <p:cNvSpPr>
            <a:spLocks noGrp="1"/>
          </p:cNvSpPr>
          <p:nvPr>
            <p:ph type="title"/>
          </p:nvPr>
        </p:nvSpPr>
        <p:spPr/>
        <p:txBody>
          <a:bodyPr/>
          <a:lstStyle/>
          <a:p>
            <a:r>
              <a:rPr lang="sk-SK" dirty="0"/>
              <a:t>ETL Importance</a:t>
            </a:r>
          </a:p>
        </p:txBody>
      </p:sp>
      <p:sp>
        <p:nvSpPr>
          <p:cNvPr id="3" name="Content Placeholder 2">
            <a:extLst>
              <a:ext uri="{FF2B5EF4-FFF2-40B4-BE49-F238E27FC236}">
                <a16:creationId xmlns:a16="http://schemas.microsoft.com/office/drawing/2014/main" id="{AB3FBA6D-6D99-4051-BB7D-4AB5A7BC3744}"/>
              </a:ext>
            </a:extLst>
          </p:cNvPr>
          <p:cNvSpPr>
            <a:spLocks noGrp="1"/>
          </p:cNvSpPr>
          <p:nvPr>
            <p:ph idx="1"/>
          </p:nvPr>
        </p:nvSpPr>
        <p:spPr/>
        <p:txBody>
          <a:bodyPr/>
          <a:lstStyle/>
          <a:p>
            <a:r>
              <a:rPr lang="sk-SK" dirty="0"/>
              <a:t>ETL Adds value to data</a:t>
            </a:r>
          </a:p>
          <a:p>
            <a:pPr lvl="1"/>
            <a:r>
              <a:rPr lang="sk-SK" dirty="0"/>
              <a:t>Removes mistakes and corrects data</a:t>
            </a:r>
          </a:p>
          <a:p>
            <a:pPr lvl="1"/>
            <a:r>
              <a:rPr lang="sk-SK" dirty="0"/>
              <a:t>Captures flow of transactional data</a:t>
            </a:r>
          </a:p>
          <a:p>
            <a:pPr lvl="1"/>
            <a:r>
              <a:rPr lang="sk-SK" dirty="0"/>
              <a:t>Adjust data from multiple sources to be used together (confomance)</a:t>
            </a:r>
          </a:p>
          <a:p>
            <a:pPr lvl="2"/>
            <a:r>
              <a:rPr lang="sk-SK" dirty="0"/>
              <a:t>Conformed dimensions and facts</a:t>
            </a:r>
          </a:p>
          <a:p>
            <a:pPr lvl="1"/>
            <a:r>
              <a:rPr lang="sk-SK" dirty="0"/>
              <a:t>Create structures suitable for BI tools and processing (star &amp; snowflake schemas)</a:t>
            </a:r>
          </a:p>
          <a:p>
            <a:pPr lvl="1"/>
            <a:r>
              <a:rPr lang="sk-SK" dirty="0"/>
              <a:t>Enables BI and analytical processing</a:t>
            </a:r>
          </a:p>
          <a:p>
            <a:pPr lvl="1"/>
            <a:endParaRPr lang="sk-SK" dirty="0"/>
          </a:p>
        </p:txBody>
      </p:sp>
    </p:spTree>
    <p:extLst>
      <p:ext uri="{BB962C8B-B14F-4D97-AF65-F5344CB8AC3E}">
        <p14:creationId xmlns:p14="http://schemas.microsoft.com/office/powerpoint/2010/main" val="2157739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2F52-9C91-4B7A-9AF1-9045AB85364B}"/>
              </a:ext>
            </a:extLst>
          </p:cNvPr>
          <p:cNvSpPr>
            <a:spLocks noGrp="1"/>
          </p:cNvSpPr>
          <p:nvPr>
            <p:ph type="title"/>
          </p:nvPr>
        </p:nvSpPr>
        <p:spPr/>
        <p:txBody>
          <a:bodyPr/>
          <a:lstStyle/>
          <a:p>
            <a:r>
              <a:rPr lang="sk-SK" dirty="0"/>
              <a:t>Mapping Parameters and Variables</a:t>
            </a:r>
          </a:p>
        </p:txBody>
      </p:sp>
      <p:sp>
        <p:nvSpPr>
          <p:cNvPr id="3" name="Content Placeholder 2">
            <a:extLst>
              <a:ext uri="{FF2B5EF4-FFF2-40B4-BE49-F238E27FC236}">
                <a16:creationId xmlns:a16="http://schemas.microsoft.com/office/drawing/2014/main" id="{0DD4B586-8941-45B4-8D6D-E241758939A3}"/>
              </a:ext>
            </a:extLst>
          </p:cNvPr>
          <p:cNvSpPr>
            <a:spLocks noGrp="1"/>
          </p:cNvSpPr>
          <p:nvPr>
            <p:ph idx="1"/>
          </p:nvPr>
        </p:nvSpPr>
        <p:spPr/>
        <p:txBody>
          <a:bodyPr/>
          <a:lstStyle/>
          <a:p>
            <a:r>
              <a:rPr lang="sk-SK" dirty="0"/>
              <a:t>Parameter</a:t>
            </a:r>
          </a:p>
          <a:p>
            <a:pPr lvl="1"/>
            <a:r>
              <a:rPr lang="sk-SK" dirty="0"/>
              <a:t>Assigned v</a:t>
            </a:r>
            <a:r>
              <a:rPr lang="en-GB" dirty="0" err="1"/>
              <a:t>alue</a:t>
            </a:r>
            <a:r>
              <a:rPr lang="en-GB" dirty="0"/>
              <a:t> remains constant throughout the mapping run</a:t>
            </a:r>
            <a:endParaRPr lang="sk-SK" dirty="0"/>
          </a:p>
          <a:p>
            <a:r>
              <a:rPr lang="sk-SK" dirty="0"/>
              <a:t>Variable</a:t>
            </a:r>
          </a:p>
          <a:p>
            <a:pPr lvl="1"/>
            <a:r>
              <a:rPr lang="sk-SK" dirty="0"/>
              <a:t>Values can be reassigned during the run</a:t>
            </a:r>
          </a:p>
        </p:txBody>
      </p:sp>
    </p:spTree>
    <p:extLst>
      <p:ext uri="{BB962C8B-B14F-4D97-AF65-F5344CB8AC3E}">
        <p14:creationId xmlns:p14="http://schemas.microsoft.com/office/powerpoint/2010/main" val="823105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4F97-E450-45EF-B0B1-35E05960531B}"/>
              </a:ext>
            </a:extLst>
          </p:cNvPr>
          <p:cNvSpPr>
            <a:spLocks noGrp="1"/>
          </p:cNvSpPr>
          <p:nvPr>
            <p:ph type="title"/>
          </p:nvPr>
        </p:nvSpPr>
        <p:spPr/>
        <p:txBody>
          <a:bodyPr/>
          <a:lstStyle/>
          <a:p>
            <a:r>
              <a:rPr lang="sk-SK" dirty="0"/>
              <a:t>Create Parameter/Variable</a:t>
            </a:r>
          </a:p>
        </p:txBody>
      </p:sp>
      <p:pic>
        <p:nvPicPr>
          <p:cNvPr id="4" name="Picture 3">
            <a:extLst>
              <a:ext uri="{FF2B5EF4-FFF2-40B4-BE49-F238E27FC236}">
                <a16:creationId xmlns:a16="http://schemas.microsoft.com/office/drawing/2014/main" id="{7D6874E6-0010-4D99-89BA-70BBB1DF092D}"/>
              </a:ext>
            </a:extLst>
          </p:cNvPr>
          <p:cNvPicPr>
            <a:picLocks noChangeAspect="1"/>
          </p:cNvPicPr>
          <p:nvPr/>
        </p:nvPicPr>
        <p:blipFill>
          <a:blip r:embed="rId2"/>
          <a:stretch>
            <a:fillRect/>
          </a:stretch>
        </p:blipFill>
        <p:spPr>
          <a:xfrm>
            <a:off x="531652" y="2229193"/>
            <a:ext cx="9095180" cy="4827244"/>
          </a:xfrm>
          <a:prstGeom prst="rect">
            <a:avLst/>
          </a:prstGeom>
        </p:spPr>
      </p:pic>
    </p:spTree>
    <p:extLst>
      <p:ext uri="{BB962C8B-B14F-4D97-AF65-F5344CB8AC3E}">
        <p14:creationId xmlns:p14="http://schemas.microsoft.com/office/powerpoint/2010/main" val="2597979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9052-1ECA-40C7-92F0-CE2FFA77726C}"/>
              </a:ext>
            </a:extLst>
          </p:cNvPr>
          <p:cNvSpPr>
            <a:spLocks noGrp="1"/>
          </p:cNvSpPr>
          <p:nvPr>
            <p:ph type="title"/>
          </p:nvPr>
        </p:nvSpPr>
        <p:spPr/>
        <p:txBody>
          <a:bodyPr/>
          <a:lstStyle/>
          <a:p>
            <a:r>
              <a:rPr lang="sk-SK" dirty="0"/>
              <a:t>Create Parameter/Variable</a:t>
            </a:r>
          </a:p>
        </p:txBody>
      </p:sp>
      <p:pic>
        <p:nvPicPr>
          <p:cNvPr id="4" name="Picture 3">
            <a:extLst>
              <a:ext uri="{FF2B5EF4-FFF2-40B4-BE49-F238E27FC236}">
                <a16:creationId xmlns:a16="http://schemas.microsoft.com/office/drawing/2014/main" id="{901A6631-8CD9-472C-94D4-C655BA5D4D9B}"/>
              </a:ext>
            </a:extLst>
          </p:cNvPr>
          <p:cNvPicPr>
            <a:picLocks noChangeAspect="1"/>
          </p:cNvPicPr>
          <p:nvPr/>
        </p:nvPicPr>
        <p:blipFill>
          <a:blip r:embed="rId2"/>
          <a:stretch>
            <a:fillRect/>
          </a:stretch>
        </p:blipFill>
        <p:spPr>
          <a:xfrm>
            <a:off x="1943968" y="2771725"/>
            <a:ext cx="5409524" cy="4047619"/>
          </a:xfrm>
          <a:prstGeom prst="rect">
            <a:avLst/>
          </a:prstGeom>
        </p:spPr>
      </p:pic>
    </p:spTree>
    <p:extLst>
      <p:ext uri="{BB962C8B-B14F-4D97-AF65-F5344CB8AC3E}">
        <p14:creationId xmlns:p14="http://schemas.microsoft.com/office/powerpoint/2010/main" val="766655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41CA-91FF-49FC-B4BF-01BF1DDF1ADC}"/>
              </a:ext>
            </a:extLst>
          </p:cNvPr>
          <p:cNvSpPr>
            <a:spLocks noGrp="1"/>
          </p:cNvSpPr>
          <p:nvPr>
            <p:ph type="title"/>
          </p:nvPr>
        </p:nvSpPr>
        <p:spPr/>
        <p:txBody>
          <a:bodyPr/>
          <a:lstStyle/>
          <a:p>
            <a:r>
              <a:rPr lang="sk-SK" dirty="0"/>
              <a:t>Workflow in Informatica</a:t>
            </a:r>
          </a:p>
        </p:txBody>
      </p:sp>
      <p:sp>
        <p:nvSpPr>
          <p:cNvPr id="3" name="Content Placeholder 2">
            <a:extLst>
              <a:ext uri="{FF2B5EF4-FFF2-40B4-BE49-F238E27FC236}">
                <a16:creationId xmlns:a16="http://schemas.microsoft.com/office/drawing/2014/main" id="{046FB08A-7A37-4ACA-9C58-9C4C706946F8}"/>
              </a:ext>
            </a:extLst>
          </p:cNvPr>
          <p:cNvSpPr>
            <a:spLocks noGrp="1"/>
          </p:cNvSpPr>
          <p:nvPr>
            <p:ph idx="1"/>
          </p:nvPr>
        </p:nvSpPr>
        <p:spPr/>
        <p:txBody>
          <a:bodyPr/>
          <a:lstStyle/>
          <a:p>
            <a:r>
              <a:rPr lang="sk-SK" dirty="0"/>
              <a:t>Workflow</a:t>
            </a:r>
            <a:r>
              <a:rPr lang="en-GB" dirty="0"/>
              <a:t> </a:t>
            </a:r>
            <a:endParaRPr lang="sk-SK" dirty="0"/>
          </a:p>
          <a:p>
            <a:pPr lvl="1"/>
            <a:r>
              <a:rPr lang="sk-SK" dirty="0"/>
              <a:t>A</a:t>
            </a:r>
            <a:r>
              <a:rPr lang="en-GB" dirty="0"/>
              <a:t> group of instructions/commands to the integrations service in Informatica</a:t>
            </a:r>
            <a:endParaRPr lang="sk-SK" dirty="0"/>
          </a:p>
          <a:p>
            <a:pPr lvl="1"/>
            <a:r>
              <a:rPr lang="en-GB" dirty="0"/>
              <a:t>The integration service is an entity which reads workflow information from the repository, fetches data from sources and after performing transformation loads it into the target.</a:t>
            </a:r>
            <a:endParaRPr lang="sk-SK" dirty="0"/>
          </a:p>
          <a:p>
            <a:pPr lvl="1"/>
            <a:r>
              <a:rPr lang="en-GB" dirty="0"/>
              <a:t>It defines how to run tasks like session task, command task, email task, etc</a:t>
            </a:r>
            <a:endParaRPr lang="sk-SK" dirty="0"/>
          </a:p>
        </p:txBody>
      </p:sp>
      <p:pic>
        <p:nvPicPr>
          <p:cNvPr id="4" name="Picture 3">
            <a:extLst>
              <a:ext uri="{FF2B5EF4-FFF2-40B4-BE49-F238E27FC236}">
                <a16:creationId xmlns:a16="http://schemas.microsoft.com/office/drawing/2014/main" id="{0F0EEEF3-35AB-4A5C-B9A4-BC78DB3BEAAD}"/>
              </a:ext>
            </a:extLst>
          </p:cNvPr>
          <p:cNvPicPr>
            <a:picLocks noChangeAspect="1"/>
          </p:cNvPicPr>
          <p:nvPr/>
        </p:nvPicPr>
        <p:blipFill>
          <a:blip r:embed="rId2"/>
          <a:stretch>
            <a:fillRect/>
          </a:stretch>
        </p:blipFill>
        <p:spPr>
          <a:xfrm>
            <a:off x="504825" y="6300117"/>
            <a:ext cx="8438095" cy="1085714"/>
          </a:xfrm>
          <a:prstGeom prst="rect">
            <a:avLst/>
          </a:prstGeom>
        </p:spPr>
      </p:pic>
    </p:spTree>
    <p:extLst>
      <p:ext uri="{BB962C8B-B14F-4D97-AF65-F5344CB8AC3E}">
        <p14:creationId xmlns:p14="http://schemas.microsoft.com/office/powerpoint/2010/main" val="1520476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64BE-E1EE-4C67-B354-B1B78F031B64}"/>
              </a:ext>
            </a:extLst>
          </p:cNvPr>
          <p:cNvSpPr>
            <a:spLocks noGrp="1"/>
          </p:cNvSpPr>
          <p:nvPr>
            <p:ph type="title"/>
          </p:nvPr>
        </p:nvSpPr>
        <p:spPr/>
        <p:txBody>
          <a:bodyPr/>
          <a:lstStyle/>
          <a:p>
            <a:r>
              <a:rPr lang="sk-SK" dirty="0"/>
              <a:t>Workflow</a:t>
            </a:r>
          </a:p>
        </p:txBody>
      </p:sp>
      <p:sp>
        <p:nvSpPr>
          <p:cNvPr id="3" name="Content Placeholder 2">
            <a:extLst>
              <a:ext uri="{FF2B5EF4-FFF2-40B4-BE49-F238E27FC236}">
                <a16:creationId xmlns:a16="http://schemas.microsoft.com/office/drawing/2014/main" id="{264CEEDB-E531-4432-9EB4-0870E574CAE5}"/>
              </a:ext>
            </a:extLst>
          </p:cNvPr>
          <p:cNvSpPr>
            <a:spLocks noGrp="1"/>
          </p:cNvSpPr>
          <p:nvPr>
            <p:ph idx="1"/>
          </p:nvPr>
        </p:nvSpPr>
        <p:spPr/>
        <p:txBody>
          <a:bodyPr/>
          <a:lstStyle/>
          <a:p>
            <a:r>
              <a:rPr lang="sk-SK" dirty="0"/>
              <a:t>Workflow</a:t>
            </a:r>
          </a:p>
          <a:p>
            <a:pPr lvl="1"/>
            <a:r>
              <a:rPr lang="sk-SK" dirty="0"/>
              <a:t>Sequence</a:t>
            </a:r>
          </a:p>
          <a:p>
            <a:pPr lvl="2"/>
            <a:r>
              <a:rPr lang="en-GB" dirty="0"/>
              <a:t>Tasks execute in the order in which they are defined</a:t>
            </a:r>
            <a:endParaRPr lang="sk-SK" dirty="0"/>
          </a:p>
          <a:p>
            <a:pPr lvl="1"/>
            <a:r>
              <a:rPr lang="sk-SK" dirty="0"/>
              <a:t>Event based</a:t>
            </a:r>
          </a:p>
          <a:p>
            <a:pPr lvl="2"/>
            <a:r>
              <a:rPr lang="en-GB" dirty="0"/>
              <a:t>Tasks gets executed based on the event conditions.</a:t>
            </a:r>
            <a:endParaRPr lang="sk-SK" dirty="0"/>
          </a:p>
        </p:txBody>
      </p:sp>
    </p:spTree>
    <p:extLst>
      <p:ext uri="{BB962C8B-B14F-4D97-AF65-F5344CB8AC3E}">
        <p14:creationId xmlns:p14="http://schemas.microsoft.com/office/powerpoint/2010/main" val="1343391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1FCA-D31A-4560-ABD4-AFCF0E13773E}"/>
              </a:ext>
            </a:extLst>
          </p:cNvPr>
          <p:cNvSpPr>
            <a:spLocks noGrp="1"/>
          </p:cNvSpPr>
          <p:nvPr>
            <p:ph type="title"/>
          </p:nvPr>
        </p:nvSpPr>
        <p:spPr/>
        <p:txBody>
          <a:bodyPr/>
          <a:lstStyle/>
          <a:p>
            <a:r>
              <a:rPr lang="sk-SK" dirty="0"/>
              <a:t>Workflow Manager</a:t>
            </a:r>
          </a:p>
        </p:txBody>
      </p:sp>
      <p:pic>
        <p:nvPicPr>
          <p:cNvPr id="4" name="Picture 3">
            <a:extLst>
              <a:ext uri="{FF2B5EF4-FFF2-40B4-BE49-F238E27FC236}">
                <a16:creationId xmlns:a16="http://schemas.microsoft.com/office/drawing/2014/main" id="{9A58E0BB-53FD-4843-9D21-32825257CE2B}"/>
              </a:ext>
            </a:extLst>
          </p:cNvPr>
          <p:cNvPicPr>
            <a:picLocks noChangeAspect="1"/>
          </p:cNvPicPr>
          <p:nvPr/>
        </p:nvPicPr>
        <p:blipFill>
          <a:blip r:embed="rId2"/>
          <a:stretch>
            <a:fillRect/>
          </a:stretch>
        </p:blipFill>
        <p:spPr>
          <a:xfrm>
            <a:off x="35720" y="2012950"/>
            <a:ext cx="10080625" cy="4304376"/>
          </a:xfrm>
          <a:prstGeom prst="rect">
            <a:avLst/>
          </a:prstGeom>
        </p:spPr>
      </p:pic>
    </p:spTree>
    <p:extLst>
      <p:ext uri="{BB962C8B-B14F-4D97-AF65-F5344CB8AC3E}">
        <p14:creationId xmlns:p14="http://schemas.microsoft.com/office/powerpoint/2010/main" val="3863458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DB2C-27DC-4197-81AD-A79AFE291C82}"/>
              </a:ext>
            </a:extLst>
          </p:cNvPr>
          <p:cNvSpPr>
            <a:spLocks noGrp="1"/>
          </p:cNvSpPr>
          <p:nvPr>
            <p:ph type="title"/>
          </p:nvPr>
        </p:nvSpPr>
        <p:spPr/>
        <p:txBody>
          <a:bodyPr/>
          <a:lstStyle/>
          <a:p>
            <a:r>
              <a:rPr lang="sk-SK" dirty="0"/>
              <a:t>Workflow Manager</a:t>
            </a:r>
          </a:p>
        </p:txBody>
      </p:sp>
      <p:sp>
        <p:nvSpPr>
          <p:cNvPr id="3" name="Content Placeholder 2">
            <a:extLst>
              <a:ext uri="{FF2B5EF4-FFF2-40B4-BE49-F238E27FC236}">
                <a16:creationId xmlns:a16="http://schemas.microsoft.com/office/drawing/2014/main" id="{A0D8A4CF-A7B0-4C0D-BD4F-6EEFA6036AFA}"/>
              </a:ext>
            </a:extLst>
          </p:cNvPr>
          <p:cNvSpPr>
            <a:spLocks noGrp="1"/>
          </p:cNvSpPr>
          <p:nvPr>
            <p:ph idx="1"/>
          </p:nvPr>
        </p:nvSpPr>
        <p:spPr/>
        <p:txBody>
          <a:bodyPr/>
          <a:lstStyle/>
          <a:p>
            <a:r>
              <a:rPr lang="sk-SK" dirty="0"/>
              <a:t>Connections</a:t>
            </a:r>
          </a:p>
          <a:p>
            <a:pPr lvl="1"/>
            <a:r>
              <a:rPr lang="en-GB" dirty="0"/>
              <a:t>To execute any task in workflow manager, </a:t>
            </a:r>
            <a:r>
              <a:rPr lang="sk-SK" dirty="0"/>
              <a:t>a connection</a:t>
            </a:r>
          </a:p>
          <a:p>
            <a:pPr lvl="1"/>
            <a:r>
              <a:rPr lang="sk-SK" dirty="0"/>
              <a:t>If</a:t>
            </a:r>
            <a:r>
              <a:rPr lang="en-GB" dirty="0"/>
              <a:t> </a:t>
            </a:r>
            <a:r>
              <a:rPr lang="sk-SK" dirty="0"/>
              <a:t>there is a s</a:t>
            </a:r>
            <a:r>
              <a:rPr lang="en-GB" dirty="0" err="1"/>
              <a:t>ource</a:t>
            </a:r>
            <a:r>
              <a:rPr lang="en-GB" dirty="0"/>
              <a:t> table in oracle database</a:t>
            </a:r>
            <a:r>
              <a:rPr lang="sk-SK" dirty="0"/>
              <a:t> in a mapping</a:t>
            </a:r>
            <a:r>
              <a:rPr lang="en-GB" dirty="0"/>
              <a:t>, then oracle connection</a:t>
            </a:r>
            <a:r>
              <a:rPr lang="sk-SK" dirty="0"/>
              <a:t> must be created</a:t>
            </a:r>
            <a:r>
              <a:rPr lang="en-GB" dirty="0"/>
              <a:t> so that integration service can connect to the oracle database to fetch the source data</a:t>
            </a:r>
            <a:endParaRPr lang="sk-SK" dirty="0"/>
          </a:p>
          <a:p>
            <a:r>
              <a:rPr lang="sk-SK" dirty="0"/>
              <a:t>Connection types</a:t>
            </a:r>
          </a:p>
          <a:p>
            <a:pPr lvl="1"/>
            <a:r>
              <a:rPr lang="fr-FR" dirty="0" err="1"/>
              <a:t>Relational</a:t>
            </a:r>
            <a:r>
              <a:rPr lang="sk-SK" dirty="0"/>
              <a:t>, </a:t>
            </a:r>
            <a:r>
              <a:rPr lang="fr-FR" dirty="0"/>
              <a:t>Ftp</a:t>
            </a:r>
            <a:r>
              <a:rPr lang="sk-SK" dirty="0"/>
              <a:t>, </a:t>
            </a:r>
            <a:r>
              <a:rPr lang="fr-FR" dirty="0"/>
              <a:t>Queue</a:t>
            </a:r>
            <a:r>
              <a:rPr lang="sk-SK" dirty="0"/>
              <a:t>, </a:t>
            </a:r>
            <a:r>
              <a:rPr lang="fr-FR" dirty="0"/>
              <a:t>Application</a:t>
            </a:r>
            <a:endParaRPr lang="sk-SK" dirty="0"/>
          </a:p>
        </p:txBody>
      </p:sp>
    </p:spTree>
    <p:extLst>
      <p:ext uri="{BB962C8B-B14F-4D97-AF65-F5344CB8AC3E}">
        <p14:creationId xmlns:p14="http://schemas.microsoft.com/office/powerpoint/2010/main" val="3319131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BD54-8F80-44FB-ADB9-043CD68F685A}"/>
              </a:ext>
            </a:extLst>
          </p:cNvPr>
          <p:cNvSpPr>
            <a:spLocks noGrp="1"/>
          </p:cNvSpPr>
          <p:nvPr>
            <p:ph type="title"/>
          </p:nvPr>
        </p:nvSpPr>
        <p:spPr/>
        <p:txBody>
          <a:bodyPr/>
          <a:lstStyle/>
          <a:p>
            <a:r>
              <a:rPr lang="sk-SK" dirty="0"/>
              <a:t>Relational Connection</a:t>
            </a:r>
          </a:p>
        </p:txBody>
      </p:sp>
      <p:pic>
        <p:nvPicPr>
          <p:cNvPr id="4" name="Picture 3">
            <a:extLst>
              <a:ext uri="{FF2B5EF4-FFF2-40B4-BE49-F238E27FC236}">
                <a16:creationId xmlns:a16="http://schemas.microsoft.com/office/drawing/2014/main" id="{586FE565-2825-49AF-8CC2-A6C7D38DF504}"/>
              </a:ext>
            </a:extLst>
          </p:cNvPr>
          <p:cNvPicPr>
            <a:picLocks noChangeAspect="1"/>
          </p:cNvPicPr>
          <p:nvPr/>
        </p:nvPicPr>
        <p:blipFill>
          <a:blip r:embed="rId2"/>
          <a:stretch>
            <a:fillRect/>
          </a:stretch>
        </p:blipFill>
        <p:spPr>
          <a:xfrm>
            <a:off x="464121" y="2241742"/>
            <a:ext cx="9152381" cy="3076190"/>
          </a:xfrm>
          <a:prstGeom prst="rect">
            <a:avLst/>
          </a:prstGeom>
        </p:spPr>
      </p:pic>
      <p:pic>
        <p:nvPicPr>
          <p:cNvPr id="5" name="Picture 4">
            <a:extLst>
              <a:ext uri="{FF2B5EF4-FFF2-40B4-BE49-F238E27FC236}">
                <a16:creationId xmlns:a16="http://schemas.microsoft.com/office/drawing/2014/main" id="{0EE8CA1E-C54E-4D9B-9CCC-24624D795785}"/>
              </a:ext>
            </a:extLst>
          </p:cNvPr>
          <p:cNvPicPr>
            <a:picLocks noChangeAspect="1"/>
          </p:cNvPicPr>
          <p:nvPr/>
        </p:nvPicPr>
        <p:blipFill>
          <a:blip r:embed="rId3"/>
          <a:stretch>
            <a:fillRect/>
          </a:stretch>
        </p:blipFill>
        <p:spPr>
          <a:xfrm>
            <a:off x="1079872" y="4396039"/>
            <a:ext cx="3575906" cy="2788206"/>
          </a:xfrm>
          <a:prstGeom prst="rect">
            <a:avLst/>
          </a:prstGeom>
        </p:spPr>
      </p:pic>
      <p:pic>
        <p:nvPicPr>
          <p:cNvPr id="6" name="Picture 5">
            <a:extLst>
              <a:ext uri="{FF2B5EF4-FFF2-40B4-BE49-F238E27FC236}">
                <a16:creationId xmlns:a16="http://schemas.microsoft.com/office/drawing/2014/main" id="{3FB9CEFC-F91A-4A0A-BD7A-4952285B4DC9}"/>
              </a:ext>
            </a:extLst>
          </p:cNvPr>
          <p:cNvPicPr>
            <a:picLocks noChangeAspect="1"/>
          </p:cNvPicPr>
          <p:nvPr/>
        </p:nvPicPr>
        <p:blipFill>
          <a:blip r:embed="rId4"/>
          <a:stretch>
            <a:fillRect/>
          </a:stretch>
        </p:blipFill>
        <p:spPr>
          <a:xfrm>
            <a:off x="6911488" y="4103101"/>
            <a:ext cx="2641970" cy="3374082"/>
          </a:xfrm>
          <a:prstGeom prst="rect">
            <a:avLst/>
          </a:prstGeom>
        </p:spPr>
      </p:pic>
    </p:spTree>
    <p:extLst>
      <p:ext uri="{BB962C8B-B14F-4D97-AF65-F5344CB8AC3E}">
        <p14:creationId xmlns:p14="http://schemas.microsoft.com/office/powerpoint/2010/main" val="1065041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8E2A-2D7D-4739-8D21-6347E7D0DBDC}"/>
              </a:ext>
            </a:extLst>
          </p:cNvPr>
          <p:cNvSpPr>
            <a:spLocks noGrp="1"/>
          </p:cNvSpPr>
          <p:nvPr>
            <p:ph type="title"/>
          </p:nvPr>
        </p:nvSpPr>
        <p:spPr/>
        <p:txBody>
          <a:bodyPr/>
          <a:lstStyle/>
          <a:p>
            <a:r>
              <a:rPr lang="sk-SK" dirty="0"/>
              <a:t>Workflow Manager</a:t>
            </a:r>
          </a:p>
        </p:txBody>
      </p:sp>
      <p:pic>
        <p:nvPicPr>
          <p:cNvPr id="4" name="Picture 3">
            <a:extLst>
              <a:ext uri="{FF2B5EF4-FFF2-40B4-BE49-F238E27FC236}">
                <a16:creationId xmlns:a16="http://schemas.microsoft.com/office/drawing/2014/main" id="{D86FADEE-EE45-4E17-BEBF-826CC8199EEB}"/>
              </a:ext>
            </a:extLst>
          </p:cNvPr>
          <p:cNvPicPr>
            <a:picLocks noChangeAspect="1"/>
          </p:cNvPicPr>
          <p:nvPr/>
        </p:nvPicPr>
        <p:blipFill>
          <a:blip r:embed="rId3"/>
          <a:stretch>
            <a:fillRect/>
          </a:stretch>
        </p:blipFill>
        <p:spPr>
          <a:xfrm>
            <a:off x="1587931" y="1998884"/>
            <a:ext cx="6904762" cy="3561905"/>
          </a:xfrm>
          <a:prstGeom prst="rect">
            <a:avLst/>
          </a:prstGeom>
        </p:spPr>
      </p:pic>
    </p:spTree>
    <p:extLst>
      <p:ext uri="{BB962C8B-B14F-4D97-AF65-F5344CB8AC3E}">
        <p14:creationId xmlns:p14="http://schemas.microsoft.com/office/powerpoint/2010/main" val="1915321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BBD1-664C-4BED-8042-350554984AFB}"/>
              </a:ext>
            </a:extLst>
          </p:cNvPr>
          <p:cNvSpPr>
            <a:spLocks noGrp="1"/>
          </p:cNvSpPr>
          <p:nvPr>
            <p:ph type="title"/>
          </p:nvPr>
        </p:nvSpPr>
        <p:spPr/>
        <p:txBody>
          <a:bodyPr/>
          <a:lstStyle/>
          <a:p>
            <a:r>
              <a:rPr lang="sk-SK" dirty="0"/>
              <a:t>Task Developer</a:t>
            </a:r>
          </a:p>
        </p:txBody>
      </p:sp>
      <p:sp>
        <p:nvSpPr>
          <p:cNvPr id="3" name="Content Placeholder 2">
            <a:extLst>
              <a:ext uri="{FF2B5EF4-FFF2-40B4-BE49-F238E27FC236}">
                <a16:creationId xmlns:a16="http://schemas.microsoft.com/office/drawing/2014/main" id="{A10D442B-0FBD-41B3-8A5D-3146111FDFE0}"/>
              </a:ext>
            </a:extLst>
          </p:cNvPr>
          <p:cNvSpPr>
            <a:spLocks noGrp="1"/>
          </p:cNvSpPr>
          <p:nvPr>
            <p:ph idx="1"/>
          </p:nvPr>
        </p:nvSpPr>
        <p:spPr/>
        <p:txBody>
          <a:bodyPr/>
          <a:lstStyle/>
          <a:p>
            <a:r>
              <a:rPr lang="sk-SK" dirty="0"/>
              <a:t>Command task</a:t>
            </a:r>
          </a:p>
          <a:p>
            <a:pPr lvl="1"/>
            <a:r>
              <a:rPr lang="sk-SK" dirty="0"/>
              <a:t>OS commands</a:t>
            </a:r>
          </a:p>
          <a:p>
            <a:r>
              <a:rPr lang="sk-SK" dirty="0"/>
              <a:t>Session task</a:t>
            </a:r>
          </a:p>
          <a:p>
            <a:pPr lvl="1"/>
            <a:r>
              <a:rPr lang="sk-SK" dirty="0"/>
              <a:t>A </a:t>
            </a:r>
            <a:r>
              <a:rPr lang="en-GB" dirty="0"/>
              <a:t>session task in Informatica is required to run a mapping.</a:t>
            </a:r>
            <a:endParaRPr lang="sk-SK" dirty="0"/>
          </a:p>
          <a:p>
            <a:pPr lvl="1"/>
            <a:r>
              <a:rPr lang="sk-SK" dirty="0"/>
              <a:t>One session : one mapping</a:t>
            </a:r>
          </a:p>
          <a:p>
            <a:r>
              <a:rPr lang="sk-SK" dirty="0"/>
              <a:t>Email task</a:t>
            </a:r>
          </a:p>
        </p:txBody>
      </p:sp>
    </p:spTree>
    <p:extLst>
      <p:ext uri="{BB962C8B-B14F-4D97-AF65-F5344CB8AC3E}">
        <p14:creationId xmlns:p14="http://schemas.microsoft.com/office/powerpoint/2010/main" val="27941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563-52D2-4F29-8040-CACDE685CFA5}"/>
              </a:ext>
            </a:extLst>
          </p:cNvPr>
          <p:cNvSpPr>
            <a:spLocks noGrp="1"/>
          </p:cNvSpPr>
          <p:nvPr>
            <p:ph type="title"/>
          </p:nvPr>
        </p:nvSpPr>
        <p:spPr/>
        <p:txBody>
          <a:bodyPr/>
          <a:lstStyle/>
          <a:p>
            <a:r>
              <a:rPr lang="sk-SK" dirty="0"/>
              <a:t>ETL</a:t>
            </a:r>
          </a:p>
        </p:txBody>
      </p:sp>
      <p:sp>
        <p:nvSpPr>
          <p:cNvPr id="3" name="Content Placeholder 2">
            <a:extLst>
              <a:ext uri="{FF2B5EF4-FFF2-40B4-BE49-F238E27FC236}">
                <a16:creationId xmlns:a16="http://schemas.microsoft.com/office/drawing/2014/main" id="{71A2407A-3F16-4757-A8B1-6F42C04A29F3}"/>
              </a:ext>
            </a:extLst>
          </p:cNvPr>
          <p:cNvSpPr>
            <a:spLocks noGrp="1"/>
          </p:cNvSpPr>
          <p:nvPr>
            <p:ph idx="1"/>
          </p:nvPr>
        </p:nvSpPr>
        <p:spPr>
          <a:xfrm>
            <a:off x="504825" y="2051645"/>
            <a:ext cx="9069388" cy="4279900"/>
          </a:xfrm>
        </p:spPr>
        <p:txBody>
          <a:bodyPr/>
          <a:lstStyle/>
          <a:p>
            <a:r>
              <a:rPr lang="sk-SK" dirty="0"/>
              <a:t>ETL Process</a:t>
            </a:r>
          </a:p>
          <a:p>
            <a:pPr lvl="1"/>
            <a:r>
              <a:rPr lang="sk-SK" dirty="0"/>
              <a:t>Data extraction</a:t>
            </a:r>
          </a:p>
          <a:p>
            <a:pPr lvl="1"/>
            <a:r>
              <a:rPr lang="sk-SK" dirty="0"/>
              <a:t>Enforcing data quality (DQ) and consistency standards</a:t>
            </a:r>
          </a:p>
          <a:p>
            <a:pPr lvl="1"/>
            <a:r>
              <a:rPr lang="sk-SK" dirty="0"/>
              <a:t>Conforming data from various source systems</a:t>
            </a:r>
          </a:p>
          <a:p>
            <a:pPr lvl="1"/>
            <a:r>
              <a:rPr lang="sk-SK" dirty="0"/>
              <a:t>Delivering data to the target</a:t>
            </a:r>
          </a:p>
          <a:p>
            <a:pPr lvl="1"/>
            <a:endParaRPr lang="sk-SK" dirty="0"/>
          </a:p>
          <a:p>
            <a:r>
              <a:rPr lang="sk-SK" dirty="0"/>
              <a:t>ETL Tool</a:t>
            </a:r>
          </a:p>
          <a:p>
            <a:pPr lvl="1"/>
            <a:r>
              <a:rPr lang="sk-SK" dirty="0"/>
              <a:t>Software implementing ETL steps</a:t>
            </a:r>
          </a:p>
          <a:p>
            <a:pPr lvl="1"/>
            <a:r>
              <a:rPr lang="sk-SK" dirty="0"/>
              <a:t>Designed specifically to perform data transfomations</a:t>
            </a:r>
          </a:p>
        </p:txBody>
      </p:sp>
    </p:spTree>
    <p:extLst>
      <p:ext uri="{BB962C8B-B14F-4D97-AF65-F5344CB8AC3E}">
        <p14:creationId xmlns:p14="http://schemas.microsoft.com/office/powerpoint/2010/main" val="222279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06D7-3C2F-4EF1-9948-1DF0738D779E}"/>
              </a:ext>
            </a:extLst>
          </p:cNvPr>
          <p:cNvSpPr>
            <a:spLocks noGrp="1"/>
          </p:cNvSpPr>
          <p:nvPr>
            <p:ph type="title"/>
          </p:nvPr>
        </p:nvSpPr>
        <p:spPr/>
        <p:txBody>
          <a:bodyPr/>
          <a:lstStyle/>
          <a:p>
            <a:r>
              <a:rPr lang="sk-SK" dirty="0"/>
              <a:t>Session Task</a:t>
            </a:r>
          </a:p>
        </p:txBody>
      </p:sp>
      <p:pic>
        <p:nvPicPr>
          <p:cNvPr id="4" name="Picture 3">
            <a:extLst>
              <a:ext uri="{FF2B5EF4-FFF2-40B4-BE49-F238E27FC236}">
                <a16:creationId xmlns:a16="http://schemas.microsoft.com/office/drawing/2014/main" id="{16F05FB1-DB5D-4708-8331-E4DC6771E6FF}"/>
              </a:ext>
            </a:extLst>
          </p:cNvPr>
          <p:cNvPicPr>
            <a:picLocks noChangeAspect="1"/>
          </p:cNvPicPr>
          <p:nvPr/>
        </p:nvPicPr>
        <p:blipFill>
          <a:blip r:embed="rId2"/>
          <a:stretch>
            <a:fillRect/>
          </a:stretch>
        </p:blipFill>
        <p:spPr>
          <a:xfrm>
            <a:off x="513941" y="2012950"/>
            <a:ext cx="8609524" cy="4019048"/>
          </a:xfrm>
          <a:prstGeom prst="rect">
            <a:avLst/>
          </a:prstGeom>
        </p:spPr>
      </p:pic>
    </p:spTree>
    <p:extLst>
      <p:ext uri="{BB962C8B-B14F-4D97-AF65-F5344CB8AC3E}">
        <p14:creationId xmlns:p14="http://schemas.microsoft.com/office/powerpoint/2010/main" val="1959305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0F58-59A3-48E6-A388-07600F72BCD7}"/>
              </a:ext>
            </a:extLst>
          </p:cNvPr>
          <p:cNvSpPr>
            <a:spLocks noGrp="1"/>
          </p:cNvSpPr>
          <p:nvPr>
            <p:ph type="title"/>
          </p:nvPr>
        </p:nvSpPr>
        <p:spPr/>
        <p:txBody>
          <a:bodyPr/>
          <a:lstStyle/>
          <a:p>
            <a:r>
              <a:rPr lang="sk-SK" dirty="0"/>
              <a:t>Session Task</a:t>
            </a:r>
          </a:p>
        </p:txBody>
      </p:sp>
      <p:pic>
        <p:nvPicPr>
          <p:cNvPr id="4" name="Picture 3">
            <a:extLst>
              <a:ext uri="{FF2B5EF4-FFF2-40B4-BE49-F238E27FC236}">
                <a16:creationId xmlns:a16="http://schemas.microsoft.com/office/drawing/2014/main" id="{58388665-BE49-4A15-92A0-DB570BA538B2}"/>
              </a:ext>
            </a:extLst>
          </p:cNvPr>
          <p:cNvPicPr>
            <a:picLocks noChangeAspect="1"/>
          </p:cNvPicPr>
          <p:nvPr/>
        </p:nvPicPr>
        <p:blipFill>
          <a:blip r:embed="rId3"/>
          <a:stretch>
            <a:fillRect/>
          </a:stretch>
        </p:blipFill>
        <p:spPr>
          <a:xfrm>
            <a:off x="287784" y="2012950"/>
            <a:ext cx="7257143" cy="4180952"/>
          </a:xfrm>
          <a:prstGeom prst="rect">
            <a:avLst/>
          </a:prstGeom>
        </p:spPr>
      </p:pic>
      <p:pic>
        <p:nvPicPr>
          <p:cNvPr id="5" name="Picture 4">
            <a:extLst>
              <a:ext uri="{FF2B5EF4-FFF2-40B4-BE49-F238E27FC236}">
                <a16:creationId xmlns:a16="http://schemas.microsoft.com/office/drawing/2014/main" id="{7F35977D-1545-4F42-8DAF-91B3A49711C9}"/>
              </a:ext>
            </a:extLst>
          </p:cNvPr>
          <p:cNvPicPr>
            <a:picLocks noChangeAspect="1"/>
          </p:cNvPicPr>
          <p:nvPr/>
        </p:nvPicPr>
        <p:blipFill>
          <a:blip r:embed="rId4"/>
          <a:stretch>
            <a:fillRect/>
          </a:stretch>
        </p:blipFill>
        <p:spPr>
          <a:xfrm>
            <a:off x="5106387" y="3835429"/>
            <a:ext cx="4686454" cy="3221008"/>
          </a:xfrm>
          <a:prstGeom prst="rect">
            <a:avLst/>
          </a:prstGeom>
        </p:spPr>
      </p:pic>
    </p:spTree>
    <p:extLst>
      <p:ext uri="{BB962C8B-B14F-4D97-AF65-F5344CB8AC3E}">
        <p14:creationId xmlns:p14="http://schemas.microsoft.com/office/powerpoint/2010/main" val="4090868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3419-8DE6-49AB-AB91-353580BA27AF}"/>
              </a:ext>
            </a:extLst>
          </p:cNvPr>
          <p:cNvSpPr>
            <a:spLocks noGrp="1"/>
          </p:cNvSpPr>
          <p:nvPr>
            <p:ph type="title"/>
          </p:nvPr>
        </p:nvSpPr>
        <p:spPr/>
        <p:txBody>
          <a:bodyPr/>
          <a:lstStyle/>
          <a:p>
            <a:r>
              <a:rPr lang="sk-SK" dirty="0"/>
              <a:t>Session Task</a:t>
            </a:r>
          </a:p>
        </p:txBody>
      </p:sp>
      <p:pic>
        <p:nvPicPr>
          <p:cNvPr id="4" name="Picture 3">
            <a:extLst>
              <a:ext uri="{FF2B5EF4-FFF2-40B4-BE49-F238E27FC236}">
                <a16:creationId xmlns:a16="http://schemas.microsoft.com/office/drawing/2014/main" id="{7B41E1BF-A5FE-431B-BD54-6A2954C337A3}"/>
              </a:ext>
            </a:extLst>
          </p:cNvPr>
          <p:cNvPicPr>
            <a:picLocks noChangeAspect="1"/>
          </p:cNvPicPr>
          <p:nvPr/>
        </p:nvPicPr>
        <p:blipFill>
          <a:blip r:embed="rId2"/>
          <a:stretch>
            <a:fillRect/>
          </a:stretch>
        </p:blipFill>
        <p:spPr>
          <a:xfrm>
            <a:off x="494308" y="2012950"/>
            <a:ext cx="5285714" cy="3314286"/>
          </a:xfrm>
          <a:prstGeom prst="rect">
            <a:avLst/>
          </a:prstGeom>
        </p:spPr>
      </p:pic>
      <p:pic>
        <p:nvPicPr>
          <p:cNvPr id="5" name="Picture 4">
            <a:extLst>
              <a:ext uri="{FF2B5EF4-FFF2-40B4-BE49-F238E27FC236}">
                <a16:creationId xmlns:a16="http://schemas.microsoft.com/office/drawing/2014/main" id="{A6DC33B6-B7ED-478F-A88A-A72BC3406C82}"/>
              </a:ext>
            </a:extLst>
          </p:cNvPr>
          <p:cNvPicPr>
            <a:picLocks noChangeAspect="1"/>
          </p:cNvPicPr>
          <p:nvPr/>
        </p:nvPicPr>
        <p:blipFill>
          <a:blip r:embed="rId3"/>
          <a:stretch>
            <a:fillRect/>
          </a:stretch>
        </p:blipFill>
        <p:spPr>
          <a:xfrm>
            <a:off x="3137165" y="2915741"/>
            <a:ext cx="6190476" cy="4352381"/>
          </a:xfrm>
          <a:prstGeom prst="rect">
            <a:avLst/>
          </a:prstGeom>
        </p:spPr>
      </p:pic>
    </p:spTree>
    <p:extLst>
      <p:ext uri="{BB962C8B-B14F-4D97-AF65-F5344CB8AC3E}">
        <p14:creationId xmlns:p14="http://schemas.microsoft.com/office/powerpoint/2010/main" val="4179282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641B-515A-4B1D-989D-FC38A9D5CDBF}"/>
              </a:ext>
            </a:extLst>
          </p:cNvPr>
          <p:cNvSpPr>
            <a:spLocks noGrp="1"/>
          </p:cNvSpPr>
          <p:nvPr>
            <p:ph type="title"/>
          </p:nvPr>
        </p:nvSpPr>
        <p:spPr/>
        <p:txBody>
          <a:bodyPr/>
          <a:lstStyle/>
          <a:p>
            <a:r>
              <a:rPr lang="sk-SK" dirty="0"/>
              <a:t>Session Task</a:t>
            </a:r>
          </a:p>
        </p:txBody>
      </p:sp>
      <p:pic>
        <p:nvPicPr>
          <p:cNvPr id="4" name="Picture 3">
            <a:extLst>
              <a:ext uri="{FF2B5EF4-FFF2-40B4-BE49-F238E27FC236}">
                <a16:creationId xmlns:a16="http://schemas.microsoft.com/office/drawing/2014/main" id="{2A05F89F-DB95-4844-BD75-C413992BC3E9}"/>
              </a:ext>
            </a:extLst>
          </p:cNvPr>
          <p:cNvPicPr>
            <a:picLocks noChangeAspect="1"/>
          </p:cNvPicPr>
          <p:nvPr/>
        </p:nvPicPr>
        <p:blipFill>
          <a:blip r:embed="rId2"/>
          <a:stretch>
            <a:fillRect/>
          </a:stretch>
        </p:blipFill>
        <p:spPr>
          <a:xfrm>
            <a:off x="530381" y="1854913"/>
            <a:ext cx="5152381" cy="5704762"/>
          </a:xfrm>
          <a:prstGeom prst="rect">
            <a:avLst/>
          </a:prstGeom>
        </p:spPr>
      </p:pic>
      <p:pic>
        <p:nvPicPr>
          <p:cNvPr id="5" name="Picture 4">
            <a:extLst>
              <a:ext uri="{FF2B5EF4-FFF2-40B4-BE49-F238E27FC236}">
                <a16:creationId xmlns:a16="http://schemas.microsoft.com/office/drawing/2014/main" id="{B3C7A08F-F586-45F2-B0BA-84672F530244}"/>
              </a:ext>
            </a:extLst>
          </p:cNvPr>
          <p:cNvPicPr>
            <a:picLocks noChangeAspect="1"/>
          </p:cNvPicPr>
          <p:nvPr/>
        </p:nvPicPr>
        <p:blipFill>
          <a:blip r:embed="rId3"/>
          <a:stretch>
            <a:fillRect/>
          </a:stretch>
        </p:blipFill>
        <p:spPr>
          <a:xfrm>
            <a:off x="4583280" y="4253246"/>
            <a:ext cx="5009154" cy="2903032"/>
          </a:xfrm>
          <a:prstGeom prst="rect">
            <a:avLst/>
          </a:prstGeom>
        </p:spPr>
      </p:pic>
    </p:spTree>
    <p:extLst>
      <p:ext uri="{BB962C8B-B14F-4D97-AF65-F5344CB8AC3E}">
        <p14:creationId xmlns:p14="http://schemas.microsoft.com/office/powerpoint/2010/main" val="3786861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DED1-5349-478B-AB50-4544AA31D14E}"/>
              </a:ext>
            </a:extLst>
          </p:cNvPr>
          <p:cNvSpPr>
            <a:spLocks noGrp="1"/>
          </p:cNvSpPr>
          <p:nvPr>
            <p:ph type="title"/>
          </p:nvPr>
        </p:nvSpPr>
        <p:spPr/>
        <p:txBody>
          <a:bodyPr/>
          <a:lstStyle/>
          <a:p>
            <a:r>
              <a:rPr lang="sk-SK" dirty="0"/>
              <a:t>Session Task</a:t>
            </a:r>
          </a:p>
        </p:txBody>
      </p:sp>
      <p:pic>
        <p:nvPicPr>
          <p:cNvPr id="4" name="Picture 3">
            <a:extLst>
              <a:ext uri="{FF2B5EF4-FFF2-40B4-BE49-F238E27FC236}">
                <a16:creationId xmlns:a16="http://schemas.microsoft.com/office/drawing/2014/main" id="{1C0D96D7-0678-4721-9726-F05D7B3E91C6}"/>
              </a:ext>
            </a:extLst>
          </p:cNvPr>
          <p:cNvPicPr>
            <a:picLocks noChangeAspect="1"/>
          </p:cNvPicPr>
          <p:nvPr/>
        </p:nvPicPr>
        <p:blipFill>
          <a:blip r:embed="rId2"/>
          <a:stretch>
            <a:fillRect/>
          </a:stretch>
        </p:blipFill>
        <p:spPr>
          <a:xfrm>
            <a:off x="168883" y="1859590"/>
            <a:ext cx="9742857" cy="3657143"/>
          </a:xfrm>
          <a:prstGeom prst="rect">
            <a:avLst/>
          </a:prstGeom>
        </p:spPr>
      </p:pic>
    </p:spTree>
    <p:extLst>
      <p:ext uri="{BB962C8B-B14F-4D97-AF65-F5344CB8AC3E}">
        <p14:creationId xmlns:p14="http://schemas.microsoft.com/office/powerpoint/2010/main" val="3583358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8536-4920-4A8E-B4A6-1EC26F6F409D}"/>
              </a:ext>
            </a:extLst>
          </p:cNvPr>
          <p:cNvSpPr>
            <a:spLocks noGrp="1"/>
          </p:cNvSpPr>
          <p:nvPr>
            <p:ph type="title"/>
          </p:nvPr>
        </p:nvSpPr>
        <p:spPr/>
        <p:txBody>
          <a:bodyPr/>
          <a:lstStyle/>
          <a:p>
            <a:r>
              <a:rPr lang="sk-SK" dirty="0"/>
              <a:t>Session Task</a:t>
            </a:r>
          </a:p>
        </p:txBody>
      </p:sp>
      <p:pic>
        <p:nvPicPr>
          <p:cNvPr id="4" name="Picture 3">
            <a:extLst>
              <a:ext uri="{FF2B5EF4-FFF2-40B4-BE49-F238E27FC236}">
                <a16:creationId xmlns:a16="http://schemas.microsoft.com/office/drawing/2014/main" id="{143099E3-E581-4552-A235-24F3686629BA}"/>
              </a:ext>
            </a:extLst>
          </p:cNvPr>
          <p:cNvPicPr>
            <a:picLocks noChangeAspect="1"/>
          </p:cNvPicPr>
          <p:nvPr/>
        </p:nvPicPr>
        <p:blipFill>
          <a:blip r:embed="rId2"/>
          <a:stretch>
            <a:fillRect/>
          </a:stretch>
        </p:blipFill>
        <p:spPr>
          <a:xfrm>
            <a:off x="493133" y="1932218"/>
            <a:ext cx="5314286" cy="1847619"/>
          </a:xfrm>
          <a:prstGeom prst="rect">
            <a:avLst/>
          </a:prstGeom>
        </p:spPr>
      </p:pic>
      <p:pic>
        <p:nvPicPr>
          <p:cNvPr id="5" name="Picture 4">
            <a:extLst>
              <a:ext uri="{FF2B5EF4-FFF2-40B4-BE49-F238E27FC236}">
                <a16:creationId xmlns:a16="http://schemas.microsoft.com/office/drawing/2014/main" id="{D6B4D933-9CC8-4852-AC75-320311A80B6B}"/>
              </a:ext>
            </a:extLst>
          </p:cNvPr>
          <p:cNvPicPr>
            <a:picLocks noChangeAspect="1"/>
          </p:cNvPicPr>
          <p:nvPr/>
        </p:nvPicPr>
        <p:blipFill>
          <a:blip r:embed="rId3"/>
          <a:stretch>
            <a:fillRect/>
          </a:stretch>
        </p:blipFill>
        <p:spPr>
          <a:xfrm>
            <a:off x="3376975" y="3267436"/>
            <a:ext cx="6200000" cy="3933333"/>
          </a:xfrm>
          <a:prstGeom prst="rect">
            <a:avLst/>
          </a:prstGeom>
        </p:spPr>
      </p:pic>
    </p:spTree>
    <p:extLst>
      <p:ext uri="{BB962C8B-B14F-4D97-AF65-F5344CB8AC3E}">
        <p14:creationId xmlns:p14="http://schemas.microsoft.com/office/powerpoint/2010/main" val="2623649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E21C-18E4-4458-BCC0-0F5E6891E684}"/>
              </a:ext>
            </a:extLst>
          </p:cNvPr>
          <p:cNvSpPr>
            <a:spLocks noGrp="1"/>
          </p:cNvSpPr>
          <p:nvPr>
            <p:ph type="title"/>
          </p:nvPr>
        </p:nvSpPr>
        <p:spPr/>
        <p:txBody>
          <a:bodyPr/>
          <a:lstStyle/>
          <a:p>
            <a:r>
              <a:rPr lang="sk-SK" dirty="0"/>
              <a:t>Session Task</a:t>
            </a:r>
          </a:p>
        </p:txBody>
      </p:sp>
      <p:pic>
        <p:nvPicPr>
          <p:cNvPr id="4" name="Picture 3">
            <a:extLst>
              <a:ext uri="{FF2B5EF4-FFF2-40B4-BE49-F238E27FC236}">
                <a16:creationId xmlns:a16="http://schemas.microsoft.com/office/drawing/2014/main" id="{8F4410D0-842F-4C25-8C68-EA66DF0FD614}"/>
              </a:ext>
            </a:extLst>
          </p:cNvPr>
          <p:cNvPicPr>
            <a:picLocks noChangeAspect="1"/>
          </p:cNvPicPr>
          <p:nvPr/>
        </p:nvPicPr>
        <p:blipFill>
          <a:blip r:embed="rId3"/>
          <a:stretch>
            <a:fillRect/>
          </a:stretch>
        </p:blipFill>
        <p:spPr>
          <a:xfrm>
            <a:off x="2808064" y="2195661"/>
            <a:ext cx="6257143" cy="5066667"/>
          </a:xfrm>
          <a:prstGeom prst="rect">
            <a:avLst/>
          </a:prstGeom>
        </p:spPr>
      </p:pic>
    </p:spTree>
    <p:extLst>
      <p:ext uri="{BB962C8B-B14F-4D97-AF65-F5344CB8AC3E}">
        <p14:creationId xmlns:p14="http://schemas.microsoft.com/office/powerpoint/2010/main" val="2360061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1511-8ED3-4331-9C2D-06A70CB58DB4}"/>
              </a:ext>
            </a:extLst>
          </p:cNvPr>
          <p:cNvSpPr>
            <a:spLocks noGrp="1"/>
          </p:cNvSpPr>
          <p:nvPr>
            <p:ph type="title"/>
          </p:nvPr>
        </p:nvSpPr>
        <p:spPr/>
        <p:txBody>
          <a:bodyPr/>
          <a:lstStyle/>
          <a:p>
            <a:r>
              <a:rPr lang="sk-SK" dirty="0"/>
              <a:t>Session Task</a:t>
            </a:r>
          </a:p>
        </p:txBody>
      </p:sp>
      <p:pic>
        <p:nvPicPr>
          <p:cNvPr id="4" name="Picture 3">
            <a:extLst>
              <a:ext uri="{FF2B5EF4-FFF2-40B4-BE49-F238E27FC236}">
                <a16:creationId xmlns:a16="http://schemas.microsoft.com/office/drawing/2014/main" id="{08B7A136-FE9D-4D62-BCF3-FD237ECB53F9}"/>
              </a:ext>
            </a:extLst>
          </p:cNvPr>
          <p:cNvPicPr>
            <a:picLocks noChangeAspect="1"/>
          </p:cNvPicPr>
          <p:nvPr/>
        </p:nvPicPr>
        <p:blipFill>
          <a:blip r:embed="rId3"/>
          <a:stretch>
            <a:fillRect/>
          </a:stretch>
        </p:blipFill>
        <p:spPr>
          <a:xfrm>
            <a:off x="-1" y="1818948"/>
            <a:ext cx="10080625" cy="3921778"/>
          </a:xfrm>
          <a:prstGeom prst="rect">
            <a:avLst/>
          </a:prstGeom>
        </p:spPr>
      </p:pic>
    </p:spTree>
    <p:extLst>
      <p:ext uri="{BB962C8B-B14F-4D97-AF65-F5344CB8AC3E}">
        <p14:creationId xmlns:p14="http://schemas.microsoft.com/office/powerpoint/2010/main" val="2240359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F7C0-7CF8-4A4C-A5AE-46EC4C627E2A}"/>
              </a:ext>
            </a:extLst>
          </p:cNvPr>
          <p:cNvSpPr>
            <a:spLocks noGrp="1"/>
          </p:cNvSpPr>
          <p:nvPr>
            <p:ph type="title"/>
          </p:nvPr>
        </p:nvSpPr>
        <p:spPr/>
        <p:txBody>
          <a:bodyPr/>
          <a:lstStyle/>
          <a:p>
            <a:r>
              <a:rPr lang="sk-SK" dirty="0"/>
              <a:t>Parallel Tasks</a:t>
            </a:r>
          </a:p>
        </p:txBody>
      </p:sp>
      <p:pic>
        <p:nvPicPr>
          <p:cNvPr id="4" name="Picture 3">
            <a:extLst>
              <a:ext uri="{FF2B5EF4-FFF2-40B4-BE49-F238E27FC236}">
                <a16:creationId xmlns:a16="http://schemas.microsoft.com/office/drawing/2014/main" id="{7BAD3B02-1456-471B-94D4-CD1758BA623F}"/>
              </a:ext>
            </a:extLst>
          </p:cNvPr>
          <p:cNvPicPr>
            <a:picLocks noChangeAspect="1"/>
          </p:cNvPicPr>
          <p:nvPr/>
        </p:nvPicPr>
        <p:blipFill>
          <a:blip r:embed="rId2"/>
          <a:stretch>
            <a:fillRect/>
          </a:stretch>
        </p:blipFill>
        <p:spPr>
          <a:xfrm>
            <a:off x="1806978" y="1975075"/>
            <a:ext cx="6466667" cy="3609524"/>
          </a:xfrm>
          <a:prstGeom prst="rect">
            <a:avLst/>
          </a:prstGeom>
        </p:spPr>
      </p:pic>
    </p:spTree>
    <p:extLst>
      <p:ext uri="{BB962C8B-B14F-4D97-AF65-F5344CB8AC3E}">
        <p14:creationId xmlns:p14="http://schemas.microsoft.com/office/powerpoint/2010/main" val="21963187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4019-22EA-4948-8462-AFEADF2AAE1C}"/>
              </a:ext>
            </a:extLst>
          </p:cNvPr>
          <p:cNvSpPr>
            <a:spLocks noGrp="1"/>
          </p:cNvSpPr>
          <p:nvPr>
            <p:ph type="title"/>
          </p:nvPr>
        </p:nvSpPr>
        <p:spPr/>
        <p:txBody>
          <a:bodyPr/>
          <a:lstStyle/>
          <a:p>
            <a:r>
              <a:rPr lang="sk-SK" dirty="0"/>
              <a:t>Serial Tasks</a:t>
            </a:r>
          </a:p>
        </p:txBody>
      </p:sp>
      <p:pic>
        <p:nvPicPr>
          <p:cNvPr id="4" name="Picture 3">
            <a:extLst>
              <a:ext uri="{FF2B5EF4-FFF2-40B4-BE49-F238E27FC236}">
                <a16:creationId xmlns:a16="http://schemas.microsoft.com/office/drawing/2014/main" id="{A1BB3F5F-B68F-40CC-91B6-41BDF6583290}"/>
              </a:ext>
            </a:extLst>
          </p:cNvPr>
          <p:cNvPicPr>
            <a:picLocks noChangeAspect="1"/>
          </p:cNvPicPr>
          <p:nvPr/>
        </p:nvPicPr>
        <p:blipFill>
          <a:blip r:embed="rId2"/>
          <a:stretch>
            <a:fillRect/>
          </a:stretch>
        </p:blipFill>
        <p:spPr>
          <a:xfrm>
            <a:off x="318975" y="1475581"/>
            <a:ext cx="9276190" cy="4238095"/>
          </a:xfrm>
          <a:prstGeom prst="rect">
            <a:avLst/>
          </a:prstGeom>
        </p:spPr>
      </p:pic>
      <p:pic>
        <p:nvPicPr>
          <p:cNvPr id="6" name="Picture 5">
            <a:extLst>
              <a:ext uri="{FF2B5EF4-FFF2-40B4-BE49-F238E27FC236}">
                <a16:creationId xmlns:a16="http://schemas.microsoft.com/office/drawing/2014/main" id="{A29C84A7-3BDC-4767-9F40-74381946DAAE}"/>
              </a:ext>
            </a:extLst>
          </p:cNvPr>
          <p:cNvPicPr>
            <a:picLocks noChangeAspect="1"/>
          </p:cNvPicPr>
          <p:nvPr/>
        </p:nvPicPr>
        <p:blipFill>
          <a:blip r:embed="rId3"/>
          <a:stretch>
            <a:fillRect/>
          </a:stretch>
        </p:blipFill>
        <p:spPr>
          <a:xfrm>
            <a:off x="1727944" y="5848529"/>
            <a:ext cx="5121638" cy="1658166"/>
          </a:xfrm>
          <a:prstGeom prst="rect">
            <a:avLst/>
          </a:prstGeom>
        </p:spPr>
      </p:pic>
    </p:spTree>
    <p:extLst>
      <p:ext uri="{BB962C8B-B14F-4D97-AF65-F5344CB8AC3E}">
        <p14:creationId xmlns:p14="http://schemas.microsoft.com/office/powerpoint/2010/main" val="84591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E6C6-DAAD-4D7C-9ED8-CE9A713CE4EC}"/>
              </a:ext>
            </a:extLst>
          </p:cNvPr>
          <p:cNvSpPr>
            <a:spLocks noGrp="1"/>
          </p:cNvSpPr>
          <p:nvPr>
            <p:ph type="title"/>
          </p:nvPr>
        </p:nvSpPr>
        <p:spPr/>
        <p:txBody>
          <a:bodyPr/>
          <a:lstStyle/>
          <a:p>
            <a:r>
              <a:rPr lang="sk-SK" dirty="0"/>
              <a:t>ETL Tools</a:t>
            </a:r>
          </a:p>
        </p:txBody>
      </p:sp>
      <p:sp>
        <p:nvSpPr>
          <p:cNvPr id="3" name="Content Placeholder 2">
            <a:extLst>
              <a:ext uri="{FF2B5EF4-FFF2-40B4-BE49-F238E27FC236}">
                <a16:creationId xmlns:a16="http://schemas.microsoft.com/office/drawing/2014/main" id="{31832148-2E6F-4D30-B90A-5ACCD8D79DD9}"/>
              </a:ext>
            </a:extLst>
          </p:cNvPr>
          <p:cNvSpPr>
            <a:spLocks noGrp="1"/>
          </p:cNvSpPr>
          <p:nvPr>
            <p:ph idx="1"/>
          </p:nvPr>
        </p:nvSpPr>
        <p:spPr/>
        <p:txBody>
          <a:bodyPr/>
          <a:lstStyle/>
          <a:p>
            <a:r>
              <a:rPr lang="sk-SK" dirty="0"/>
              <a:t>Extract and Load are flexible on interfaces</a:t>
            </a:r>
          </a:p>
          <a:p>
            <a:pPr lvl="1"/>
            <a:r>
              <a:rPr lang="sk-SK" dirty="0"/>
              <a:t>Flat files, databases, XML data, message queues, web services, LDAP</a:t>
            </a:r>
          </a:p>
          <a:p>
            <a:pPr lvl="1"/>
            <a:r>
              <a:rPr lang="sk-SK" dirty="0"/>
              <a:t>Semi-structured data (emails, logs, wiki)</a:t>
            </a:r>
          </a:p>
          <a:p>
            <a:pPr lvl="1"/>
            <a:r>
              <a:rPr lang="sk-SK" dirty="0"/>
              <a:t>Unstructured data (blogs, documents)</a:t>
            </a:r>
          </a:p>
          <a:p>
            <a:pPr lvl="1"/>
            <a:r>
              <a:rPr lang="sk-SK" dirty="0"/>
              <a:t>Extensible with custom connectors</a:t>
            </a:r>
          </a:p>
          <a:p>
            <a:pPr lvl="1"/>
            <a:r>
              <a:rPr lang="sk-SK" dirty="0"/>
              <a:t>Change data capture</a:t>
            </a:r>
          </a:p>
          <a:p>
            <a:pPr lvl="1"/>
            <a:r>
              <a:rPr lang="sk-SK" dirty="0"/>
              <a:t>Local data, FTP, SFTP, SCP, HTTP</a:t>
            </a:r>
          </a:p>
        </p:txBody>
      </p:sp>
    </p:spTree>
    <p:extLst>
      <p:ext uri="{BB962C8B-B14F-4D97-AF65-F5344CB8AC3E}">
        <p14:creationId xmlns:p14="http://schemas.microsoft.com/office/powerpoint/2010/main" val="4257345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B50A-B212-4E9C-B7D1-C390B998A644}"/>
              </a:ext>
            </a:extLst>
          </p:cNvPr>
          <p:cNvSpPr>
            <a:spLocks noGrp="1"/>
          </p:cNvSpPr>
          <p:nvPr>
            <p:ph type="title"/>
          </p:nvPr>
        </p:nvSpPr>
        <p:spPr/>
        <p:txBody>
          <a:bodyPr/>
          <a:lstStyle/>
          <a:p>
            <a:r>
              <a:rPr lang="sk-SK" dirty="0"/>
              <a:t>Workflow monitor</a:t>
            </a:r>
          </a:p>
        </p:txBody>
      </p:sp>
      <p:pic>
        <p:nvPicPr>
          <p:cNvPr id="4" name="Picture 3">
            <a:extLst>
              <a:ext uri="{FF2B5EF4-FFF2-40B4-BE49-F238E27FC236}">
                <a16:creationId xmlns:a16="http://schemas.microsoft.com/office/drawing/2014/main" id="{74305AEB-020B-4856-BE2D-FDA402E88480}"/>
              </a:ext>
            </a:extLst>
          </p:cNvPr>
          <p:cNvPicPr>
            <a:picLocks noChangeAspect="1"/>
          </p:cNvPicPr>
          <p:nvPr/>
        </p:nvPicPr>
        <p:blipFill>
          <a:blip r:embed="rId2"/>
          <a:stretch>
            <a:fillRect/>
          </a:stretch>
        </p:blipFill>
        <p:spPr>
          <a:xfrm>
            <a:off x="1946" y="2012950"/>
            <a:ext cx="10080625" cy="5275353"/>
          </a:xfrm>
          <a:prstGeom prst="rect">
            <a:avLst/>
          </a:prstGeom>
        </p:spPr>
      </p:pic>
    </p:spTree>
    <p:extLst>
      <p:ext uri="{BB962C8B-B14F-4D97-AF65-F5344CB8AC3E}">
        <p14:creationId xmlns:p14="http://schemas.microsoft.com/office/powerpoint/2010/main" val="129699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A7AB-A9CE-41FD-AB57-0BD2F842B56B}"/>
              </a:ext>
            </a:extLst>
          </p:cNvPr>
          <p:cNvSpPr>
            <a:spLocks noGrp="1"/>
          </p:cNvSpPr>
          <p:nvPr>
            <p:ph type="title"/>
          </p:nvPr>
        </p:nvSpPr>
        <p:spPr/>
        <p:txBody>
          <a:bodyPr/>
          <a:lstStyle/>
          <a:p>
            <a:r>
              <a:rPr lang="sk-SK" dirty="0"/>
              <a:t>ETL Tools</a:t>
            </a:r>
          </a:p>
        </p:txBody>
      </p:sp>
      <p:sp>
        <p:nvSpPr>
          <p:cNvPr id="3" name="Content Placeholder 2">
            <a:extLst>
              <a:ext uri="{FF2B5EF4-FFF2-40B4-BE49-F238E27FC236}">
                <a16:creationId xmlns:a16="http://schemas.microsoft.com/office/drawing/2014/main" id="{24ABF847-5EFC-402D-9D27-BB42848A1C9F}"/>
              </a:ext>
            </a:extLst>
          </p:cNvPr>
          <p:cNvSpPr>
            <a:spLocks noGrp="1"/>
          </p:cNvSpPr>
          <p:nvPr>
            <p:ph idx="1"/>
          </p:nvPr>
        </p:nvSpPr>
        <p:spPr/>
        <p:txBody>
          <a:bodyPr/>
          <a:lstStyle/>
          <a:p>
            <a:r>
              <a:rPr lang="sk-SK" dirty="0"/>
              <a:t>Clean and Transform</a:t>
            </a:r>
          </a:p>
          <a:p>
            <a:pPr lvl="1"/>
            <a:r>
              <a:rPr lang="sk-SK" dirty="0"/>
              <a:t>Lookups, validations, filters, translations</a:t>
            </a:r>
          </a:p>
          <a:p>
            <a:pPr lvl="1"/>
            <a:r>
              <a:rPr lang="sk-SK" dirty="0"/>
              <a:t>Changing data structure</a:t>
            </a:r>
          </a:p>
          <a:p>
            <a:pPr lvl="1"/>
            <a:r>
              <a:rPr lang="sk-SK" dirty="0"/>
              <a:t>Joins</a:t>
            </a:r>
          </a:p>
          <a:p>
            <a:pPr lvl="1"/>
            <a:r>
              <a:rPr lang="sk-SK" dirty="0"/>
              <a:t>Normalization / Denormalization</a:t>
            </a:r>
          </a:p>
          <a:p>
            <a:pPr lvl="1"/>
            <a:r>
              <a:rPr lang="sk-SK" dirty="0"/>
              <a:t>Aggregations, partitioning </a:t>
            </a:r>
          </a:p>
          <a:p>
            <a:pPr lvl="1"/>
            <a:endParaRPr lang="sk-SK" dirty="0"/>
          </a:p>
          <a:p>
            <a:pPr lvl="1"/>
            <a:endParaRPr lang="sk-SK" dirty="0"/>
          </a:p>
          <a:p>
            <a:endParaRPr lang="sk-SK" dirty="0"/>
          </a:p>
        </p:txBody>
      </p:sp>
    </p:spTree>
    <p:extLst>
      <p:ext uri="{BB962C8B-B14F-4D97-AF65-F5344CB8AC3E}">
        <p14:creationId xmlns:p14="http://schemas.microsoft.com/office/powerpoint/2010/main" val="173307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67A0-30DB-4BFE-82EB-C16CAFE96053}"/>
              </a:ext>
            </a:extLst>
          </p:cNvPr>
          <p:cNvSpPr>
            <a:spLocks noGrp="1"/>
          </p:cNvSpPr>
          <p:nvPr>
            <p:ph type="title"/>
          </p:nvPr>
        </p:nvSpPr>
        <p:spPr/>
        <p:txBody>
          <a:bodyPr/>
          <a:lstStyle/>
          <a:p>
            <a:r>
              <a:rPr lang="sk-SK" dirty="0"/>
              <a:t>ETL Tools</a:t>
            </a:r>
          </a:p>
        </p:txBody>
      </p:sp>
      <p:sp>
        <p:nvSpPr>
          <p:cNvPr id="3" name="Content Placeholder 2">
            <a:extLst>
              <a:ext uri="{FF2B5EF4-FFF2-40B4-BE49-F238E27FC236}">
                <a16:creationId xmlns:a16="http://schemas.microsoft.com/office/drawing/2014/main" id="{11C1A0BE-14CB-413F-BB09-569FD6168D2E}"/>
              </a:ext>
            </a:extLst>
          </p:cNvPr>
          <p:cNvSpPr>
            <a:spLocks noGrp="1"/>
          </p:cNvSpPr>
          <p:nvPr>
            <p:ph idx="1"/>
          </p:nvPr>
        </p:nvSpPr>
        <p:spPr/>
        <p:txBody>
          <a:bodyPr/>
          <a:lstStyle/>
          <a:p>
            <a:r>
              <a:rPr lang="sk-SK" dirty="0"/>
              <a:t>Performance</a:t>
            </a:r>
          </a:p>
          <a:p>
            <a:pPr lvl="1"/>
            <a:r>
              <a:rPr lang="sk-SK" dirty="0"/>
              <a:t>Dedicated HW</a:t>
            </a:r>
          </a:p>
          <a:p>
            <a:pPr lvl="1"/>
            <a:r>
              <a:rPr lang="sk-SK" dirty="0"/>
              <a:t>Symetric multiprocessing (SMP)</a:t>
            </a:r>
          </a:p>
          <a:p>
            <a:pPr lvl="2"/>
            <a:r>
              <a:rPr lang="sk-SK" dirty="0"/>
              <a:t>Pipeline, multithreaded</a:t>
            </a:r>
          </a:p>
          <a:p>
            <a:pPr lvl="1"/>
            <a:r>
              <a:rPr lang="sk-SK" dirty="0"/>
              <a:t>Massive parallel processing (MPP)</a:t>
            </a:r>
          </a:p>
          <a:p>
            <a:pPr lvl="2"/>
            <a:r>
              <a:rPr lang="sk-SK" dirty="0"/>
              <a:t>Clustering, MapReduce</a:t>
            </a:r>
          </a:p>
          <a:p>
            <a:pPr lvl="1"/>
            <a:r>
              <a:rPr lang="sk-SK" dirty="0"/>
              <a:t>Load balancing</a:t>
            </a:r>
          </a:p>
          <a:p>
            <a:r>
              <a:rPr lang="sk-SK" dirty="0"/>
              <a:t>Efective development</a:t>
            </a:r>
          </a:p>
          <a:p>
            <a:pPr lvl="1"/>
            <a:r>
              <a:rPr lang="sk-SK" dirty="0"/>
              <a:t>Reusable components</a:t>
            </a:r>
          </a:p>
          <a:p>
            <a:pPr lvl="1"/>
            <a:r>
              <a:rPr lang="sk-SK" dirty="0"/>
              <a:t>Impact analysis – Data lineage</a:t>
            </a:r>
          </a:p>
          <a:p>
            <a:pPr lvl="1"/>
            <a:endParaRPr lang="sk-SK" dirty="0"/>
          </a:p>
          <a:p>
            <a:pPr lvl="1"/>
            <a:endParaRPr lang="sk-SK" dirty="0"/>
          </a:p>
          <a:p>
            <a:endParaRPr lang="sk-SK" dirty="0"/>
          </a:p>
        </p:txBody>
      </p:sp>
      <p:pic>
        <p:nvPicPr>
          <p:cNvPr id="4" name="Picture 3">
            <a:extLst>
              <a:ext uri="{FF2B5EF4-FFF2-40B4-BE49-F238E27FC236}">
                <a16:creationId xmlns:a16="http://schemas.microsoft.com/office/drawing/2014/main" id="{C801A93A-6DC8-4370-B66C-F77795386B2D}"/>
              </a:ext>
            </a:extLst>
          </p:cNvPr>
          <p:cNvPicPr>
            <a:picLocks noChangeAspect="1"/>
          </p:cNvPicPr>
          <p:nvPr/>
        </p:nvPicPr>
        <p:blipFill>
          <a:blip r:embed="rId2"/>
          <a:stretch>
            <a:fillRect/>
          </a:stretch>
        </p:blipFill>
        <p:spPr>
          <a:xfrm>
            <a:off x="7056536" y="1258094"/>
            <a:ext cx="2802198" cy="2066136"/>
          </a:xfrm>
          <a:prstGeom prst="rect">
            <a:avLst/>
          </a:prstGeom>
        </p:spPr>
      </p:pic>
      <p:pic>
        <p:nvPicPr>
          <p:cNvPr id="5" name="Picture 4">
            <a:extLst>
              <a:ext uri="{FF2B5EF4-FFF2-40B4-BE49-F238E27FC236}">
                <a16:creationId xmlns:a16="http://schemas.microsoft.com/office/drawing/2014/main" id="{1EB2130F-4670-4757-907F-9691F1CC29B3}"/>
              </a:ext>
            </a:extLst>
          </p:cNvPr>
          <p:cNvPicPr>
            <a:picLocks noChangeAspect="1"/>
          </p:cNvPicPr>
          <p:nvPr/>
        </p:nvPicPr>
        <p:blipFill>
          <a:blip r:embed="rId3"/>
          <a:stretch>
            <a:fillRect/>
          </a:stretch>
        </p:blipFill>
        <p:spPr>
          <a:xfrm>
            <a:off x="6663497" y="4685112"/>
            <a:ext cx="2910716" cy="1950638"/>
          </a:xfrm>
          <a:prstGeom prst="rect">
            <a:avLst/>
          </a:prstGeom>
        </p:spPr>
      </p:pic>
    </p:spTree>
    <p:extLst>
      <p:ext uri="{BB962C8B-B14F-4D97-AF65-F5344CB8AC3E}">
        <p14:creationId xmlns:p14="http://schemas.microsoft.com/office/powerpoint/2010/main" val="413557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DFB0-E962-4AEF-8471-26DF76FBFCAB}"/>
              </a:ext>
            </a:extLst>
          </p:cNvPr>
          <p:cNvSpPr>
            <a:spLocks noGrp="1"/>
          </p:cNvSpPr>
          <p:nvPr>
            <p:ph type="title"/>
          </p:nvPr>
        </p:nvSpPr>
        <p:spPr/>
        <p:txBody>
          <a:bodyPr/>
          <a:lstStyle/>
          <a:p>
            <a:r>
              <a:rPr lang="sk-SK" dirty="0"/>
              <a:t>ETL Tools</a:t>
            </a:r>
          </a:p>
        </p:txBody>
      </p:sp>
      <p:sp>
        <p:nvSpPr>
          <p:cNvPr id="3" name="Content Placeholder 2">
            <a:extLst>
              <a:ext uri="{FF2B5EF4-FFF2-40B4-BE49-F238E27FC236}">
                <a16:creationId xmlns:a16="http://schemas.microsoft.com/office/drawing/2014/main" id="{526198D6-9A8F-4AB0-9888-4E37E9663930}"/>
              </a:ext>
            </a:extLst>
          </p:cNvPr>
          <p:cNvSpPr>
            <a:spLocks noGrp="1"/>
          </p:cNvSpPr>
          <p:nvPr>
            <p:ph idx="1"/>
          </p:nvPr>
        </p:nvSpPr>
        <p:spPr/>
        <p:txBody>
          <a:bodyPr/>
          <a:lstStyle/>
          <a:p>
            <a:r>
              <a:rPr lang="sk-SK" dirty="0"/>
              <a:t>User friendly</a:t>
            </a:r>
          </a:p>
          <a:p>
            <a:pPr lvl="1"/>
            <a:r>
              <a:rPr lang="sk-SK" dirty="0"/>
              <a:t>GUI</a:t>
            </a:r>
          </a:p>
          <a:p>
            <a:pPr lvl="1"/>
            <a:r>
              <a:rPr lang="sk-SK" dirty="0"/>
              <a:t>Metadata</a:t>
            </a:r>
          </a:p>
          <a:p>
            <a:r>
              <a:rPr lang="sk-SK" dirty="0"/>
              <a:t>Manegeability</a:t>
            </a:r>
          </a:p>
          <a:p>
            <a:pPr lvl="1"/>
            <a:r>
              <a:rPr lang="sk-SK" dirty="0"/>
              <a:t>Team collaboration</a:t>
            </a:r>
          </a:p>
          <a:p>
            <a:pPr lvl="1"/>
            <a:r>
              <a:rPr lang="sk-SK" dirty="0"/>
              <a:t>Transformation repository</a:t>
            </a:r>
          </a:p>
          <a:p>
            <a:pPr lvl="1"/>
            <a:r>
              <a:rPr lang="sk-SK" dirty="0"/>
              <a:t>Metadata repository</a:t>
            </a:r>
          </a:p>
          <a:p>
            <a:pPr lvl="1"/>
            <a:r>
              <a:rPr lang="sk-SK" dirty="0"/>
              <a:t>Developement process</a:t>
            </a:r>
          </a:p>
          <a:p>
            <a:r>
              <a:rPr lang="sk-SK" dirty="0"/>
              <a:t>Runtime</a:t>
            </a:r>
          </a:p>
          <a:p>
            <a:pPr lvl="1"/>
            <a:r>
              <a:rPr lang="sk-SK" dirty="0"/>
              <a:t>Schedulers, Recovery &amp; Restart, Workflow</a:t>
            </a:r>
          </a:p>
          <a:p>
            <a:pPr lvl="1"/>
            <a:endParaRPr lang="sk-SK" dirty="0"/>
          </a:p>
        </p:txBody>
      </p:sp>
    </p:spTree>
    <p:extLst>
      <p:ext uri="{BB962C8B-B14F-4D97-AF65-F5344CB8AC3E}">
        <p14:creationId xmlns:p14="http://schemas.microsoft.com/office/powerpoint/2010/main" val="1095733516"/>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tív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Bitstream Vera Sans"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Bitstream Vera Sans" pitchFamily="16" charset="0"/>
          </a:defRPr>
        </a:defPPr>
      </a:lstStyle>
    </a:lnDef>
  </a:objectDefaults>
  <a:extraClrSchemeLst>
    <a:extraClrScheme>
      <a:clrScheme name="Motí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í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í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í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í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í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í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otív Office">
  <a:themeElements>
    <a:clrScheme name="Motí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ív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Bitstream Vera Sans"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Bitstream Vera Sans" pitchFamily="16" charset="0"/>
          </a:defRPr>
        </a:defPPr>
      </a:lstStyle>
    </a:lnDef>
  </a:objectDefaults>
  <a:extraClrSchemeLst>
    <a:extraClrScheme>
      <a:clrScheme name="Motí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í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í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í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í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í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í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otí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27545</TotalTime>
  <Words>2739</Words>
  <Application>Microsoft Office PowerPoint</Application>
  <PresentationFormat>Custom</PresentationFormat>
  <Paragraphs>310</Paragraphs>
  <Slides>60</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Arial</vt:lpstr>
      <vt:lpstr>Arial Black</vt:lpstr>
      <vt:lpstr>Bitstream Vera Sans</vt:lpstr>
      <vt:lpstr>Times New Roman</vt:lpstr>
      <vt:lpstr>Motív Office</vt:lpstr>
      <vt:lpstr>1_Motív Office</vt:lpstr>
      <vt:lpstr>ETL</vt:lpstr>
      <vt:lpstr>ETL</vt:lpstr>
      <vt:lpstr>ETL</vt:lpstr>
      <vt:lpstr>ETL Importance</vt:lpstr>
      <vt:lpstr>ETL</vt:lpstr>
      <vt:lpstr>ETL Tools</vt:lpstr>
      <vt:lpstr>ETL Tools</vt:lpstr>
      <vt:lpstr>ETL Tools</vt:lpstr>
      <vt:lpstr>ETL Tools</vt:lpstr>
      <vt:lpstr>ETL Tools</vt:lpstr>
      <vt:lpstr>ETL Tools </vt:lpstr>
      <vt:lpstr>ETL Market</vt:lpstr>
      <vt:lpstr>ELT</vt:lpstr>
      <vt:lpstr>ETL or ELT?</vt:lpstr>
      <vt:lpstr>ETL Tool Example (Informatica)</vt:lpstr>
      <vt:lpstr>Informatica Architecture</vt:lpstr>
      <vt:lpstr>Domain</vt:lpstr>
      <vt:lpstr>Domain Properties</vt:lpstr>
      <vt:lpstr>PowerCenter Repository</vt:lpstr>
      <vt:lpstr>Server – Client Architecture</vt:lpstr>
      <vt:lpstr>Repository Service</vt:lpstr>
      <vt:lpstr>Integration Service</vt:lpstr>
      <vt:lpstr>Integration Service</vt:lpstr>
      <vt:lpstr>Users</vt:lpstr>
      <vt:lpstr>Sources &amp; Targets</vt:lpstr>
      <vt:lpstr>Source Analyzer</vt:lpstr>
      <vt:lpstr>Source Analyzer</vt:lpstr>
      <vt:lpstr>Source Analyzer (Table Import)</vt:lpstr>
      <vt:lpstr>Target Designer</vt:lpstr>
      <vt:lpstr>Target Designer</vt:lpstr>
      <vt:lpstr>Mappings in Informatica</vt:lpstr>
      <vt:lpstr>Mapping objects</vt:lpstr>
      <vt:lpstr>Mapping objects</vt:lpstr>
      <vt:lpstr>Stage Mapping</vt:lpstr>
      <vt:lpstr>Mapping Designer</vt:lpstr>
      <vt:lpstr>Mapping Designer</vt:lpstr>
      <vt:lpstr>Mapping Designer</vt:lpstr>
      <vt:lpstr>Mapping Designer</vt:lpstr>
      <vt:lpstr>Mapping Designer</vt:lpstr>
      <vt:lpstr>Mapping Parameters and Variables</vt:lpstr>
      <vt:lpstr>Create Parameter/Variable</vt:lpstr>
      <vt:lpstr>Create Parameter/Variable</vt:lpstr>
      <vt:lpstr>Workflow in Informatica</vt:lpstr>
      <vt:lpstr>Workflow</vt:lpstr>
      <vt:lpstr>Workflow Manager</vt:lpstr>
      <vt:lpstr>Workflow Manager</vt:lpstr>
      <vt:lpstr>Relational Connection</vt:lpstr>
      <vt:lpstr>Workflow Manager</vt:lpstr>
      <vt:lpstr>Task Developer</vt:lpstr>
      <vt:lpstr>Session Task</vt:lpstr>
      <vt:lpstr>Session Task</vt:lpstr>
      <vt:lpstr>Session Task</vt:lpstr>
      <vt:lpstr>Session Task</vt:lpstr>
      <vt:lpstr>Session Task</vt:lpstr>
      <vt:lpstr>Session Task</vt:lpstr>
      <vt:lpstr>Session Task</vt:lpstr>
      <vt:lpstr>Session Task</vt:lpstr>
      <vt:lpstr>Parallel Tasks</vt:lpstr>
      <vt:lpstr>Serial Tasks</vt:lpstr>
      <vt:lpstr>Workflow monitor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Architektúra pre lepšie webové aplikácie a služby  Peter R</dc:title>
  <dc:creator>rgolian</dc:creator>
  <cp:lastModifiedBy>rgolian</cp:lastModifiedBy>
  <cp:revision>1717</cp:revision>
  <cp:lastPrinted>2008-01-19T15:49:09Z</cp:lastPrinted>
  <dcterms:created xsi:type="dcterms:W3CDTF">2008-01-19T16:22:48Z</dcterms:created>
  <dcterms:modified xsi:type="dcterms:W3CDTF">2018-11-14T15:22:50Z</dcterms:modified>
</cp:coreProperties>
</file>