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57" r:id="rId3"/>
    <p:sldId id="274" r:id="rId4"/>
    <p:sldId id="277" r:id="rId5"/>
    <p:sldId id="278" r:id="rId6"/>
    <p:sldId id="279" r:id="rId7"/>
    <p:sldId id="260" r:id="rId8"/>
    <p:sldId id="280" r:id="rId9"/>
    <p:sldId id="262" r:id="rId10"/>
    <p:sldId id="263" r:id="rId11"/>
    <p:sldId id="267" r:id="rId12"/>
    <p:sldId id="268" r:id="rId13"/>
    <p:sldId id="269" r:id="rId14"/>
    <p:sldId id="270" r:id="rId15"/>
    <p:sldId id="271" r:id="rId16"/>
    <p:sldId id="281" r:id="rId17"/>
    <p:sldId id="282"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phen Jarnagin" initials="SJ"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5214"/>
    <a:srgbClr val="EC5532"/>
    <a:srgbClr val="EC52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67" autoAdjust="0"/>
  </p:normalViewPr>
  <p:slideViewPr>
    <p:cSldViewPr>
      <p:cViewPr>
        <p:scale>
          <a:sx n="70" d="100"/>
          <a:sy n="70" d="100"/>
        </p:scale>
        <p:origin x="-592" y="-8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197554-DD5E-4F79-B3F5-3E2E9CB8D87E}" type="doc">
      <dgm:prSet loTypeId="urn:microsoft.com/office/officeart/2005/8/layout/hChevron3" loCatId="process" qsTypeId="urn:microsoft.com/office/officeart/2005/8/quickstyle/simple3" qsCatId="simple" csTypeId="urn:microsoft.com/office/officeart/2005/8/colors/accent5_2" csCatId="accent5" phldr="1"/>
      <dgm:spPr/>
    </dgm:pt>
    <dgm:pt modelId="{BC9AD522-B691-42A9-A974-5A86EDD6CA55}">
      <dgm:prSet phldrT="[Text]"/>
      <dgm:spPr/>
      <dgm:t>
        <a:bodyPr/>
        <a:lstStyle/>
        <a:p>
          <a:pPr algn="ctr"/>
          <a:r>
            <a:rPr lang="en-US" dirty="0" smtClean="0"/>
            <a:t>Introduction</a:t>
          </a:r>
          <a:endParaRPr lang="en-US" dirty="0"/>
        </a:p>
      </dgm:t>
    </dgm:pt>
    <dgm:pt modelId="{B0AD5B82-6C68-48CD-BFCA-9E50CD3C8380}" type="parTrans" cxnId="{32E30AAF-8CBE-4A72-914B-AC2DBD2F55E4}">
      <dgm:prSet/>
      <dgm:spPr/>
      <dgm:t>
        <a:bodyPr/>
        <a:lstStyle/>
        <a:p>
          <a:endParaRPr lang="en-US"/>
        </a:p>
      </dgm:t>
    </dgm:pt>
    <dgm:pt modelId="{0D108BD7-91C3-4CE3-8C83-0361618662DE}" type="sibTrans" cxnId="{32E30AAF-8CBE-4A72-914B-AC2DBD2F55E4}">
      <dgm:prSet/>
      <dgm:spPr/>
      <dgm:t>
        <a:bodyPr/>
        <a:lstStyle/>
        <a:p>
          <a:endParaRPr lang="en-US"/>
        </a:p>
      </dgm:t>
    </dgm:pt>
    <dgm:pt modelId="{B179DEA4-132F-4024-B24A-D006D4B6456B}">
      <dgm:prSet phldrT="[Text]"/>
      <dgm:spPr/>
      <dgm:t>
        <a:bodyPr/>
        <a:lstStyle/>
        <a:p>
          <a:r>
            <a:rPr lang="en-US" dirty="0" smtClean="0"/>
            <a:t>The Problem</a:t>
          </a:r>
          <a:endParaRPr lang="en-US" dirty="0"/>
        </a:p>
      </dgm:t>
    </dgm:pt>
    <dgm:pt modelId="{9885FEF3-B8BE-41F0-AFC8-A810C3ACECC5}" type="parTrans" cxnId="{89553B72-7FD9-430B-84E6-D0B00F4E0CB3}">
      <dgm:prSet/>
      <dgm:spPr/>
      <dgm:t>
        <a:bodyPr/>
        <a:lstStyle/>
        <a:p>
          <a:endParaRPr lang="en-US"/>
        </a:p>
      </dgm:t>
    </dgm:pt>
    <dgm:pt modelId="{81DADDB9-1265-4685-8E30-E72A375A3C4A}" type="sibTrans" cxnId="{89553B72-7FD9-430B-84E6-D0B00F4E0CB3}">
      <dgm:prSet/>
      <dgm:spPr/>
      <dgm:t>
        <a:bodyPr/>
        <a:lstStyle/>
        <a:p>
          <a:endParaRPr lang="en-US"/>
        </a:p>
      </dgm:t>
    </dgm:pt>
    <dgm:pt modelId="{E4A4E879-0EEE-4661-ACE3-C040B25161FB}">
      <dgm:prSet phldrT="[Text]"/>
      <dgm:spPr/>
      <dgm:t>
        <a:bodyPr/>
        <a:lstStyle/>
        <a:p>
          <a:r>
            <a:rPr lang="en-US" dirty="0" smtClean="0"/>
            <a:t>Requirements</a:t>
          </a:r>
          <a:endParaRPr lang="en-US" dirty="0"/>
        </a:p>
      </dgm:t>
    </dgm:pt>
    <dgm:pt modelId="{DC06D519-C687-4E45-B20D-3CBBEF2AF653}" type="parTrans" cxnId="{20D31D68-4EA8-4A03-B989-53ABAC7A9A7E}">
      <dgm:prSet/>
      <dgm:spPr/>
      <dgm:t>
        <a:bodyPr/>
        <a:lstStyle/>
        <a:p>
          <a:endParaRPr lang="en-US"/>
        </a:p>
      </dgm:t>
    </dgm:pt>
    <dgm:pt modelId="{4ADAE110-9763-465A-A463-29289FA07CAC}" type="sibTrans" cxnId="{20D31D68-4EA8-4A03-B989-53ABAC7A9A7E}">
      <dgm:prSet/>
      <dgm:spPr/>
      <dgm:t>
        <a:bodyPr/>
        <a:lstStyle/>
        <a:p>
          <a:endParaRPr lang="en-US"/>
        </a:p>
      </dgm:t>
    </dgm:pt>
    <dgm:pt modelId="{87761A77-EDB2-485C-9294-482123788B30}">
      <dgm:prSet phldrT="[Text]"/>
      <dgm:spPr/>
      <dgm:t>
        <a:bodyPr/>
        <a:lstStyle/>
        <a:p>
          <a:r>
            <a:rPr lang="en-US" dirty="0" smtClean="0"/>
            <a:t>Goals</a:t>
          </a:r>
          <a:endParaRPr lang="en-US" dirty="0"/>
        </a:p>
      </dgm:t>
    </dgm:pt>
    <dgm:pt modelId="{95863D65-253E-4943-83D7-456A24562F6A}" type="parTrans" cxnId="{A3AE87F6-AD17-4095-A154-CEE69FD6A111}">
      <dgm:prSet/>
      <dgm:spPr/>
    </dgm:pt>
    <dgm:pt modelId="{4375D709-C339-40F2-8B5D-82F000D7E9C2}" type="sibTrans" cxnId="{A3AE87F6-AD17-4095-A154-CEE69FD6A111}">
      <dgm:prSet/>
      <dgm:spPr/>
    </dgm:pt>
    <dgm:pt modelId="{4833BEFD-39D3-4471-817C-8BB3A0D48DB2}" type="pres">
      <dgm:prSet presAssocID="{44197554-DD5E-4F79-B3F5-3E2E9CB8D87E}" presName="Name0" presStyleCnt="0">
        <dgm:presLayoutVars>
          <dgm:dir/>
          <dgm:resizeHandles val="exact"/>
        </dgm:presLayoutVars>
      </dgm:prSet>
      <dgm:spPr/>
    </dgm:pt>
    <dgm:pt modelId="{7B158498-B622-4CB0-9CD0-DCC114A02C60}" type="pres">
      <dgm:prSet presAssocID="{BC9AD522-B691-42A9-A974-5A86EDD6CA55}" presName="parTxOnly" presStyleLbl="node1" presStyleIdx="0" presStyleCnt="4" custLinFactNeighborY="94572">
        <dgm:presLayoutVars>
          <dgm:bulletEnabled val="1"/>
        </dgm:presLayoutVars>
      </dgm:prSet>
      <dgm:spPr/>
      <dgm:t>
        <a:bodyPr/>
        <a:lstStyle/>
        <a:p>
          <a:endParaRPr lang="en-US"/>
        </a:p>
      </dgm:t>
    </dgm:pt>
    <dgm:pt modelId="{E95D15C0-F1D0-4081-BD2B-438763B32818}" type="pres">
      <dgm:prSet presAssocID="{0D108BD7-91C3-4CE3-8C83-0361618662DE}" presName="parSpace" presStyleCnt="0"/>
      <dgm:spPr/>
    </dgm:pt>
    <dgm:pt modelId="{F8DF6330-48FC-4B08-B2A9-7E1D8627A31C}" type="pres">
      <dgm:prSet presAssocID="{B179DEA4-132F-4024-B24A-D006D4B6456B}" presName="parTxOnly" presStyleLbl="node1" presStyleIdx="1" presStyleCnt="4" custLinFactNeighborY="94572">
        <dgm:presLayoutVars>
          <dgm:bulletEnabled val="1"/>
        </dgm:presLayoutVars>
      </dgm:prSet>
      <dgm:spPr/>
      <dgm:t>
        <a:bodyPr/>
        <a:lstStyle/>
        <a:p>
          <a:endParaRPr lang="en-US"/>
        </a:p>
      </dgm:t>
    </dgm:pt>
    <dgm:pt modelId="{4F71F307-FF9F-4045-9842-66DB67E5BEDC}" type="pres">
      <dgm:prSet presAssocID="{81DADDB9-1265-4685-8E30-E72A375A3C4A}" presName="parSpace" presStyleCnt="0"/>
      <dgm:spPr/>
    </dgm:pt>
    <dgm:pt modelId="{E6CE6927-DC82-4A78-945F-DBD6C2A6BFE4}" type="pres">
      <dgm:prSet presAssocID="{E4A4E879-0EEE-4661-ACE3-C040B25161FB}" presName="parTxOnly" presStyleLbl="node1" presStyleIdx="2" presStyleCnt="4" custLinFactNeighborY="94572">
        <dgm:presLayoutVars>
          <dgm:bulletEnabled val="1"/>
        </dgm:presLayoutVars>
      </dgm:prSet>
      <dgm:spPr/>
      <dgm:t>
        <a:bodyPr/>
        <a:lstStyle/>
        <a:p>
          <a:endParaRPr lang="en-US"/>
        </a:p>
      </dgm:t>
    </dgm:pt>
    <dgm:pt modelId="{5A27E8CB-AB25-42E9-8D44-605263EE3144}" type="pres">
      <dgm:prSet presAssocID="{4ADAE110-9763-465A-A463-29289FA07CAC}" presName="parSpace" presStyleCnt="0"/>
      <dgm:spPr/>
    </dgm:pt>
    <dgm:pt modelId="{34D7A6DD-7696-4E89-AD2A-CA3D8BDC6410}" type="pres">
      <dgm:prSet presAssocID="{87761A77-EDB2-485C-9294-482123788B30}" presName="parTxOnly" presStyleLbl="node1" presStyleIdx="3" presStyleCnt="4">
        <dgm:presLayoutVars>
          <dgm:bulletEnabled val="1"/>
        </dgm:presLayoutVars>
      </dgm:prSet>
      <dgm:spPr/>
      <dgm:t>
        <a:bodyPr/>
        <a:lstStyle/>
        <a:p>
          <a:endParaRPr lang="en-US"/>
        </a:p>
      </dgm:t>
    </dgm:pt>
  </dgm:ptLst>
  <dgm:cxnLst>
    <dgm:cxn modelId="{3E979CCC-4AAF-455B-B02C-710D6721E809}" type="presOf" srcId="{44197554-DD5E-4F79-B3F5-3E2E9CB8D87E}" destId="{4833BEFD-39D3-4471-817C-8BB3A0D48DB2}" srcOrd="0" destOrd="0" presId="urn:microsoft.com/office/officeart/2005/8/layout/hChevron3"/>
    <dgm:cxn modelId="{032F92D8-F67C-4591-8581-35D9F39626B0}" type="presOf" srcId="{E4A4E879-0EEE-4661-ACE3-C040B25161FB}" destId="{E6CE6927-DC82-4A78-945F-DBD6C2A6BFE4}" srcOrd="0" destOrd="0" presId="urn:microsoft.com/office/officeart/2005/8/layout/hChevron3"/>
    <dgm:cxn modelId="{74008352-2952-4133-83D9-81C9E4547A55}" type="presOf" srcId="{87761A77-EDB2-485C-9294-482123788B30}" destId="{34D7A6DD-7696-4E89-AD2A-CA3D8BDC6410}" srcOrd="0" destOrd="0" presId="urn:microsoft.com/office/officeart/2005/8/layout/hChevron3"/>
    <dgm:cxn modelId="{A3AE87F6-AD17-4095-A154-CEE69FD6A111}" srcId="{44197554-DD5E-4F79-B3F5-3E2E9CB8D87E}" destId="{87761A77-EDB2-485C-9294-482123788B30}" srcOrd="3" destOrd="0" parTransId="{95863D65-253E-4943-83D7-456A24562F6A}" sibTransId="{4375D709-C339-40F2-8B5D-82F000D7E9C2}"/>
    <dgm:cxn modelId="{89553B72-7FD9-430B-84E6-D0B00F4E0CB3}" srcId="{44197554-DD5E-4F79-B3F5-3E2E9CB8D87E}" destId="{B179DEA4-132F-4024-B24A-D006D4B6456B}" srcOrd="1" destOrd="0" parTransId="{9885FEF3-B8BE-41F0-AFC8-A810C3ACECC5}" sibTransId="{81DADDB9-1265-4685-8E30-E72A375A3C4A}"/>
    <dgm:cxn modelId="{32E30AAF-8CBE-4A72-914B-AC2DBD2F55E4}" srcId="{44197554-DD5E-4F79-B3F5-3E2E9CB8D87E}" destId="{BC9AD522-B691-42A9-A974-5A86EDD6CA55}" srcOrd="0" destOrd="0" parTransId="{B0AD5B82-6C68-48CD-BFCA-9E50CD3C8380}" sibTransId="{0D108BD7-91C3-4CE3-8C83-0361618662DE}"/>
    <dgm:cxn modelId="{112C1748-3A48-4688-8443-427B464D95D1}" type="presOf" srcId="{BC9AD522-B691-42A9-A974-5A86EDD6CA55}" destId="{7B158498-B622-4CB0-9CD0-DCC114A02C60}" srcOrd="0" destOrd="0" presId="urn:microsoft.com/office/officeart/2005/8/layout/hChevron3"/>
    <dgm:cxn modelId="{0F8381B2-46E8-447C-803A-39905AD6862B}" type="presOf" srcId="{B179DEA4-132F-4024-B24A-D006D4B6456B}" destId="{F8DF6330-48FC-4B08-B2A9-7E1D8627A31C}" srcOrd="0" destOrd="0" presId="urn:microsoft.com/office/officeart/2005/8/layout/hChevron3"/>
    <dgm:cxn modelId="{20D31D68-4EA8-4A03-B989-53ABAC7A9A7E}" srcId="{44197554-DD5E-4F79-B3F5-3E2E9CB8D87E}" destId="{E4A4E879-0EEE-4661-ACE3-C040B25161FB}" srcOrd="2" destOrd="0" parTransId="{DC06D519-C687-4E45-B20D-3CBBEF2AF653}" sibTransId="{4ADAE110-9763-465A-A463-29289FA07CAC}"/>
    <dgm:cxn modelId="{45DD65F5-3C4C-486A-AD3B-4F1F34AF6D38}" type="presParOf" srcId="{4833BEFD-39D3-4471-817C-8BB3A0D48DB2}" destId="{7B158498-B622-4CB0-9CD0-DCC114A02C60}" srcOrd="0" destOrd="0" presId="urn:microsoft.com/office/officeart/2005/8/layout/hChevron3"/>
    <dgm:cxn modelId="{601875E2-DEE6-4A3A-A5C2-C93181F7AB3A}" type="presParOf" srcId="{4833BEFD-39D3-4471-817C-8BB3A0D48DB2}" destId="{E95D15C0-F1D0-4081-BD2B-438763B32818}" srcOrd="1" destOrd="0" presId="urn:microsoft.com/office/officeart/2005/8/layout/hChevron3"/>
    <dgm:cxn modelId="{2AD02D03-E8B2-4E74-9875-9DAD62A2D57A}" type="presParOf" srcId="{4833BEFD-39D3-4471-817C-8BB3A0D48DB2}" destId="{F8DF6330-48FC-4B08-B2A9-7E1D8627A31C}" srcOrd="2" destOrd="0" presId="urn:microsoft.com/office/officeart/2005/8/layout/hChevron3"/>
    <dgm:cxn modelId="{6E92D39A-7C51-412B-8C7D-5C3EC99116F9}" type="presParOf" srcId="{4833BEFD-39D3-4471-817C-8BB3A0D48DB2}" destId="{4F71F307-FF9F-4045-9842-66DB67E5BEDC}" srcOrd="3" destOrd="0" presId="urn:microsoft.com/office/officeart/2005/8/layout/hChevron3"/>
    <dgm:cxn modelId="{D6520F0D-DCE7-418A-A1A3-58CC5AFA880F}" type="presParOf" srcId="{4833BEFD-39D3-4471-817C-8BB3A0D48DB2}" destId="{E6CE6927-DC82-4A78-945F-DBD6C2A6BFE4}" srcOrd="4" destOrd="0" presId="urn:microsoft.com/office/officeart/2005/8/layout/hChevron3"/>
    <dgm:cxn modelId="{1AF8199D-DC6E-4251-9A3F-247DA1A33A0E}" type="presParOf" srcId="{4833BEFD-39D3-4471-817C-8BB3A0D48DB2}" destId="{5A27E8CB-AB25-42E9-8D44-605263EE3144}" srcOrd="5" destOrd="0" presId="urn:microsoft.com/office/officeart/2005/8/layout/hChevron3"/>
    <dgm:cxn modelId="{6A1DB73F-CAA2-4D25-B519-A7089D86A477}" type="presParOf" srcId="{4833BEFD-39D3-4471-817C-8BB3A0D48DB2}" destId="{34D7A6DD-7696-4E89-AD2A-CA3D8BDC6410}"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58498-B622-4CB0-9CD0-DCC114A02C60}">
      <dsp:nvSpPr>
        <dsp:cNvPr id="0" name=""/>
        <dsp:cNvSpPr/>
      </dsp:nvSpPr>
      <dsp:spPr>
        <a:xfrm>
          <a:off x="2678" y="0"/>
          <a:ext cx="2687835" cy="304800"/>
        </a:xfrm>
        <a:prstGeom prst="homePlate">
          <a:avLst/>
        </a:prstGeom>
        <a:gradFill rotWithShape="0">
          <a:gsLst>
            <a:gs pos="0">
              <a:schemeClr val="accent5">
                <a:hueOff val="0"/>
                <a:satOff val="0"/>
                <a:lumOff val="0"/>
                <a:alphaOff val="0"/>
                <a:tint val="45000"/>
                <a:satMod val="200000"/>
              </a:schemeClr>
            </a:gs>
            <a:gs pos="30000">
              <a:schemeClr val="accent5">
                <a:hueOff val="0"/>
                <a:satOff val="0"/>
                <a:lumOff val="0"/>
                <a:alphaOff val="0"/>
                <a:tint val="61000"/>
                <a:satMod val="200000"/>
              </a:schemeClr>
            </a:gs>
            <a:gs pos="45000">
              <a:schemeClr val="accent5">
                <a:hueOff val="0"/>
                <a:satOff val="0"/>
                <a:lumOff val="0"/>
                <a:alphaOff val="0"/>
                <a:tint val="66000"/>
                <a:satMod val="200000"/>
              </a:schemeClr>
            </a:gs>
            <a:gs pos="55000">
              <a:schemeClr val="accent5">
                <a:hueOff val="0"/>
                <a:satOff val="0"/>
                <a:lumOff val="0"/>
                <a:alphaOff val="0"/>
                <a:tint val="66000"/>
                <a:satMod val="200000"/>
              </a:schemeClr>
            </a:gs>
            <a:gs pos="73000">
              <a:schemeClr val="accent5">
                <a:hueOff val="0"/>
                <a:satOff val="0"/>
                <a:lumOff val="0"/>
                <a:alphaOff val="0"/>
                <a:tint val="61000"/>
                <a:satMod val="200000"/>
              </a:schemeClr>
            </a:gs>
            <a:gs pos="100000">
              <a:schemeClr val="accent5">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Introduction</a:t>
          </a:r>
          <a:endParaRPr lang="en-US" sz="1500" kern="1200" dirty="0"/>
        </a:p>
      </dsp:txBody>
      <dsp:txXfrm>
        <a:off x="2678" y="0"/>
        <a:ext cx="2611635" cy="304800"/>
      </dsp:txXfrm>
    </dsp:sp>
    <dsp:sp modelId="{F8DF6330-48FC-4B08-B2A9-7E1D8627A31C}">
      <dsp:nvSpPr>
        <dsp:cNvPr id="0" name=""/>
        <dsp:cNvSpPr/>
      </dsp:nvSpPr>
      <dsp:spPr>
        <a:xfrm>
          <a:off x="2152947" y="0"/>
          <a:ext cx="2687835" cy="304800"/>
        </a:xfrm>
        <a:prstGeom prst="chevron">
          <a:avLst/>
        </a:prstGeom>
        <a:gradFill rotWithShape="0">
          <a:gsLst>
            <a:gs pos="0">
              <a:schemeClr val="accent5">
                <a:hueOff val="0"/>
                <a:satOff val="0"/>
                <a:lumOff val="0"/>
                <a:alphaOff val="0"/>
                <a:tint val="45000"/>
                <a:satMod val="200000"/>
              </a:schemeClr>
            </a:gs>
            <a:gs pos="30000">
              <a:schemeClr val="accent5">
                <a:hueOff val="0"/>
                <a:satOff val="0"/>
                <a:lumOff val="0"/>
                <a:alphaOff val="0"/>
                <a:tint val="61000"/>
                <a:satMod val="200000"/>
              </a:schemeClr>
            </a:gs>
            <a:gs pos="45000">
              <a:schemeClr val="accent5">
                <a:hueOff val="0"/>
                <a:satOff val="0"/>
                <a:lumOff val="0"/>
                <a:alphaOff val="0"/>
                <a:tint val="66000"/>
                <a:satMod val="200000"/>
              </a:schemeClr>
            </a:gs>
            <a:gs pos="55000">
              <a:schemeClr val="accent5">
                <a:hueOff val="0"/>
                <a:satOff val="0"/>
                <a:lumOff val="0"/>
                <a:alphaOff val="0"/>
                <a:tint val="66000"/>
                <a:satMod val="200000"/>
              </a:schemeClr>
            </a:gs>
            <a:gs pos="73000">
              <a:schemeClr val="accent5">
                <a:hueOff val="0"/>
                <a:satOff val="0"/>
                <a:lumOff val="0"/>
                <a:alphaOff val="0"/>
                <a:tint val="61000"/>
                <a:satMod val="200000"/>
              </a:schemeClr>
            </a:gs>
            <a:gs pos="100000">
              <a:schemeClr val="accent5">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The Problem</a:t>
          </a:r>
          <a:endParaRPr lang="en-US" sz="1500" kern="1200" dirty="0"/>
        </a:p>
      </dsp:txBody>
      <dsp:txXfrm>
        <a:off x="2305347" y="0"/>
        <a:ext cx="2383035" cy="304800"/>
      </dsp:txXfrm>
    </dsp:sp>
    <dsp:sp modelId="{E6CE6927-DC82-4A78-945F-DBD6C2A6BFE4}">
      <dsp:nvSpPr>
        <dsp:cNvPr id="0" name=""/>
        <dsp:cNvSpPr/>
      </dsp:nvSpPr>
      <dsp:spPr>
        <a:xfrm>
          <a:off x="4303216" y="0"/>
          <a:ext cx="2687835" cy="304800"/>
        </a:xfrm>
        <a:prstGeom prst="chevron">
          <a:avLst/>
        </a:prstGeom>
        <a:gradFill rotWithShape="0">
          <a:gsLst>
            <a:gs pos="0">
              <a:schemeClr val="accent5">
                <a:hueOff val="0"/>
                <a:satOff val="0"/>
                <a:lumOff val="0"/>
                <a:alphaOff val="0"/>
                <a:tint val="45000"/>
                <a:satMod val="200000"/>
              </a:schemeClr>
            </a:gs>
            <a:gs pos="30000">
              <a:schemeClr val="accent5">
                <a:hueOff val="0"/>
                <a:satOff val="0"/>
                <a:lumOff val="0"/>
                <a:alphaOff val="0"/>
                <a:tint val="61000"/>
                <a:satMod val="200000"/>
              </a:schemeClr>
            </a:gs>
            <a:gs pos="45000">
              <a:schemeClr val="accent5">
                <a:hueOff val="0"/>
                <a:satOff val="0"/>
                <a:lumOff val="0"/>
                <a:alphaOff val="0"/>
                <a:tint val="66000"/>
                <a:satMod val="200000"/>
              </a:schemeClr>
            </a:gs>
            <a:gs pos="55000">
              <a:schemeClr val="accent5">
                <a:hueOff val="0"/>
                <a:satOff val="0"/>
                <a:lumOff val="0"/>
                <a:alphaOff val="0"/>
                <a:tint val="66000"/>
                <a:satMod val="200000"/>
              </a:schemeClr>
            </a:gs>
            <a:gs pos="73000">
              <a:schemeClr val="accent5">
                <a:hueOff val="0"/>
                <a:satOff val="0"/>
                <a:lumOff val="0"/>
                <a:alphaOff val="0"/>
                <a:tint val="61000"/>
                <a:satMod val="200000"/>
              </a:schemeClr>
            </a:gs>
            <a:gs pos="100000">
              <a:schemeClr val="accent5">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Requirements</a:t>
          </a:r>
          <a:endParaRPr lang="en-US" sz="1500" kern="1200" dirty="0"/>
        </a:p>
      </dsp:txBody>
      <dsp:txXfrm>
        <a:off x="4455616" y="0"/>
        <a:ext cx="2383035" cy="304800"/>
      </dsp:txXfrm>
    </dsp:sp>
    <dsp:sp modelId="{34D7A6DD-7696-4E89-AD2A-CA3D8BDC6410}">
      <dsp:nvSpPr>
        <dsp:cNvPr id="0" name=""/>
        <dsp:cNvSpPr/>
      </dsp:nvSpPr>
      <dsp:spPr>
        <a:xfrm>
          <a:off x="6453485" y="0"/>
          <a:ext cx="2687835" cy="304800"/>
        </a:xfrm>
        <a:prstGeom prst="chevron">
          <a:avLst/>
        </a:prstGeom>
        <a:gradFill rotWithShape="0">
          <a:gsLst>
            <a:gs pos="0">
              <a:schemeClr val="accent5">
                <a:hueOff val="0"/>
                <a:satOff val="0"/>
                <a:lumOff val="0"/>
                <a:alphaOff val="0"/>
                <a:tint val="45000"/>
                <a:satMod val="200000"/>
              </a:schemeClr>
            </a:gs>
            <a:gs pos="30000">
              <a:schemeClr val="accent5">
                <a:hueOff val="0"/>
                <a:satOff val="0"/>
                <a:lumOff val="0"/>
                <a:alphaOff val="0"/>
                <a:tint val="61000"/>
                <a:satMod val="200000"/>
              </a:schemeClr>
            </a:gs>
            <a:gs pos="45000">
              <a:schemeClr val="accent5">
                <a:hueOff val="0"/>
                <a:satOff val="0"/>
                <a:lumOff val="0"/>
                <a:alphaOff val="0"/>
                <a:tint val="66000"/>
                <a:satMod val="200000"/>
              </a:schemeClr>
            </a:gs>
            <a:gs pos="55000">
              <a:schemeClr val="accent5">
                <a:hueOff val="0"/>
                <a:satOff val="0"/>
                <a:lumOff val="0"/>
                <a:alphaOff val="0"/>
                <a:tint val="66000"/>
                <a:satMod val="200000"/>
              </a:schemeClr>
            </a:gs>
            <a:gs pos="73000">
              <a:schemeClr val="accent5">
                <a:hueOff val="0"/>
                <a:satOff val="0"/>
                <a:lumOff val="0"/>
                <a:alphaOff val="0"/>
                <a:tint val="61000"/>
                <a:satMod val="200000"/>
              </a:schemeClr>
            </a:gs>
            <a:gs pos="100000">
              <a:schemeClr val="accent5">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Goals</a:t>
          </a:r>
          <a:endParaRPr lang="en-US" sz="1500" kern="1200" dirty="0"/>
        </a:p>
      </dsp:txBody>
      <dsp:txXfrm>
        <a:off x="6605885" y="0"/>
        <a:ext cx="2383035" cy="30480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E77940-3F2D-41F8-B3F4-6E9C01670443}" type="datetimeFigureOut">
              <a:rPr lang="en-US" smtClean="0"/>
              <a:pPr/>
              <a:t>4/12/13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04E0C1-B7CE-4E83-8F36-0568C66A6E3C}" type="slidenum">
              <a:rPr lang="en-US" smtClean="0"/>
              <a:pPr/>
              <a:t>‹#›</a:t>
            </a:fld>
            <a:endParaRPr lang="en-US"/>
          </a:p>
        </p:txBody>
      </p:sp>
    </p:spTree>
    <p:extLst>
      <p:ext uri="{BB962C8B-B14F-4D97-AF65-F5344CB8AC3E}">
        <p14:creationId xmlns:p14="http://schemas.microsoft.com/office/powerpoint/2010/main" val="3459106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04E0C1-B7CE-4E83-8F36-0568C66A6E3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Think</a:t>
            </a:r>
            <a:r>
              <a:rPr lang="en-US" baseline="0" dirty="0" smtClean="0"/>
              <a:t> about combining with next slide since we’ve already gone over protocols.</a:t>
            </a:r>
            <a:endParaRPr lang="en-US" dirty="0"/>
          </a:p>
        </p:txBody>
      </p:sp>
      <p:sp>
        <p:nvSpPr>
          <p:cNvPr id="4" name="Slide Number Placeholder 3"/>
          <p:cNvSpPr>
            <a:spLocks noGrp="1"/>
          </p:cNvSpPr>
          <p:nvPr>
            <p:ph type="sldNum" sz="quarter" idx="10"/>
          </p:nvPr>
        </p:nvSpPr>
        <p:spPr/>
        <p:txBody>
          <a:bodyPr/>
          <a:lstStyle/>
          <a:p>
            <a:fld id="{1404E0C1-B7CE-4E83-8F36-0568C66A6E3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Orange background for</a:t>
            </a:r>
            <a:r>
              <a:rPr lang="en-US" baseline="0" dirty="0" smtClean="0"/>
              <a:t> prototype is really bad.</a:t>
            </a:r>
            <a:endParaRPr lang="en-US" dirty="0"/>
          </a:p>
        </p:txBody>
      </p:sp>
      <p:sp>
        <p:nvSpPr>
          <p:cNvPr id="4" name="Slide Number Placeholder 3"/>
          <p:cNvSpPr>
            <a:spLocks noGrp="1"/>
          </p:cNvSpPr>
          <p:nvPr>
            <p:ph type="sldNum" sz="quarter" idx="10"/>
          </p:nvPr>
        </p:nvSpPr>
        <p:spPr/>
        <p:txBody>
          <a:bodyPr/>
          <a:lstStyle/>
          <a:p>
            <a:fld id="{1404E0C1-B7CE-4E83-8F36-0568C66A6E3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Removed: Depending on that depth of the message, the expansion could be longer than one expansion.</a:t>
            </a:r>
          </a:p>
        </p:txBody>
      </p:sp>
      <p:sp>
        <p:nvSpPr>
          <p:cNvPr id="4" name="Slide Number Placeholder 3"/>
          <p:cNvSpPr>
            <a:spLocks noGrp="1"/>
          </p:cNvSpPr>
          <p:nvPr>
            <p:ph type="sldNum" sz="quarter" idx="10"/>
          </p:nvPr>
        </p:nvSpPr>
        <p:spPr/>
        <p:txBody>
          <a:bodyPr/>
          <a:lstStyle/>
          <a:p>
            <a:fld id="{1404E0C1-B7CE-4E83-8F36-0568C66A6E3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Removed</a:t>
            </a:r>
            <a:r>
              <a:rPr lang="en-US" baseline="0" dirty="0" smtClean="0"/>
              <a:t> bad title and replaced it with super-generic, but somehow acceptable title.</a:t>
            </a:r>
            <a:endParaRPr lang="en-US" dirty="0"/>
          </a:p>
        </p:txBody>
      </p:sp>
      <p:sp>
        <p:nvSpPr>
          <p:cNvPr id="4" name="Slide Number Placeholder 3"/>
          <p:cNvSpPr>
            <a:spLocks noGrp="1"/>
          </p:cNvSpPr>
          <p:nvPr>
            <p:ph type="sldNum" sz="quarter" idx="10"/>
          </p:nvPr>
        </p:nvSpPr>
        <p:spPr/>
        <p:txBody>
          <a:bodyPr/>
          <a:lstStyle/>
          <a:p>
            <a:fld id="{1404E0C1-B7CE-4E83-8F36-0568C66A6E3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Collection of = bad</a:t>
            </a:r>
            <a:r>
              <a:rPr lang="en-US" baseline="0" dirty="0" smtClean="0"/>
              <a:t>, Use specific number.  Bad last bullet point.</a:t>
            </a:r>
            <a:endParaRPr lang="en-US" dirty="0"/>
          </a:p>
        </p:txBody>
      </p:sp>
      <p:sp>
        <p:nvSpPr>
          <p:cNvPr id="4" name="Slide Number Placeholder 3"/>
          <p:cNvSpPr>
            <a:spLocks noGrp="1"/>
          </p:cNvSpPr>
          <p:nvPr>
            <p:ph type="sldNum" sz="quarter" idx="10"/>
          </p:nvPr>
        </p:nvSpPr>
        <p:spPr/>
        <p:txBody>
          <a:bodyPr/>
          <a:lstStyle/>
          <a:p>
            <a:fld id="{1404E0C1-B7CE-4E83-8F36-0568C66A6E3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Added requirements number</a:t>
            </a:r>
            <a:endParaRPr lang="en-US" dirty="0"/>
          </a:p>
        </p:txBody>
      </p:sp>
      <p:sp>
        <p:nvSpPr>
          <p:cNvPr id="4" name="Slide Number Placeholder 3"/>
          <p:cNvSpPr>
            <a:spLocks noGrp="1"/>
          </p:cNvSpPr>
          <p:nvPr>
            <p:ph type="sldNum" sz="quarter" idx="10"/>
          </p:nvPr>
        </p:nvSpPr>
        <p:spPr/>
        <p:txBody>
          <a:bodyPr/>
          <a:lstStyle/>
          <a:p>
            <a:fld id="{1404E0C1-B7CE-4E83-8F36-0568C66A6E3C}"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404E0C1-B7CE-4E83-8F36-0568C66A6E3C}"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04E0C1-B7CE-4E83-8F36-0568C66A6E3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Make sure to go into why the one bullet point is underlined so that people don’t think it’s just randomly underlined.</a:t>
            </a:r>
          </a:p>
        </p:txBody>
      </p:sp>
      <p:sp>
        <p:nvSpPr>
          <p:cNvPr id="4" name="Slide Number Placeholder 3"/>
          <p:cNvSpPr>
            <a:spLocks noGrp="1"/>
          </p:cNvSpPr>
          <p:nvPr>
            <p:ph type="sldNum" sz="quarter" idx="10"/>
          </p:nvPr>
        </p:nvSpPr>
        <p:spPr/>
        <p:txBody>
          <a:bodyPr/>
          <a:lstStyle/>
          <a:p>
            <a:fld id="{1404E0C1-B7CE-4E83-8F36-0568C66A6E3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Either</a:t>
            </a:r>
            <a:r>
              <a:rPr lang="en-US" baseline="0" dirty="0" smtClean="0"/>
              <a:t> move after DNP3 &amp; Modbus slides or define it here.</a:t>
            </a:r>
            <a:endParaRPr lang="en-US" dirty="0"/>
          </a:p>
        </p:txBody>
      </p:sp>
      <p:sp>
        <p:nvSpPr>
          <p:cNvPr id="4" name="Slide Number Placeholder 3"/>
          <p:cNvSpPr>
            <a:spLocks noGrp="1"/>
          </p:cNvSpPr>
          <p:nvPr>
            <p:ph type="sldNum" sz="quarter" idx="10"/>
          </p:nvPr>
        </p:nvSpPr>
        <p:spPr/>
        <p:txBody>
          <a:bodyPr/>
          <a:lstStyle/>
          <a:p>
            <a:fld id="{1404E0C1-B7CE-4E83-8F36-0568C66A6E3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Stefik</a:t>
            </a:r>
            <a:r>
              <a:rPr lang="en-US" dirty="0" smtClean="0"/>
              <a:t> didn’t complain, but should we</a:t>
            </a:r>
            <a:r>
              <a:rPr lang="en-US" baseline="0" dirty="0" smtClean="0"/>
              <a:t> really include a picture of a device that used the protocol?  You can’t tell in any way, shape, or form that it uses DNP, lots of devices use DNP, and in the next slide we don’t have a picture of a slide that uses Modbus.</a:t>
            </a:r>
            <a:endParaRPr lang="en-US" dirty="0"/>
          </a:p>
        </p:txBody>
      </p:sp>
      <p:sp>
        <p:nvSpPr>
          <p:cNvPr id="4" name="Slide Number Placeholder 3"/>
          <p:cNvSpPr>
            <a:spLocks noGrp="1"/>
          </p:cNvSpPr>
          <p:nvPr>
            <p:ph type="sldNum" sz="quarter" idx="10"/>
          </p:nvPr>
        </p:nvSpPr>
        <p:spPr/>
        <p:txBody>
          <a:bodyPr/>
          <a:lstStyle/>
          <a:p>
            <a:fld id="{1404E0C1-B7CE-4E83-8F36-0568C66A6E3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a:t>
            </a:r>
            <a:r>
              <a:rPr lang="en-US" baseline="0" dirty="0" smtClean="0"/>
              <a:t> we say easier to pare, then show an example of Modbus </a:t>
            </a:r>
            <a:r>
              <a:rPr lang="en-US" baseline="0" dirty="0" err="1" smtClean="0"/>
              <a:t>vs</a:t>
            </a:r>
            <a:r>
              <a:rPr lang="en-US" baseline="0" dirty="0" smtClean="0"/>
              <a:t> DNP3 instead of Modbus logo.</a:t>
            </a:r>
            <a:endParaRPr lang="en-US" dirty="0"/>
          </a:p>
        </p:txBody>
      </p:sp>
      <p:sp>
        <p:nvSpPr>
          <p:cNvPr id="4" name="Slide Number Placeholder 3"/>
          <p:cNvSpPr>
            <a:spLocks noGrp="1"/>
          </p:cNvSpPr>
          <p:nvPr>
            <p:ph type="sldNum" sz="quarter" idx="10"/>
          </p:nvPr>
        </p:nvSpPr>
        <p:spPr/>
        <p:txBody>
          <a:bodyPr/>
          <a:lstStyle/>
          <a:p>
            <a:fld id="{1404E0C1-B7CE-4E83-8F36-0568C66A6E3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Removed: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solution to these errors is to intercept the error message and look up the meaning of that message using a table.</a:t>
            </a:r>
          </a:p>
          <a:p>
            <a:r>
              <a:rPr lang="en-US" dirty="0" smtClean="0"/>
              <a:t>This on average takes approx. ten minutes.</a:t>
            </a:r>
            <a:endParaRPr lang="en-US" dirty="0"/>
          </a:p>
        </p:txBody>
      </p:sp>
      <p:sp>
        <p:nvSpPr>
          <p:cNvPr id="4" name="Slide Number Placeholder 3"/>
          <p:cNvSpPr>
            <a:spLocks noGrp="1"/>
          </p:cNvSpPr>
          <p:nvPr>
            <p:ph type="sldNum" sz="quarter" idx="10"/>
          </p:nvPr>
        </p:nvSpPr>
        <p:spPr/>
        <p:txBody>
          <a:bodyPr/>
          <a:lstStyle/>
          <a:p>
            <a:fld id="{1404E0C1-B7CE-4E83-8F36-0568C66A6E3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Cite images all over.</a:t>
            </a:r>
            <a:endParaRPr lang="en-US" dirty="0"/>
          </a:p>
        </p:txBody>
      </p:sp>
      <p:sp>
        <p:nvSpPr>
          <p:cNvPr id="4" name="Slide Number Placeholder 3"/>
          <p:cNvSpPr>
            <a:spLocks noGrp="1"/>
          </p:cNvSpPr>
          <p:nvPr>
            <p:ph type="sldNum" sz="quarter" idx="10"/>
          </p:nvPr>
        </p:nvSpPr>
        <p:spPr/>
        <p:txBody>
          <a:bodyPr/>
          <a:lstStyle/>
          <a:p>
            <a:fld id="{1404E0C1-B7CE-4E83-8F36-0568C66A6E3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like the intention of this</a:t>
            </a:r>
            <a:r>
              <a:rPr lang="en-US" baseline="0" dirty="0" smtClean="0"/>
              <a:t> slide (to introduce our product) but I think it needs a serious revamping, or possibly all new text.</a:t>
            </a:r>
            <a:endParaRPr lang="en-US" dirty="0"/>
          </a:p>
        </p:txBody>
      </p:sp>
      <p:sp>
        <p:nvSpPr>
          <p:cNvPr id="4" name="Slide Number Placeholder 3"/>
          <p:cNvSpPr>
            <a:spLocks noGrp="1"/>
          </p:cNvSpPr>
          <p:nvPr>
            <p:ph type="sldNum" sz="quarter" idx="10"/>
          </p:nvPr>
        </p:nvSpPr>
        <p:spPr/>
        <p:txBody>
          <a:bodyPr/>
          <a:lstStyle/>
          <a:p>
            <a:fld id="{1404E0C1-B7CE-4E83-8F36-0568C66A6E3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Master" Target="../slideMasters/slideMaster1.xml"/><Relationship Id="rId2" Type="http://schemas.openxmlformats.org/officeDocument/2006/relationships/diagramData" Target="../diagrams/data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1D8F828-9D28-413A-8DA3-CB4AD2D41BB5}" type="datetimeFigureOut">
              <a:rPr lang="en-US" smtClean="0"/>
              <a:pPr/>
              <a:t>4/12/13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3B83CCEF-3304-4B02-AB73-EB78835EA8C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8F828-9D28-413A-8DA3-CB4AD2D41BB5}" type="datetimeFigureOut">
              <a:rPr lang="en-US" smtClean="0"/>
              <a:pPr/>
              <a:t>4/12/13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3CCEF-3304-4B02-AB73-EB78835EA8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8F828-9D28-413A-8DA3-CB4AD2D41BB5}" type="datetimeFigureOut">
              <a:rPr lang="en-US" smtClean="0"/>
              <a:pPr/>
              <a:t>4/12/13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3CCEF-3304-4B02-AB73-EB78835EA8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atin typeface="Georgia"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78344"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1D8F828-9D28-413A-8DA3-CB4AD2D41BB5}" type="datetimeFigureOut">
              <a:rPr lang="en-US" smtClean="0"/>
              <a:pPr/>
              <a:t>4/12/13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3CCEF-3304-4B02-AB73-EB78835EA8CD}" type="slidenum">
              <a:rPr lang="en-US" smtClean="0"/>
              <a:pPr/>
              <a:t>‹#›</a:t>
            </a:fld>
            <a:endParaRPr lang="en-US"/>
          </a:p>
        </p:txBody>
      </p:sp>
      <p:graphicFrame>
        <p:nvGraphicFramePr>
          <p:cNvPr id="11" name="Diagram 10"/>
          <p:cNvGraphicFramePr/>
          <p:nvPr userDrawn="1"/>
        </p:nvGraphicFramePr>
        <p:xfrm>
          <a:off x="0" y="6553200"/>
          <a:ext cx="9144000" cy="30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1D8F828-9D28-413A-8DA3-CB4AD2D41BB5}" type="datetimeFigureOut">
              <a:rPr lang="en-US" smtClean="0"/>
              <a:pPr/>
              <a:t>4/12/13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3CCEF-3304-4B02-AB73-EB78835EA8C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1D8F828-9D28-413A-8DA3-CB4AD2D41BB5}" type="datetimeFigureOut">
              <a:rPr lang="en-US" smtClean="0"/>
              <a:pPr/>
              <a:t>4/12/13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3CCEF-3304-4B02-AB73-EB78835EA8CD}" type="slidenum">
              <a:rPr lang="en-US" smtClean="0"/>
              <a:pPr/>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B1D8F828-9D28-413A-8DA3-CB4AD2D41BB5}" type="datetimeFigureOut">
              <a:rPr lang="en-US" smtClean="0"/>
              <a:pPr/>
              <a:t>4/12/13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83CCEF-3304-4B02-AB73-EB78835EA8CD}" type="slidenum">
              <a:rPr lang="en-US" smtClean="0"/>
              <a:pPr/>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B1D8F828-9D28-413A-8DA3-CB4AD2D41BB5}" type="datetimeFigureOut">
              <a:rPr lang="en-US" smtClean="0"/>
              <a:pPr/>
              <a:t>4/12/13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83CCEF-3304-4B02-AB73-EB78835EA8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1D8F828-9D28-413A-8DA3-CB4AD2D41BB5}" type="datetimeFigureOut">
              <a:rPr lang="en-US" smtClean="0"/>
              <a:pPr/>
              <a:t>4/12/13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83CCEF-3304-4B02-AB73-EB78835EA8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1D8F828-9D28-413A-8DA3-CB4AD2D41BB5}" type="datetimeFigureOut">
              <a:rPr lang="en-US" smtClean="0"/>
              <a:pPr/>
              <a:t>4/12/13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3CCEF-3304-4B02-AB73-EB78835EA8CD}" type="slidenum">
              <a:rPr lang="en-US" smtClean="0"/>
              <a:pPr/>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1D8F828-9D28-413A-8DA3-CB4AD2D41BB5}" type="datetimeFigureOut">
              <a:rPr lang="en-US" smtClean="0"/>
              <a:pPr/>
              <a:t>4/12/13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3CCEF-3304-4B02-AB73-EB78835EA8CD}" type="slidenum">
              <a:rPr lang="en-US" smtClean="0"/>
              <a:pPr/>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cstate="print">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B1D8F828-9D28-413A-8DA3-CB4AD2D41BB5}" type="datetimeFigureOut">
              <a:rPr lang="en-US" smtClean="0"/>
              <a:pPr/>
              <a:t>4/12/13</a:t>
            </a:fld>
            <a:endParaRPr 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3B83CCEF-3304-4B02-AB73-EB78835EA8CD}" type="slidenum">
              <a:rPr lang="en-US" smtClean="0"/>
              <a:pPr/>
              <a:t>‹#›</a:t>
            </a:fld>
            <a:endParaRPr lang="en-US"/>
          </a:p>
        </p:txBody>
      </p:sp>
      <p:sp>
        <p:nvSpPr>
          <p:cNvPr id="9" name="TextBox 8"/>
          <p:cNvSpPr txBox="1"/>
          <p:nvPr userDrawn="1"/>
        </p:nvSpPr>
        <p:spPr>
          <a:xfrm>
            <a:off x="7924800" y="5802868"/>
            <a:ext cx="1206500" cy="369332"/>
          </a:xfrm>
          <a:prstGeom prst="rect">
            <a:avLst/>
          </a:prstGeom>
          <a:noFill/>
        </p:spPr>
        <p:txBody>
          <a:bodyPr wrap="square" rtlCol="0">
            <a:spAutoFit/>
          </a:bodyPr>
          <a:lstStyle/>
          <a:p>
            <a:pPr algn="r"/>
            <a:fld id="{93E6F49F-41AE-4EB0-82FB-0AD771AED4BE}" type="slidenum">
              <a:rPr lang="en-US" b="1" smtClean="0">
                <a:solidFill>
                  <a:srgbClr val="00B0F0"/>
                </a:solidFill>
              </a:rPr>
              <a:pPr algn="r"/>
              <a:t>‹#›</a:t>
            </a:fld>
            <a:r>
              <a:rPr lang="en-US" b="1" dirty="0" smtClean="0">
                <a:solidFill>
                  <a:srgbClr val="00B0F0"/>
                </a:solidFill>
              </a:rPr>
              <a:t> of </a:t>
            </a:r>
            <a:r>
              <a:rPr lang="en-US" b="1" dirty="0" smtClean="0">
                <a:solidFill>
                  <a:srgbClr val="00B0F0"/>
                </a:solidFill>
              </a:rPr>
              <a:t>19</a:t>
            </a:r>
            <a:endParaRPr lang="en-US" b="1" dirty="0">
              <a:solidFill>
                <a:srgbClr val="00B0F0"/>
              </a:solidFill>
            </a:endParaRP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jpeg"/><Relationship Id="rId5" Type="http://schemas.openxmlformats.org/officeDocument/2006/relationships/image" Target="../media/image16.png"/><Relationship Id="rId6" Type="http://schemas.openxmlformats.org/officeDocument/2006/relationships/image" Target="../media/image17.jpeg"/><Relationship Id="rId7" Type="http://schemas.openxmlformats.org/officeDocument/2006/relationships/image" Target="../media/image18.jpe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Network Protocol Troubleshooting Assistant</a:t>
            </a:r>
            <a:endParaRPr lang="en-US" dirty="0"/>
          </a:p>
        </p:txBody>
      </p:sp>
      <p:sp>
        <p:nvSpPr>
          <p:cNvPr id="3" name="Subtitle 2"/>
          <p:cNvSpPr>
            <a:spLocks noGrp="1"/>
          </p:cNvSpPr>
          <p:nvPr>
            <p:ph type="subTitle" idx="1"/>
          </p:nvPr>
        </p:nvSpPr>
        <p:spPr/>
        <p:txBody>
          <a:bodyPr>
            <a:normAutofit/>
          </a:bodyPr>
          <a:lstStyle/>
          <a:p>
            <a:r>
              <a:rPr lang="en-US" i="1" dirty="0"/>
              <a:t>Westin </a:t>
            </a:r>
            <a:r>
              <a:rPr lang="en-US" i="1" dirty="0" err="1"/>
              <a:t>Breger</a:t>
            </a:r>
            <a:r>
              <a:rPr lang="en-US" i="1" dirty="0"/>
              <a:t>, Andy </a:t>
            </a:r>
            <a:r>
              <a:rPr lang="en-US" i="1" dirty="0" err="1"/>
              <a:t>Holdener</a:t>
            </a:r>
            <a:r>
              <a:rPr lang="en-US" i="1" dirty="0"/>
              <a:t>, and Stephen Jarnagin</a:t>
            </a:r>
            <a:endParaRPr lang="en-US" dirty="0" smtClean="0">
              <a:effectLst/>
            </a:endParaRPr>
          </a:p>
          <a:p>
            <a:r>
              <a:rPr lang="en-US" dirty="0" smtClean="0"/>
              <a:t/>
            </a:r>
            <a:br>
              <a:rPr lang="en-US" dirty="0" smtClean="0"/>
            </a:br>
            <a:r>
              <a:rPr lang="en-US" i="1" dirty="0"/>
              <a:t>POWER </a:t>
            </a:r>
            <a:r>
              <a:rPr lang="en-US" i="1" dirty="0" smtClean="0"/>
              <a:t>Engineers </a:t>
            </a:r>
            <a:r>
              <a:rPr lang="en-US" i="1" dirty="0"/>
              <a:t>Contact: Keith Gray</a:t>
            </a:r>
            <a:r>
              <a:rPr lang="en-US" dirty="0" smtClean="0"/>
              <a:t/>
            </a:r>
            <a:br>
              <a:rPr lang="en-US" dirty="0" smtClean="0"/>
            </a:b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1676400"/>
            <a:ext cx="3048000" cy="1079785"/>
          </a:xfrm>
          <a:prstGeom prst="rect">
            <a:avLst/>
          </a:prstGeom>
        </p:spPr>
      </p:pic>
    </p:spTree>
    <p:extLst>
      <p:ext uri="{BB962C8B-B14F-4D97-AF65-F5344CB8AC3E}">
        <p14:creationId xmlns:p14="http://schemas.microsoft.com/office/powerpoint/2010/main" val="129948368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Capable </a:t>
            </a:r>
            <a:r>
              <a:rPr lang="en-US" dirty="0"/>
              <a:t>of translating </a:t>
            </a:r>
            <a:r>
              <a:rPr lang="en-US" dirty="0" smtClean="0"/>
              <a:t>DNP3 and modbus</a:t>
            </a:r>
            <a:endParaRPr lang="en-US" dirty="0"/>
          </a:p>
        </p:txBody>
      </p:sp>
      <p:sp>
        <p:nvSpPr>
          <p:cNvPr id="3" name="Content Placeholder 2"/>
          <p:cNvSpPr>
            <a:spLocks noGrp="1"/>
          </p:cNvSpPr>
          <p:nvPr>
            <p:ph idx="1"/>
          </p:nvPr>
        </p:nvSpPr>
        <p:spPr/>
        <p:txBody>
          <a:bodyPr/>
          <a:lstStyle/>
          <a:p>
            <a:r>
              <a:rPr lang="en-US" dirty="0"/>
              <a:t>Able to read and identify the ‘fragments’ between the various layers of the </a:t>
            </a:r>
            <a:r>
              <a:rPr lang="en-US" dirty="0" smtClean="0"/>
              <a:t>DNP3 and Modbus.</a:t>
            </a:r>
            <a:endParaRPr lang="en-US" dirty="0"/>
          </a:p>
          <a:p>
            <a:r>
              <a:rPr lang="en-US" dirty="0"/>
              <a:t>Will determine the kind of command that is being issued, the circumstances of the message, and the data within.</a:t>
            </a:r>
          </a:p>
          <a:p>
            <a:r>
              <a:rPr lang="en-US" dirty="0"/>
              <a:t>This is accomplished by using algorithms to parse and translate the code into a format that can be later used for a solutions table. </a:t>
            </a:r>
          </a:p>
        </p:txBody>
      </p:sp>
      <p:grpSp>
        <p:nvGrpSpPr>
          <p:cNvPr id="16" name="Group 15"/>
          <p:cNvGrpSpPr/>
          <p:nvPr/>
        </p:nvGrpSpPr>
        <p:grpSpPr>
          <a:xfrm>
            <a:off x="4253552" y="6553200"/>
            <a:ext cx="2362199" cy="304800"/>
            <a:chOff x="1981200" y="6172200"/>
            <a:chExt cx="2687835" cy="304800"/>
          </a:xfrm>
        </p:grpSpPr>
        <p:sp>
          <p:nvSpPr>
            <p:cNvPr id="17" name="Chevron 16"/>
            <p:cNvSpPr/>
            <p:nvPr/>
          </p:nvSpPr>
          <p:spPr>
            <a:xfrm>
              <a:off x="1981200" y="6172200"/>
              <a:ext cx="2687835" cy="304800"/>
            </a:xfrm>
            <a:prstGeom prst="chevron">
              <a:avLst/>
            </a:prstGeom>
            <a:solidFill>
              <a:srgbClr val="EC5214"/>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18" name="Chevron 4"/>
            <p:cNvSpPr/>
            <p:nvPr/>
          </p:nvSpPr>
          <p:spPr>
            <a:xfrm>
              <a:off x="2133600" y="6172200"/>
              <a:ext cx="2383035" cy="304800"/>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Requirements</a:t>
              </a:r>
              <a:endParaRPr lang="en-US" sz="1600" kern="1200" dirty="0"/>
            </a:p>
          </p:txBody>
        </p:sp>
      </p:grpSp>
      <p:pic>
        <p:nvPicPr>
          <p:cNvPr id="8" name="Picture 2" descr="https://lh6.googleusercontent.com/crFuwQrnLJoPyyZqMC_KgaCcgE6Kv24ioc7V1lpapKw_Md5SN7m4a1ifFP42vUbuN38Aiw6i9oPTpM5H3DSuz18U_rnlJsaZirv-L0I_5CK44k9IMhzKIEY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3733800"/>
            <a:ext cx="6400800" cy="257090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309048" y="6283656"/>
            <a:ext cx="2133600" cy="246221"/>
          </a:xfrm>
          <a:prstGeom prst="rect">
            <a:avLst/>
          </a:prstGeom>
          <a:noFill/>
        </p:spPr>
        <p:txBody>
          <a:bodyPr wrap="square" rtlCol="0">
            <a:spAutoFit/>
          </a:bodyPr>
          <a:lstStyle/>
          <a:p>
            <a:r>
              <a:rPr lang="en-US" sz="1000" dirty="0" smtClean="0">
                <a:solidFill>
                  <a:schemeClr val="bg1"/>
                </a:solidFill>
              </a:rPr>
              <a:t>motion.schneider-electric.com</a:t>
            </a:r>
            <a:endParaRPr lang="en-US" sz="1000" dirty="0">
              <a:solidFill>
                <a:schemeClr val="bg1"/>
              </a:solidFill>
            </a:endParaRPr>
          </a:p>
        </p:txBody>
      </p:sp>
    </p:spTree>
    <p:extLst>
      <p:ext uri="{BB962C8B-B14F-4D97-AF65-F5344CB8AC3E}">
        <p14:creationId xmlns:p14="http://schemas.microsoft.com/office/powerpoint/2010/main" val="414238373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Our interface assists users in inputting data and reading the resulting output</a:t>
            </a:r>
            <a:endParaRPr lang="en-US" dirty="0"/>
          </a:p>
        </p:txBody>
      </p:sp>
      <p:sp>
        <p:nvSpPr>
          <p:cNvPr id="3" name="Content Placeholder 2"/>
          <p:cNvSpPr>
            <a:spLocks noGrp="1"/>
          </p:cNvSpPr>
          <p:nvPr>
            <p:ph idx="1"/>
          </p:nvPr>
        </p:nvSpPr>
        <p:spPr/>
        <p:txBody>
          <a:bodyPr>
            <a:normAutofit/>
          </a:bodyPr>
          <a:lstStyle/>
          <a:p>
            <a:r>
              <a:rPr lang="en-US" dirty="0" smtClean="0"/>
              <a:t>Users can input their messages in various ways</a:t>
            </a:r>
            <a:endParaRPr lang="en-US" dirty="0"/>
          </a:p>
          <a:p>
            <a:r>
              <a:rPr lang="en-US" dirty="0" smtClean="0"/>
              <a:t>User can view </a:t>
            </a:r>
            <a:r>
              <a:rPr lang="en-US" dirty="0"/>
              <a:t>the specific details of their input in a plain </a:t>
            </a:r>
            <a:r>
              <a:rPr lang="en-US" dirty="0" smtClean="0"/>
              <a:t>textbox before decoding it</a:t>
            </a:r>
            <a:endParaRPr lang="en-US" dirty="0"/>
          </a:p>
          <a:p>
            <a:r>
              <a:rPr lang="en-US" dirty="0" smtClean="0"/>
              <a:t>The decoded message is </a:t>
            </a:r>
            <a:r>
              <a:rPr lang="en-US" dirty="0" smtClean="0"/>
              <a:t>organized in </a:t>
            </a:r>
            <a:r>
              <a:rPr lang="en-US" dirty="0" smtClean="0"/>
              <a:t>a </a:t>
            </a:r>
            <a:r>
              <a:rPr lang="en-US" dirty="0"/>
              <a:t>tree-view in order to save </a:t>
            </a:r>
            <a:r>
              <a:rPr lang="en-US" dirty="0" smtClean="0"/>
              <a:t>space</a:t>
            </a:r>
            <a:endParaRPr lang="en-US" dirty="0"/>
          </a:p>
        </p:txBody>
      </p:sp>
      <p:grpSp>
        <p:nvGrpSpPr>
          <p:cNvPr id="14" name="Group 13"/>
          <p:cNvGrpSpPr/>
          <p:nvPr/>
        </p:nvGrpSpPr>
        <p:grpSpPr>
          <a:xfrm>
            <a:off x="4253552" y="6553200"/>
            <a:ext cx="2362199" cy="304800"/>
            <a:chOff x="1981200" y="6172200"/>
            <a:chExt cx="2687835" cy="304800"/>
          </a:xfrm>
        </p:grpSpPr>
        <p:sp>
          <p:nvSpPr>
            <p:cNvPr id="15" name="Chevron 14"/>
            <p:cNvSpPr/>
            <p:nvPr/>
          </p:nvSpPr>
          <p:spPr>
            <a:xfrm>
              <a:off x="1981200" y="6172200"/>
              <a:ext cx="2687835" cy="304800"/>
            </a:xfrm>
            <a:prstGeom prst="chevron">
              <a:avLst/>
            </a:prstGeom>
            <a:solidFill>
              <a:srgbClr val="EC5214"/>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16" name="Chevron 4"/>
            <p:cNvSpPr/>
            <p:nvPr/>
          </p:nvSpPr>
          <p:spPr>
            <a:xfrm>
              <a:off x="2133600" y="6172200"/>
              <a:ext cx="2383035" cy="304800"/>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Requirements</a:t>
              </a:r>
              <a:endParaRPr lang="en-US" sz="1600" kern="1200" dirty="0"/>
            </a:p>
          </p:txBody>
        </p:sp>
      </p:grpSp>
      <p:pic>
        <p:nvPicPr>
          <p:cNvPr id="9" name="Picture 8" descr="highFidelityProto2.jpg"/>
          <p:cNvPicPr>
            <a:picLocks noChangeAspect="1"/>
          </p:cNvPicPr>
          <p:nvPr/>
        </p:nvPicPr>
        <p:blipFill>
          <a:blip r:embed="rId3" cstate="print"/>
          <a:srcRect t="38524" b="2222"/>
          <a:stretch>
            <a:fillRect/>
          </a:stretch>
        </p:blipFill>
        <p:spPr>
          <a:xfrm>
            <a:off x="2343150" y="3505200"/>
            <a:ext cx="4457700" cy="2743200"/>
          </a:xfrm>
          <a:prstGeom prst="rect">
            <a:avLst/>
          </a:prstGeom>
        </p:spPr>
      </p:pic>
    </p:spTree>
    <p:extLst>
      <p:ext uri="{BB962C8B-B14F-4D97-AF65-F5344CB8AC3E}">
        <p14:creationId xmlns:p14="http://schemas.microsoft.com/office/powerpoint/2010/main" val="246430846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Displays  A  specific representation  of the messages</a:t>
            </a:r>
            <a:endParaRPr lang="en-US" dirty="0"/>
          </a:p>
        </p:txBody>
      </p:sp>
      <p:sp>
        <p:nvSpPr>
          <p:cNvPr id="3" name="Content Placeholder 2"/>
          <p:cNvSpPr>
            <a:spLocks noGrp="1"/>
          </p:cNvSpPr>
          <p:nvPr>
            <p:ph idx="1"/>
          </p:nvPr>
        </p:nvSpPr>
        <p:spPr/>
        <p:txBody>
          <a:bodyPr/>
          <a:lstStyle/>
          <a:p>
            <a:r>
              <a:rPr lang="en-US" dirty="0" smtClean="0"/>
              <a:t>Displays a </a:t>
            </a:r>
            <a:r>
              <a:rPr lang="en-US" dirty="0"/>
              <a:t>list of all </a:t>
            </a:r>
            <a:r>
              <a:rPr lang="en-US" dirty="0" smtClean="0"/>
              <a:t>messages found in the user’s input</a:t>
            </a:r>
            <a:endParaRPr lang="en-US" dirty="0"/>
          </a:p>
          <a:p>
            <a:r>
              <a:rPr lang="en-US" dirty="0"/>
              <a:t>Each message </a:t>
            </a:r>
            <a:r>
              <a:rPr lang="en-US" dirty="0" smtClean="0"/>
              <a:t>will </a:t>
            </a:r>
            <a:r>
              <a:rPr lang="en-US" dirty="0"/>
              <a:t>be expandable to reveal </a:t>
            </a:r>
            <a:r>
              <a:rPr lang="en-US" dirty="0" smtClean="0"/>
              <a:t>its specific details</a:t>
            </a:r>
          </a:p>
          <a:p>
            <a:r>
              <a:rPr lang="en-US" dirty="0" smtClean="0"/>
              <a:t>Saves real-estate by not showing all messages’ details at once</a:t>
            </a:r>
          </a:p>
        </p:txBody>
      </p:sp>
      <p:grpSp>
        <p:nvGrpSpPr>
          <p:cNvPr id="13" name="Group 12"/>
          <p:cNvGrpSpPr/>
          <p:nvPr/>
        </p:nvGrpSpPr>
        <p:grpSpPr>
          <a:xfrm>
            <a:off x="4253552" y="6553200"/>
            <a:ext cx="2362199" cy="304800"/>
            <a:chOff x="1981200" y="6172200"/>
            <a:chExt cx="2687835" cy="304800"/>
          </a:xfrm>
        </p:grpSpPr>
        <p:sp>
          <p:nvSpPr>
            <p:cNvPr id="15" name="Chevron 14"/>
            <p:cNvSpPr/>
            <p:nvPr/>
          </p:nvSpPr>
          <p:spPr>
            <a:xfrm>
              <a:off x="1981200" y="6172200"/>
              <a:ext cx="2687835" cy="304800"/>
            </a:xfrm>
            <a:prstGeom prst="chevron">
              <a:avLst/>
            </a:prstGeom>
            <a:solidFill>
              <a:srgbClr val="EC5214"/>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16" name="Chevron 4"/>
            <p:cNvSpPr/>
            <p:nvPr/>
          </p:nvSpPr>
          <p:spPr>
            <a:xfrm>
              <a:off x="2133600" y="6172200"/>
              <a:ext cx="2383035" cy="304800"/>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Requirements</a:t>
              </a:r>
              <a:endParaRPr lang="en-US" sz="1600" kern="1200" dirty="0"/>
            </a:p>
          </p:txBody>
        </p:sp>
      </p:grpSp>
      <p:pic>
        <p:nvPicPr>
          <p:cNvPr id="1028" name="Picture 4" descr="C:\Users\Kirbinator\Desktop\dia.png"/>
          <p:cNvPicPr>
            <a:picLocks noChangeAspect="1" noChangeArrowheads="1"/>
          </p:cNvPicPr>
          <p:nvPr/>
        </p:nvPicPr>
        <p:blipFill>
          <a:blip r:embed="rId3" cstate="print"/>
          <a:srcRect/>
          <a:stretch>
            <a:fillRect/>
          </a:stretch>
        </p:blipFill>
        <p:spPr bwMode="auto">
          <a:xfrm>
            <a:off x="2057400" y="3124200"/>
            <a:ext cx="4768850" cy="3146642"/>
          </a:xfrm>
          <a:prstGeom prst="rect">
            <a:avLst/>
          </a:prstGeom>
          <a:noFill/>
        </p:spPr>
      </p:pic>
    </p:spTree>
    <p:extLst>
      <p:ext uri="{BB962C8B-B14F-4D97-AF65-F5344CB8AC3E}">
        <p14:creationId xmlns:p14="http://schemas.microsoft.com/office/powerpoint/2010/main" val="276152525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Non-functional requirements</a:t>
            </a:r>
            <a:endParaRPr lang="en-US" dirty="0"/>
          </a:p>
        </p:txBody>
      </p:sp>
      <p:sp>
        <p:nvSpPr>
          <p:cNvPr id="3" name="Content Placeholder 2"/>
          <p:cNvSpPr>
            <a:spLocks noGrp="1"/>
          </p:cNvSpPr>
          <p:nvPr>
            <p:ph idx="1"/>
          </p:nvPr>
        </p:nvSpPr>
        <p:spPr/>
        <p:txBody>
          <a:bodyPr>
            <a:normAutofit fontScale="92500"/>
          </a:bodyPr>
          <a:lstStyle/>
          <a:p>
            <a:r>
              <a:rPr lang="en-US" dirty="0"/>
              <a:t>Python 3.3 </a:t>
            </a:r>
            <a:r>
              <a:rPr lang="en-US" dirty="0" smtClean="0"/>
              <a:t>is the programming language we are using to </a:t>
            </a:r>
            <a:r>
              <a:rPr lang="en-US" dirty="0"/>
              <a:t>perform the computations necessary to decode the error </a:t>
            </a:r>
            <a:r>
              <a:rPr lang="en-US" dirty="0" smtClean="0"/>
              <a:t>messages</a:t>
            </a:r>
            <a:endParaRPr lang="en-US" dirty="0"/>
          </a:p>
          <a:p>
            <a:r>
              <a:rPr lang="en-US" dirty="0" err="1"/>
              <a:t>Django</a:t>
            </a:r>
            <a:r>
              <a:rPr lang="en-US" dirty="0"/>
              <a:t> </a:t>
            </a:r>
            <a:r>
              <a:rPr lang="en-US" dirty="0" smtClean="0"/>
              <a:t>1.5 is the platform we are using to run the graphical interface of our application because it supports our core Python code</a:t>
            </a:r>
            <a:endParaRPr lang="en-US" dirty="0"/>
          </a:p>
          <a:p>
            <a:r>
              <a:rPr lang="en-US" dirty="0" smtClean="0"/>
              <a:t>Will also use </a:t>
            </a:r>
            <a:r>
              <a:rPr lang="en-US" dirty="0" err="1" smtClean="0"/>
              <a:t>Javascript</a:t>
            </a:r>
            <a:r>
              <a:rPr lang="en-US" dirty="0" smtClean="0"/>
              <a:t> </a:t>
            </a:r>
            <a:r>
              <a:rPr lang="en-US" dirty="0"/>
              <a:t>1.8.5 and </a:t>
            </a:r>
            <a:r>
              <a:rPr lang="en-US" dirty="0" smtClean="0"/>
              <a:t>HTML5</a:t>
            </a:r>
            <a:endParaRPr lang="en-US" dirty="0"/>
          </a:p>
          <a:p>
            <a:r>
              <a:rPr lang="en-US" dirty="0" smtClean="0"/>
              <a:t>Application will be </a:t>
            </a:r>
            <a:r>
              <a:rPr lang="en-US" dirty="0"/>
              <a:t>able to run on IE8, IE9, Firefox(</a:t>
            </a:r>
            <a:r>
              <a:rPr lang="en-US"/>
              <a:t>v</a:t>
            </a:r>
            <a:r>
              <a:rPr lang="en-US" smtClean="0"/>
              <a:t>.</a:t>
            </a:r>
            <a:r>
              <a:rPr lang="en-US" smtClean="0"/>
              <a:t>20</a:t>
            </a:r>
            <a:r>
              <a:rPr lang="en-US" smtClean="0"/>
              <a:t>)</a:t>
            </a:r>
            <a:r>
              <a:rPr lang="en-US" dirty="0"/>
              <a:t>, and Chrome(v.25</a:t>
            </a:r>
            <a:r>
              <a:rPr lang="en-US" dirty="0" smtClean="0"/>
              <a:t>)</a:t>
            </a:r>
            <a:endParaRPr lang="en-US" dirty="0"/>
          </a:p>
          <a:p>
            <a:r>
              <a:rPr lang="en-US" dirty="0"/>
              <a:t>Pip </a:t>
            </a:r>
            <a:r>
              <a:rPr lang="en-US" dirty="0" smtClean="0"/>
              <a:t>1.3.1(Pip Installs Packages) will </a:t>
            </a:r>
            <a:r>
              <a:rPr lang="en-US" dirty="0"/>
              <a:t>be </a:t>
            </a:r>
            <a:r>
              <a:rPr lang="en-US" dirty="0" smtClean="0"/>
              <a:t>used to install our application onto users’ computers</a:t>
            </a:r>
            <a:endParaRPr lang="en-US" dirty="0"/>
          </a:p>
          <a:p>
            <a:r>
              <a:rPr lang="en-US" dirty="0"/>
              <a:t>Uses the GPL licensing agreement v.3, making the technology open to </a:t>
            </a:r>
            <a:r>
              <a:rPr lang="en-US" dirty="0" smtClean="0"/>
              <a:t>all</a:t>
            </a:r>
          </a:p>
          <a:p>
            <a:r>
              <a:rPr lang="en-US" dirty="0" smtClean="0"/>
              <a:t>Hosted on </a:t>
            </a:r>
            <a:r>
              <a:rPr lang="en-US" dirty="0" err="1" smtClean="0"/>
              <a:t>GitHub</a:t>
            </a:r>
            <a:endParaRPr lang="en-US" dirty="0"/>
          </a:p>
          <a:p>
            <a:endParaRPr lang="en-US" dirty="0"/>
          </a:p>
        </p:txBody>
      </p:sp>
      <p:pic>
        <p:nvPicPr>
          <p:cNvPr id="3076" name="Picture 4" descr="http://www-archive.mozilla.org/foundation/identity-guidelines/firefox-1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5410200"/>
            <a:ext cx="1021080" cy="102108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encrypted-tbn1.gstatic.com/images?q=tbn:ANd9GcTDbR4NkD1a4SQe0kAB0fBd_lnpQ5ArqOM_ju7C3P3IANLW6cl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71600" y="5498072"/>
            <a:ext cx="866775" cy="84533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upload.wikimedia.org/wikipedia/en/thumb/d/d0/Chrome_Logo.svg/150px-Chrome_Logo.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14600" y="5478780"/>
            <a:ext cx="975118" cy="975118"/>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s://encrypted-tbn1.gstatic.com/images?q=tbn:ANd9GcT2jeBMjYOyaWO8eE9lIlg98LdKwRd2Ktafva2J0w0Ju0ah0Rvo"/>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9609" r="19562" b="33245"/>
          <a:stretch/>
        </p:blipFill>
        <p:spPr bwMode="auto">
          <a:xfrm>
            <a:off x="3657600" y="5735640"/>
            <a:ext cx="1052946" cy="461397"/>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http://4.bp.blogspot.com/-_r6p00LFQVA/UFehbcsdFpI/AAAAAAAAFNo/6gvzPFkVEIA/s1600/Python_logo.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24425" y="5602286"/>
            <a:ext cx="2695575" cy="742951"/>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4253552" y="6553200"/>
            <a:ext cx="2362199" cy="304800"/>
            <a:chOff x="1981200" y="6172200"/>
            <a:chExt cx="2687835" cy="304800"/>
          </a:xfrm>
        </p:grpSpPr>
        <p:sp>
          <p:nvSpPr>
            <p:cNvPr id="17" name="Chevron 16"/>
            <p:cNvSpPr/>
            <p:nvPr/>
          </p:nvSpPr>
          <p:spPr>
            <a:xfrm>
              <a:off x="1981200" y="6172200"/>
              <a:ext cx="2687835" cy="304800"/>
            </a:xfrm>
            <a:prstGeom prst="chevron">
              <a:avLst/>
            </a:prstGeom>
            <a:solidFill>
              <a:srgbClr val="EC5214"/>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19" name="Chevron 4"/>
            <p:cNvSpPr/>
            <p:nvPr/>
          </p:nvSpPr>
          <p:spPr>
            <a:xfrm>
              <a:off x="2133600" y="6172200"/>
              <a:ext cx="2383035" cy="304800"/>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Requirements</a:t>
              </a:r>
              <a:endParaRPr lang="en-US" sz="1600" kern="1200" dirty="0"/>
            </a:p>
          </p:txBody>
        </p:sp>
      </p:grpSp>
    </p:spTree>
    <p:extLst>
      <p:ext uri="{BB962C8B-B14F-4D97-AF65-F5344CB8AC3E}">
        <p14:creationId xmlns:p14="http://schemas.microsoft.com/office/powerpoint/2010/main" val="41469233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Decoder will run Against 30 unit tests</a:t>
            </a:r>
            <a:endParaRPr lang="en-US" dirty="0"/>
          </a:p>
        </p:txBody>
      </p:sp>
      <p:sp>
        <p:nvSpPr>
          <p:cNvPr id="3" name="Content Placeholder 2"/>
          <p:cNvSpPr>
            <a:spLocks noGrp="1"/>
          </p:cNvSpPr>
          <p:nvPr>
            <p:ph idx="1"/>
          </p:nvPr>
        </p:nvSpPr>
        <p:spPr/>
        <p:txBody>
          <a:bodyPr/>
          <a:lstStyle/>
          <a:p>
            <a:r>
              <a:rPr lang="en-US" dirty="0" smtClean="0"/>
              <a:t>Tests are captures of transmission logs provided by customer</a:t>
            </a:r>
          </a:p>
          <a:p>
            <a:r>
              <a:rPr lang="en-US" dirty="0" smtClean="0"/>
              <a:t>Will </a:t>
            </a:r>
            <a:r>
              <a:rPr lang="en-US" dirty="0"/>
              <a:t>use </a:t>
            </a:r>
            <a:r>
              <a:rPr lang="en-US" dirty="0" err="1"/>
              <a:t>PyUnit</a:t>
            </a:r>
            <a:r>
              <a:rPr lang="en-US" dirty="0"/>
              <a:t> to test all sample </a:t>
            </a:r>
            <a:r>
              <a:rPr lang="en-US" dirty="0" smtClean="0"/>
              <a:t>cases</a:t>
            </a:r>
            <a:endParaRPr lang="en-US" dirty="0"/>
          </a:p>
          <a:p>
            <a:r>
              <a:rPr lang="en-US" dirty="0" smtClean="0"/>
              <a:t>15 unit tests will be run for each network protocol</a:t>
            </a: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3048000"/>
            <a:ext cx="7800569"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p:cNvGrpSpPr/>
          <p:nvPr/>
        </p:nvGrpSpPr>
        <p:grpSpPr>
          <a:xfrm>
            <a:off x="4253552" y="6553200"/>
            <a:ext cx="2362199" cy="304800"/>
            <a:chOff x="1981200" y="6172200"/>
            <a:chExt cx="2687835" cy="304800"/>
          </a:xfrm>
        </p:grpSpPr>
        <p:sp>
          <p:nvSpPr>
            <p:cNvPr id="13" name="Chevron 12"/>
            <p:cNvSpPr/>
            <p:nvPr/>
          </p:nvSpPr>
          <p:spPr>
            <a:xfrm>
              <a:off x="1981200" y="6172200"/>
              <a:ext cx="2687835" cy="304800"/>
            </a:xfrm>
            <a:prstGeom prst="chevron">
              <a:avLst/>
            </a:prstGeom>
            <a:solidFill>
              <a:srgbClr val="EC5214"/>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15" name="Chevron 4"/>
            <p:cNvSpPr/>
            <p:nvPr/>
          </p:nvSpPr>
          <p:spPr>
            <a:xfrm>
              <a:off x="2133600" y="6172200"/>
              <a:ext cx="2383035" cy="304800"/>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Requirements</a:t>
              </a:r>
              <a:endParaRPr lang="en-US" sz="1600" kern="1200" dirty="0"/>
            </a:p>
          </p:txBody>
        </p:sp>
      </p:grpSp>
    </p:spTree>
    <p:extLst>
      <p:ext uri="{BB962C8B-B14F-4D97-AF65-F5344CB8AC3E}">
        <p14:creationId xmlns:p14="http://schemas.microsoft.com/office/powerpoint/2010/main" val="71035909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Process</a:t>
            </a:r>
            <a:endParaRPr lang="en-US" dirty="0"/>
          </a:p>
        </p:txBody>
      </p:sp>
      <p:sp>
        <p:nvSpPr>
          <p:cNvPr id="3" name="Content Placeholder 2"/>
          <p:cNvSpPr>
            <a:spLocks noGrp="1"/>
          </p:cNvSpPr>
          <p:nvPr>
            <p:ph idx="1"/>
          </p:nvPr>
        </p:nvSpPr>
        <p:spPr>
          <a:xfrm>
            <a:off x="685800" y="1600200"/>
            <a:ext cx="7772400" cy="3962399"/>
          </a:xfrm>
        </p:spPr>
        <p:txBody>
          <a:bodyPr>
            <a:normAutofit/>
          </a:bodyPr>
          <a:lstStyle/>
          <a:p>
            <a:r>
              <a:rPr lang="en-US" dirty="0" smtClean="0"/>
              <a:t>We first split our goal into two categories:</a:t>
            </a:r>
          </a:p>
          <a:p>
            <a:pPr lvl="1"/>
            <a:r>
              <a:rPr lang="en-US" dirty="0" smtClean="0"/>
              <a:t>Interface</a:t>
            </a:r>
          </a:p>
          <a:p>
            <a:pPr lvl="1"/>
            <a:r>
              <a:rPr lang="en-US" dirty="0" smtClean="0"/>
              <a:t>Decoder</a:t>
            </a:r>
          </a:p>
          <a:p>
            <a:r>
              <a:rPr lang="en-US" dirty="0" smtClean="0"/>
              <a:t>We divided up into teams to complete tasks most fitted to the team members,  and switch up as needed.</a:t>
            </a:r>
          </a:p>
          <a:p>
            <a:r>
              <a:rPr lang="en-US" dirty="0" smtClean="0"/>
              <a:t>We had bi-weekly meetings with our client to ensure that we were on the right track.</a:t>
            </a:r>
          </a:p>
          <a:p>
            <a:r>
              <a:rPr lang="en-US" dirty="0" smtClean="0"/>
              <a:t>Refined process and design through an iterative process based on feedback</a:t>
            </a:r>
          </a:p>
          <a:p>
            <a:r>
              <a:rPr lang="en-US" dirty="0" smtClean="0"/>
              <a:t>Once per month, or as needed, we bring together the two team’s work together</a:t>
            </a:r>
          </a:p>
        </p:txBody>
      </p:sp>
      <p:grpSp>
        <p:nvGrpSpPr>
          <p:cNvPr id="11" name="Group 10"/>
          <p:cNvGrpSpPr/>
          <p:nvPr/>
        </p:nvGrpSpPr>
        <p:grpSpPr>
          <a:xfrm>
            <a:off x="6463352" y="6553200"/>
            <a:ext cx="2667000" cy="304800"/>
            <a:chOff x="1981200" y="6172200"/>
            <a:chExt cx="2687835" cy="304800"/>
          </a:xfrm>
        </p:grpSpPr>
        <p:sp>
          <p:nvSpPr>
            <p:cNvPr id="12" name="Chevron 11"/>
            <p:cNvSpPr/>
            <p:nvPr/>
          </p:nvSpPr>
          <p:spPr>
            <a:xfrm>
              <a:off x="1981200" y="6172200"/>
              <a:ext cx="2687835" cy="304800"/>
            </a:xfrm>
            <a:prstGeom prst="chevron">
              <a:avLst/>
            </a:prstGeom>
            <a:solidFill>
              <a:srgbClr val="EC5214"/>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14" name="Chevron 4"/>
            <p:cNvSpPr/>
            <p:nvPr/>
          </p:nvSpPr>
          <p:spPr>
            <a:xfrm>
              <a:off x="2133600" y="6172200"/>
              <a:ext cx="2383035" cy="304800"/>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Goals</a:t>
              </a:r>
              <a:endParaRPr lang="en-US" sz="1600" kern="1200" dirty="0"/>
            </a:p>
          </p:txBody>
        </p:sp>
      </p:grpSp>
    </p:spTree>
    <p:extLst>
      <p:ext uri="{BB962C8B-B14F-4D97-AF65-F5344CB8AC3E}">
        <p14:creationId xmlns:p14="http://schemas.microsoft.com/office/powerpoint/2010/main" val="290887343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6463352" y="6553200"/>
            <a:ext cx="2667000" cy="304800"/>
            <a:chOff x="1981200" y="6172200"/>
            <a:chExt cx="2687835" cy="304800"/>
          </a:xfrm>
        </p:grpSpPr>
        <p:sp>
          <p:nvSpPr>
            <p:cNvPr id="7" name="Chevron 6"/>
            <p:cNvSpPr/>
            <p:nvPr/>
          </p:nvSpPr>
          <p:spPr>
            <a:xfrm>
              <a:off x="1981200" y="6172200"/>
              <a:ext cx="2687835" cy="304800"/>
            </a:xfrm>
            <a:prstGeom prst="chevron">
              <a:avLst/>
            </a:prstGeom>
            <a:solidFill>
              <a:srgbClr val="EC5214"/>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8" name="Chevron 4"/>
            <p:cNvSpPr/>
            <p:nvPr/>
          </p:nvSpPr>
          <p:spPr>
            <a:xfrm>
              <a:off x="2133600" y="6172200"/>
              <a:ext cx="2383035" cy="304800"/>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Goals</a:t>
              </a:r>
              <a:endParaRPr lang="en-US" sz="1600" kern="1200" dirty="0"/>
            </a:p>
          </p:txBody>
        </p:sp>
      </p:grpSp>
      <p:graphicFrame>
        <p:nvGraphicFramePr>
          <p:cNvPr id="10" name="Table 9"/>
          <p:cNvGraphicFramePr>
            <a:graphicFrameLocks noGrp="1"/>
          </p:cNvGraphicFramePr>
          <p:nvPr>
            <p:extLst>
              <p:ext uri="{D42A27DB-BD31-4B8C-83A1-F6EECF244321}">
                <p14:modId xmlns:p14="http://schemas.microsoft.com/office/powerpoint/2010/main" val="254772259"/>
              </p:ext>
            </p:extLst>
          </p:nvPr>
        </p:nvGraphicFramePr>
        <p:xfrm>
          <a:off x="228600" y="228601"/>
          <a:ext cx="8686800" cy="5486398"/>
        </p:xfrm>
        <a:graphic>
          <a:graphicData uri="http://schemas.openxmlformats.org/drawingml/2006/table">
            <a:tbl>
              <a:tblPr firstRow="1" firstCol="1" bandRow="1">
                <a:tableStyleId>{9DCAF9ED-07DC-4A11-8D7F-57B35C25682E}</a:tableStyleId>
              </a:tblPr>
              <a:tblGrid>
                <a:gridCol w="387743"/>
                <a:gridCol w="5784457"/>
                <a:gridCol w="1219200"/>
                <a:gridCol w="1295400"/>
              </a:tblGrid>
              <a:tr h="753186">
                <a:tc>
                  <a:txBody>
                    <a:bodyPr/>
                    <a:lstStyle/>
                    <a:p>
                      <a:pPr marL="0" marR="0" algn="ctr">
                        <a:lnSpc>
                          <a:spcPct val="115000"/>
                        </a:lnSpc>
                        <a:spcBef>
                          <a:spcPts val="0"/>
                        </a:spcBef>
                        <a:spcAft>
                          <a:spcPts val="0"/>
                        </a:spcAft>
                      </a:pPr>
                      <a:endParaRPr lang="en-US" sz="28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800" dirty="0">
                          <a:effectLst/>
                        </a:rPr>
                        <a:t>1st Semester Milestones</a:t>
                      </a:r>
                      <a:endParaRPr lang="en-US" sz="28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600" dirty="0">
                          <a:effectLst/>
                        </a:rPr>
                        <a:t>Date Completed</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600" dirty="0">
                          <a:effectLst/>
                        </a:rPr>
                        <a:t>Completion Status</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753186">
                <a:tc>
                  <a:txBody>
                    <a:bodyPr/>
                    <a:lstStyle/>
                    <a:p>
                      <a:pPr marL="0" marR="0">
                        <a:lnSpc>
                          <a:spcPct val="115000"/>
                        </a:lnSpc>
                        <a:spcBef>
                          <a:spcPts val="0"/>
                        </a:spcBef>
                        <a:spcAft>
                          <a:spcPts val="0"/>
                        </a:spcAft>
                      </a:pPr>
                      <a:r>
                        <a:rPr lang="en-US" sz="1400" dirty="0" smtClean="0">
                          <a:effectLst/>
                          <a:latin typeface="Calibri"/>
                          <a:ea typeface="ＭＳ 明朝"/>
                          <a:cs typeface="Times New Roman"/>
                        </a:rPr>
                        <a:t>1</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600" dirty="0">
                          <a:effectLst/>
                        </a:rPr>
                        <a:t>Read, understand, and be able to parse Distributed Network Protocol v.3</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5000"/>
                        </a:lnSpc>
                        <a:spcBef>
                          <a:spcPts val="0"/>
                        </a:spcBef>
                        <a:spcAft>
                          <a:spcPts val="0"/>
                        </a:spcAft>
                      </a:pPr>
                      <a:r>
                        <a:rPr lang="en-US" sz="1400" dirty="0">
                          <a:effectLst/>
                        </a:rPr>
                        <a:t>3/25/2013</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5000"/>
                        </a:lnSpc>
                        <a:spcBef>
                          <a:spcPts val="0"/>
                        </a:spcBef>
                        <a:spcAft>
                          <a:spcPts val="0"/>
                        </a:spcAft>
                      </a:pPr>
                      <a:r>
                        <a:rPr lang="en-US" sz="1600" dirty="0">
                          <a:effectLst/>
                        </a:rPr>
                        <a:t>pending</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403355">
                <a:tc>
                  <a:txBody>
                    <a:bodyPr/>
                    <a:lstStyle/>
                    <a:p>
                      <a:pPr marL="0" marR="0">
                        <a:lnSpc>
                          <a:spcPct val="115000"/>
                        </a:lnSpc>
                        <a:spcBef>
                          <a:spcPts val="0"/>
                        </a:spcBef>
                        <a:spcAft>
                          <a:spcPts val="0"/>
                        </a:spcAft>
                      </a:pPr>
                      <a:r>
                        <a:rPr lang="en-US" sz="1400" dirty="0" smtClean="0">
                          <a:effectLst/>
                          <a:latin typeface="Calibri"/>
                          <a:ea typeface="ＭＳ 明朝"/>
                          <a:cs typeface="Times New Roman"/>
                        </a:rPr>
                        <a:t>2</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600" dirty="0">
                          <a:effectLst/>
                        </a:rPr>
                        <a:t>Read, understand, and be able to parse Modbus </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5000"/>
                        </a:lnSpc>
                        <a:spcBef>
                          <a:spcPts val="0"/>
                        </a:spcBef>
                        <a:spcAft>
                          <a:spcPts val="0"/>
                        </a:spcAft>
                      </a:pPr>
                      <a:r>
                        <a:rPr lang="en-US" sz="1400" dirty="0">
                          <a:effectLst/>
                        </a:rPr>
                        <a:t>9/25/2013</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5000"/>
                        </a:lnSpc>
                        <a:spcBef>
                          <a:spcPts val="0"/>
                        </a:spcBef>
                        <a:spcAft>
                          <a:spcPts val="0"/>
                        </a:spcAft>
                      </a:pPr>
                      <a:r>
                        <a:rPr lang="en-US" sz="1600" dirty="0">
                          <a:effectLst/>
                        </a:rPr>
                        <a:t>pending</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403355">
                <a:tc>
                  <a:txBody>
                    <a:bodyPr/>
                    <a:lstStyle/>
                    <a:p>
                      <a:pPr marL="0" marR="0">
                        <a:lnSpc>
                          <a:spcPct val="115000"/>
                        </a:lnSpc>
                        <a:spcBef>
                          <a:spcPts val="0"/>
                        </a:spcBef>
                        <a:spcAft>
                          <a:spcPts val="0"/>
                        </a:spcAft>
                      </a:pPr>
                      <a:r>
                        <a:rPr lang="en-US" sz="1400" dirty="0" smtClean="0">
                          <a:effectLst/>
                          <a:latin typeface="Calibri"/>
                          <a:ea typeface="ＭＳ 明朝"/>
                          <a:cs typeface="Times New Roman"/>
                        </a:rPr>
                        <a:t>3</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600" dirty="0">
                          <a:effectLst/>
                        </a:rPr>
                        <a:t>Create low fidelity prototype of the parser that parses DNP3</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5000"/>
                        </a:lnSpc>
                        <a:spcBef>
                          <a:spcPts val="0"/>
                        </a:spcBef>
                        <a:spcAft>
                          <a:spcPts val="0"/>
                        </a:spcAft>
                      </a:pPr>
                      <a:r>
                        <a:rPr lang="en-US" sz="1400" dirty="0">
                          <a:effectLst/>
                        </a:rPr>
                        <a:t>4/12/2013</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5000"/>
                        </a:lnSpc>
                        <a:spcBef>
                          <a:spcPts val="0"/>
                        </a:spcBef>
                        <a:spcAft>
                          <a:spcPts val="0"/>
                        </a:spcAft>
                      </a:pPr>
                      <a:r>
                        <a:rPr lang="en-US" sz="1600" dirty="0">
                          <a:effectLst/>
                        </a:rPr>
                        <a:t>complete</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403355">
                <a:tc>
                  <a:txBody>
                    <a:bodyPr/>
                    <a:lstStyle/>
                    <a:p>
                      <a:pPr marL="0" marR="0">
                        <a:lnSpc>
                          <a:spcPct val="115000"/>
                        </a:lnSpc>
                        <a:spcBef>
                          <a:spcPts val="0"/>
                        </a:spcBef>
                        <a:spcAft>
                          <a:spcPts val="0"/>
                        </a:spcAft>
                      </a:pPr>
                      <a:r>
                        <a:rPr lang="en-US" sz="1400" dirty="0" smtClean="0">
                          <a:effectLst/>
                          <a:latin typeface="Calibri"/>
                          <a:ea typeface="ＭＳ 明朝"/>
                          <a:cs typeface="Times New Roman"/>
                        </a:rPr>
                        <a:t>4</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600" dirty="0">
                          <a:effectLst/>
                        </a:rPr>
                        <a:t>Successfully run parser against first test cases</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5000"/>
                        </a:lnSpc>
                        <a:spcBef>
                          <a:spcPts val="0"/>
                        </a:spcBef>
                        <a:spcAft>
                          <a:spcPts val="0"/>
                        </a:spcAft>
                      </a:pPr>
                      <a:r>
                        <a:rPr lang="en-US" sz="1400" dirty="0">
                          <a:effectLst/>
                        </a:rPr>
                        <a:t>4/15/2013</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5000"/>
                        </a:lnSpc>
                        <a:spcBef>
                          <a:spcPts val="0"/>
                        </a:spcBef>
                        <a:spcAft>
                          <a:spcPts val="0"/>
                        </a:spcAft>
                      </a:pPr>
                      <a:r>
                        <a:rPr lang="en-US" sz="1600" dirty="0">
                          <a:effectLst/>
                        </a:rPr>
                        <a:t>complete</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403355">
                <a:tc>
                  <a:txBody>
                    <a:bodyPr/>
                    <a:lstStyle/>
                    <a:p>
                      <a:pPr marL="0" marR="0">
                        <a:lnSpc>
                          <a:spcPct val="115000"/>
                        </a:lnSpc>
                        <a:spcBef>
                          <a:spcPts val="0"/>
                        </a:spcBef>
                        <a:spcAft>
                          <a:spcPts val="0"/>
                        </a:spcAft>
                      </a:pPr>
                      <a:r>
                        <a:rPr lang="en-US" sz="1400" dirty="0" smtClean="0">
                          <a:effectLst/>
                          <a:latin typeface="Calibri"/>
                          <a:ea typeface="ＭＳ 明朝"/>
                          <a:cs typeface="Times New Roman"/>
                        </a:rPr>
                        <a:t>5</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600" dirty="0">
                          <a:effectLst/>
                        </a:rPr>
                        <a:t>Create low fidelity prototype of the interface</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5000"/>
                        </a:lnSpc>
                        <a:spcBef>
                          <a:spcPts val="0"/>
                        </a:spcBef>
                        <a:spcAft>
                          <a:spcPts val="0"/>
                        </a:spcAft>
                      </a:pPr>
                      <a:r>
                        <a:rPr lang="en-US" sz="1400" dirty="0">
                          <a:effectLst/>
                        </a:rPr>
                        <a:t>4/12/2013</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5000"/>
                        </a:lnSpc>
                        <a:spcBef>
                          <a:spcPts val="0"/>
                        </a:spcBef>
                        <a:spcAft>
                          <a:spcPts val="0"/>
                        </a:spcAft>
                      </a:pPr>
                      <a:r>
                        <a:rPr lang="en-US" sz="1600" dirty="0">
                          <a:effectLst/>
                        </a:rPr>
                        <a:t>complete</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753186">
                <a:tc>
                  <a:txBody>
                    <a:bodyPr/>
                    <a:lstStyle/>
                    <a:p>
                      <a:pPr marL="0" marR="0">
                        <a:lnSpc>
                          <a:spcPct val="115000"/>
                        </a:lnSpc>
                        <a:spcBef>
                          <a:spcPts val="0"/>
                        </a:spcBef>
                        <a:spcAft>
                          <a:spcPts val="0"/>
                        </a:spcAft>
                      </a:pPr>
                      <a:r>
                        <a:rPr lang="en-US" sz="1400" dirty="0" smtClean="0">
                          <a:effectLst/>
                          <a:latin typeface="Calibri"/>
                          <a:ea typeface="ＭＳ 明朝"/>
                          <a:cs typeface="Times New Roman"/>
                        </a:rPr>
                        <a:t>6</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600" dirty="0">
                          <a:effectLst/>
                        </a:rPr>
                        <a:t>Read, understand, and be able to implement environments using </a:t>
                      </a:r>
                      <a:r>
                        <a:rPr lang="en-US" sz="1600" dirty="0" err="1">
                          <a:effectLst/>
                        </a:rPr>
                        <a:t>Django</a:t>
                      </a:r>
                      <a:r>
                        <a:rPr lang="en-US" sz="1600" dirty="0">
                          <a:effectLst/>
                        </a:rPr>
                        <a:t> 1.5</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5000"/>
                        </a:lnSpc>
                        <a:spcBef>
                          <a:spcPts val="0"/>
                        </a:spcBef>
                        <a:spcAft>
                          <a:spcPts val="0"/>
                        </a:spcAft>
                      </a:pPr>
                      <a:r>
                        <a:rPr lang="en-US" sz="1400" dirty="0">
                          <a:effectLst/>
                        </a:rPr>
                        <a:t>3/25/2013</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5000"/>
                        </a:lnSpc>
                        <a:spcBef>
                          <a:spcPts val="0"/>
                        </a:spcBef>
                        <a:spcAft>
                          <a:spcPts val="0"/>
                        </a:spcAft>
                      </a:pPr>
                      <a:r>
                        <a:rPr lang="en-US" sz="1600" dirty="0">
                          <a:effectLst/>
                        </a:rPr>
                        <a:t>pending</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403355">
                <a:tc>
                  <a:txBody>
                    <a:bodyPr/>
                    <a:lstStyle/>
                    <a:p>
                      <a:pPr marL="0" marR="0">
                        <a:lnSpc>
                          <a:spcPct val="115000"/>
                        </a:lnSpc>
                        <a:spcBef>
                          <a:spcPts val="0"/>
                        </a:spcBef>
                        <a:spcAft>
                          <a:spcPts val="0"/>
                        </a:spcAft>
                      </a:pPr>
                      <a:r>
                        <a:rPr lang="en-US" sz="1400" dirty="0" smtClean="0">
                          <a:effectLst/>
                          <a:latin typeface="Calibri"/>
                          <a:ea typeface="ＭＳ 明朝"/>
                          <a:cs typeface="Times New Roman"/>
                        </a:rPr>
                        <a:t>7</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600" dirty="0">
                          <a:effectLst/>
                        </a:rPr>
                        <a:t>Develop low fidelity prototype of webpage using </a:t>
                      </a:r>
                      <a:r>
                        <a:rPr lang="en-US" sz="1600" dirty="0" err="1">
                          <a:effectLst/>
                        </a:rPr>
                        <a:t>Django</a:t>
                      </a:r>
                      <a:r>
                        <a:rPr lang="en-US" sz="1600" dirty="0">
                          <a:effectLst/>
                        </a:rPr>
                        <a:t> 1.5</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5000"/>
                        </a:lnSpc>
                        <a:spcBef>
                          <a:spcPts val="0"/>
                        </a:spcBef>
                        <a:spcAft>
                          <a:spcPts val="0"/>
                        </a:spcAft>
                      </a:pPr>
                      <a:r>
                        <a:rPr lang="en-US" sz="1400">
                          <a:effectLst/>
                        </a:rPr>
                        <a:t>4/12/2013</a:t>
                      </a:r>
                      <a:endParaRPr lang="en-US" sz="140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5000"/>
                        </a:lnSpc>
                        <a:spcBef>
                          <a:spcPts val="0"/>
                        </a:spcBef>
                        <a:spcAft>
                          <a:spcPts val="0"/>
                        </a:spcAft>
                      </a:pPr>
                      <a:r>
                        <a:rPr lang="en-US" sz="1600" dirty="0">
                          <a:effectLst/>
                        </a:rPr>
                        <a:t>complete</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403355">
                <a:tc>
                  <a:txBody>
                    <a:bodyPr/>
                    <a:lstStyle/>
                    <a:p>
                      <a:pPr marL="0" marR="0">
                        <a:lnSpc>
                          <a:spcPct val="115000"/>
                        </a:lnSpc>
                        <a:spcBef>
                          <a:spcPts val="0"/>
                        </a:spcBef>
                        <a:spcAft>
                          <a:spcPts val="0"/>
                        </a:spcAft>
                      </a:pPr>
                      <a:r>
                        <a:rPr lang="en-US" sz="1400" dirty="0" smtClean="0">
                          <a:effectLst/>
                          <a:latin typeface="Calibri"/>
                          <a:ea typeface="ＭＳ 明朝"/>
                          <a:cs typeface="Times New Roman"/>
                        </a:rPr>
                        <a:t>8</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600" dirty="0">
                          <a:effectLst/>
                        </a:rPr>
                        <a:t>Read, understand, and be able to implement Pip installer tool</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5000"/>
                        </a:lnSpc>
                        <a:spcBef>
                          <a:spcPts val="0"/>
                        </a:spcBef>
                        <a:spcAft>
                          <a:spcPts val="0"/>
                        </a:spcAft>
                      </a:pPr>
                      <a:r>
                        <a:rPr lang="en-US" sz="1400">
                          <a:effectLst/>
                        </a:rPr>
                        <a:t>4/20/2013</a:t>
                      </a:r>
                      <a:endParaRPr lang="en-US" sz="140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5000"/>
                        </a:lnSpc>
                        <a:spcBef>
                          <a:spcPts val="0"/>
                        </a:spcBef>
                        <a:spcAft>
                          <a:spcPts val="0"/>
                        </a:spcAft>
                      </a:pPr>
                      <a:r>
                        <a:rPr lang="en-US" sz="1600" dirty="0">
                          <a:effectLst/>
                        </a:rPr>
                        <a:t>pending</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403355">
                <a:tc>
                  <a:txBody>
                    <a:bodyPr/>
                    <a:lstStyle/>
                    <a:p>
                      <a:pPr marL="0" marR="0">
                        <a:lnSpc>
                          <a:spcPct val="115000"/>
                        </a:lnSpc>
                        <a:spcBef>
                          <a:spcPts val="0"/>
                        </a:spcBef>
                        <a:spcAft>
                          <a:spcPts val="0"/>
                        </a:spcAft>
                      </a:pPr>
                      <a:r>
                        <a:rPr lang="en-US" sz="1400" dirty="0" smtClean="0">
                          <a:effectLst/>
                          <a:latin typeface="Calibri"/>
                          <a:ea typeface="ＭＳ 明朝"/>
                          <a:cs typeface="Times New Roman"/>
                        </a:rPr>
                        <a:t>9</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600" dirty="0">
                          <a:effectLst/>
                        </a:rPr>
                        <a:t>Integrate low fidelity parser and interface</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5000"/>
                        </a:lnSpc>
                        <a:spcBef>
                          <a:spcPts val="0"/>
                        </a:spcBef>
                        <a:spcAft>
                          <a:spcPts val="0"/>
                        </a:spcAft>
                      </a:pPr>
                      <a:r>
                        <a:rPr lang="en-US" sz="1400" dirty="0">
                          <a:effectLst/>
                        </a:rPr>
                        <a:t>4/25/2013</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5000"/>
                        </a:lnSpc>
                        <a:spcBef>
                          <a:spcPts val="0"/>
                        </a:spcBef>
                        <a:spcAft>
                          <a:spcPts val="0"/>
                        </a:spcAft>
                      </a:pPr>
                      <a:r>
                        <a:rPr lang="en-US" sz="1600" dirty="0">
                          <a:effectLst/>
                        </a:rPr>
                        <a:t>pending</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403355">
                <a:tc>
                  <a:txBody>
                    <a:bodyPr/>
                    <a:lstStyle/>
                    <a:p>
                      <a:pPr marL="0" marR="0">
                        <a:lnSpc>
                          <a:spcPct val="115000"/>
                        </a:lnSpc>
                        <a:spcBef>
                          <a:spcPts val="0"/>
                        </a:spcBef>
                        <a:spcAft>
                          <a:spcPts val="0"/>
                        </a:spcAft>
                      </a:pPr>
                      <a:r>
                        <a:rPr lang="en-US" sz="1400" dirty="0" smtClean="0">
                          <a:effectLst/>
                          <a:latin typeface="Calibri"/>
                          <a:ea typeface="ＭＳ 明朝"/>
                          <a:cs typeface="Times New Roman"/>
                        </a:rPr>
                        <a:t>10</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600" dirty="0">
                          <a:effectLst/>
                        </a:rPr>
                        <a:t>Deploy integrated low fidelity prototype using Pip</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5000"/>
                        </a:lnSpc>
                        <a:spcBef>
                          <a:spcPts val="0"/>
                        </a:spcBef>
                        <a:spcAft>
                          <a:spcPts val="0"/>
                        </a:spcAft>
                      </a:pPr>
                      <a:r>
                        <a:rPr lang="en-US" sz="1400" dirty="0">
                          <a:effectLst/>
                        </a:rPr>
                        <a:t>4/26/2013</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5000"/>
                        </a:lnSpc>
                        <a:spcBef>
                          <a:spcPts val="0"/>
                        </a:spcBef>
                        <a:spcAft>
                          <a:spcPts val="0"/>
                        </a:spcAft>
                      </a:pPr>
                      <a:r>
                        <a:rPr lang="en-US" sz="1600" dirty="0">
                          <a:effectLst/>
                        </a:rPr>
                        <a:t>pending</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42655860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49023318"/>
              </p:ext>
            </p:extLst>
          </p:nvPr>
        </p:nvGraphicFramePr>
        <p:xfrm>
          <a:off x="228601" y="228599"/>
          <a:ext cx="8686800" cy="5307779"/>
        </p:xfrm>
        <a:graphic>
          <a:graphicData uri="http://schemas.openxmlformats.org/drawingml/2006/table">
            <a:tbl>
              <a:tblPr firstRow="1" firstCol="1" bandRow="1">
                <a:tableStyleId>{9DCAF9ED-07DC-4A11-8D7F-57B35C25682E}</a:tableStyleId>
              </a:tblPr>
              <a:tblGrid>
                <a:gridCol w="384371"/>
                <a:gridCol w="5787828"/>
                <a:gridCol w="1219200"/>
                <a:gridCol w="1295401"/>
              </a:tblGrid>
              <a:tr h="762001">
                <a:tc>
                  <a:txBody>
                    <a:bodyPr/>
                    <a:lstStyle/>
                    <a:p>
                      <a:pPr marL="0" marR="0" algn="ctr">
                        <a:lnSpc>
                          <a:spcPct val="115000"/>
                        </a:lnSpc>
                        <a:spcBef>
                          <a:spcPts val="0"/>
                        </a:spcBef>
                        <a:spcAft>
                          <a:spcPts val="0"/>
                        </a:spcAft>
                      </a:pPr>
                      <a:endParaRPr lang="en-US" sz="28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dirty="0">
                          <a:effectLst/>
                        </a:rPr>
                        <a:t>2nd Semester Milestones</a:t>
                      </a:r>
                      <a:endParaRPr lang="en-US" sz="28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rPr>
                        <a:t>Date Completed</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rPr>
                        <a:t>Completion Status</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864422">
                <a:tc>
                  <a:txBody>
                    <a:bodyPr/>
                    <a:lstStyle/>
                    <a:p>
                      <a:pPr marL="0" marR="0">
                        <a:lnSpc>
                          <a:spcPct val="115000"/>
                        </a:lnSpc>
                        <a:spcBef>
                          <a:spcPts val="0"/>
                        </a:spcBef>
                        <a:spcAft>
                          <a:spcPts val="0"/>
                        </a:spcAft>
                      </a:pPr>
                      <a:r>
                        <a:rPr lang="en-US" sz="1400" dirty="0" smtClean="0">
                          <a:effectLst/>
                          <a:latin typeface="Calibri"/>
                          <a:ea typeface="ＭＳ 明朝"/>
                          <a:cs typeface="Times New Roman"/>
                        </a:rPr>
                        <a:t>11</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rPr>
                        <a:t>Expand low fidelity parser to include more complex messages for DNP3</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9/25/2013</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effectLst/>
                        </a:rPr>
                        <a:t>pending</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462925">
                <a:tc>
                  <a:txBody>
                    <a:bodyPr/>
                    <a:lstStyle/>
                    <a:p>
                      <a:pPr marL="0" marR="0">
                        <a:lnSpc>
                          <a:spcPct val="115000"/>
                        </a:lnSpc>
                        <a:spcBef>
                          <a:spcPts val="0"/>
                        </a:spcBef>
                        <a:spcAft>
                          <a:spcPts val="0"/>
                        </a:spcAft>
                      </a:pPr>
                      <a:r>
                        <a:rPr lang="en-US" sz="1400" dirty="0" smtClean="0">
                          <a:effectLst/>
                          <a:latin typeface="Calibri"/>
                          <a:ea typeface="ＭＳ 明朝"/>
                          <a:cs typeface="Times New Roman"/>
                        </a:rPr>
                        <a:t>12</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rPr>
                        <a:t>Test low fidelity parser successfully against all test cases for DNP3</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9/30/2013</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effectLst/>
                        </a:rPr>
                        <a:t>pending</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462925">
                <a:tc>
                  <a:txBody>
                    <a:bodyPr/>
                    <a:lstStyle/>
                    <a:p>
                      <a:pPr marL="0" marR="0">
                        <a:lnSpc>
                          <a:spcPct val="115000"/>
                        </a:lnSpc>
                        <a:spcBef>
                          <a:spcPts val="0"/>
                        </a:spcBef>
                        <a:spcAft>
                          <a:spcPts val="0"/>
                        </a:spcAft>
                      </a:pPr>
                      <a:r>
                        <a:rPr lang="en-US" sz="1400" dirty="0" smtClean="0">
                          <a:effectLst/>
                          <a:latin typeface="Calibri"/>
                          <a:ea typeface="ＭＳ 明朝"/>
                          <a:cs typeface="Times New Roman"/>
                        </a:rPr>
                        <a:t>13</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rPr>
                        <a:t>Include the ability to parse Modbus for the parser</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10/10/2013</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effectLst/>
                        </a:rPr>
                        <a:t>pending</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462925">
                <a:tc>
                  <a:txBody>
                    <a:bodyPr/>
                    <a:lstStyle/>
                    <a:p>
                      <a:pPr marL="0" marR="0">
                        <a:lnSpc>
                          <a:spcPct val="115000"/>
                        </a:lnSpc>
                        <a:spcBef>
                          <a:spcPts val="0"/>
                        </a:spcBef>
                        <a:spcAft>
                          <a:spcPts val="0"/>
                        </a:spcAft>
                      </a:pPr>
                      <a:r>
                        <a:rPr lang="en-US" sz="1400" dirty="0" smtClean="0">
                          <a:effectLst/>
                          <a:latin typeface="Calibri"/>
                          <a:ea typeface="ＭＳ 明朝"/>
                          <a:cs typeface="Times New Roman"/>
                        </a:rPr>
                        <a:t>14</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rPr>
                        <a:t>Test low fidelity parser successfully against all test cases for Modbus</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10/15/2013</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effectLst/>
                        </a:rPr>
                        <a:t>pending</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440881">
                <a:tc>
                  <a:txBody>
                    <a:bodyPr/>
                    <a:lstStyle/>
                    <a:p>
                      <a:pPr marL="0" marR="0">
                        <a:lnSpc>
                          <a:spcPct val="115000"/>
                        </a:lnSpc>
                        <a:spcBef>
                          <a:spcPts val="0"/>
                        </a:spcBef>
                        <a:spcAft>
                          <a:spcPts val="0"/>
                        </a:spcAft>
                      </a:pPr>
                      <a:r>
                        <a:rPr lang="en-US" sz="1400" dirty="0" smtClean="0">
                          <a:effectLst/>
                          <a:latin typeface="Calibri"/>
                          <a:ea typeface="ＭＳ 明朝"/>
                          <a:cs typeface="Times New Roman"/>
                        </a:rPr>
                        <a:t>15</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rPr>
                        <a:t>Link the parser to the website and have it successfully operate</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10/30/2013</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effectLst/>
                        </a:rPr>
                        <a:t>pending</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462925">
                <a:tc>
                  <a:txBody>
                    <a:bodyPr/>
                    <a:lstStyle/>
                    <a:p>
                      <a:pPr marL="0" marR="0">
                        <a:lnSpc>
                          <a:spcPct val="115000"/>
                        </a:lnSpc>
                        <a:spcBef>
                          <a:spcPts val="0"/>
                        </a:spcBef>
                        <a:spcAft>
                          <a:spcPts val="0"/>
                        </a:spcAft>
                      </a:pPr>
                      <a:r>
                        <a:rPr lang="en-US" sz="1400" dirty="0" smtClean="0">
                          <a:effectLst/>
                          <a:latin typeface="Calibri"/>
                          <a:ea typeface="ＭＳ 明朝"/>
                          <a:cs typeface="Times New Roman"/>
                        </a:rPr>
                        <a:t>16</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rPr>
                        <a:t>Develop all functionality for the website </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11/10/2013</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effectLst/>
                        </a:rPr>
                        <a:t>pending</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462925">
                <a:tc>
                  <a:txBody>
                    <a:bodyPr/>
                    <a:lstStyle/>
                    <a:p>
                      <a:pPr marL="0" marR="0">
                        <a:lnSpc>
                          <a:spcPct val="115000"/>
                        </a:lnSpc>
                        <a:spcBef>
                          <a:spcPts val="0"/>
                        </a:spcBef>
                        <a:spcAft>
                          <a:spcPts val="0"/>
                        </a:spcAft>
                      </a:pPr>
                      <a:r>
                        <a:rPr lang="en-US" sz="1400" dirty="0" smtClean="0">
                          <a:effectLst/>
                          <a:latin typeface="Calibri"/>
                          <a:ea typeface="ＭＳ 明朝"/>
                          <a:cs typeface="Times New Roman"/>
                        </a:rPr>
                        <a:t>17</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rPr>
                        <a:t>Develop high fidelity prototype of the website using </a:t>
                      </a:r>
                      <a:r>
                        <a:rPr lang="en-US" sz="1600" dirty="0" err="1">
                          <a:effectLst/>
                        </a:rPr>
                        <a:t>Django</a:t>
                      </a:r>
                      <a:r>
                        <a:rPr lang="en-US" sz="1600" dirty="0">
                          <a:effectLst/>
                        </a:rPr>
                        <a:t> 1.5</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11/20/2013</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effectLst/>
                        </a:rPr>
                        <a:t>pending</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462925">
                <a:tc>
                  <a:txBody>
                    <a:bodyPr/>
                    <a:lstStyle/>
                    <a:p>
                      <a:pPr marL="0" marR="0">
                        <a:lnSpc>
                          <a:spcPct val="115000"/>
                        </a:lnSpc>
                        <a:spcBef>
                          <a:spcPts val="0"/>
                        </a:spcBef>
                        <a:spcAft>
                          <a:spcPts val="0"/>
                        </a:spcAft>
                      </a:pPr>
                      <a:r>
                        <a:rPr lang="en-US" sz="1400" dirty="0" smtClean="0">
                          <a:effectLst/>
                          <a:latin typeface="Calibri"/>
                          <a:ea typeface="ＭＳ 明朝"/>
                          <a:cs typeface="Times New Roman"/>
                        </a:rPr>
                        <a:t>18</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rPr>
                        <a:t>Develop and inspect server specifications for the client</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11/30/2013</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effectLst/>
                        </a:rPr>
                        <a:t>pending</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462925">
                <a:tc>
                  <a:txBody>
                    <a:bodyPr/>
                    <a:lstStyle/>
                    <a:p>
                      <a:pPr marL="0" marR="0">
                        <a:lnSpc>
                          <a:spcPct val="115000"/>
                        </a:lnSpc>
                        <a:spcBef>
                          <a:spcPts val="0"/>
                        </a:spcBef>
                        <a:spcAft>
                          <a:spcPts val="0"/>
                        </a:spcAft>
                      </a:pPr>
                      <a:r>
                        <a:rPr lang="en-US" sz="1400" dirty="0" smtClean="0">
                          <a:effectLst/>
                          <a:latin typeface="Calibri"/>
                          <a:ea typeface="ＭＳ 明朝"/>
                          <a:cs typeface="Times New Roman"/>
                        </a:rPr>
                        <a:t>19</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smtClean="0">
                          <a:effectLst/>
                        </a:rPr>
                        <a:t>Deploy using</a:t>
                      </a:r>
                      <a:r>
                        <a:rPr lang="en-US" sz="1600" baseline="0" dirty="0" smtClean="0">
                          <a:effectLst/>
                        </a:rPr>
                        <a:t> Pip and or </a:t>
                      </a:r>
                      <a:r>
                        <a:rPr lang="en-US" sz="1600" dirty="0" smtClean="0">
                          <a:effectLst/>
                        </a:rPr>
                        <a:t>deploy </a:t>
                      </a:r>
                      <a:r>
                        <a:rPr lang="en-US" sz="1600" dirty="0">
                          <a:effectLst/>
                        </a:rPr>
                        <a:t>on the </a:t>
                      </a:r>
                      <a:r>
                        <a:rPr lang="en-US" sz="1600" dirty="0" smtClean="0">
                          <a:effectLst/>
                        </a:rPr>
                        <a:t>client’s </a:t>
                      </a:r>
                      <a:r>
                        <a:rPr lang="en-US" sz="1600" dirty="0" smtClean="0">
                          <a:effectLst/>
                        </a:rPr>
                        <a:t>server </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12/4/2013</a:t>
                      </a:r>
                      <a:endParaRPr lang="en-US" sz="14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effectLst/>
                        </a:rPr>
                        <a:t>pending</a:t>
                      </a:r>
                      <a:endParaRPr lang="en-US" sz="1600" dirty="0">
                        <a:effectLst/>
                        <a:latin typeface="Calibri"/>
                        <a:ea typeface="ＭＳ 明朝"/>
                        <a:cs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bl>
          </a:graphicData>
        </a:graphic>
      </p:graphicFrame>
      <p:grpSp>
        <p:nvGrpSpPr>
          <p:cNvPr id="3" name="Group 2"/>
          <p:cNvGrpSpPr/>
          <p:nvPr/>
        </p:nvGrpSpPr>
        <p:grpSpPr>
          <a:xfrm>
            <a:off x="6463352" y="6553200"/>
            <a:ext cx="2667000" cy="304800"/>
            <a:chOff x="1981200" y="6172200"/>
            <a:chExt cx="2687835" cy="304800"/>
          </a:xfrm>
        </p:grpSpPr>
        <p:sp>
          <p:nvSpPr>
            <p:cNvPr id="5" name="Chevron 4"/>
            <p:cNvSpPr/>
            <p:nvPr/>
          </p:nvSpPr>
          <p:spPr>
            <a:xfrm>
              <a:off x="1981200" y="6172200"/>
              <a:ext cx="2687835" cy="304800"/>
            </a:xfrm>
            <a:prstGeom prst="chevron">
              <a:avLst/>
            </a:prstGeom>
            <a:solidFill>
              <a:srgbClr val="EC5214"/>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6" name="Chevron 4"/>
            <p:cNvSpPr/>
            <p:nvPr/>
          </p:nvSpPr>
          <p:spPr>
            <a:xfrm>
              <a:off x="2133600" y="6172200"/>
              <a:ext cx="2383035" cy="304800"/>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Goals</a:t>
              </a:r>
              <a:endParaRPr lang="en-US" sz="1600" kern="1200" dirty="0"/>
            </a:p>
          </p:txBody>
        </p:sp>
      </p:grpSp>
    </p:spTree>
    <p:extLst>
      <p:ext uri="{BB962C8B-B14F-4D97-AF65-F5344CB8AC3E}">
        <p14:creationId xmlns:p14="http://schemas.microsoft.com/office/powerpoint/2010/main" val="255308581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667000"/>
            <a:ext cx="2819400" cy="1143000"/>
          </a:xfrm>
        </p:spPr>
        <p:txBody>
          <a:bodyPr>
            <a:normAutofit fontScale="90000"/>
          </a:bodyPr>
          <a:lstStyle/>
          <a:p>
            <a:r>
              <a:rPr lang="en-US" dirty="0" smtClean="0"/>
              <a:t>Questions?</a:t>
            </a:r>
            <a:endParaRPr lang="en-US" dirty="0"/>
          </a:p>
        </p:txBody>
      </p:sp>
      <p:grpSp>
        <p:nvGrpSpPr>
          <p:cNvPr id="10" name="Group 9"/>
          <p:cNvGrpSpPr/>
          <p:nvPr/>
        </p:nvGrpSpPr>
        <p:grpSpPr>
          <a:xfrm>
            <a:off x="6463352" y="6553200"/>
            <a:ext cx="2667000" cy="304800"/>
            <a:chOff x="1981200" y="6172200"/>
            <a:chExt cx="2687835" cy="304800"/>
          </a:xfrm>
        </p:grpSpPr>
        <p:sp>
          <p:nvSpPr>
            <p:cNvPr id="11" name="Chevron 10"/>
            <p:cNvSpPr/>
            <p:nvPr/>
          </p:nvSpPr>
          <p:spPr>
            <a:xfrm>
              <a:off x="1981200" y="6172200"/>
              <a:ext cx="2687835" cy="304800"/>
            </a:xfrm>
            <a:prstGeom prst="chevron">
              <a:avLst/>
            </a:prstGeom>
            <a:solidFill>
              <a:srgbClr val="EC5214"/>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13" name="Chevron 4"/>
            <p:cNvSpPr/>
            <p:nvPr/>
          </p:nvSpPr>
          <p:spPr>
            <a:xfrm>
              <a:off x="2133600" y="6172200"/>
              <a:ext cx="2383035" cy="304800"/>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Goals</a:t>
              </a:r>
              <a:endParaRPr lang="en-US" sz="1600" kern="1200" dirty="0"/>
            </a:p>
          </p:txBody>
        </p:sp>
      </p:grpSp>
    </p:spTree>
    <p:extLst>
      <p:ext uri="{BB962C8B-B14F-4D97-AF65-F5344CB8AC3E}">
        <p14:creationId xmlns:p14="http://schemas.microsoft.com/office/powerpoint/2010/main" val="422849115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0"/>
            <a:ext cx="6781800" cy="1143000"/>
          </a:xfrm>
        </p:spPr>
        <p:txBody>
          <a:bodyPr>
            <a:normAutofit/>
          </a:bodyPr>
          <a:lstStyle/>
          <a:p>
            <a:r>
              <a:rPr lang="en-US" dirty="0" smtClean="0"/>
              <a:t>Thank you for your time</a:t>
            </a:r>
            <a:endParaRPr lang="en-US" dirty="0"/>
          </a:p>
        </p:txBody>
      </p:sp>
      <p:grpSp>
        <p:nvGrpSpPr>
          <p:cNvPr id="10" name="Group 9"/>
          <p:cNvGrpSpPr/>
          <p:nvPr/>
        </p:nvGrpSpPr>
        <p:grpSpPr>
          <a:xfrm>
            <a:off x="6463352" y="6553200"/>
            <a:ext cx="2667000" cy="304800"/>
            <a:chOff x="1981200" y="6172200"/>
            <a:chExt cx="2687835" cy="304800"/>
          </a:xfrm>
        </p:grpSpPr>
        <p:sp>
          <p:nvSpPr>
            <p:cNvPr id="11" name="Chevron 10"/>
            <p:cNvSpPr/>
            <p:nvPr/>
          </p:nvSpPr>
          <p:spPr>
            <a:xfrm>
              <a:off x="1981200" y="6172200"/>
              <a:ext cx="2687835" cy="304800"/>
            </a:xfrm>
            <a:prstGeom prst="chevron">
              <a:avLst/>
            </a:prstGeom>
            <a:solidFill>
              <a:srgbClr val="EC5214"/>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13" name="Chevron 4"/>
            <p:cNvSpPr/>
            <p:nvPr/>
          </p:nvSpPr>
          <p:spPr>
            <a:xfrm>
              <a:off x="2133600" y="6172200"/>
              <a:ext cx="2383035" cy="304800"/>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dirty="0" smtClean="0"/>
                <a:t>Goals</a:t>
              </a:r>
              <a:endParaRPr lang="en-US" sz="1600" kern="1200" dirty="0"/>
            </a:p>
          </p:txBody>
        </p:sp>
      </p:grpSp>
    </p:spTree>
    <p:extLst>
      <p:ext uri="{BB962C8B-B14F-4D97-AF65-F5344CB8AC3E}">
        <p14:creationId xmlns:p14="http://schemas.microsoft.com/office/powerpoint/2010/main" val="374247877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Power Engineers</a:t>
            </a:r>
            <a:r>
              <a:rPr lang="en-US" dirty="0" smtClean="0"/>
              <a:t>  is a consulting firm</a:t>
            </a:r>
            <a:endParaRPr lang="en-US" dirty="0"/>
          </a:p>
        </p:txBody>
      </p:sp>
      <p:sp>
        <p:nvSpPr>
          <p:cNvPr id="3" name="Content Placeholder 2"/>
          <p:cNvSpPr>
            <a:spLocks noGrp="1"/>
          </p:cNvSpPr>
          <p:nvPr>
            <p:ph idx="1"/>
          </p:nvPr>
        </p:nvSpPr>
        <p:spPr/>
        <p:txBody>
          <a:bodyPr/>
          <a:lstStyle/>
          <a:p>
            <a:r>
              <a:rPr lang="en-US" dirty="0" smtClean="0"/>
              <a:t>Founded in 1976</a:t>
            </a:r>
          </a:p>
          <a:p>
            <a:r>
              <a:rPr lang="en-US" dirty="0" smtClean="0"/>
              <a:t>Advises and implements designs in foods, facilities, communications, environmental, and federal markets</a:t>
            </a:r>
          </a:p>
          <a:p>
            <a:r>
              <a:rPr lang="en-US" dirty="0" smtClean="0"/>
              <a:t>Focuses on power system and electrical engineering in particular</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000" y="3352799"/>
            <a:ext cx="4343400" cy="2971437"/>
          </a:xfrm>
          <a:prstGeom prst="rect">
            <a:avLst/>
          </a:prstGeom>
        </p:spPr>
      </p:pic>
      <p:grpSp>
        <p:nvGrpSpPr>
          <p:cNvPr id="12" name="Group 11"/>
          <p:cNvGrpSpPr/>
          <p:nvPr/>
        </p:nvGrpSpPr>
        <p:grpSpPr>
          <a:xfrm>
            <a:off x="0" y="6553200"/>
            <a:ext cx="2285999" cy="304800"/>
            <a:chOff x="838200" y="5486400"/>
            <a:chExt cx="2687835" cy="304800"/>
          </a:xfrm>
        </p:grpSpPr>
        <p:sp>
          <p:nvSpPr>
            <p:cNvPr id="13" name="Pentagon 12"/>
            <p:cNvSpPr/>
            <p:nvPr/>
          </p:nvSpPr>
          <p:spPr>
            <a:xfrm>
              <a:off x="838200" y="5486400"/>
              <a:ext cx="2687835" cy="304800"/>
            </a:xfrm>
            <a:prstGeom prst="homePlate">
              <a:avLst/>
            </a:prstGeom>
            <a:solidFill>
              <a:srgbClr val="EC5214"/>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14" name="Pentagon 4"/>
            <p:cNvSpPr/>
            <p:nvPr/>
          </p:nvSpPr>
          <p:spPr>
            <a:xfrm>
              <a:off x="838200" y="5486400"/>
              <a:ext cx="2611634" cy="304800"/>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Introduction</a:t>
              </a:r>
              <a:endParaRPr lang="en-US" sz="1600" kern="1200" dirty="0"/>
            </a:p>
          </p:txBody>
        </p:sp>
      </p:grpSp>
      <p:sp>
        <p:nvSpPr>
          <p:cNvPr id="8" name="TextBox 7"/>
          <p:cNvSpPr txBox="1"/>
          <p:nvPr/>
        </p:nvSpPr>
        <p:spPr>
          <a:xfrm>
            <a:off x="1877704" y="6283656"/>
            <a:ext cx="1600200" cy="246221"/>
          </a:xfrm>
          <a:prstGeom prst="rect">
            <a:avLst/>
          </a:prstGeom>
          <a:noFill/>
        </p:spPr>
        <p:txBody>
          <a:bodyPr wrap="square" rtlCol="0">
            <a:spAutoFit/>
          </a:bodyPr>
          <a:lstStyle/>
          <a:p>
            <a:r>
              <a:rPr lang="en-US" sz="1000" dirty="0" smtClean="0">
                <a:solidFill>
                  <a:schemeClr val="bg1"/>
                </a:solidFill>
              </a:rPr>
              <a:t>www.powereng.com</a:t>
            </a:r>
            <a:endParaRPr lang="en-US" sz="1000" dirty="0">
              <a:solidFill>
                <a:schemeClr val="bg1"/>
              </a:solidFill>
            </a:endParaRPr>
          </a:p>
        </p:txBody>
      </p:sp>
    </p:spTree>
    <p:extLst>
      <p:ext uri="{BB962C8B-B14F-4D97-AF65-F5344CB8AC3E}">
        <p14:creationId xmlns:p14="http://schemas.microsoft.com/office/powerpoint/2010/main" val="13701633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Power  Engineers</a:t>
            </a:r>
            <a:r>
              <a:rPr lang="en-US" dirty="0" smtClean="0"/>
              <a:t> connects multiple Devices for its clients</a:t>
            </a:r>
            <a:endParaRPr lang="en-US" dirty="0"/>
          </a:p>
        </p:txBody>
      </p:sp>
      <p:sp>
        <p:nvSpPr>
          <p:cNvPr id="3" name="Content Placeholder 2"/>
          <p:cNvSpPr>
            <a:spLocks noGrp="1"/>
          </p:cNvSpPr>
          <p:nvPr>
            <p:ph idx="1"/>
          </p:nvPr>
        </p:nvSpPr>
        <p:spPr/>
        <p:txBody>
          <a:bodyPr>
            <a:normAutofit/>
          </a:bodyPr>
          <a:lstStyle/>
          <a:p>
            <a:r>
              <a:rPr lang="en-US" dirty="0" smtClean="0"/>
              <a:t>Both devices are activated and checked for functionality</a:t>
            </a:r>
          </a:p>
          <a:p>
            <a:r>
              <a:rPr lang="en-US" dirty="0" smtClean="0"/>
              <a:t>A connection is established between the devices</a:t>
            </a:r>
          </a:p>
          <a:p>
            <a:r>
              <a:rPr lang="en-US" dirty="0" smtClean="0"/>
              <a:t>A standard network protocol is used</a:t>
            </a:r>
          </a:p>
          <a:p>
            <a:r>
              <a:rPr lang="en-US" u="sng" dirty="0" smtClean="0"/>
              <a:t>Synchronization between the devices begins</a:t>
            </a:r>
          </a:p>
          <a:p>
            <a:r>
              <a:rPr lang="en-US" dirty="0" smtClean="0"/>
              <a:t>Once complete, the client’s predefined power regulations can be implemented</a:t>
            </a:r>
            <a:endParaRPr lang="en-US" dirty="0"/>
          </a:p>
        </p:txBody>
      </p:sp>
      <p:grpSp>
        <p:nvGrpSpPr>
          <p:cNvPr id="11" name="Group 10"/>
          <p:cNvGrpSpPr/>
          <p:nvPr/>
        </p:nvGrpSpPr>
        <p:grpSpPr>
          <a:xfrm>
            <a:off x="0" y="6553200"/>
            <a:ext cx="2285999" cy="304800"/>
            <a:chOff x="838200" y="5486400"/>
            <a:chExt cx="2687835" cy="304800"/>
          </a:xfrm>
        </p:grpSpPr>
        <p:sp>
          <p:nvSpPr>
            <p:cNvPr id="12" name="Pentagon 11"/>
            <p:cNvSpPr/>
            <p:nvPr/>
          </p:nvSpPr>
          <p:spPr>
            <a:xfrm>
              <a:off x="838200" y="5486400"/>
              <a:ext cx="2687835" cy="304800"/>
            </a:xfrm>
            <a:prstGeom prst="homePlate">
              <a:avLst/>
            </a:prstGeom>
            <a:solidFill>
              <a:srgbClr val="EC5214"/>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14" name="Pentagon 4"/>
            <p:cNvSpPr/>
            <p:nvPr/>
          </p:nvSpPr>
          <p:spPr>
            <a:xfrm>
              <a:off x="838200" y="5486400"/>
              <a:ext cx="2611634" cy="304800"/>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Introduction</a:t>
              </a:r>
              <a:endParaRPr lang="en-US" sz="1600" kern="1200" dirty="0"/>
            </a:p>
          </p:txBody>
        </p:sp>
      </p:grpSp>
    </p:spTree>
    <p:extLst>
      <p:ext uri="{BB962C8B-B14F-4D97-AF65-F5344CB8AC3E}">
        <p14:creationId xmlns:p14="http://schemas.microsoft.com/office/powerpoint/2010/main" val="73632168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Power Engineers</a:t>
            </a:r>
            <a:r>
              <a:rPr lang="en-US" dirty="0" smtClean="0"/>
              <a:t> uses special networks for their electrical devices</a:t>
            </a:r>
            <a:endParaRPr lang="en-US" dirty="0"/>
          </a:p>
        </p:txBody>
      </p:sp>
      <p:sp>
        <p:nvSpPr>
          <p:cNvPr id="3" name="Content Placeholder 2"/>
          <p:cNvSpPr>
            <a:spLocks noGrp="1"/>
          </p:cNvSpPr>
          <p:nvPr>
            <p:ph idx="1"/>
          </p:nvPr>
        </p:nvSpPr>
        <p:spPr/>
        <p:txBody>
          <a:bodyPr/>
          <a:lstStyle/>
          <a:p>
            <a:r>
              <a:rPr lang="en-US" dirty="0" smtClean="0"/>
              <a:t>Both protocols see widespread use by utilities industries.</a:t>
            </a:r>
          </a:p>
          <a:p>
            <a:r>
              <a:rPr lang="en-US" dirty="0" smtClean="0"/>
              <a:t>Both are consistently updated and provide a wide support for devices.</a:t>
            </a:r>
            <a:endParaRPr lang="en-US" dirty="0"/>
          </a:p>
        </p:txBody>
      </p:sp>
      <p:pic>
        <p:nvPicPr>
          <p:cNvPr id="9"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732" y="2743200"/>
            <a:ext cx="7007182" cy="3258340"/>
          </a:xfrm>
          <a:prstGeom prst="rect">
            <a:avLst/>
          </a:prstGeom>
        </p:spPr>
      </p:pic>
      <p:grpSp>
        <p:nvGrpSpPr>
          <p:cNvPr id="12" name="Group 11"/>
          <p:cNvGrpSpPr/>
          <p:nvPr/>
        </p:nvGrpSpPr>
        <p:grpSpPr>
          <a:xfrm>
            <a:off x="0" y="6553200"/>
            <a:ext cx="2285999" cy="304800"/>
            <a:chOff x="838200" y="5486400"/>
            <a:chExt cx="2687835" cy="304800"/>
          </a:xfrm>
        </p:grpSpPr>
        <p:sp>
          <p:nvSpPr>
            <p:cNvPr id="14" name="Pentagon 13"/>
            <p:cNvSpPr/>
            <p:nvPr/>
          </p:nvSpPr>
          <p:spPr>
            <a:xfrm>
              <a:off x="838200" y="5486400"/>
              <a:ext cx="2687835" cy="304800"/>
            </a:xfrm>
            <a:prstGeom prst="homePlate">
              <a:avLst/>
            </a:prstGeom>
            <a:solidFill>
              <a:srgbClr val="EC5214"/>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15" name="Pentagon 4"/>
            <p:cNvSpPr/>
            <p:nvPr/>
          </p:nvSpPr>
          <p:spPr>
            <a:xfrm>
              <a:off x="838200" y="5486400"/>
              <a:ext cx="2611634" cy="304800"/>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Introduction</a:t>
              </a:r>
              <a:endParaRPr lang="en-US" sz="1600" kern="1200" dirty="0"/>
            </a:p>
          </p:txBody>
        </p:sp>
      </p:grpSp>
      <p:sp>
        <p:nvSpPr>
          <p:cNvPr id="13" name="TextBox 12"/>
          <p:cNvSpPr txBox="1"/>
          <p:nvPr/>
        </p:nvSpPr>
        <p:spPr>
          <a:xfrm>
            <a:off x="990600" y="5992504"/>
            <a:ext cx="1600200" cy="246221"/>
          </a:xfrm>
          <a:prstGeom prst="rect">
            <a:avLst/>
          </a:prstGeom>
          <a:noFill/>
        </p:spPr>
        <p:txBody>
          <a:bodyPr wrap="square" rtlCol="0">
            <a:spAutoFit/>
          </a:bodyPr>
          <a:lstStyle/>
          <a:p>
            <a:r>
              <a:rPr lang="en-US" sz="1000" dirty="0" smtClean="0">
                <a:solidFill>
                  <a:schemeClr val="bg1"/>
                </a:solidFill>
              </a:rPr>
              <a:t>en.wikipedia.org</a:t>
            </a:r>
            <a:endParaRPr lang="en-US" sz="1000" dirty="0">
              <a:solidFill>
                <a:schemeClr val="bg1"/>
              </a:solidFill>
            </a:endParaRPr>
          </a:p>
        </p:txBody>
      </p:sp>
    </p:spTree>
    <p:extLst>
      <p:ext uri="{BB962C8B-B14F-4D97-AF65-F5344CB8AC3E}">
        <p14:creationId xmlns:p14="http://schemas.microsoft.com/office/powerpoint/2010/main" val="373259106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t>DNP3</a:t>
            </a:r>
            <a:r>
              <a:rPr lang="en-US" dirty="0" smtClean="0"/>
              <a:t> is a Network Protocol</a:t>
            </a:r>
            <a:endParaRPr lang="en-US" dirty="0"/>
          </a:p>
        </p:txBody>
      </p:sp>
      <p:sp>
        <p:nvSpPr>
          <p:cNvPr id="3" name="Content Placeholder 2"/>
          <p:cNvSpPr>
            <a:spLocks noGrp="1"/>
          </p:cNvSpPr>
          <p:nvPr>
            <p:ph idx="1"/>
          </p:nvPr>
        </p:nvSpPr>
        <p:spPr/>
        <p:txBody>
          <a:bodyPr>
            <a:normAutofit/>
          </a:bodyPr>
          <a:lstStyle/>
          <a:p>
            <a:r>
              <a:rPr lang="en-US" b="1" dirty="0" smtClean="0"/>
              <a:t>DNP3</a:t>
            </a:r>
            <a:r>
              <a:rPr lang="en-US" dirty="0" smtClean="0"/>
              <a:t> (Distributed Network Protocol version 3) is a set of communications protocols used between components in process automation systems</a:t>
            </a:r>
          </a:p>
          <a:p>
            <a:r>
              <a:rPr lang="en-US" dirty="0" smtClean="0"/>
              <a:t>Mainly used is in utilities such as electric and water companies. </a:t>
            </a:r>
          </a:p>
          <a:p>
            <a:r>
              <a:rPr lang="en-US" dirty="0" smtClean="0"/>
              <a:t>It was developed for communications between various types of data acquisition and control equipment., in response to Modbus limitations.</a:t>
            </a:r>
            <a:endParaRPr lang="en-US" dirty="0"/>
          </a:p>
        </p:txBody>
      </p:sp>
      <p:pic>
        <p:nvPicPr>
          <p:cNvPr id="16386" name="Picture 2" descr="http://novatechweb.com/wp-content/uploads/2010/12/Orion_RTU.png"/>
          <p:cNvPicPr>
            <a:picLocks noChangeAspect="1" noChangeArrowheads="1"/>
          </p:cNvPicPr>
          <p:nvPr/>
        </p:nvPicPr>
        <p:blipFill>
          <a:blip r:embed="rId3" cstate="print"/>
          <a:srcRect/>
          <a:stretch>
            <a:fillRect/>
          </a:stretch>
        </p:blipFill>
        <p:spPr bwMode="auto">
          <a:xfrm>
            <a:off x="5029200" y="3370435"/>
            <a:ext cx="1905000" cy="3175000"/>
          </a:xfrm>
          <a:prstGeom prst="rect">
            <a:avLst/>
          </a:prstGeom>
          <a:noFill/>
        </p:spPr>
      </p:pic>
      <p:sp>
        <p:nvSpPr>
          <p:cNvPr id="7" name="TextBox 6"/>
          <p:cNvSpPr txBox="1"/>
          <p:nvPr/>
        </p:nvSpPr>
        <p:spPr>
          <a:xfrm>
            <a:off x="5334000" y="6306979"/>
            <a:ext cx="1600200" cy="246221"/>
          </a:xfrm>
          <a:prstGeom prst="rect">
            <a:avLst/>
          </a:prstGeom>
          <a:noFill/>
        </p:spPr>
        <p:txBody>
          <a:bodyPr wrap="square" rtlCol="0">
            <a:spAutoFit/>
          </a:bodyPr>
          <a:lstStyle/>
          <a:p>
            <a:r>
              <a:rPr lang="en-US" sz="1000" dirty="0" smtClean="0">
                <a:solidFill>
                  <a:schemeClr val="bg1"/>
                </a:solidFill>
              </a:rPr>
              <a:t>www.novatechweb.com</a:t>
            </a:r>
            <a:endParaRPr lang="en-US" sz="1000" dirty="0">
              <a:solidFill>
                <a:schemeClr val="bg1"/>
              </a:solidFill>
            </a:endParaRPr>
          </a:p>
        </p:txBody>
      </p:sp>
      <p:pic>
        <p:nvPicPr>
          <p:cNvPr id="27652" name="Picture 4" descr="http://www.opto22.com/images/landingpages/dnp_logo_160x8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5000" y="4432300"/>
            <a:ext cx="2401452" cy="1320800"/>
          </a:xfrm>
          <a:prstGeom prst="rect">
            <a:avLst/>
          </a:prstGeom>
          <a:noFill/>
          <a:effectLst>
            <a:outerShdw blurRad="50800" dist="38100" dir="10800000" algn="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4" name="Group 13"/>
          <p:cNvGrpSpPr/>
          <p:nvPr/>
        </p:nvGrpSpPr>
        <p:grpSpPr>
          <a:xfrm>
            <a:off x="0" y="6553200"/>
            <a:ext cx="2285999" cy="304800"/>
            <a:chOff x="838200" y="5486400"/>
            <a:chExt cx="2687835" cy="304800"/>
          </a:xfrm>
        </p:grpSpPr>
        <p:sp>
          <p:nvSpPr>
            <p:cNvPr id="15" name="Pentagon 14"/>
            <p:cNvSpPr/>
            <p:nvPr/>
          </p:nvSpPr>
          <p:spPr>
            <a:xfrm>
              <a:off x="838200" y="5486400"/>
              <a:ext cx="2687835" cy="304800"/>
            </a:xfrm>
            <a:prstGeom prst="homePlate">
              <a:avLst/>
            </a:prstGeom>
            <a:solidFill>
              <a:srgbClr val="EC5214"/>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16" name="Pentagon 4"/>
            <p:cNvSpPr/>
            <p:nvPr/>
          </p:nvSpPr>
          <p:spPr>
            <a:xfrm>
              <a:off x="838200" y="5486400"/>
              <a:ext cx="2611634" cy="304800"/>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Introduction</a:t>
              </a:r>
              <a:endParaRPr lang="en-US" sz="1600" kern="1200" dirty="0"/>
            </a:p>
          </p:txBody>
        </p:sp>
      </p:grpSp>
    </p:spTree>
    <p:extLst>
      <p:ext uri="{BB962C8B-B14F-4D97-AF65-F5344CB8AC3E}">
        <p14:creationId xmlns:p14="http://schemas.microsoft.com/office/powerpoint/2010/main" val="383356809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Modbus</a:t>
            </a:r>
            <a:r>
              <a:rPr lang="en-US" dirty="0" smtClean="0"/>
              <a:t> is  another common network protocol</a:t>
            </a:r>
            <a:endParaRPr lang="en-US" dirty="0"/>
          </a:p>
        </p:txBody>
      </p:sp>
      <p:sp>
        <p:nvSpPr>
          <p:cNvPr id="3" name="Content Placeholder 2"/>
          <p:cNvSpPr>
            <a:spLocks noGrp="1"/>
          </p:cNvSpPr>
          <p:nvPr>
            <p:ph idx="1"/>
          </p:nvPr>
        </p:nvSpPr>
        <p:spPr/>
        <p:txBody>
          <a:bodyPr>
            <a:normAutofit/>
          </a:bodyPr>
          <a:lstStyle/>
          <a:p>
            <a:r>
              <a:rPr lang="en-US" b="1" dirty="0" smtClean="0"/>
              <a:t>Modbus</a:t>
            </a:r>
            <a:r>
              <a:rPr lang="en-US" dirty="0" smtClean="0"/>
              <a:t> is a serial communications protocol originally published by Modicon in 1979 for use with its programmable logic controllers (PLCs). </a:t>
            </a:r>
          </a:p>
          <a:p>
            <a:r>
              <a:rPr lang="en-US" dirty="0" smtClean="0"/>
              <a:t>The main reasons for the use of Modbus in the industrial environment are:</a:t>
            </a:r>
          </a:p>
          <a:p>
            <a:pPr lvl="1"/>
            <a:r>
              <a:rPr lang="en-US" dirty="0" smtClean="0"/>
              <a:t>It has been developed with industrial applications in mind</a:t>
            </a:r>
          </a:p>
          <a:p>
            <a:pPr lvl="1"/>
            <a:r>
              <a:rPr lang="en-US" dirty="0" smtClean="0"/>
              <a:t>It is openly published and royalty-free</a:t>
            </a:r>
          </a:p>
          <a:p>
            <a:pPr lvl="1"/>
            <a:r>
              <a:rPr lang="en-US" dirty="0" smtClean="0"/>
              <a:t>It is easier to parse messages compared to DNP3</a:t>
            </a:r>
          </a:p>
          <a:p>
            <a:pPr lvl="1"/>
            <a:r>
              <a:rPr lang="en-US" dirty="0" smtClean="0"/>
              <a:t>It moves raw bits or words without placing many restrictions on vendors</a:t>
            </a:r>
          </a:p>
          <a:p>
            <a:endParaRPr lang="en-US" dirty="0"/>
          </a:p>
        </p:txBody>
      </p:sp>
      <p:sp>
        <p:nvSpPr>
          <p:cNvPr id="4" name="Rectangle 3"/>
          <p:cNvSpPr/>
          <p:nvPr/>
        </p:nvSpPr>
        <p:spPr>
          <a:xfrm>
            <a:off x="2209800" y="4657082"/>
            <a:ext cx="3657600" cy="11341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5604" name="Picture 4" descr="http://www.frozenlegacy.com/wp-content/uploads/2011/11/Modbu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4701579"/>
            <a:ext cx="3276600" cy="1045123"/>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0" y="6553200"/>
            <a:ext cx="2285999" cy="304800"/>
            <a:chOff x="838200" y="5486400"/>
            <a:chExt cx="2687835" cy="304800"/>
          </a:xfrm>
        </p:grpSpPr>
        <p:sp>
          <p:nvSpPr>
            <p:cNvPr id="14" name="Pentagon 13"/>
            <p:cNvSpPr/>
            <p:nvPr/>
          </p:nvSpPr>
          <p:spPr>
            <a:xfrm>
              <a:off x="838200" y="5486400"/>
              <a:ext cx="2687835" cy="304800"/>
            </a:xfrm>
            <a:prstGeom prst="homePlate">
              <a:avLst/>
            </a:prstGeom>
            <a:solidFill>
              <a:srgbClr val="EC5214"/>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16" name="Pentagon 4"/>
            <p:cNvSpPr/>
            <p:nvPr/>
          </p:nvSpPr>
          <p:spPr>
            <a:xfrm>
              <a:off x="838200" y="5486400"/>
              <a:ext cx="2611634" cy="304800"/>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Introduction</a:t>
              </a:r>
              <a:endParaRPr lang="en-US" sz="1600" kern="1200" dirty="0"/>
            </a:p>
          </p:txBody>
        </p:sp>
      </p:grpSp>
    </p:spTree>
    <p:extLst>
      <p:ext uri="{BB962C8B-B14F-4D97-AF65-F5344CB8AC3E}">
        <p14:creationId xmlns:p14="http://schemas.microsoft.com/office/powerpoint/2010/main" val="270164009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Manually   translating  network messages  takes time</a:t>
            </a:r>
            <a:endParaRPr lang="en-US" dirty="0"/>
          </a:p>
        </p:txBody>
      </p:sp>
      <p:sp>
        <p:nvSpPr>
          <p:cNvPr id="3" name="Content Placeholder 2"/>
          <p:cNvSpPr>
            <a:spLocks noGrp="1"/>
          </p:cNvSpPr>
          <p:nvPr>
            <p:ph idx="1"/>
          </p:nvPr>
        </p:nvSpPr>
        <p:spPr/>
        <p:txBody>
          <a:bodyPr>
            <a:normAutofit/>
          </a:bodyPr>
          <a:lstStyle/>
          <a:p>
            <a:r>
              <a:rPr lang="en-US" dirty="0"/>
              <a:t>When devices are being synced, errors can occur and </a:t>
            </a:r>
            <a:r>
              <a:rPr lang="en-US" dirty="0" smtClean="0"/>
              <a:t>are </a:t>
            </a:r>
            <a:r>
              <a:rPr lang="en-US" dirty="0"/>
              <a:t>sent out over the network using  standard network protocols such as DNP3 and </a:t>
            </a:r>
            <a:r>
              <a:rPr lang="en-US" dirty="0" smtClean="0"/>
              <a:t>Modbus</a:t>
            </a:r>
          </a:p>
          <a:p>
            <a:r>
              <a:rPr lang="en-US" dirty="0" smtClean="0"/>
              <a:t>To figure out what errors are occurring,  the error messages must be intercepted and then decoded using a parsing method and data tables that correspond to the protocol that the messages were written in</a:t>
            </a:r>
            <a:endParaRPr lang="en-US" dirty="0"/>
          </a:p>
          <a:p>
            <a:r>
              <a:rPr lang="en-US" dirty="0" smtClean="0"/>
              <a:t>This issue can be much larger when multiple errors occur between multiple devices and it can cause the engineer to take a significant amount of time to solve.  This is worsened when the error is systemic between multiple devices</a:t>
            </a:r>
          </a:p>
          <a:p>
            <a:endParaRPr lang="en-US" dirty="0" smtClean="0"/>
          </a:p>
          <a:p>
            <a:endParaRPr lang="en-US" dirty="0"/>
          </a:p>
        </p:txBody>
      </p:sp>
      <p:grpSp>
        <p:nvGrpSpPr>
          <p:cNvPr id="15" name="Group 14"/>
          <p:cNvGrpSpPr/>
          <p:nvPr/>
        </p:nvGrpSpPr>
        <p:grpSpPr>
          <a:xfrm>
            <a:off x="2133600" y="6553200"/>
            <a:ext cx="2362199" cy="304800"/>
            <a:chOff x="1981200" y="6172200"/>
            <a:chExt cx="2687835" cy="304800"/>
          </a:xfrm>
        </p:grpSpPr>
        <p:sp>
          <p:nvSpPr>
            <p:cNvPr id="16" name="Chevron 15"/>
            <p:cNvSpPr/>
            <p:nvPr/>
          </p:nvSpPr>
          <p:spPr>
            <a:xfrm>
              <a:off x="1981200" y="6172200"/>
              <a:ext cx="2687835" cy="304800"/>
            </a:xfrm>
            <a:prstGeom prst="chevron">
              <a:avLst/>
            </a:prstGeom>
            <a:solidFill>
              <a:srgbClr val="EC5214"/>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17" name="Chevron 4"/>
            <p:cNvSpPr/>
            <p:nvPr/>
          </p:nvSpPr>
          <p:spPr>
            <a:xfrm>
              <a:off x="2133600" y="6172200"/>
              <a:ext cx="2383035" cy="304800"/>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The Problem</a:t>
              </a:r>
              <a:endParaRPr lang="en-US" sz="1600" kern="1200" dirty="0"/>
            </a:p>
          </p:txBody>
        </p:sp>
      </p:grpSp>
    </p:spTree>
    <p:extLst>
      <p:ext uri="{BB962C8B-B14F-4D97-AF65-F5344CB8AC3E}">
        <p14:creationId xmlns:p14="http://schemas.microsoft.com/office/powerpoint/2010/main" val="148663172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09600" y="4419600"/>
            <a:ext cx="7330853" cy="923330"/>
          </a:xfrm>
          <a:prstGeom prst="rect">
            <a:avLst/>
          </a:prstGeom>
          <a:noFill/>
        </p:spPr>
        <p:txBody>
          <a:bodyPr wrap="none" lIns="91440" tIns="45720" rIns="91440" bIns="45720">
            <a:spAutoFit/>
          </a:bodyPr>
          <a:lstStyle/>
          <a:p>
            <a:pPr algn="ctr"/>
            <a:r>
              <a:rPr lang="pt-BR" sz="5400" dirty="0" smtClean="0"/>
              <a:t>05 64 05 C0 01 00 0A 00</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 name="Title 1"/>
          <p:cNvSpPr>
            <a:spLocks noGrp="1"/>
          </p:cNvSpPr>
          <p:nvPr>
            <p:ph type="title"/>
          </p:nvPr>
        </p:nvSpPr>
        <p:spPr/>
        <p:txBody>
          <a:bodyPr>
            <a:normAutofit fontScale="90000"/>
          </a:bodyPr>
          <a:lstStyle/>
          <a:p>
            <a:r>
              <a:rPr lang="en-US" dirty="0" smtClean="0"/>
              <a:t>It  may  be  necessary  To  translate  MESSAGES by  hand</a:t>
            </a:r>
            <a:endParaRPr lang="en-US" dirty="0"/>
          </a:p>
        </p:txBody>
      </p:sp>
      <p:pic>
        <p:nvPicPr>
          <p:cNvPr id="35842" name="Picture 2" descr="https://lh4.googleusercontent.com/bEaYAteJ_ECzRvte00zI72lNnxgO_xMMvGnFhWRFHE55pJ8i5lXgh_8te6G0s4i0NfA8k1a59HMOHw5h5HLglR0CLO_mzd-XDNZEmwvdvrev1R3C6M0iAnIH"/>
          <p:cNvPicPr>
            <a:picLocks noChangeAspect="1" noChangeArrowheads="1"/>
          </p:cNvPicPr>
          <p:nvPr/>
        </p:nvPicPr>
        <p:blipFill>
          <a:blip r:embed="rId3" cstate="print"/>
          <a:srcRect/>
          <a:stretch>
            <a:fillRect/>
          </a:stretch>
        </p:blipFill>
        <p:spPr bwMode="auto">
          <a:xfrm>
            <a:off x="381000" y="1676400"/>
            <a:ext cx="5362575" cy="1752600"/>
          </a:xfrm>
          <a:prstGeom prst="rect">
            <a:avLst/>
          </a:prstGeom>
          <a:noFill/>
        </p:spPr>
      </p:pic>
      <p:pic>
        <p:nvPicPr>
          <p:cNvPr id="35844" name="Picture 4" descr="https://lh5.googleusercontent.com/XxZ0FT7PWiQh-kP5_sWnU1oB5QwV4FQXf1onVbM1bJolNeFAaP9CTtUeL1Jvn_RVw5om0zTy8YOncfa8CsesRSevYUW6Uu67JbHNdTxM98luIAgtgFyu5aHU"/>
          <p:cNvPicPr>
            <a:picLocks noChangeAspect="1" noChangeArrowheads="1"/>
          </p:cNvPicPr>
          <p:nvPr/>
        </p:nvPicPr>
        <p:blipFill>
          <a:blip r:embed="rId4" cstate="print"/>
          <a:srcRect/>
          <a:stretch>
            <a:fillRect/>
          </a:stretch>
        </p:blipFill>
        <p:spPr bwMode="auto">
          <a:xfrm>
            <a:off x="4114800" y="2133600"/>
            <a:ext cx="3810000" cy="4355073"/>
          </a:xfrm>
          <a:prstGeom prst="rect">
            <a:avLst/>
          </a:prstGeom>
          <a:noFill/>
        </p:spPr>
      </p:pic>
      <p:pic>
        <p:nvPicPr>
          <p:cNvPr id="35845" name="Picture 5"/>
          <p:cNvPicPr>
            <a:picLocks noChangeAspect="1" noChangeArrowheads="1"/>
          </p:cNvPicPr>
          <p:nvPr/>
        </p:nvPicPr>
        <p:blipFill>
          <a:blip r:embed="rId5" cstate="print"/>
          <a:srcRect l="41666" t="9778" r="12778" b="1333"/>
          <a:stretch>
            <a:fillRect/>
          </a:stretch>
        </p:blipFill>
        <p:spPr bwMode="auto">
          <a:xfrm>
            <a:off x="609600" y="2438400"/>
            <a:ext cx="3352800" cy="4088780"/>
          </a:xfrm>
          <a:prstGeom prst="rect">
            <a:avLst/>
          </a:prstGeom>
          <a:noFill/>
          <a:ln w="9525">
            <a:noFill/>
            <a:miter lim="800000"/>
            <a:headEnd/>
            <a:tailEnd/>
          </a:ln>
        </p:spPr>
      </p:pic>
      <p:grpSp>
        <p:nvGrpSpPr>
          <p:cNvPr id="24" name="Group 23"/>
          <p:cNvGrpSpPr/>
          <p:nvPr/>
        </p:nvGrpSpPr>
        <p:grpSpPr>
          <a:xfrm>
            <a:off x="2133600" y="6553200"/>
            <a:ext cx="2362199" cy="304800"/>
            <a:chOff x="1981200" y="6172200"/>
            <a:chExt cx="2687835" cy="304800"/>
          </a:xfrm>
        </p:grpSpPr>
        <p:sp>
          <p:nvSpPr>
            <p:cNvPr id="22" name="Chevron 21"/>
            <p:cNvSpPr/>
            <p:nvPr/>
          </p:nvSpPr>
          <p:spPr>
            <a:xfrm>
              <a:off x="1981200" y="6172200"/>
              <a:ext cx="2687835" cy="304800"/>
            </a:xfrm>
            <a:prstGeom prst="chevron">
              <a:avLst/>
            </a:prstGeom>
            <a:solidFill>
              <a:srgbClr val="EC5214"/>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23" name="Chevron 4"/>
            <p:cNvSpPr/>
            <p:nvPr/>
          </p:nvSpPr>
          <p:spPr>
            <a:xfrm>
              <a:off x="2133600" y="6172200"/>
              <a:ext cx="2383035" cy="304800"/>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The Problem</a:t>
              </a:r>
              <a:endParaRPr lang="en-US" sz="1600" kern="1200" dirty="0"/>
            </a:p>
          </p:txBody>
        </p:sp>
      </p:grpSp>
      <p:sp>
        <p:nvSpPr>
          <p:cNvPr id="10" name="TextBox 9"/>
          <p:cNvSpPr txBox="1"/>
          <p:nvPr/>
        </p:nvSpPr>
        <p:spPr>
          <a:xfrm>
            <a:off x="5791200" y="1887379"/>
            <a:ext cx="2133600" cy="246221"/>
          </a:xfrm>
          <a:prstGeom prst="rect">
            <a:avLst/>
          </a:prstGeom>
          <a:noFill/>
        </p:spPr>
        <p:txBody>
          <a:bodyPr wrap="square" rtlCol="0">
            <a:spAutoFit/>
          </a:bodyPr>
          <a:lstStyle/>
          <a:p>
            <a:r>
              <a:rPr lang="en-US" sz="1000" dirty="0" smtClean="0"/>
              <a:t>From DNP3 Protocol documentation</a:t>
            </a:r>
            <a:endParaRPr lang="en-US" sz="10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2"/>
                                        </p:tgtEl>
                                        <p:attrNameLst>
                                          <p:attrName>style.visibility</p:attrName>
                                        </p:attrNameLst>
                                      </p:cBhvr>
                                      <p:to>
                                        <p:strVal val="visible"/>
                                      </p:to>
                                    </p:set>
                                    <p:anim calcmode="lin" valueType="num">
                                      <p:cBhvr additive="base">
                                        <p:cTn id="13" dur="500" fill="hold"/>
                                        <p:tgtEl>
                                          <p:spTgt spid="35842"/>
                                        </p:tgtEl>
                                        <p:attrNameLst>
                                          <p:attrName>ppt_x</p:attrName>
                                        </p:attrNameLst>
                                      </p:cBhvr>
                                      <p:tavLst>
                                        <p:tav tm="0">
                                          <p:val>
                                            <p:strVal val="#ppt_x"/>
                                          </p:val>
                                        </p:tav>
                                        <p:tav tm="100000">
                                          <p:val>
                                            <p:strVal val="#ppt_x"/>
                                          </p:val>
                                        </p:tav>
                                      </p:tavLst>
                                    </p:anim>
                                    <p:anim calcmode="lin" valueType="num">
                                      <p:cBhvr additive="base">
                                        <p:cTn id="14" dur="500" fill="hold"/>
                                        <p:tgtEl>
                                          <p:spTgt spid="3584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5844"/>
                                        </p:tgtEl>
                                        <p:attrNameLst>
                                          <p:attrName>style.visibility</p:attrName>
                                        </p:attrNameLst>
                                      </p:cBhvr>
                                      <p:to>
                                        <p:strVal val="visible"/>
                                      </p:to>
                                    </p:set>
                                    <p:anim calcmode="lin" valueType="num">
                                      <p:cBhvr additive="base">
                                        <p:cTn id="23" dur="500" fill="hold"/>
                                        <p:tgtEl>
                                          <p:spTgt spid="35844"/>
                                        </p:tgtEl>
                                        <p:attrNameLst>
                                          <p:attrName>ppt_x</p:attrName>
                                        </p:attrNameLst>
                                      </p:cBhvr>
                                      <p:tavLst>
                                        <p:tav tm="0">
                                          <p:val>
                                            <p:strVal val="#ppt_x"/>
                                          </p:val>
                                        </p:tav>
                                        <p:tav tm="100000">
                                          <p:val>
                                            <p:strVal val="#ppt_x"/>
                                          </p:val>
                                        </p:tav>
                                      </p:tavLst>
                                    </p:anim>
                                    <p:anim calcmode="lin" valueType="num">
                                      <p:cBhvr additive="base">
                                        <p:cTn id="24" dur="500" fill="hold"/>
                                        <p:tgtEl>
                                          <p:spTgt spid="3584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5845"/>
                                        </p:tgtEl>
                                        <p:attrNameLst>
                                          <p:attrName>style.visibility</p:attrName>
                                        </p:attrNameLst>
                                      </p:cBhvr>
                                      <p:to>
                                        <p:strVal val="visible"/>
                                      </p:to>
                                    </p:set>
                                    <p:anim calcmode="lin" valueType="num">
                                      <p:cBhvr additive="base">
                                        <p:cTn id="29" dur="500" fill="hold"/>
                                        <p:tgtEl>
                                          <p:spTgt spid="35845"/>
                                        </p:tgtEl>
                                        <p:attrNameLst>
                                          <p:attrName>ppt_x</p:attrName>
                                        </p:attrNameLst>
                                      </p:cBhvr>
                                      <p:tavLst>
                                        <p:tav tm="0">
                                          <p:val>
                                            <p:strVal val="#ppt_x"/>
                                          </p:val>
                                        </p:tav>
                                        <p:tav tm="100000">
                                          <p:val>
                                            <p:strVal val="#ppt_x"/>
                                          </p:val>
                                        </p:tav>
                                      </p:tavLst>
                                    </p:anim>
                                    <p:anim calcmode="lin" valueType="num">
                                      <p:cBhvr additive="base">
                                        <p:cTn id="30" dur="500" fill="hold"/>
                                        <p:tgtEl>
                                          <p:spTgt spid="358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Our product interprets, translates, and displays network protocol </a:t>
            </a:r>
            <a:r>
              <a:rPr lang="en-US" dirty="0" smtClean="0"/>
              <a:t>content</a:t>
            </a:r>
            <a:endParaRPr lang="en-US" dirty="0"/>
          </a:p>
        </p:txBody>
      </p:sp>
      <p:sp>
        <p:nvSpPr>
          <p:cNvPr id="3" name="Content Placeholder 2"/>
          <p:cNvSpPr>
            <a:spLocks noGrp="1"/>
          </p:cNvSpPr>
          <p:nvPr>
            <p:ph idx="1"/>
          </p:nvPr>
        </p:nvSpPr>
        <p:spPr/>
        <p:txBody>
          <a:bodyPr>
            <a:normAutofit/>
          </a:bodyPr>
          <a:lstStyle/>
          <a:p>
            <a:r>
              <a:rPr lang="en-US" dirty="0" smtClean="0"/>
              <a:t>It will allow a wider range of users to decode messages written in either protocol</a:t>
            </a:r>
          </a:p>
          <a:p>
            <a:r>
              <a:rPr lang="en-US" dirty="0" smtClean="0"/>
              <a:t>It automates the message translation</a:t>
            </a:r>
          </a:p>
          <a:p>
            <a:r>
              <a:rPr lang="en-US" dirty="0" smtClean="0"/>
              <a:t>It automatically determines which protocol the messages are written in</a:t>
            </a:r>
          </a:p>
          <a:p>
            <a:endParaRPr lang="en-US" dirty="0" smtClean="0"/>
          </a:p>
        </p:txBody>
      </p:sp>
      <p:grpSp>
        <p:nvGrpSpPr>
          <p:cNvPr id="11" name="Group 10"/>
          <p:cNvGrpSpPr/>
          <p:nvPr/>
        </p:nvGrpSpPr>
        <p:grpSpPr>
          <a:xfrm>
            <a:off x="4253552" y="6553200"/>
            <a:ext cx="2362199" cy="304800"/>
            <a:chOff x="1981200" y="6172200"/>
            <a:chExt cx="2687835" cy="304800"/>
          </a:xfrm>
        </p:grpSpPr>
        <p:sp>
          <p:nvSpPr>
            <p:cNvPr id="12" name="Chevron 11"/>
            <p:cNvSpPr/>
            <p:nvPr/>
          </p:nvSpPr>
          <p:spPr>
            <a:xfrm>
              <a:off x="1981200" y="6172200"/>
              <a:ext cx="2687835" cy="304800"/>
            </a:xfrm>
            <a:prstGeom prst="chevron">
              <a:avLst/>
            </a:prstGeom>
            <a:solidFill>
              <a:srgbClr val="EC5214"/>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14" name="Chevron 4"/>
            <p:cNvSpPr/>
            <p:nvPr/>
          </p:nvSpPr>
          <p:spPr>
            <a:xfrm>
              <a:off x="2133600" y="6172200"/>
              <a:ext cx="2383035" cy="304800"/>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Requirements</a:t>
              </a:r>
              <a:endParaRPr lang="en-US" sz="1600" kern="1200" dirty="0"/>
            </a:p>
          </p:txBody>
        </p:sp>
      </p:grpSp>
      <p:pic>
        <p:nvPicPr>
          <p:cNvPr id="7" name="Picture 6" descr="highFidelityProto2.jpg"/>
          <p:cNvPicPr>
            <a:picLocks noChangeAspect="1"/>
          </p:cNvPicPr>
          <p:nvPr/>
        </p:nvPicPr>
        <p:blipFill>
          <a:blip r:embed="rId3" cstate="print"/>
          <a:stretch>
            <a:fillRect/>
          </a:stretch>
        </p:blipFill>
        <p:spPr>
          <a:xfrm>
            <a:off x="2921148" y="3048000"/>
            <a:ext cx="3301705" cy="3429000"/>
          </a:xfrm>
          <a:prstGeom prst="rect">
            <a:avLst/>
          </a:prstGeom>
        </p:spPr>
      </p:pic>
    </p:spTree>
    <p:extLst>
      <p:ext uri="{BB962C8B-B14F-4D97-AF65-F5344CB8AC3E}">
        <p14:creationId xmlns:p14="http://schemas.microsoft.com/office/powerpoint/2010/main" val="242038317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TC101859862[[fn=Urban Pop]]</Template>
  <TotalTime>1474</TotalTime>
  <Words>1455</Words>
  <Application>Microsoft Macintosh PowerPoint</Application>
  <PresentationFormat>On-screen Show (4:3)</PresentationFormat>
  <Paragraphs>207</Paragraphs>
  <Slides>19</Slides>
  <Notes>16</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Urban Pop</vt:lpstr>
      <vt:lpstr>Network Protocol Troubleshooting Assistant</vt:lpstr>
      <vt:lpstr>Power Engineers  is a consulting firm</vt:lpstr>
      <vt:lpstr>Power  Engineers connects multiple Devices for its clients</vt:lpstr>
      <vt:lpstr>Power Engineers uses special networks for their electrical devices</vt:lpstr>
      <vt:lpstr>DNP3 is a Network Protocol</vt:lpstr>
      <vt:lpstr>Modbus is  another common network protocol</vt:lpstr>
      <vt:lpstr>Manually   translating  network messages  takes time</vt:lpstr>
      <vt:lpstr>It  may  be  necessary  To  translate  MESSAGES by  hand</vt:lpstr>
      <vt:lpstr>Our product interprets, translates, and displays network protocol content</vt:lpstr>
      <vt:lpstr>Capable of translating DNP3 and modbus</vt:lpstr>
      <vt:lpstr>Our interface assists users in inputting data and reading the resulting output</vt:lpstr>
      <vt:lpstr>Displays  A  specific representation  of the messages</vt:lpstr>
      <vt:lpstr>Non-functional requirements</vt:lpstr>
      <vt:lpstr>The Decoder will run Against 30 unit tests</vt:lpstr>
      <vt:lpstr>Team Process</vt:lpstr>
      <vt:lpstr>PowerPoint Presentation</vt:lpstr>
      <vt:lpstr>PowerPoint Presentation</vt:lpstr>
      <vt:lpstr>Questions?</vt:lpstr>
      <vt:lpstr>Thank you for your time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Protocol Troubleshooting Assistant</dc:title>
  <dc:creator>Stephen Jarnagin</dc:creator>
  <cp:lastModifiedBy>Jarnagin, Stephen</cp:lastModifiedBy>
  <cp:revision>173</cp:revision>
  <dcterms:created xsi:type="dcterms:W3CDTF">2013-04-02T22:20:37Z</dcterms:created>
  <dcterms:modified xsi:type="dcterms:W3CDTF">2013-04-12T20:30:23Z</dcterms:modified>
</cp:coreProperties>
</file>