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Roboto Light" panose="02000000000000000000" pitchFamily="2" charset="0"/>
      <p:regular r:id="rId20"/>
      <p:italic r:id="rId21"/>
    </p:embeddedFont>
    <p:embeddedFont>
      <p:font typeface="Roboto Medium" panose="02000000000000000000" pitchFamily="2" charset="0"/>
      <p:regular r:id="rId22"/>
      <p:italic r:id="rId23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osław Jusiak" initials="JJ" lastIdx="1" clrIdx="0">
    <p:extLst>
      <p:ext uri="{19B8F6BF-5375-455C-9EA6-DF929625EA0E}">
        <p15:presenceInfo xmlns:p15="http://schemas.microsoft.com/office/powerpoint/2012/main" userId="ec49fec8fe47e6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B3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919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1576-2D89-4077-BB9F-5DEE493AB718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DBF3F-7553-4CDB-9A1E-D7E00473A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705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Kliknięcie przycisku "</a:t>
            </a:r>
            <a:r>
              <a:rPr lang="pl-PL" dirty="0">
                <a:highlight>
                  <a:srgbClr val="F36B3A"/>
                </a:highlight>
              </a:rPr>
              <a:t>Run in Postman</a:t>
            </a:r>
            <a:r>
              <a:rPr lang="pl-PL" dirty="0"/>
              <a:t>" po osadzeniu go na stronie, powoduje uruchomienie aplikacji </a:t>
            </a:r>
            <a:r>
              <a:rPr lang="pl-PL" dirty="0" err="1"/>
              <a:t>Postmana</a:t>
            </a:r>
            <a:r>
              <a:rPr lang="pl-PL" dirty="0"/>
              <a:t> i wczytanie kolekcji udostępnionej przez ten przycisk.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BF3F-7553-4CDB-9A1E-D7E00473ACD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83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Kliknięcie przycisku "</a:t>
            </a:r>
            <a:r>
              <a:rPr lang="pl-PL" dirty="0">
                <a:highlight>
                  <a:srgbClr val="F36B3A"/>
                </a:highlight>
              </a:rPr>
              <a:t>Run in Postman</a:t>
            </a:r>
            <a:r>
              <a:rPr lang="pl-PL" dirty="0"/>
              <a:t>" po osadzeniu go na stronie, powoduje uruchomienie aplikacji </a:t>
            </a:r>
            <a:r>
              <a:rPr lang="pl-PL" dirty="0" err="1"/>
              <a:t>Postmana</a:t>
            </a:r>
            <a:r>
              <a:rPr lang="pl-PL" dirty="0"/>
              <a:t> i wczytanie kolekcji udostępnionej przez ten przycisk.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BF3F-7553-4CDB-9A1E-D7E00473ACD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24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Kliknięcie przycisku "</a:t>
            </a:r>
            <a:r>
              <a:rPr lang="pl-PL" dirty="0">
                <a:highlight>
                  <a:srgbClr val="F36B3A"/>
                </a:highlight>
              </a:rPr>
              <a:t>Run in Postman</a:t>
            </a:r>
            <a:r>
              <a:rPr lang="pl-PL" dirty="0"/>
              <a:t>" po osadzeniu go na stronie, powoduje uruchomienie aplikacji </a:t>
            </a:r>
            <a:r>
              <a:rPr lang="pl-PL" dirty="0" err="1"/>
              <a:t>Postmana</a:t>
            </a:r>
            <a:r>
              <a:rPr lang="pl-PL" dirty="0"/>
              <a:t> i wczytanie kolekcji udostępnionej przez ten przycisk.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BF3F-7553-4CDB-9A1E-D7E00473ACD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71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Kliknięcie przycisku "</a:t>
            </a:r>
            <a:r>
              <a:rPr lang="pl-PL" dirty="0">
                <a:highlight>
                  <a:srgbClr val="F36B3A"/>
                </a:highlight>
              </a:rPr>
              <a:t>Run in Postman</a:t>
            </a:r>
            <a:r>
              <a:rPr lang="pl-PL" dirty="0"/>
              <a:t>" po osadzeniu go na stronie, powoduje uruchomienie aplikacji </a:t>
            </a:r>
            <a:r>
              <a:rPr lang="pl-PL" dirty="0" err="1"/>
              <a:t>Postmana</a:t>
            </a:r>
            <a:r>
              <a:rPr lang="pl-PL" dirty="0"/>
              <a:t> i wczytanie kolekcji udostępnionej przez ten przycisk.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BF3F-7553-4CDB-9A1E-D7E00473ACD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73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Kliknięcie przycisku "</a:t>
            </a:r>
            <a:r>
              <a:rPr lang="pl-PL" dirty="0">
                <a:highlight>
                  <a:srgbClr val="F36B3A"/>
                </a:highlight>
              </a:rPr>
              <a:t>Run in Postman</a:t>
            </a:r>
            <a:r>
              <a:rPr lang="pl-PL" dirty="0"/>
              <a:t>" po osadzeniu go na stronie, powoduje uruchomienie aplikacji </a:t>
            </a:r>
            <a:r>
              <a:rPr lang="pl-PL" dirty="0" err="1"/>
              <a:t>Postmana</a:t>
            </a:r>
            <a:r>
              <a:rPr lang="pl-PL" dirty="0"/>
              <a:t> i wczytanie kolekcji udostępnionej przez ten przycisk.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BF3F-7553-4CDB-9A1E-D7E00473ACD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23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Kliknięcie przycisku "</a:t>
            </a:r>
            <a:r>
              <a:rPr lang="pl-PL" dirty="0">
                <a:highlight>
                  <a:srgbClr val="F36B3A"/>
                </a:highlight>
              </a:rPr>
              <a:t>Run in Postman</a:t>
            </a:r>
            <a:r>
              <a:rPr lang="pl-PL" dirty="0"/>
              <a:t>" po osadzeniu go na stronie, powoduje uruchomienie aplikacji </a:t>
            </a:r>
            <a:r>
              <a:rPr lang="pl-PL" dirty="0" err="1"/>
              <a:t>Postmana</a:t>
            </a:r>
            <a:r>
              <a:rPr lang="pl-PL" dirty="0"/>
              <a:t> i wczytanie kolekcji udostępnionej przez ten przycisk.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BF3F-7553-4CDB-9A1E-D7E00473ACD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5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35472-3158-4DD2-9BE0-3C5FEAC8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574C9A-C735-4A75-A271-F9CA83AA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175898-03DC-42AE-8E83-CBF4D505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15D85D-D2D9-4C8E-B20C-DDF22F6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72ABC3-1D38-4FCE-B378-2B71CD26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FB848-E8FE-4036-A7D3-26DC908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33253D-F623-47AD-B6A6-8929D4F8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827D1-EE52-4DC4-B996-BE1B627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52390A-461D-4E9E-929E-F2FB51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3F9A83-9CB5-46B8-A6BD-5334A20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44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3C433D-05C9-47D7-AC9B-DAA3F6B77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19852B-63CB-432B-B70F-AEB789D30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F8472C-6487-4D0B-8B18-711B3BCB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80F222-E4C4-41D7-A31E-CAA0F1EA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CBD562-FD91-4221-A676-CE6E0A08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C21C3-9331-44AA-84C7-6C3D9D1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E1A9D-4384-4E9C-909D-1AA11D4E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EA9484-D5BC-49F4-802E-5629D796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242879-9ADB-4935-A49B-273BAFE9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1B9051-4466-44EE-A510-28B11DCB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0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723FB-4480-4D27-8249-B012788D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546297-6005-4E09-90A4-CD290709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12668D-BD45-4345-8E6C-20826F98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39D9AD-00C9-4155-AA34-2426E31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787EF2-5193-44C3-A359-43E46E93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3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D910E-CF5B-44AA-BD8B-18A70821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E5C723-0F00-4C48-B740-E71C7B298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F9B186-35B7-4D47-BAC4-E9E376E0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E37DB2-E095-42A0-8ED7-E246E60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B493C4-C79B-41E2-B611-6E3F8B2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3BA67A-85EC-4432-A5FF-C7CE1C18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89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58369-9A80-43D5-923F-1E63337C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60D2BE-D728-43AB-904F-9544CE58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97FDD4-310D-4AD0-8B21-B04D0797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2BBFC6E-4321-4CCB-BA41-3346C71A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FFEAEC-36C9-489F-92FD-536575B6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E0116B-82F1-45CE-BEC4-2E25041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207DE0-7EC8-47E7-8848-183F8A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9B124DA-73E7-40A6-A4AB-FA150D2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6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16F889-9AE7-4359-8A81-6DAA2DF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341385-1865-4614-9B7A-965849F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A2A4C6-9A5B-4626-85E2-BF674448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592A80D-13F8-4D00-B7CD-68155418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8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F86ECC-D2FF-4546-A06E-530EB2B0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C7FE67B-E848-46FC-8AB2-B591EE62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521990-DA25-4353-A678-05FA004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8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D7005-932D-48F5-A10B-DDFF0614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59A6F2-43B6-441C-A56F-8D60AB05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6E1380-E980-446D-9F2A-4F980727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A35C4E-8DDE-4C0B-A400-92CBFE2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5BD0EB-1F17-4B56-8D9D-A280998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1CEED6-58A1-4F48-B18A-8780E7D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9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C5D42-DE56-46C6-B28D-16709A8C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777E73B-972F-4B79-A35C-50AD72E3F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AF89D5-4904-4F9F-B59B-10682B4B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DC90BF-54C5-41BE-9BF6-C3A2ABA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E5004A-732E-4B25-BCB2-B2A369A5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9521B4-81B6-404F-B9AB-848A4592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6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768A29-1D6E-43A6-AADD-F4117231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32622C-ED28-424F-8186-2567B8BA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6BD596-AB4C-45F5-81A5-3AA9AEA2E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243D-9E04-49D6-A59F-152AC17B7180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B0915-E6FE-4987-A8E3-9EA09E22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BF8F19-F3AF-425F-AD9F-FC510C3A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8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3">
            <a:extLst>
              <a:ext uri="{FF2B5EF4-FFF2-40B4-BE49-F238E27FC236}">
                <a16:creationId xmlns:a16="http://schemas.microsoft.com/office/drawing/2014/main" id="{FC55CAA9-6342-400D-8934-DFB5C06F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8488" y="1450587"/>
            <a:ext cx="7431088" cy="454063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AB65A34-7D50-4155-AEB7-6CA76EDFA46C}"/>
              </a:ext>
            </a:extLst>
          </p:cNvPr>
          <p:cNvSpPr txBox="1"/>
          <p:nvPr/>
        </p:nvSpPr>
        <p:spPr>
          <a:xfrm>
            <a:off x="352424" y="1453374"/>
            <a:ext cx="360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Od klienta API</a:t>
            </a:r>
          </a:p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 testów automatycznych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3591595-BCEA-4F81-B1CA-79A8C5979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831615"/>
            <a:ext cx="266700" cy="26157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250DA6C-5498-4A10-8318-79247206A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444567"/>
            <a:ext cx="303277" cy="30327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A700A10-C5F7-4D7C-94AD-8AB07BA13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1" y="5121555"/>
            <a:ext cx="289942" cy="285858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019EFBD-9BC0-4E02-B386-6726618C5B9D}"/>
              </a:ext>
            </a:extLst>
          </p:cNvPr>
          <p:cNvSpPr txBox="1"/>
          <p:nvPr/>
        </p:nvSpPr>
        <p:spPr>
          <a:xfrm>
            <a:off x="899532" y="377773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Wygodny klient REST API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43FAFB4-0553-4394-B24C-814D9714ACB5}"/>
              </a:ext>
            </a:extLst>
          </p:cNvPr>
          <p:cNvSpPr txBox="1"/>
          <p:nvPr/>
        </p:nvSpPr>
        <p:spPr>
          <a:xfrm>
            <a:off x="899531" y="4411539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Narzędzie projektowania API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0CDB2CF-1DB2-43BA-A380-61AA4C384891}"/>
              </a:ext>
            </a:extLst>
          </p:cNvPr>
          <p:cNvSpPr txBox="1"/>
          <p:nvPr/>
        </p:nvSpPr>
        <p:spPr>
          <a:xfrm>
            <a:off x="899531" y="507981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automatyczne API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8438245A-FAC2-44B0-93B6-DBA6725B4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5781124"/>
            <a:ext cx="292609" cy="292609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89E436D-D420-484C-9ED8-69C35A202727}"/>
              </a:ext>
            </a:extLst>
          </p:cNvPr>
          <p:cNvSpPr txBox="1"/>
          <p:nvPr/>
        </p:nvSpPr>
        <p:spPr>
          <a:xfrm>
            <a:off x="899532" y="5742762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Współpraca i dokumentacja</a:t>
            </a:r>
          </a:p>
        </p:txBody>
      </p:sp>
    </p:spTree>
    <p:extLst>
      <p:ext uri="{BB962C8B-B14F-4D97-AF65-F5344CB8AC3E}">
        <p14:creationId xmlns:p14="http://schemas.microsoft.com/office/powerpoint/2010/main" val="282527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KONTROLA WERSJI KOLEKCJI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F4910C-8F52-4153-A3A6-4C257C05983B}"/>
              </a:ext>
            </a:extLst>
          </p:cNvPr>
          <p:cNvSpPr txBox="1"/>
          <p:nvPr/>
        </p:nvSpPr>
        <p:spPr>
          <a:xfrm>
            <a:off x="209549" y="1235668"/>
            <a:ext cx="97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Krok 5B: Zarządzanie konfliktami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8161F6D-9A3C-4313-8231-35AA4782FD59}"/>
              </a:ext>
            </a:extLst>
          </p:cNvPr>
          <p:cNvSpPr txBox="1"/>
          <p:nvPr/>
        </p:nvSpPr>
        <p:spPr>
          <a:xfrm>
            <a:off x="282179" y="4989247"/>
            <a:ext cx="1028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 przypadku zaistnienia konfliktów Postman prosi nas o wskazanie wersji, której chcemy użyć.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DCCE298-2252-42D5-8070-36448FBDE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79" y="1733550"/>
            <a:ext cx="3924300" cy="29908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ED4FC0B-68B7-45EB-9DF9-8AAA8E1C5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769416"/>
            <a:ext cx="5829300" cy="2276475"/>
          </a:xfrm>
          <a:prstGeom prst="rect">
            <a:avLst/>
          </a:prstGeom>
        </p:spPr>
      </p:pic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23730617-0869-49E5-847C-30171368967D}"/>
              </a:ext>
            </a:extLst>
          </p:cNvPr>
          <p:cNvSpPr/>
          <p:nvPr/>
        </p:nvSpPr>
        <p:spPr>
          <a:xfrm>
            <a:off x="4374355" y="3702991"/>
            <a:ext cx="2409826" cy="342900"/>
          </a:xfrm>
          <a:prstGeom prst="rightArrow">
            <a:avLst/>
          </a:prstGeom>
          <a:solidFill>
            <a:srgbClr val="F36B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03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90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D6DC657F-C8FF-41C4-8D3B-2F433E156612}"/>
              </a:ext>
            </a:extLst>
          </p:cNvPr>
          <p:cNvSpPr txBox="1"/>
          <p:nvPr/>
        </p:nvSpPr>
        <p:spPr>
          <a:xfrm>
            <a:off x="504825" y="1208246"/>
            <a:ext cx="5591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Kolekcje: znaczenie, tworzenie i uruchamianie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Zmienne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Rodzaje zmiennych i sposoby ich tworzenia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Przykłady użycia zmiennych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Zmienne dynamiczne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Praca z wieloma środowiskami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API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Zalety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Postmana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jako narzędzia do testów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Przykłady asercji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Debugowanie w konsoli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Uruchamianie testów przy pomocy CLI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Data Drive Testing z plików JSON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Zdalne uruchamianie testów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Integracja z Jenkinsem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Graficzna prezentacja danych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Serwery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mock</a:t>
            </a:r>
            <a:endParaRPr lang="pl-PL" dirty="0">
              <a:solidFill>
                <a:srgbClr val="F8F8F8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Dokumentacja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Workspace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 współdzielenie kolekcji</a:t>
            </a:r>
          </a:p>
          <a:p>
            <a:pPr marL="742950" lvl="1" indent="-285750">
              <a:buBlip>
                <a:blip r:embed="rId3"/>
              </a:buBlip>
            </a:pPr>
            <a:endParaRPr lang="pl-PL" dirty="0">
              <a:solidFill>
                <a:srgbClr val="F8F8F8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5DDDF3-52CA-4450-858A-8C12571632E6}"/>
              </a:ext>
            </a:extLst>
          </p:cNvPr>
          <p:cNvSpPr txBox="1"/>
          <p:nvPr/>
        </p:nvSpPr>
        <p:spPr>
          <a:xfrm>
            <a:off x="990600" y="304800"/>
            <a:ext cx="159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AGENDA</a:t>
            </a:r>
          </a:p>
        </p:txBody>
      </p:sp>
      <p:pic>
        <p:nvPicPr>
          <p:cNvPr id="11" name="Grafika 10" descr="Monitor">
            <a:extLst>
              <a:ext uri="{FF2B5EF4-FFF2-40B4-BE49-F238E27FC236}">
                <a16:creationId xmlns:a16="http://schemas.microsoft.com/office/drawing/2014/main" id="{221509C7-51CB-484B-BD53-8C035F446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6425" y="766465"/>
            <a:ext cx="6238875" cy="6238875"/>
          </a:xfrm>
          <a:prstGeom prst="rect">
            <a:avLst/>
          </a:prstGeom>
        </p:spPr>
      </p:pic>
      <p:pic>
        <p:nvPicPr>
          <p:cNvPr id="13" name="Grafika 12" descr="Lista">
            <a:extLst>
              <a:ext uri="{FF2B5EF4-FFF2-40B4-BE49-F238E27FC236}">
                <a16:creationId xmlns:a16="http://schemas.microsoft.com/office/drawing/2014/main" id="{86E3C198-28B9-4340-BAA3-8B167D87F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374" y="2106661"/>
            <a:ext cx="2752725" cy="275272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E0D64927-7980-4F93-9D40-9D5F6A197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99" y="271626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KOLEKCJE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3D58CA-620E-4363-8705-FE4177F32A5B}"/>
              </a:ext>
            </a:extLst>
          </p:cNvPr>
          <p:cNvSpPr txBox="1"/>
          <p:nvPr/>
        </p:nvSpPr>
        <p:spPr>
          <a:xfrm>
            <a:off x="352424" y="1205724"/>
            <a:ext cx="597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 co tworzyć kolekcje?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69FF45-5195-4F87-8E75-3B2A82A62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2453784"/>
            <a:ext cx="272061" cy="26682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3E624B8-4B6A-495D-979A-F1B0E9AE3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9" y="3610893"/>
            <a:ext cx="303277" cy="30327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81F9D60-5028-416B-91A9-8981ACE6F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522254"/>
            <a:ext cx="289942" cy="28585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353D9DF-736B-4389-801B-6C53B4C62C61}"/>
              </a:ext>
            </a:extLst>
          </p:cNvPr>
          <p:cNvSpPr txBox="1"/>
          <p:nvPr/>
        </p:nvSpPr>
        <p:spPr>
          <a:xfrm>
            <a:off x="899532" y="1987034"/>
            <a:ext cx="494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Kolekcje pozwalają organizować żądania w grupy i podgrupy przy pomocy folderów. Zapobiega to konieczności przeszukiwania często używanych żądań w historii.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0F7424C-148E-4E98-95F6-8C7256F39CF4}"/>
              </a:ext>
            </a:extLst>
          </p:cNvPr>
          <p:cNvSpPr txBox="1"/>
          <p:nvPr/>
        </p:nvSpPr>
        <p:spPr>
          <a:xfrm>
            <a:off x="899531" y="3281400"/>
            <a:ext cx="5309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Dodawanie opisów do żądań, folderów i kolekcji</a:t>
            </a:r>
            <a:b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pozwala na stworzenie przejrzystej dokumentacji </a:t>
            </a:r>
            <a:b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naszego API na podstawie zawartości kolekcji.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0226ED7-78AD-4894-96F9-CCADA9C7B89E}"/>
              </a:ext>
            </a:extLst>
          </p:cNvPr>
          <p:cNvSpPr txBox="1"/>
          <p:nvPr/>
        </p:nvSpPr>
        <p:spPr>
          <a:xfrm>
            <a:off x="899531" y="4203518"/>
            <a:ext cx="519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Zgrupowane żądania mogą zostać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oskryptowane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 uruchomione sekwencyjnie w celu przeprowadzenia  testów automatycznych API.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9D24F1D-D2F5-44FD-8D5D-0E3E7CA17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5625383"/>
            <a:ext cx="292609" cy="29260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2820D67-DA86-42C3-9D8A-D3065C47280F}"/>
              </a:ext>
            </a:extLst>
          </p:cNvPr>
          <p:cNvSpPr txBox="1"/>
          <p:nvPr/>
        </p:nvSpPr>
        <p:spPr>
          <a:xfrm>
            <a:off x="899531" y="5171524"/>
            <a:ext cx="51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Dzięki skryptom dane mogą być przekazywane pomiędzy żądaniami z danej kolekcji, co pozwala na budowanie sekwencji żądań zgodnej z rzeczywistym wykorzystaniem API.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46E9685B-5C8E-4286-A49D-675FF4859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326" y="1205724"/>
            <a:ext cx="5068945" cy="51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376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PRZESTRZENIE ROBOCZE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3D58CA-620E-4363-8705-FE4177F32A5B}"/>
              </a:ext>
            </a:extLst>
          </p:cNvPr>
          <p:cNvSpPr txBox="1"/>
          <p:nvPr/>
        </p:nvSpPr>
        <p:spPr>
          <a:xfrm>
            <a:off x="123824" y="2905809"/>
            <a:ext cx="698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Rodzaje przestrzeni roboczych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353D9DF-736B-4389-801B-6C53B4C62C61}"/>
              </a:ext>
            </a:extLst>
          </p:cNvPr>
          <p:cNvSpPr txBox="1"/>
          <p:nvPr/>
        </p:nvSpPr>
        <p:spPr>
          <a:xfrm>
            <a:off x="123824" y="1860716"/>
            <a:ext cx="11501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Przestrzeń robocza w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Postmanie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grupuje w jeden widok takie elementy jak kolekcje, środowiska, moki i monitoringi. Będąc zalogowanym na swoje konto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postmanowe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możemy tworzyć niezależne przestrzenie, co pozwala nam całkowicie odseparować wszystkie elementy wykorzystywane w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postmanie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dla danego projektu.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A1994D5-2E49-4A08-BBFF-AB6BF34D2683}"/>
              </a:ext>
            </a:extLst>
          </p:cNvPr>
          <p:cNvSpPr txBox="1"/>
          <p:nvPr/>
        </p:nvSpPr>
        <p:spPr>
          <a:xfrm>
            <a:off x="123824" y="1214817"/>
            <a:ext cx="722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 to jest przestrzeń robocza?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0B78126-26CC-4008-A438-39AE51374055}"/>
              </a:ext>
            </a:extLst>
          </p:cNvPr>
          <p:cNvSpPr/>
          <p:nvPr/>
        </p:nvSpPr>
        <p:spPr>
          <a:xfrm>
            <a:off x="123824" y="3673903"/>
            <a:ext cx="4095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Osobista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Zespołowa (zasadniczo płatna)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A5EE7D4-F5C9-4967-AFBB-3F28514859A8}"/>
              </a:ext>
            </a:extLst>
          </p:cNvPr>
          <p:cNvSpPr txBox="1"/>
          <p:nvPr/>
        </p:nvSpPr>
        <p:spPr>
          <a:xfrm>
            <a:off x="123824" y="4441997"/>
            <a:ext cx="1150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Osobista przestrzeń robocza jest w pełni darmowa i funkcjonalna. Nie ma ograniczeń ilości tworzonych przestrzeni, ani elementów, które przestrzeń może zawierać.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E1F279A-C7EF-41A2-ABE4-C5103C67A4D6}"/>
              </a:ext>
            </a:extLst>
          </p:cNvPr>
          <p:cNvSpPr txBox="1"/>
          <p:nvPr/>
        </p:nvSpPr>
        <p:spPr>
          <a:xfrm>
            <a:off x="123824" y="5210091"/>
            <a:ext cx="11501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Zespołowa przestrzeń robocza pozwala dodatkowo na współdzielenie kolekcji pomiędzy różnych użytkowników. Wszelkie zmiany dokonywane w takiej współdzielonej kolekcji są automatycznie synchronizowane.</a:t>
            </a:r>
          </a:p>
        </p:txBody>
      </p:sp>
    </p:spTree>
    <p:extLst>
      <p:ext uri="{BB962C8B-B14F-4D97-AF65-F5344CB8AC3E}">
        <p14:creationId xmlns:p14="http://schemas.microsoft.com/office/powerpoint/2010/main" val="3499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WSPÓŁDZIELENIE KOLEKCJI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3D58CA-620E-4363-8705-FE4177F32A5B}"/>
              </a:ext>
            </a:extLst>
          </p:cNvPr>
          <p:cNvSpPr txBox="1"/>
          <p:nvPr/>
        </p:nvSpPr>
        <p:spPr>
          <a:xfrm>
            <a:off x="352424" y="1205724"/>
            <a:ext cx="4476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Sposoby współdzielenia kolekcji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AB1CE9-CBDC-45B7-97B8-8D8CAF425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234834"/>
            <a:ext cx="272061" cy="26682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1A380B2-CBA8-448F-A5F4-76B684A49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9" y="4049043"/>
            <a:ext cx="303277" cy="30327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F61F277-115A-4A58-BCE3-09A75BC2F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922304"/>
            <a:ext cx="289942" cy="28585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7F4910C-8F52-4153-A3A6-4C257C05983B}"/>
              </a:ext>
            </a:extLst>
          </p:cNvPr>
          <p:cNvSpPr txBox="1"/>
          <p:nvPr/>
        </p:nvSpPr>
        <p:spPr>
          <a:xfrm>
            <a:off x="899531" y="3081115"/>
            <a:ext cx="403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Współdzielenie kolekcji pomiędzy obszarami roboczymi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A83E715-432D-4F00-BDE7-6329C3E909AE}"/>
              </a:ext>
            </a:extLst>
          </p:cNvPr>
          <p:cNvSpPr txBox="1"/>
          <p:nvPr/>
        </p:nvSpPr>
        <p:spPr>
          <a:xfrm>
            <a:off x="927590" y="3871950"/>
            <a:ext cx="390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Osadzanie na stronie przycisku „Run in Postman”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6B17B85-0911-4909-85B3-DDECF7FFDF0D}"/>
              </a:ext>
            </a:extLst>
          </p:cNvPr>
          <p:cNvSpPr txBox="1"/>
          <p:nvPr/>
        </p:nvSpPr>
        <p:spPr>
          <a:xfrm>
            <a:off x="899531" y="4874780"/>
            <a:ext cx="40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Wygenerowanie publicznego linku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3C59A9B-41D7-42D0-9775-267161B22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5625383"/>
            <a:ext cx="292609" cy="292609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2033922-483A-4A9C-8B2B-90989B485F18}"/>
              </a:ext>
            </a:extLst>
          </p:cNvPr>
          <p:cNvSpPr txBox="1"/>
          <p:nvPr/>
        </p:nvSpPr>
        <p:spPr>
          <a:xfrm>
            <a:off x="899531" y="5587021"/>
            <a:ext cx="295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Eksport do pliku JSON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5D007D-B1C3-498E-A9A1-72B0CAB96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5172" y="1205724"/>
            <a:ext cx="7028187" cy="3297325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7571377A-9A74-480B-A119-FF68B28871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5172" y="4741174"/>
            <a:ext cx="2069488" cy="13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1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KONTROLA WERSJI KOLEKCJI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F4910C-8F52-4153-A3A6-4C257C05983B}"/>
              </a:ext>
            </a:extLst>
          </p:cNvPr>
          <p:cNvSpPr txBox="1"/>
          <p:nvPr/>
        </p:nvSpPr>
        <p:spPr>
          <a:xfrm>
            <a:off x="209549" y="1235668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Krok 1: Utworzenie forka wybranej kolekcji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580CC27-7BB1-4D6E-BF7C-0C6AB410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1720072"/>
            <a:ext cx="5910289" cy="457595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8A6772B2-2CF5-483E-B04D-8572C099A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825" y="1969698"/>
            <a:ext cx="4572000" cy="4076700"/>
          </a:xfrm>
          <a:prstGeom prst="rect">
            <a:avLst/>
          </a:prstGeom>
        </p:spPr>
      </p:pic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39E974E4-D745-4DB4-9EF3-9A3A2BCCAF33}"/>
              </a:ext>
            </a:extLst>
          </p:cNvPr>
          <p:cNvSpPr/>
          <p:nvPr/>
        </p:nvSpPr>
        <p:spPr>
          <a:xfrm>
            <a:off x="4781549" y="4419601"/>
            <a:ext cx="2409826" cy="342900"/>
          </a:xfrm>
          <a:prstGeom prst="rightArrow">
            <a:avLst/>
          </a:prstGeom>
          <a:solidFill>
            <a:srgbClr val="F36B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438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KONTROLA WERSJI KOLEKCJI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F4910C-8F52-4153-A3A6-4C257C05983B}"/>
              </a:ext>
            </a:extLst>
          </p:cNvPr>
          <p:cNvSpPr txBox="1"/>
          <p:nvPr/>
        </p:nvSpPr>
        <p:spPr>
          <a:xfrm>
            <a:off x="314326" y="1283293"/>
            <a:ext cx="407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Krok 2: Wprowadzenie zmian w nowej kolekcji oraz opcjonalnie w kolekcji bazowej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CFF355C-BC14-4AD7-9401-A35FDB47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6" y="2317157"/>
            <a:ext cx="3943350" cy="295275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59AAD6E2-0639-469E-AA38-E62AFEFA5546}"/>
              </a:ext>
            </a:extLst>
          </p:cNvPr>
          <p:cNvSpPr txBox="1"/>
          <p:nvPr/>
        </p:nvSpPr>
        <p:spPr>
          <a:xfrm>
            <a:off x="247650" y="5380441"/>
            <a:ext cx="4076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 kolekcji bazowej żądania przeniesiono do folderu. W sforkowanej kolekcji dodano nowe żądania, stare zaś pozostawiono bez zmian.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1933853-923C-459F-9C91-BB37A4D69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423" y="1929624"/>
            <a:ext cx="3800475" cy="419673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32E86B1-A682-4969-AFF9-2411B21FAC1A}"/>
              </a:ext>
            </a:extLst>
          </p:cNvPr>
          <p:cNvSpPr txBox="1"/>
          <p:nvPr/>
        </p:nvSpPr>
        <p:spPr>
          <a:xfrm>
            <a:off x="7867647" y="1283293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Krok 3: Wywołanie operacji „</a:t>
            </a:r>
            <a:r>
              <a:rPr lang="en-US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Merge changes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” na sforkowanej kolekcji.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62C25D98-96F3-4AD3-A2F8-B4E5A7AC2CA3}"/>
              </a:ext>
            </a:extLst>
          </p:cNvPr>
          <p:cNvCxnSpPr/>
          <p:nvPr/>
        </p:nvCxnSpPr>
        <p:spPr>
          <a:xfrm>
            <a:off x="6096000" y="1283293"/>
            <a:ext cx="0" cy="48430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KONTROLA WERSJI KOLEKCJI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F4910C-8F52-4153-A3A6-4C257C05983B}"/>
              </a:ext>
            </a:extLst>
          </p:cNvPr>
          <p:cNvSpPr txBox="1"/>
          <p:nvPr/>
        </p:nvSpPr>
        <p:spPr>
          <a:xfrm>
            <a:off x="209549" y="1235668"/>
            <a:ext cx="97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Krok 4: Zarządzanie konfliktami i potwierdzenie zmian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D59F70D-C50C-4A15-B433-12299A0E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" y="1690725"/>
            <a:ext cx="11744325" cy="3627236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8161F6D-9A3C-4313-8231-35AA4782FD59}"/>
              </a:ext>
            </a:extLst>
          </p:cNvPr>
          <p:cNvSpPr txBox="1"/>
          <p:nvPr/>
        </p:nvSpPr>
        <p:spPr>
          <a:xfrm>
            <a:off x="209549" y="5605864"/>
            <a:ext cx="1172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Wykrywanie zmian w obu kolekcjach oraz mergowanie zmian wykonywane jest półautomatycznie w kliencie webowym.</a:t>
            </a:r>
          </a:p>
        </p:txBody>
      </p:sp>
    </p:spTree>
    <p:extLst>
      <p:ext uri="{BB962C8B-B14F-4D97-AF65-F5344CB8AC3E}">
        <p14:creationId xmlns:p14="http://schemas.microsoft.com/office/powerpoint/2010/main" val="25990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KONTROLA WERSJI KOLEKCJI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F4910C-8F52-4153-A3A6-4C257C05983B}"/>
              </a:ext>
            </a:extLst>
          </p:cNvPr>
          <p:cNvSpPr txBox="1"/>
          <p:nvPr/>
        </p:nvSpPr>
        <p:spPr>
          <a:xfrm>
            <a:off x="209548" y="1235668"/>
            <a:ext cx="111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Krok 5A: W przypadku zmian w obu kolekcjach mamy możliwość wyboru sposobu mergowania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8161F6D-9A3C-4313-8231-35AA4782FD59}"/>
              </a:ext>
            </a:extLst>
          </p:cNvPr>
          <p:cNvSpPr txBox="1"/>
          <p:nvPr/>
        </p:nvSpPr>
        <p:spPr>
          <a:xfrm>
            <a:off x="4452937" y="1936157"/>
            <a:ext cx="3286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 przypadku zmian w obu kolekcjach, ale bez konfliktów, klient webowy automatycznie sugeruje nam pobranie zmian z kolekcji oryginalnej do forka, a dopiero po wykonaniu te operacji przeprowadzenie merge’a kolekcji forkowej do oryginalnej. Samo mergowanie można dokonać na trzy różne sposoby.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450AB8D-567F-4176-B68B-0FD1B2ED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9" y="1747875"/>
            <a:ext cx="3803425" cy="45862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B246CB5-4018-4C71-A04F-3FE6D4A35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01" y="1936157"/>
            <a:ext cx="3943350" cy="3467100"/>
          </a:xfrm>
          <a:prstGeom prst="rect">
            <a:avLst/>
          </a:prstGeom>
        </p:spPr>
      </p:pic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23730617-0869-49E5-847C-30171368967D}"/>
              </a:ext>
            </a:extLst>
          </p:cNvPr>
          <p:cNvSpPr/>
          <p:nvPr/>
        </p:nvSpPr>
        <p:spPr>
          <a:xfrm>
            <a:off x="4776787" y="4821859"/>
            <a:ext cx="2638426" cy="342900"/>
          </a:xfrm>
          <a:prstGeom prst="rightArrow">
            <a:avLst/>
          </a:prstGeom>
          <a:solidFill>
            <a:srgbClr val="F36B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225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635</Words>
  <Application>Microsoft Office PowerPoint</Application>
  <PresentationFormat>Panoramiczny</PresentationFormat>
  <Paragraphs>72</Paragraphs>
  <Slides>11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Roboto Light</vt:lpstr>
      <vt:lpstr>Arial</vt:lpstr>
      <vt:lpstr>Calibri</vt:lpstr>
      <vt:lpstr>Roboto Medium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Jarosław Jusiak</dc:creator>
  <cp:lastModifiedBy>Jarosław Jusiak</cp:lastModifiedBy>
  <cp:revision>33</cp:revision>
  <dcterms:created xsi:type="dcterms:W3CDTF">2020-01-01T15:23:01Z</dcterms:created>
  <dcterms:modified xsi:type="dcterms:W3CDTF">2020-01-07T19:54:26Z</dcterms:modified>
</cp:coreProperties>
</file>