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9" r:id="rId3"/>
    <p:sldId id="260" r:id="rId4"/>
    <p:sldId id="261" r:id="rId5"/>
    <p:sldId id="262" r:id="rId6"/>
    <p:sldId id="266" r:id="rId7"/>
    <p:sldId id="267" r:id="rId8"/>
    <p:sldId id="323" r:id="rId9"/>
    <p:sldId id="324" r:id="rId10"/>
    <p:sldId id="322" r:id="rId11"/>
    <p:sldId id="326" r:id="rId12"/>
    <p:sldId id="350" r:id="rId13"/>
    <p:sldId id="353" r:id="rId14"/>
    <p:sldId id="354" r:id="rId15"/>
    <p:sldId id="327" r:id="rId16"/>
    <p:sldId id="328" r:id="rId17"/>
    <p:sldId id="334" r:id="rId18"/>
    <p:sldId id="351" r:id="rId19"/>
    <p:sldId id="356" r:id="rId20"/>
    <p:sldId id="338" r:id="rId21"/>
    <p:sldId id="340" r:id="rId22"/>
    <p:sldId id="341" r:id="rId23"/>
    <p:sldId id="345" r:id="rId24"/>
    <p:sldId id="346" r:id="rId25"/>
    <p:sldId id="347" r:id="rId26"/>
    <p:sldId id="348" r:id="rId27"/>
    <p:sldId id="349" r:id="rId28"/>
    <p:sldId id="264" r:id="rId29"/>
    <p:sldId id="265" r:id="rId30"/>
    <p:sldId id="268" r:id="rId31"/>
    <p:sldId id="269" r:id="rId32"/>
    <p:sldId id="271" r:id="rId33"/>
    <p:sldId id="273" r:id="rId34"/>
    <p:sldId id="274" r:id="rId35"/>
    <p:sldId id="275" r:id="rId36"/>
    <p:sldId id="277" r:id="rId37"/>
    <p:sldId id="278" r:id="rId38"/>
    <p:sldId id="279" r:id="rId39"/>
    <p:sldId id="355" r:id="rId40"/>
    <p:sldId id="280" r:id="rId41"/>
    <p:sldId id="281" r:id="rId42"/>
    <p:sldId id="282" r:id="rId43"/>
    <p:sldId id="284" r:id="rId44"/>
    <p:sldId id="285" r:id="rId45"/>
    <p:sldId id="286" r:id="rId46"/>
    <p:sldId id="287" r:id="rId47"/>
    <p:sldId id="288" r:id="rId48"/>
    <p:sldId id="289" r:id="rId49"/>
    <p:sldId id="290" r:id="rId50"/>
    <p:sldId id="295" r:id="rId51"/>
    <p:sldId id="291" r:id="rId52"/>
    <p:sldId id="292" r:id="rId53"/>
    <p:sldId id="293" r:id="rId54"/>
    <p:sldId id="297" r:id="rId55"/>
    <p:sldId id="298" r:id="rId56"/>
    <p:sldId id="299" r:id="rId57"/>
    <p:sldId id="300" r:id="rId58"/>
    <p:sldId id="301" r:id="rId59"/>
    <p:sldId id="302" r:id="rId60"/>
    <p:sldId id="304" r:id="rId61"/>
    <p:sldId id="303" r:id="rId62"/>
    <p:sldId id="305" r:id="rId63"/>
    <p:sldId id="306" r:id="rId64"/>
    <p:sldId id="307" r:id="rId65"/>
    <p:sldId id="308" r:id="rId66"/>
    <p:sldId id="309" r:id="rId67"/>
    <p:sldId id="311" r:id="rId68"/>
    <p:sldId id="313" r:id="rId69"/>
    <p:sldId id="314" r:id="rId70"/>
    <p:sldId id="315" r:id="rId71"/>
    <p:sldId id="316" r:id="rId72"/>
    <p:sldId id="317" r:id="rId73"/>
    <p:sldId id="320" r:id="rId74"/>
    <p:sldId id="352" r:id="rId75"/>
    <p:sldId id="321" r:id="rId7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t" initials="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89986" autoAdjust="0"/>
  </p:normalViewPr>
  <p:slideViewPr>
    <p:cSldViewPr>
      <p:cViewPr varScale="1">
        <p:scale>
          <a:sx n="114" d="100"/>
          <a:sy n="114" d="100"/>
        </p:scale>
        <p:origin x="1536" y="102"/>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FFA0A-2C41-438D-B519-C7CFF094EA3C}" type="datetimeFigureOut">
              <a:rPr lang="pl-PL" smtClean="0"/>
              <a:pPr/>
              <a:t>03.12.2021</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9C2A-14E6-45B7-BC2A-D15A65E1431E}" type="slidenum">
              <a:rPr lang="pl-PL" smtClean="0"/>
              <a:pPr/>
              <a:t>‹#›</a:t>
            </a:fld>
            <a:endParaRPr lang="pl-PL"/>
          </a:p>
        </p:txBody>
      </p:sp>
    </p:spTree>
    <p:extLst>
      <p:ext uri="{BB962C8B-B14F-4D97-AF65-F5344CB8AC3E}">
        <p14:creationId xmlns:p14="http://schemas.microsoft.com/office/powerpoint/2010/main" val="103599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sz="1200" kern="1200" baseline="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10</a:t>
            </a:fld>
            <a:endParaRPr lang="pl-PL"/>
          </a:p>
        </p:txBody>
      </p:sp>
    </p:spTree>
    <p:extLst>
      <p:ext uri="{BB962C8B-B14F-4D97-AF65-F5344CB8AC3E}">
        <p14:creationId xmlns:p14="http://schemas.microsoft.com/office/powerpoint/2010/main" val="363896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11</a:t>
            </a:fld>
            <a:endParaRPr lang="pl-PL"/>
          </a:p>
        </p:txBody>
      </p:sp>
    </p:spTree>
    <p:extLst>
      <p:ext uri="{BB962C8B-B14F-4D97-AF65-F5344CB8AC3E}">
        <p14:creationId xmlns:p14="http://schemas.microsoft.com/office/powerpoint/2010/main" val="19945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baseline="0"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12</a:t>
            </a:fld>
            <a:endParaRPr lang="pl-PL"/>
          </a:p>
        </p:txBody>
      </p:sp>
    </p:spTree>
    <p:extLst>
      <p:ext uri="{BB962C8B-B14F-4D97-AF65-F5344CB8AC3E}">
        <p14:creationId xmlns:p14="http://schemas.microsoft.com/office/powerpoint/2010/main" val="103419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13</a:t>
            </a:fld>
            <a:endParaRPr lang="pl-PL"/>
          </a:p>
        </p:txBody>
      </p:sp>
    </p:spTree>
    <p:extLst>
      <p:ext uri="{BB962C8B-B14F-4D97-AF65-F5344CB8AC3E}">
        <p14:creationId xmlns:p14="http://schemas.microsoft.com/office/powerpoint/2010/main" val="1911214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14</a:t>
            </a:fld>
            <a:endParaRPr lang="pl-PL"/>
          </a:p>
        </p:txBody>
      </p:sp>
    </p:spTree>
    <p:extLst>
      <p:ext uri="{BB962C8B-B14F-4D97-AF65-F5344CB8AC3E}">
        <p14:creationId xmlns:p14="http://schemas.microsoft.com/office/powerpoint/2010/main" val="191121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15</a:t>
            </a:fld>
            <a:endParaRPr lang="pl-PL"/>
          </a:p>
        </p:txBody>
      </p:sp>
    </p:spTree>
    <p:extLst>
      <p:ext uri="{BB962C8B-B14F-4D97-AF65-F5344CB8AC3E}">
        <p14:creationId xmlns:p14="http://schemas.microsoft.com/office/powerpoint/2010/main" val="218294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16</a:t>
            </a:fld>
            <a:endParaRPr lang="pl-PL"/>
          </a:p>
        </p:txBody>
      </p:sp>
    </p:spTree>
    <p:extLst>
      <p:ext uri="{BB962C8B-B14F-4D97-AF65-F5344CB8AC3E}">
        <p14:creationId xmlns:p14="http://schemas.microsoft.com/office/powerpoint/2010/main" val="3503728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17</a:t>
            </a:fld>
            <a:endParaRPr lang="pl-PL"/>
          </a:p>
        </p:txBody>
      </p:sp>
    </p:spTree>
    <p:extLst>
      <p:ext uri="{BB962C8B-B14F-4D97-AF65-F5344CB8AC3E}">
        <p14:creationId xmlns:p14="http://schemas.microsoft.com/office/powerpoint/2010/main" val="2768353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18</a:t>
            </a:fld>
            <a:endParaRPr lang="pl-PL"/>
          </a:p>
        </p:txBody>
      </p:sp>
    </p:spTree>
    <p:extLst>
      <p:ext uri="{BB962C8B-B14F-4D97-AF65-F5344CB8AC3E}">
        <p14:creationId xmlns:p14="http://schemas.microsoft.com/office/powerpoint/2010/main" val="276835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solidFill>
                <a:schemeClr val="tx2">
                  <a:lumMod val="75000"/>
                </a:schemeClr>
              </a:solidFill>
            </a:endParaRPr>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19</a:t>
            </a:fld>
            <a:endParaRPr lang="pl-PL"/>
          </a:p>
        </p:txBody>
      </p:sp>
    </p:spTree>
    <p:extLst>
      <p:ext uri="{BB962C8B-B14F-4D97-AF65-F5344CB8AC3E}">
        <p14:creationId xmlns:p14="http://schemas.microsoft.com/office/powerpoint/2010/main" val="276835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22</a:t>
            </a:fld>
            <a:endParaRPr lang="pl-PL"/>
          </a:p>
        </p:txBody>
      </p:sp>
    </p:spTree>
    <p:extLst>
      <p:ext uri="{BB962C8B-B14F-4D97-AF65-F5344CB8AC3E}">
        <p14:creationId xmlns:p14="http://schemas.microsoft.com/office/powerpoint/2010/main" val="3073050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28</a:t>
            </a:fld>
            <a:endParaRPr lang="pl-P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29</a:t>
            </a:fld>
            <a:endParaRPr 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sz="1000"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30</a:t>
            </a:fld>
            <a:endParaRPr lang="pl-P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31</a:t>
            </a:fld>
            <a:endParaRPr lang="pl-P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32</a:t>
            </a:fld>
            <a:endParaRPr lang="pl-P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33</a:t>
            </a:fld>
            <a:endParaRPr lang="pl-P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34</a:t>
            </a:fld>
            <a:endParaRPr lang="pl-P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35</a:t>
            </a:fld>
            <a:endParaRPr lang="pl-P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36</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a:t>
            </a:fld>
            <a:endParaRPr lang="pl-PL"/>
          </a:p>
        </p:txBody>
      </p:sp>
    </p:spTree>
    <p:extLst>
      <p:ext uri="{BB962C8B-B14F-4D97-AF65-F5344CB8AC3E}">
        <p14:creationId xmlns:p14="http://schemas.microsoft.com/office/powerpoint/2010/main" val="1912143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37</a:t>
            </a:fld>
            <a:endParaRPr lang="pl-P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38</a:t>
            </a:fld>
            <a:endParaRPr lang="pl-P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39</a:t>
            </a:fld>
            <a:endParaRPr lang="pl-P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40</a:t>
            </a:fld>
            <a:endParaRPr lang="pl-P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41</a:t>
            </a:fld>
            <a:endParaRPr lang="pl-P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42</a:t>
            </a:fld>
            <a:endParaRPr lang="pl-P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43</a:t>
            </a:fld>
            <a:endParaRPr lang="pl-P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44</a:t>
            </a:fld>
            <a:endParaRPr lang="pl-PL"/>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solidFill>
                <a:schemeClr val="tx2">
                  <a:lumMod val="75000"/>
                </a:schemeClr>
              </a:solidFill>
            </a:endParaRPr>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45</a:t>
            </a:fld>
            <a:endParaRPr lang="pl-PL"/>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46</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a:t>
            </a:fld>
            <a:endParaRPr lang="pl-PL"/>
          </a:p>
        </p:txBody>
      </p:sp>
    </p:spTree>
    <p:extLst>
      <p:ext uri="{BB962C8B-B14F-4D97-AF65-F5344CB8AC3E}">
        <p14:creationId xmlns:p14="http://schemas.microsoft.com/office/powerpoint/2010/main" val="3071135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47</a:t>
            </a:fld>
            <a:endParaRPr lang="pl-PL"/>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48</a:t>
            </a:fld>
            <a:endParaRPr lang="pl-PL">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49</a:t>
            </a:fld>
            <a:endParaRPr lang="pl-PL">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50</a:t>
            </a:fld>
            <a:endParaRPr lang="pl-PL">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fontAlgn="base"/>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51</a:t>
            </a:fld>
            <a:endParaRPr lang="pl-PL">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52</a:t>
            </a:fld>
            <a:endParaRPr lang="pl-PL">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53</a:t>
            </a:fld>
            <a:endParaRPr lang="pl-PL">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54</a:t>
            </a:fld>
            <a:endParaRPr lang="pl-PL">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solidFill>
                  <a:prstClr val="black"/>
                </a:solidFill>
              </a:rPr>
              <a:pPr/>
              <a:t>55</a:t>
            </a:fld>
            <a:endParaRPr lang="pl-PL">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56</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sz="1000"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5</a:t>
            </a:fld>
            <a:endParaRPr lang="pl-PL"/>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57</a:t>
            </a:fld>
            <a:endParaRPr lang="pl-PL"/>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58</a:t>
            </a:fld>
            <a:endParaRPr lang="pl-PL"/>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59</a:t>
            </a:fld>
            <a:endParaRPr lang="pl-PL"/>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60</a:t>
            </a:fld>
            <a:endParaRPr lang="pl-PL"/>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61</a:t>
            </a:fld>
            <a:endParaRPr lang="pl-PL"/>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62</a:t>
            </a:fld>
            <a:endParaRPr lang="pl-PL"/>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63</a:t>
            </a:fld>
            <a:endParaRPr lang="pl-PL"/>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64</a:t>
            </a:fld>
            <a:endParaRPr lang="pl-PL"/>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65</a:t>
            </a:fld>
            <a:endParaRPr lang="pl-PL"/>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a:t>
            </a:fld>
            <a:endParaRPr lang="pl-PL"/>
          </a:p>
        </p:txBody>
      </p:sp>
    </p:spTree>
    <p:extLst>
      <p:ext uri="{BB962C8B-B14F-4D97-AF65-F5344CB8AC3E}">
        <p14:creationId xmlns:p14="http://schemas.microsoft.com/office/powerpoint/2010/main" val="2874839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67</a:t>
            </a:fld>
            <a:endParaRPr lang="pl-PL"/>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68</a:t>
            </a:fld>
            <a:endParaRPr lang="pl-PL"/>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69</a:t>
            </a:fld>
            <a:endParaRPr lang="pl-PL"/>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70</a:t>
            </a:fld>
            <a:endParaRPr lang="pl-PL"/>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71</a:t>
            </a:fld>
            <a:endParaRPr lang="pl-P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72</a:t>
            </a:fld>
            <a:endParaRPr lang="pl-PL"/>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73</a:t>
            </a:fld>
            <a:endParaRPr lang="pl-PL"/>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74</a:t>
            </a:fld>
            <a:endParaRPr lang="pl-PL"/>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75</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7</a:t>
            </a:fld>
            <a:endParaRPr lang="pl-PL"/>
          </a:p>
        </p:txBody>
      </p:sp>
    </p:spTree>
    <p:extLst>
      <p:ext uri="{BB962C8B-B14F-4D97-AF65-F5344CB8AC3E}">
        <p14:creationId xmlns:p14="http://schemas.microsoft.com/office/powerpoint/2010/main" val="97194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8</a:t>
            </a:fld>
            <a:endParaRPr lang="pl-PL"/>
          </a:p>
        </p:txBody>
      </p:sp>
    </p:spTree>
    <p:extLst>
      <p:ext uri="{BB962C8B-B14F-4D97-AF65-F5344CB8AC3E}">
        <p14:creationId xmlns:p14="http://schemas.microsoft.com/office/powerpoint/2010/main" val="12728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EA79C2A-14E6-45B7-BC2A-D15A65E1431E}" type="slidenum">
              <a:rPr lang="pl-PL" smtClean="0"/>
              <a:pPr/>
              <a:t>9</a:t>
            </a:fld>
            <a:endParaRPr lang="pl-PL"/>
          </a:p>
        </p:txBody>
      </p:sp>
    </p:spTree>
    <p:extLst>
      <p:ext uri="{BB962C8B-B14F-4D97-AF65-F5344CB8AC3E}">
        <p14:creationId xmlns:p14="http://schemas.microsoft.com/office/powerpoint/2010/main" val="103050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35CA73D4-D8FD-46EB-9E80-4DD763B6F2C8}" type="datetime1">
              <a:rPr lang="pl-PL" smtClean="0"/>
              <a:pPr/>
              <a:t>03.12.2021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059CB9EA-CE38-4CFB-9AA4-79F6BF70131E}" type="datetime1">
              <a:rPr lang="pl-PL" smtClean="0"/>
              <a:pPr/>
              <a:t>03.12.2021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453BF2AF-B918-45AF-A69A-8A3A4B0F773F}" type="datetime1">
              <a:rPr lang="pl-PL" smtClean="0"/>
              <a:pPr/>
              <a:t>03.12.2021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672DADAA-ACF4-4891-99D7-4BB378EC2803}" type="datetime1">
              <a:rPr lang="pl-PL" smtClean="0"/>
              <a:pPr/>
              <a:t>03.12.2021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01A2C7DA-DF6E-4F58-BE38-3584A2E38F1E}" type="datetime1">
              <a:rPr lang="pl-PL" smtClean="0"/>
              <a:pPr/>
              <a:t>03.12.2021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87FED185-5223-4311-9864-894903AE6F4D}" type="datetime1">
              <a:rPr lang="pl-PL" smtClean="0"/>
              <a:pPr/>
              <a:t>03.12.2021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D7B5AB30-A994-4AB6-BEA3-277D8B74D7B4}" type="datetime1">
              <a:rPr lang="pl-PL" smtClean="0"/>
              <a:pPr/>
              <a:t>03.12.2021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5842F853-E3CF-45DA-B3CF-30EAD697C954}" type="datetime1">
              <a:rPr lang="pl-PL" smtClean="0"/>
              <a:pPr/>
              <a:t>03.12.2021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BD260475-C6D7-4D7A-9B81-47E4FEE3B6F5}" type="datetime1">
              <a:rPr lang="pl-PL" smtClean="0"/>
              <a:pPr/>
              <a:t>03.12.2021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ADAE87AD-D02E-4A72-B744-389DE7D412B9}" type="datetime1">
              <a:rPr lang="pl-PL" smtClean="0"/>
              <a:pPr/>
              <a:t>03.12.2021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0DB636F5-A2E5-475A-BC19-56388EE442A6}" type="datetime1">
              <a:rPr lang="pl-PL" smtClean="0"/>
              <a:pPr/>
              <a:t>03.12.2021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EF81E29-8FAF-4359-8196-EF2B719B0AB8}"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4892-69C1-4DF3-8E2D-E8541872BE8F}" type="datetime1">
              <a:rPr lang="pl-PL" smtClean="0"/>
              <a:pPr/>
              <a:t>03.12.2021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81E29-8FAF-4359-8196-EF2B719B0AB8}"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c.europa.eu/budget/inforeuro/index.cfm?Language=e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cpe.gov.p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mailto:FLCURBACT@cpe.gov.pl"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331640" y="2130425"/>
            <a:ext cx="7128792" cy="2090663"/>
          </a:xfrm>
        </p:spPr>
        <p:txBody>
          <a:bodyPr>
            <a:normAutofit fontScale="90000"/>
          </a:bodyPr>
          <a:lstStyle/>
          <a:p>
            <a:r>
              <a:rPr lang="pl-PL" b="1" dirty="0" err="1">
                <a:solidFill>
                  <a:schemeClr val="tx2">
                    <a:lumMod val="75000"/>
                  </a:schemeClr>
                </a:solidFill>
              </a:rPr>
              <a:t>Kwalifikowalność</a:t>
            </a:r>
            <a:r>
              <a:rPr lang="pl-PL" b="1" dirty="0">
                <a:solidFill>
                  <a:schemeClr val="tx2">
                    <a:lumMod val="75000"/>
                  </a:schemeClr>
                </a:solidFill>
              </a:rPr>
              <a:t> wydatków </a:t>
            </a:r>
            <a:br>
              <a:rPr lang="pl-PL" b="1" dirty="0">
                <a:solidFill>
                  <a:schemeClr val="tx2">
                    <a:lumMod val="75000"/>
                  </a:schemeClr>
                </a:solidFill>
              </a:rPr>
            </a:br>
            <a:r>
              <a:rPr lang="pl-PL" b="1" dirty="0">
                <a:solidFill>
                  <a:schemeClr val="tx2">
                    <a:lumMod val="75000"/>
                  </a:schemeClr>
                </a:solidFill>
              </a:rPr>
              <a:t>w poszczególnych liniach budżetowych </a:t>
            </a:r>
          </a:p>
        </p:txBody>
      </p:sp>
      <p:sp>
        <p:nvSpPr>
          <p:cNvPr id="3" name="Podtytuł 2"/>
          <p:cNvSpPr>
            <a:spLocks noGrp="1"/>
          </p:cNvSpPr>
          <p:nvPr>
            <p:ph type="subTitle" idx="1"/>
          </p:nvPr>
        </p:nvSpPr>
        <p:spPr>
          <a:xfrm>
            <a:off x="1371600" y="5517232"/>
            <a:ext cx="6400800" cy="936104"/>
          </a:xfrm>
        </p:spPr>
        <p:txBody>
          <a:bodyPr>
            <a:normAutofit fontScale="92500" lnSpcReduction="20000"/>
          </a:bodyPr>
          <a:lstStyle/>
          <a:p>
            <a:r>
              <a:rPr lang="pl-PL" dirty="0">
                <a:solidFill>
                  <a:schemeClr val="tx2">
                    <a:lumMod val="75000"/>
                  </a:schemeClr>
                </a:solidFill>
              </a:rPr>
              <a:t>Warszawa</a:t>
            </a:r>
          </a:p>
          <a:p>
            <a:r>
              <a:rPr lang="pl-PL" dirty="0">
                <a:solidFill>
                  <a:schemeClr val="tx2">
                    <a:lumMod val="75000"/>
                  </a:schemeClr>
                </a:solidFill>
              </a:rPr>
              <a:t>30 listopada 2021r.</a:t>
            </a: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1</a:t>
            </a:fld>
            <a:endParaRPr lang="pl-P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4" name="Prostokąt zaokrąglony 3"/>
          <p:cNvSpPr/>
          <p:nvPr/>
        </p:nvSpPr>
        <p:spPr>
          <a:xfrm>
            <a:off x="827584" y="2420888"/>
            <a:ext cx="7776864"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1043608" y="2708920"/>
            <a:ext cx="7344816" cy="1584176"/>
          </a:xfrm>
        </p:spPr>
        <p:txBody>
          <a:bodyPr anchor="t">
            <a:normAutofit fontScale="92500" lnSpcReduction="20000"/>
          </a:bodyPr>
          <a:lstStyle/>
          <a:p>
            <a:pPr marL="0" indent="0" algn="just">
              <a:buNone/>
            </a:pPr>
            <a:r>
              <a:rPr lang="pl-PL" b="1" dirty="0"/>
              <a:t>Jeżeli pracownik zatrudniony jest w projekcie w pełnym wymiarze nie ma obowiązku sporządzania kart czasu pracy oraz kalkulacji wynagrodzeń</a:t>
            </a:r>
            <a:endParaRPr lang="pl-PL" dirty="0"/>
          </a:p>
          <a:p>
            <a:pPr marL="0" indent="0" algn="just">
              <a:spcBef>
                <a:spcPts val="1200"/>
              </a:spcBef>
              <a:buNone/>
            </a:pPr>
            <a:endParaRPr lang="pl-PL" b="1" dirty="0"/>
          </a:p>
          <a:p>
            <a:pPr algn="just">
              <a:spcBef>
                <a:spcPts val="1200"/>
              </a:spcBef>
              <a:buNone/>
            </a:pPr>
            <a:endParaRPr lang="pl-PL" dirty="0">
              <a:solidFill>
                <a:schemeClr val="tx2">
                  <a:lumMod val="75000"/>
                </a:schemeClr>
              </a:solidFill>
            </a:endParaRPr>
          </a:p>
        </p:txBody>
      </p:sp>
      <p:sp>
        <p:nvSpPr>
          <p:cNvPr id="5" name="Prostokąt 4"/>
          <p:cNvSpPr/>
          <p:nvPr/>
        </p:nvSpPr>
        <p:spPr>
          <a:xfrm>
            <a:off x="611560" y="1196752"/>
            <a:ext cx="6336704" cy="523220"/>
          </a:xfrm>
          <a:prstGeom prst="rect">
            <a:avLst/>
          </a:prstGeom>
        </p:spPr>
        <p:txBody>
          <a:bodyPr wrap="square">
            <a:spAutoFit/>
          </a:bodyPr>
          <a:lstStyle/>
          <a:p>
            <a:r>
              <a:rPr lang="pl-PL" sz="2800" b="1" dirty="0">
                <a:solidFill>
                  <a:srgbClr val="17375E"/>
                </a:solidFill>
              </a:rPr>
              <a:t>Dokumentacja wydatków – </a:t>
            </a:r>
            <a:r>
              <a:rPr lang="pl-PL" sz="2800" b="1" dirty="0" err="1">
                <a:solidFill>
                  <a:srgbClr val="17375E"/>
                </a:solidFill>
              </a:rPr>
              <a:t>cd</a:t>
            </a:r>
            <a:r>
              <a:rPr lang="pl-PL" sz="2800" b="1" dirty="0">
                <a:solidFill>
                  <a:srgbClr val="17375E"/>
                </a:solidFill>
              </a:rPr>
              <a:t>. (100%)</a:t>
            </a:r>
          </a:p>
        </p:txBody>
      </p:sp>
      <p:sp>
        <p:nvSpPr>
          <p:cNvPr id="7" name="Symbol zastępczy numeru slajdu 6"/>
          <p:cNvSpPr>
            <a:spLocks noGrp="1"/>
          </p:cNvSpPr>
          <p:nvPr>
            <p:ph type="sldNum" sz="quarter" idx="12"/>
          </p:nvPr>
        </p:nvSpPr>
        <p:spPr/>
        <p:txBody>
          <a:bodyPr/>
          <a:lstStyle/>
          <a:p>
            <a:fld id="{0EF81E29-8FAF-4359-8196-EF2B719B0AB8}" type="slidenum">
              <a:rPr lang="pl-PL" smtClean="0"/>
              <a:pPr/>
              <a:t>10</a:t>
            </a:fld>
            <a:endParaRPr lang="pl-PL"/>
          </a:p>
        </p:txBody>
      </p:sp>
    </p:spTree>
    <p:extLst>
      <p:ext uri="{BB962C8B-B14F-4D97-AF65-F5344CB8AC3E}">
        <p14:creationId xmlns:p14="http://schemas.microsoft.com/office/powerpoint/2010/main" val="2273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mc:AlternateContent xmlns:mc="http://schemas.openxmlformats.org/markup-compatibility/2006" xmlns:a14="http://schemas.microsoft.com/office/drawing/2010/main">
        <mc:Choice Requires="a14">
          <p:sp>
            <p:nvSpPr>
              <p:cNvPr id="3" name="Symbol zastępczy zawartości 2"/>
              <p:cNvSpPr>
                <a:spLocks noGrp="1"/>
              </p:cNvSpPr>
              <p:nvPr>
                <p:ph idx="1"/>
              </p:nvPr>
            </p:nvSpPr>
            <p:spPr>
              <a:xfrm>
                <a:off x="611560" y="1268760"/>
                <a:ext cx="8075240" cy="4857403"/>
              </a:xfrm>
            </p:spPr>
            <p:txBody>
              <a:bodyPr anchor="t">
                <a:normAutofit/>
              </a:bodyPr>
              <a:lstStyle/>
              <a:p>
                <a:pPr marL="0" lvl="3" indent="0">
                  <a:buNone/>
                </a:pPr>
                <a:r>
                  <a:rPr lang="pl-PL" sz="2800" b="1" dirty="0">
                    <a:solidFill>
                      <a:schemeClr val="tx2">
                        <a:lumMod val="75000"/>
                      </a:schemeClr>
                    </a:solidFill>
                  </a:rPr>
                  <a:t>W niepełnym wymiarze (1720h)</a:t>
                </a:r>
                <a:endParaRPr lang="pl-PL" sz="2800" b="1" dirty="0">
                  <a:solidFill>
                    <a:srgbClr val="17375E"/>
                  </a:solidFill>
                </a:endParaRPr>
              </a:p>
              <a:p>
                <a:pPr marL="0" indent="0">
                  <a:buNone/>
                </a:pPr>
                <a:r>
                  <a:rPr lang="pl-PL" sz="2800" dirty="0">
                    <a:solidFill>
                      <a:srgbClr val="17375E"/>
                    </a:solidFill>
                  </a:rPr>
                  <a:t>Kalkulacja kosztów wynagrodzeń pracowników zaangażowanych częściowo do projektu składa się z 2 etapów:</a:t>
                </a:r>
              </a:p>
              <a:p>
                <a:pPr marL="514350" indent="-514350">
                  <a:buAutoNum type="arabicParenR"/>
                </a:pPr>
                <a:r>
                  <a:rPr lang="pl-PL" sz="2800" dirty="0">
                    <a:solidFill>
                      <a:srgbClr val="17375E"/>
                    </a:solidFill>
                  </a:rPr>
                  <a:t>Ustaleniu stawki godzinowej zgodnie ze wzorem:</a:t>
                </a:r>
              </a:p>
              <a:p>
                <a:pPr marL="0" indent="0">
                  <a:buNone/>
                </a:pPr>
                <a:endParaRPr lang="pl-PL" sz="2200" dirty="0"/>
              </a:p>
              <a:p>
                <a:pPr marL="0" indent="0">
                  <a:spcBef>
                    <a:spcPts val="0"/>
                  </a:spcBef>
                  <a:buNone/>
                </a:pPr>
                <a:r>
                  <a:rPr lang="pl-PL" sz="2200" b="1" dirty="0"/>
                  <a:t>Stawka godz. = </a:t>
                </a:r>
                <a14:m>
                  <m:oMath xmlns:m="http://schemas.openxmlformats.org/officeDocument/2006/math">
                    <m:f>
                      <m:fPr>
                        <m:ctrlPr>
                          <a:rPr lang="pl-PL" sz="2200" b="1" i="1">
                            <a:latin typeface="Cambria Math" panose="02040503050406030204" pitchFamily="18" charset="0"/>
                          </a:rPr>
                        </m:ctrlPr>
                      </m:fPr>
                      <m:num>
                        <m:r>
                          <a:rPr lang="pl-PL" sz="2200" b="1" i="1">
                            <a:latin typeface="Cambria Math"/>
                          </a:rPr>
                          <m:t>𝒐𝒔𝒕𝒂𝒕𝒏𝒊𝒆</m:t>
                        </m:r>
                        <m:r>
                          <a:rPr lang="pl-PL" sz="2200" b="1" i="1">
                            <a:latin typeface="Cambria Math"/>
                          </a:rPr>
                          <m:t> </m:t>
                        </m:r>
                        <m:r>
                          <a:rPr lang="pl-PL" sz="2200" b="1" i="1">
                            <a:latin typeface="Cambria Math"/>
                          </a:rPr>
                          <m:t>𝒖𝒅𝒐𝒌𝒖𝒎𝒆𝒏𝒕𝒐𝒘𝒂𝒏𝒆</m:t>
                        </m:r>
                        <m:r>
                          <a:rPr lang="pl-PL" sz="2200" b="1" i="1">
                            <a:latin typeface="Cambria Math"/>
                          </a:rPr>
                          <m:t> </m:t>
                        </m:r>
                        <m:r>
                          <a:rPr lang="pl-PL" sz="2200" b="1" i="1">
                            <a:latin typeface="Cambria Math"/>
                          </a:rPr>
                          <m:t>𝒓𝒐𝒄𝒛𝒏𝒆</m:t>
                        </m:r>
                        <m:r>
                          <a:rPr lang="pl-PL" sz="2200" b="1" i="1">
                            <a:latin typeface="Cambria Math"/>
                          </a:rPr>
                          <m:t> </m:t>
                        </m:r>
                        <m:r>
                          <a:rPr lang="pl-PL" sz="2200" b="1" i="1">
                            <a:latin typeface="Cambria Math"/>
                          </a:rPr>
                          <m:t>𝒘𝒚𝒏𝒂𝒈𝒓𝒐𝒅𝒛𝒆𝒏𝒊𝒆</m:t>
                        </m:r>
                        <m:r>
                          <a:rPr lang="pl-PL" sz="2200" b="1" i="1">
                            <a:latin typeface="Cambria Math"/>
                          </a:rPr>
                          <m:t> </m:t>
                        </m:r>
                        <m:r>
                          <a:rPr lang="pl-PL" sz="2200" b="1" i="1">
                            <a:latin typeface="Cambria Math"/>
                          </a:rPr>
                          <m:t>𝒃𝒓𝒖𝒕𝒕𝒐</m:t>
                        </m:r>
                      </m:num>
                      <m:den>
                        <m:r>
                          <a:rPr lang="pl-PL" sz="2200" b="1" i="1">
                            <a:latin typeface="Cambria Math"/>
                          </a:rPr>
                          <m:t>𝟏𝟕𝟐𝟎</m:t>
                        </m:r>
                        <m:r>
                          <a:rPr lang="pl-PL" sz="2200" b="1" i="1">
                            <a:latin typeface="Cambria Math"/>
                          </a:rPr>
                          <m:t> </m:t>
                        </m:r>
                        <m:r>
                          <a:rPr lang="pl-PL" sz="2200" b="1" i="1">
                            <a:latin typeface="Cambria Math"/>
                          </a:rPr>
                          <m:t>𝒈𝒐𝒅𝒛𝒊𝒏</m:t>
                        </m:r>
                      </m:den>
                    </m:f>
                  </m:oMath>
                </a14:m>
                <a:endParaRPr lang="pl-PL" sz="2200" b="1" dirty="0"/>
              </a:p>
              <a:p>
                <a:pPr marL="0" indent="0">
                  <a:spcBef>
                    <a:spcPts val="0"/>
                  </a:spcBef>
                  <a:buNone/>
                </a:pPr>
                <a:endParaRPr lang="pl-PL" sz="2200" b="1" dirty="0"/>
              </a:p>
              <a:p>
                <a:pPr marL="0" indent="0">
                  <a:buNone/>
                </a:pPr>
                <a:r>
                  <a:rPr lang="pl-PL" sz="2800" dirty="0">
                    <a:solidFill>
                      <a:srgbClr val="17375E"/>
                    </a:solidFill>
                  </a:rPr>
                  <a:t>2) Pomnożeniu stawki godzinowej przez liczbę godzin przepracowanych w danym miesiącu na rzecz projektu</a:t>
                </a:r>
                <a:endParaRPr lang="pl-PL" sz="2800" b="1" dirty="0"/>
              </a:p>
              <a:p>
                <a:pPr algn="just">
                  <a:spcBef>
                    <a:spcPts val="1200"/>
                  </a:spcBef>
                  <a:buNone/>
                </a:pPr>
                <a:endParaRPr lang="pl-PL" dirty="0">
                  <a:solidFill>
                    <a:schemeClr val="tx2">
                      <a:lumMod val="75000"/>
                    </a:schemeClr>
                  </a:solidFill>
                </a:endParaRPr>
              </a:p>
            </p:txBody>
          </p:sp>
        </mc:Choice>
        <mc:Fallback xmlns="">
          <p:sp>
            <p:nvSpPr>
              <p:cNvPr id="3" name="Symbol zastępczy zawartości 2"/>
              <p:cNvSpPr>
                <a:spLocks noGrp="1" noRot="1" noChangeAspect="1" noMove="1" noResize="1" noEditPoints="1" noAdjustHandles="1" noChangeArrowheads="1" noChangeShapeType="1" noTextEdit="1"/>
              </p:cNvSpPr>
              <p:nvPr>
                <p:ph idx="1"/>
              </p:nvPr>
            </p:nvSpPr>
            <p:spPr>
              <a:xfrm>
                <a:off x="611560" y="1268760"/>
                <a:ext cx="8075240" cy="4857403"/>
              </a:xfrm>
              <a:blipFill rotWithShape="1">
                <a:blip r:embed="rId3" cstate="print"/>
                <a:stretch>
                  <a:fillRect l="-1509" t="-1129" r="-377"/>
                </a:stretch>
              </a:blipFill>
            </p:spPr>
            <p:txBody>
              <a:bodyPr/>
              <a:lstStyle/>
              <a:p>
                <a:r>
                  <a:rPr lang="pl-PL">
                    <a:noFill/>
                  </a:rPr>
                  <a:t> </a:t>
                </a:r>
              </a:p>
            </p:txBody>
          </p:sp>
        </mc:Fallback>
      </mc:AlternateContent>
      <p:sp>
        <p:nvSpPr>
          <p:cNvPr id="4" name="Symbol zastępczy numeru slajdu 3"/>
          <p:cNvSpPr>
            <a:spLocks noGrp="1"/>
          </p:cNvSpPr>
          <p:nvPr>
            <p:ph type="sldNum" sz="quarter" idx="12"/>
          </p:nvPr>
        </p:nvSpPr>
        <p:spPr/>
        <p:txBody>
          <a:bodyPr/>
          <a:lstStyle/>
          <a:p>
            <a:fld id="{0EF81E29-8FAF-4359-8196-EF2B719B0AB8}" type="slidenum">
              <a:rPr lang="pl-PL" smtClean="0"/>
              <a:pPr/>
              <a:t>11</a:t>
            </a:fld>
            <a:endParaRPr lang="pl-PL"/>
          </a:p>
        </p:txBody>
      </p:sp>
    </p:spTree>
    <p:extLst>
      <p:ext uri="{BB962C8B-B14F-4D97-AF65-F5344CB8AC3E}">
        <p14:creationId xmlns:p14="http://schemas.microsoft.com/office/powerpoint/2010/main" val="114581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lvl="3" indent="0" algn="just">
              <a:lnSpc>
                <a:spcPct val="80000"/>
              </a:lnSpc>
              <a:spcBef>
                <a:spcPts val="1200"/>
              </a:spcBef>
              <a:buNone/>
            </a:pPr>
            <a:r>
              <a:rPr lang="pl-PL" sz="2800" b="1" dirty="0">
                <a:solidFill>
                  <a:schemeClr val="tx2">
                    <a:lumMod val="75000"/>
                  </a:schemeClr>
                </a:solidFill>
              </a:rPr>
              <a:t>Przykład (1720h)</a:t>
            </a:r>
            <a:endParaRPr lang="pl-PL" sz="2800" b="1" dirty="0">
              <a:solidFill>
                <a:srgbClr val="17375E"/>
              </a:solidFill>
            </a:endParaRPr>
          </a:p>
          <a:p>
            <a:pPr algn="just">
              <a:spcBef>
                <a:spcPts val="1200"/>
              </a:spcBef>
            </a:pPr>
            <a:endParaRPr lang="pl-PL" b="1" dirty="0"/>
          </a:p>
          <a:p>
            <a:pPr algn="just">
              <a:spcBef>
                <a:spcPts val="1200"/>
              </a:spcBef>
              <a:buNone/>
            </a:pPr>
            <a:endParaRPr lang="pl-PL" dirty="0">
              <a:solidFill>
                <a:schemeClr val="tx2">
                  <a:lumMod val="75000"/>
                </a:schemeClr>
              </a:solidFill>
            </a:endParaRPr>
          </a:p>
        </p:txBody>
      </p:sp>
      <p:graphicFrame>
        <p:nvGraphicFramePr>
          <p:cNvPr id="4" name="Symbol zastępczy zawartości 3"/>
          <p:cNvGraphicFramePr>
            <a:graphicFrameLocks/>
          </p:cNvGraphicFramePr>
          <p:nvPr>
            <p:extLst>
              <p:ext uri="{D42A27DB-BD31-4B8C-83A1-F6EECF244321}">
                <p14:modId xmlns:p14="http://schemas.microsoft.com/office/powerpoint/2010/main" val="1718873465"/>
              </p:ext>
            </p:extLst>
          </p:nvPr>
        </p:nvGraphicFramePr>
        <p:xfrm>
          <a:off x="971600" y="1988841"/>
          <a:ext cx="7560840" cy="4233271"/>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1368151">
                <a:tc>
                  <a:txBody>
                    <a:bodyPr/>
                    <a:lstStyle/>
                    <a:p>
                      <a:pPr algn="ctr"/>
                      <a:r>
                        <a:rPr lang="pl-PL" sz="2400" dirty="0"/>
                        <a:t>A</a:t>
                      </a:r>
                    </a:p>
                  </a:txBody>
                  <a:tcPr anchor="ctr"/>
                </a:tc>
                <a:tc>
                  <a:txBody>
                    <a:bodyPr/>
                    <a:lstStyle/>
                    <a:p>
                      <a:pPr algn="ctr"/>
                      <a:r>
                        <a:rPr lang="pl-PL" sz="2400" dirty="0"/>
                        <a:t>Udokumentowane koszty brutto danego pracownika w ostatnim roku </a:t>
                      </a:r>
                    </a:p>
                  </a:txBody>
                  <a:tcPr anchor="ctr"/>
                </a:tc>
                <a:tc>
                  <a:txBody>
                    <a:bodyPr/>
                    <a:lstStyle/>
                    <a:p>
                      <a:pPr algn="ctr"/>
                      <a:r>
                        <a:rPr lang="pl-PL" sz="2400" b="1" kern="1200" dirty="0">
                          <a:solidFill>
                            <a:schemeClr val="lt1"/>
                          </a:solidFill>
                          <a:effectLst/>
                          <a:latin typeface="+mn-lt"/>
                          <a:ea typeface="+mn-ea"/>
                          <a:cs typeface="+mn-cs"/>
                        </a:rPr>
                        <a:t>150.000 PLN</a:t>
                      </a:r>
                      <a:endParaRPr lang="pl-PL" sz="2400" dirty="0"/>
                    </a:p>
                  </a:txBody>
                  <a:tcPr anchor="ctr"/>
                </a:tc>
                <a:extLst>
                  <a:ext uri="{0D108BD9-81ED-4DB2-BD59-A6C34878D82A}">
                    <a16:rowId xmlns:a16="http://schemas.microsoft.com/office/drawing/2014/main" val="10000"/>
                  </a:ext>
                </a:extLst>
              </a:tr>
              <a:tr h="919808">
                <a:tc>
                  <a:txBody>
                    <a:bodyPr/>
                    <a:lstStyle/>
                    <a:p>
                      <a:pPr algn="ctr"/>
                      <a:r>
                        <a:rPr lang="pl-PL" sz="2400" b="1" dirty="0"/>
                        <a:t>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2400" dirty="0"/>
                        <a:t>Stawka godzinowa dla pracownika (150 000 / 1720)</a:t>
                      </a:r>
                    </a:p>
                    <a:p>
                      <a:pPr algn="ctr"/>
                      <a:endParaRPr lang="pl-PL" sz="2400" b="1" dirty="0"/>
                    </a:p>
                  </a:txBody>
                  <a:tcPr anchor="ctr"/>
                </a:tc>
                <a:tc>
                  <a:txBody>
                    <a:bodyPr/>
                    <a:lstStyle/>
                    <a:p>
                      <a:pPr algn="ctr"/>
                      <a:r>
                        <a:rPr lang="pl-PL" sz="2400" dirty="0"/>
                        <a:t>87,20 PLN</a:t>
                      </a:r>
                      <a:endParaRPr lang="pl-PL" sz="2400" b="1" dirty="0"/>
                    </a:p>
                  </a:txBody>
                  <a:tcPr anchor="ctr"/>
                </a:tc>
                <a:extLst>
                  <a:ext uri="{0D108BD9-81ED-4DB2-BD59-A6C34878D82A}">
                    <a16:rowId xmlns:a16="http://schemas.microsoft.com/office/drawing/2014/main" val="10001"/>
                  </a:ext>
                </a:extLst>
              </a:tr>
              <a:tr h="1404879">
                <a:tc>
                  <a:txBody>
                    <a:bodyPr/>
                    <a:lstStyle/>
                    <a:p>
                      <a:pPr algn="ctr"/>
                      <a:r>
                        <a:rPr lang="pl-PL" sz="2400" b="1" dirty="0"/>
                        <a:t>C</a:t>
                      </a:r>
                    </a:p>
                  </a:txBody>
                  <a:tcPr anchor="ctr"/>
                </a:tc>
                <a:tc>
                  <a:txBody>
                    <a:bodyPr/>
                    <a:lstStyle/>
                    <a:p>
                      <a:pPr algn="ctr"/>
                      <a:r>
                        <a:rPr lang="pl-PL" sz="2400" kern="1200" dirty="0">
                          <a:solidFill>
                            <a:schemeClr val="dk1"/>
                          </a:solidFill>
                          <a:effectLst/>
                          <a:latin typeface="+mn-lt"/>
                          <a:ea typeface="+mn-ea"/>
                          <a:cs typeface="+mn-cs"/>
                        </a:rPr>
                        <a:t>Koszty kwalifikowalne: </a:t>
                      </a:r>
                      <a:br>
                        <a:rPr lang="pl-PL" sz="2400" kern="1200" dirty="0">
                          <a:solidFill>
                            <a:schemeClr val="dk1"/>
                          </a:solidFill>
                          <a:effectLst/>
                          <a:latin typeface="+mn-lt"/>
                          <a:ea typeface="+mn-ea"/>
                          <a:cs typeface="+mn-cs"/>
                        </a:rPr>
                      </a:br>
                      <a:r>
                        <a:rPr lang="pl-PL" sz="2400" kern="1200" dirty="0">
                          <a:solidFill>
                            <a:schemeClr val="dk1"/>
                          </a:solidFill>
                          <a:effectLst/>
                          <a:latin typeface="+mn-lt"/>
                          <a:ea typeface="+mn-ea"/>
                          <a:cs typeface="+mn-cs"/>
                        </a:rPr>
                        <a:t>(</a:t>
                      </a:r>
                      <a:r>
                        <a:rPr lang="pl-PL" sz="2400" dirty="0"/>
                        <a:t>100h x 87,20PLN </a:t>
                      </a:r>
                      <a:r>
                        <a:rPr lang="pl-PL" sz="2400" kern="1200" dirty="0">
                          <a:solidFill>
                            <a:schemeClr val="dk1"/>
                          </a:solidFill>
                          <a:effectLst/>
                          <a:latin typeface="+mn-lt"/>
                          <a:ea typeface="+mn-ea"/>
                          <a:cs typeface="+mn-cs"/>
                        </a:rPr>
                        <a:t>)</a:t>
                      </a:r>
                    </a:p>
                    <a:p>
                      <a:pPr algn="ctr"/>
                      <a:endParaRPr lang="pl-PL" sz="2400" kern="1200" dirty="0">
                        <a:solidFill>
                          <a:schemeClr val="dk1"/>
                        </a:solidFill>
                        <a:effectLst/>
                        <a:latin typeface="+mn-lt"/>
                        <a:ea typeface="+mn-ea"/>
                        <a:cs typeface="+mn-cs"/>
                      </a:endParaRPr>
                    </a:p>
                    <a:p>
                      <a:pPr algn="ctr"/>
                      <a:r>
                        <a:rPr lang="pl-PL" sz="1600" dirty="0"/>
                        <a:t>*Pracownik przepracował na rzecz</a:t>
                      </a:r>
                      <a:r>
                        <a:rPr lang="pl-PL" sz="1600" baseline="0" dirty="0"/>
                        <a:t> </a:t>
                      </a:r>
                      <a:r>
                        <a:rPr lang="pl-PL" sz="1600" dirty="0"/>
                        <a:t>projektu w miesiącu 100 godzin</a:t>
                      </a:r>
                      <a:endParaRPr lang="pl-PL" sz="1600" b="1" dirty="0"/>
                    </a:p>
                  </a:txBody>
                  <a:tcPr anchor="ctr"/>
                </a:tc>
                <a:tc>
                  <a:txBody>
                    <a:bodyPr/>
                    <a:lstStyle/>
                    <a:p>
                      <a:pPr algn="ctr"/>
                      <a:r>
                        <a:rPr lang="pl-PL" sz="2400" b="1" kern="1200" dirty="0">
                          <a:solidFill>
                            <a:schemeClr val="dk1"/>
                          </a:solidFill>
                          <a:latin typeface="+mn-lt"/>
                          <a:ea typeface="+mn-ea"/>
                          <a:cs typeface="+mn-cs"/>
                        </a:rPr>
                        <a:t>8720 PLN</a:t>
                      </a:r>
                      <a:endParaRPr lang="pl-PL" sz="2400" b="1" dirty="0"/>
                    </a:p>
                  </a:txBody>
                  <a:tcPr anchor="ctr"/>
                </a:tc>
                <a:extLst>
                  <a:ext uri="{0D108BD9-81ED-4DB2-BD59-A6C34878D82A}">
                    <a16:rowId xmlns:a16="http://schemas.microsoft.com/office/drawing/2014/main" val="10002"/>
                  </a:ext>
                </a:extLst>
              </a:tr>
            </a:tbl>
          </a:graphicData>
        </a:graphic>
      </p:graphicFrame>
      <p:sp>
        <p:nvSpPr>
          <p:cNvPr id="5" name="Symbol zastępczy numeru slajdu 4"/>
          <p:cNvSpPr>
            <a:spLocks noGrp="1"/>
          </p:cNvSpPr>
          <p:nvPr>
            <p:ph type="sldNum" sz="quarter" idx="12"/>
          </p:nvPr>
        </p:nvSpPr>
        <p:spPr/>
        <p:txBody>
          <a:bodyPr/>
          <a:lstStyle/>
          <a:p>
            <a:fld id="{0EF81E29-8FAF-4359-8196-EF2B719B0AB8}" type="slidenum">
              <a:rPr lang="pl-PL" smtClean="0"/>
              <a:pPr/>
              <a:t>12</a:t>
            </a:fld>
            <a:endParaRPr lang="pl-PL"/>
          </a:p>
        </p:txBody>
      </p:sp>
    </p:spTree>
    <p:extLst>
      <p:ext uri="{BB962C8B-B14F-4D97-AF65-F5344CB8AC3E}">
        <p14:creationId xmlns:p14="http://schemas.microsoft.com/office/powerpoint/2010/main" val="374257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lvl="3" indent="0">
              <a:lnSpc>
                <a:spcPct val="80000"/>
              </a:lnSpc>
              <a:buNone/>
            </a:pPr>
            <a:r>
              <a:rPr lang="pl-PL" sz="2800" b="1" dirty="0">
                <a:solidFill>
                  <a:schemeClr val="tx2">
                    <a:lumMod val="75000"/>
                  </a:schemeClr>
                </a:solidFill>
              </a:rPr>
              <a:t>Okres odniesienia (1720h)</a:t>
            </a:r>
            <a:endParaRPr lang="pl-PL" sz="2800" b="1" dirty="0">
              <a:solidFill>
                <a:srgbClr val="17375E"/>
              </a:solidFill>
            </a:endParaRPr>
          </a:p>
          <a:p>
            <a:pPr marL="0" indent="0">
              <a:spcBef>
                <a:spcPts val="0"/>
              </a:spcBef>
              <a:buNone/>
            </a:pPr>
            <a:endParaRPr lang="pl-PL" sz="2400" b="1" dirty="0"/>
          </a:p>
          <a:p>
            <a:pPr marL="0" indent="0">
              <a:spcBef>
                <a:spcPts val="0"/>
              </a:spcBef>
              <a:buNone/>
            </a:pPr>
            <a:r>
              <a:rPr lang="pl-PL" sz="2400" b="1" dirty="0">
                <a:solidFill>
                  <a:srgbClr val="17375E"/>
                </a:solidFill>
              </a:rPr>
              <a:t>Przykład 1</a:t>
            </a:r>
          </a:p>
          <a:p>
            <a:pPr marL="0" indent="0">
              <a:spcBef>
                <a:spcPts val="0"/>
              </a:spcBef>
              <a:buNone/>
            </a:pPr>
            <a:r>
              <a:rPr lang="pl-PL" sz="2400" b="1" dirty="0">
                <a:solidFill>
                  <a:srgbClr val="17375E"/>
                </a:solidFill>
              </a:rPr>
              <a:t> </a:t>
            </a:r>
          </a:p>
          <a:p>
            <a:pPr marL="457200" indent="-457200">
              <a:spcBef>
                <a:spcPts val="0"/>
              </a:spcBef>
              <a:buNone/>
            </a:pPr>
            <a:r>
              <a:rPr lang="pl-PL" sz="2400" dirty="0">
                <a:solidFill>
                  <a:srgbClr val="17375E"/>
                </a:solidFill>
              </a:rPr>
              <a:t>	w raporcie za okres styczeń 2015 - czerwiec 2015 </a:t>
            </a:r>
          </a:p>
          <a:p>
            <a:pPr marL="457200" indent="-457200">
              <a:spcBef>
                <a:spcPts val="0"/>
              </a:spcBef>
              <a:buAutoNum type="arabicPeriod"/>
            </a:pPr>
            <a:endParaRPr lang="pl-PL" sz="2400" dirty="0"/>
          </a:p>
          <a:p>
            <a:pPr marL="457200" indent="-457200">
              <a:spcBef>
                <a:spcPts val="0"/>
              </a:spcBef>
              <a:buNone/>
            </a:pPr>
            <a:r>
              <a:rPr lang="pl-PL" sz="2400" dirty="0">
                <a:solidFill>
                  <a:srgbClr val="17375E"/>
                </a:solidFill>
              </a:rPr>
              <a:t>	uwzględnia się wynagrodzenia za okres </a:t>
            </a:r>
          </a:p>
          <a:p>
            <a:pPr marL="457200" indent="-457200">
              <a:spcBef>
                <a:spcPts val="0"/>
              </a:spcBef>
              <a:buNone/>
            </a:pPr>
            <a:r>
              <a:rPr lang="pl-PL" sz="2400" dirty="0">
                <a:solidFill>
                  <a:srgbClr val="17375E"/>
                </a:solidFill>
              </a:rPr>
              <a:t>		lipiec 2014 – czerwiec 2015</a:t>
            </a:r>
          </a:p>
          <a:p>
            <a:pPr marL="457200" indent="-457200">
              <a:spcBef>
                <a:spcPts val="0"/>
              </a:spcBef>
              <a:buNone/>
            </a:pPr>
            <a:r>
              <a:rPr lang="pl-PL" sz="2400" dirty="0">
                <a:solidFill>
                  <a:srgbClr val="17375E"/>
                </a:solidFill>
              </a:rPr>
              <a:t>		(czerwiec 2014 – maj 2015)</a:t>
            </a:r>
          </a:p>
          <a:p>
            <a:pPr algn="just">
              <a:spcBef>
                <a:spcPts val="1200"/>
              </a:spcBef>
              <a:buNone/>
            </a:pPr>
            <a:endParaRPr lang="pl-PL" dirty="0">
              <a:solidFill>
                <a:schemeClr val="tx2">
                  <a:lumMod val="75000"/>
                </a:schemeClr>
              </a:solidFill>
            </a:endParaRPr>
          </a:p>
          <a:p>
            <a:pPr algn="just">
              <a:spcBef>
                <a:spcPts val="1200"/>
              </a:spcBef>
              <a:buNone/>
            </a:pPr>
            <a:endParaRPr lang="pl-PL" dirty="0">
              <a:solidFill>
                <a:schemeClr val="tx2">
                  <a:lumMod val="75000"/>
                </a:schemeClr>
              </a:solidFill>
            </a:endParaRPr>
          </a:p>
          <a:p>
            <a:pPr algn="just">
              <a:spcBef>
                <a:spcPts val="1200"/>
              </a:spcBef>
              <a:buNone/>
            </a:pPr>
            <a:endParaRPr lang="pl-PL" dirty="0">
              <a:solidFill>
                <a:schemeClr val="tx2">
                  <a:lumMod val="75000"/>
                </a:schemeClr>
              </a:solidFill>
            </a:endParaRPr>
          </a:p>
        </p:txBody>
      </p:sp>
      <p:sp>
        <p:nvSpPr>
          <p:cNvPr id="15" name="Symbol zastępczy numeru slajdu 14"/>
          <p:cNvSpPr>
            <a:spLocks noGrp="1"/>
          </p:cNvSpPr>
          <p:nvPr>
            <p:ph type="sldNum" sz="quarter" idx="12"/>
          </p:nvPr>
        </p:nvSpPr>
        <p:spPr/>
        <p:txBody>
          <a:bodyPr/>
          <a:lstStyle/>
          <a:p>
            <a:fld id="{0EF81E29-8FAF-4359-8196-EF2B719B0AB8}" type="slidenum">
              <a:rPr lang="pl-PL" smtClean="0"/>
              <a:pPr/>
              <a:t>13</a:t>
            </a:fld>
            <a:endParaRPr lang="pl-PL"/>
          </a:p>
        </p:txBody>
      </p:sp>
    </p:spTree>
    <p:extLst>
      <p:ext uri="{BB962C8B-B14F-4D97-AF65-F5344CB8AC3E}">
        <p14:creationId xmlns:p14="http://schemas.microsoft.com/office/powerpoint/2010/main" val="423082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lvl="3" indent="0">
              <a:lnSpc>
                <a:spcPct val="80000"/>
              </a:lnSpc>
              <a:buNone/>
            </a:pPr>
            <a:r>
              <a:rPr lang="pl-PL" sz="2800" b="1" dirty="0">
                <a:solidFill>
                  <a:schemeClr val="tx2">
                    <a:lumMod val="75000"/>
                  </a:schemeClr>
                </a:solidFill>
              </a:rPr>
              <a:t>Okres odniesienia (1720h)</a:t>
            </a:r>
            <a:endParaRPr lang="pl-PL" sz="2800" b="1" dirty="0">
              <a:solidFill>
                <a:srgbClr val="17375E"/>
              </a:solidFill>
            </a:endParaRPr>
          </a:p>
          <a:p>
            <a:pPr marL="0" indent="0">
              <a:spcBef>
                <a:spcPts val="0"/>
              </a:spcBef>
              <a:buNone/>
            </a:pPr>
            <a:endParaRPr lang="pl-PL" sz="2400" b="1" dirty="0"/>
          </a:p>
          <a:p>
            <a:pPr marL="0" indent="0">
              <a:spcBef>
                <a:spcPts val="0"/>
              </a:spcBef>
              <a:buNone/>
            </a:pPr>
            <a:r>
              <a:rPr lang="pl-PL" sz="2400" b="1" dirty="0">
                <a:solidFill>
                  <a:srgbClr val="17375E"/>
                </a:solidFill>
              </a:rPr>
              <a:t>Przykład 2</a:t>
            </a:r>
          </a:p>
          <a:p>
            <a:pPr marL="0" indent="0">
              <a:spcBef>
                <a:spcPts val="0"/>
              </a:spcBef>
              <a:buNone/>
            </a:pPr>
            <a:r>
              <a:rPr lang="pl-PL" sz="2400" b="1" dirty="0">
                <a:solidFill>
                  <a:srgbClr val="17375E"/>
                </a:solidFill>
              </a:rPr>
              <a:t> </a:t>
            </a:r>
          </a:p>
          <a:p>
            <a:pPr marL="457200" indent="-457200">
              <a:spcBef>
                <a:spcPts val="0"/>
              </a:spcBef>
              <a:buNone/>
            </a:pPr>
            <a:r>
              <a:rPr lang="pl-PL" sz="2400" dirty="0">
                <a:solidFill>
                  <a:srgbClr val="17375E"/>
                </a:solidFill>
              </a:rPr>
              <a:t>	w raporcie za okres styczeń 2015 - czerwiec 2015 </a:t>
            </a:r>
          </a:p>
          <a:p>
            <a:pPr marL="457200" indent="-457200">
              <a:spcBef>
                <a:spcPts val="0"/>
              </a:spcBef>
              <a:buAutoNum type="arabicPeriod"/>
            </a:pPr>
            <a:endParaRPr lang="pl-PL" sz="2400" dirty="0">
              <a:solidFill>
                <a:srgbClr val="17375E"/>
              </a:solidFill>
            </a:endParaRPr>
          </a:p>
          <a:p>
            <a:pPr marL="457200" indent="-457200">
              <a:spcBef>
                <a:spcPts val="0"/>
              </a:spcBef>
              <a:buNone/>
            </a:pPr>
            <a:r>
              <a:rPr lang="pl-PL" sz="2400" dirty="0">
                <a:solidFill>
                  <a:srgbClr val="17375E"/>
                </a:solidFill>
              </a:rPr>
              <a:t>	uwzględnia się wynagrodzenia za okres </a:t>
            </a:r>
          </a:p>
          <a:p>
            <a:pPr marL="457200" indent="-457200">
              <a:spcBef>
                <a:spcPts val="0"/>
              </a:spcBef>
              <a:buNone/>
            </a:pPr>
            <a:r>
              <a:rPr lang="pl-PL" sz="2400" dirty="0">
                <a:solidFill>
                  <a:srgbClr val="17375E"/>
                </a:solidFill>
              </a:rPr>
              <a:t>		styczeń 2014 – grudzień 2014</a:t>
            </a:r>
            <a:endParaRPr lang="pl-PL" sz="2400" b="1" dirty="0">
              <a:solidFill>
                <a:srgbClr val="17375E"/>
              </a:solidFill>
            </a:endParaRPr>
          </a:p>
          <a:p>
            <a:pPr algn="just">
              <a:spcBef>
                <a:spcPts val="1200"/>
              </a:spcBef>
              <a:buNone/>
            </a:pPr>
            <a:endParaRPr lang="pl-PL" dirty="0">
              <a:solidFill>
                <a:schemeClr val="tx2">
                  <a:lumMod val="75000"/>
                </a:schemeClr>
              </a:solidFill>
            </a:endParaRPr>
          </a:p>
          <a:p>
            <a:pPr algn="just">
              <a:spcBef>
                <a:spcPts val="1200"/>
              </a:spcBef>
              <a:buNone/>
            </a:pPr>
            <a:endParaRPr lang="pl-PL" dirty="0">
              <a:solidFill>
                <a:schemeClr val="tx2">
                  <a:lumMod val="75000"/>
                </a:schemeClr>
              </a:solidFill>
            </a:endParaRPr>
          </a:p>
          <a:p>
            <a:pPr algn="just">
              <a:spcBef>
                <a:spcPts val="1200"/>
              </a:spcBef>
              <a:buNone/>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14</a:t>
            </a:fld>
            <a:endParaRPr lang="pl-PL"/>
          </a:p>
        </p:txBody>
      </p:sp>
    </p:spTree>
    <p:extLst>
      <p:ext uri="{BB962C8B-B14F-4D97-AF65-F5344CB8AC3E}">
        <p14:creationId xmlns:p14="http://schemas.microsoft.com/office/powerpoint/2010/main" val="423082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lvl="3" indent="0">
              <a:lnSpc>
                <a:spcPct val="80000"/>
              </a:lnSpc>
              <a:buNone/>
            </a:pPr>
            <a:r>
              <a:rPr lang="pl-PL" sz="2800" b="1" dirty="0">
                <a:solidFill>
                  <a:srgbClr val="17375E"/>
                </a:solidFill>
              </a:rPr>
              <a:t>Dokumentacja wydatków (1720h)</a:t>
            </a:r>
          </a:p>
          <a:p>
            <a:pPr marL="0" lvl="3" indent="0">
              <a:lnSpc>
                <a:spcPct val="80000"/>
              </a:lnSpc>
              <a:buNone/>
            </a:pPr>
            <a:endParaRPr lang="pl-PL" sz="2800" dirty="0">
              <a:solidFill>
                <a:srgbClr val="17375E"/>
              </a:solidFill>
            </a:endParaRPr>
          </a:p>
          <a:p>
            <a:pPr>
              <a:lnSpc>
                <a:spcPct val="80000"/>
              </a:lnSpc>
            </a:pPr>
            <a:r>
              <a:rPr lang="pl-PL" sz="2800" dirty="0">
                <a:solidFill>
                  <a:srgbClr val="17375E"/>
                </a:solidFill>
              </a:rPr>
              <a:t>miesięczne karty czasu pracy (</a:t>
            </a:r>
            <a:r>
              <a:rPr lang="pl-PL" sz="2800" dirty="0" err="1">
                <a:solidFill>
                  <a:srgbClr val="17375E"/>
                </a:solidFill>
              </a:rPr>
              <a:t>time-sheets</a:t>
            </a:r>
            <a:r>
              <a:rPr lang="pl-PL" sz="2800" dirty="0">
                <a:solidFill>
                  <a:srgbClr val="17375E"/>
                </a:solidFill>
              </a:rPr>
              <a:t>), </a:t>
            </a:r>
          </a:p>
          <a:p>
            <a:pPr lvl="1">
              <a:lnSpc>
                <a:spcPct val="80000"/>
              </a:lnSpc>
            </a:pPr>
            <a:r>
              <a:rPr lang="pl-PL" dirty="0">
                <a:solidFill>
                  <a:srgbClr val="17375E"/>
                </a:solidFill>
              </a:rPr>
              <a:t>sporządzane dla wszystkich pracowników oddzielnie;</a:t>
            </a:r>
          </a:p>
          <a:p>
            <a:pPr lvl="1">
              <a:lnSpc>
                <a:spcPct val="80000"/>
              </a:lnSpc>
            </a:pPr>
            <a:r>
              <a:rPr lang="pl-PL" dirty="0">
                <a:solidFill>
                  <a:srgbClr val="17375E"/>
                </a:solidFill>
              </a:rPr>
              <a:t>muszą być podpisane przez pracownika oraz przełożonego. </a:t>
            </a:r>
          </a:p>
          <a:p>
            <a:pPr lvl="2"/>
            <a:endParaRPr lang="pl-PL" dirty="0"/>
          </a:p>
          <a:p>
            <a:pPr algn="just">
              <a:spcBef>
                <a:spcPts val="1200"/>
              </a:spcBef>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15</a:t>
            </a:fld>
            <a:endParaRPr lang="pl-PL"/>
          </a:p>
        </p:txBody>
      </p:sp>
    </p:spTree>
    <p:extLst>
      <p:ext uri="{BB962C8B-B14F-4D97-AF65-F5344CB8AC3E}">
        <p14:creationId xmlns:p14="http://schemas.microsoft.com/office/powerpoint/2010/main" val="318036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lnSpcReduction="10000"/>
          </a:bodyPr>
          <a:lstStyle/>
          <a:p>
            <a:pPr marL="0" lvl="3" indent="0">
              <a:lnSpc>
                <a:spcPct val="90000"/>
              </a:lnSpc>
              <a:buNone/>
            </a:pPr>
            <a:r>
              <a:rPr lang="pl-PL" sz="2800" b="1" dirty="0">
                <a:solidFill>
                  <a:srgbClr val="17375E"/>
                </a:solidFill>
              </a:rPr>
              <a:t>Dokumentacja wydatków (1720h)</a:t>
            </a:r>
          </a:p>
          <a:p>
            <a:pPr marL="0" lvl="1" indent="0">
              <a:lnSpc>
                <a:spcPct val="90000"/>
              </a:lnSpc>
              <a:buNone/>
            </a:pPr>
            <a:r>
              <a:rPr lang="pl-PL" sz="2600" dirty="0" err="1">
                <a:solidFill>
                  <a:srgbClr val="17375E"/>
                </a:solidFill>
              </a:rPr>
              <a:t>mkcp</a:t>
            </a:r>
            <a:r>
              <a:rPr lang="pl-PL" sz="2600" dirty="0">
                <a:solidFill>
                  <a:srgbClr val="17375E"/>
                </a:solidFill>
              </a:rPr>
              <a:t> zawierają (co najmniej) następujące informacje:</a:t>
            </a:r>
            <a:endParaRPr lang="pl-PL" sz="2600" b="1" dirty="0">
              <a:solidFill>
                <a:srgbClr val="17375E"/>
              </a:solidFill>
            </a:endParaRPr>
          </a:p>
          <a:p>
            <a:pPr>
              <a:lnSpc>
                <a:spcPct val="90000"/>
              </a:lnSpc>
            </a:pPr>
            <a:r>
              <a:rPr lang="pl-PL" sz="2600" dirty="0">
                <a:solidFill>
                  <a:srgbClr val="17375E"/>
                </a:solidFill>
              </a:rPr>
              <a:t>liczba godzin przepracowanych w ramach projektu; </a:t>
            </a:r>
          </a:p>
          <a:p>
            <a:pPr lvl="0">
              <a:lnSpc>
                <a:spcPct val="90000"/>
              </a:lnSpc>
            </a:pPr>
            <a:r>
              <a:rPr lang="pl-PL" sz="2600" dirty="0">
                <a:solidFill>
                  <a:srgbClr val="17375E"/>
                </a:solidFill>
              </a:rPr>
              <a:t>liczba godzin przepracowanych na rzecz innych projektów współfinansowanych ze środków EU i/lub krajowych wraz odniesieniem do źródła finansowania lub w ramach innych działań – jeśli dotyczy;</a:t>
            </a:r>
          </a:p>
          <a:p>
            <a:pPr lvl="0">
              <a:lnSpc>
                <a:spcPct val="90000"/>
              </a:lnSpc>
            </a:pPr>
            <a:r>
              <a:rPr lang="pl-PL" sz="2600" dirty="0">
                <a:solidFill>
                  <a:srgbClr val="17375E"/>
                </a:solidFill>
              </a:rPr>
              <a:t>liczba godzin przepracowanych w ramach innych działaniach, tak aby pokryć 100% rzeczywistego czasu pracownika w instytucji beneficjenta w danym miesiącu.</a:t>
            </a:r>
          </a:p>
          <a:p>
            <a:pPr lvl="0">
              <a:lnSpc>
                <a:spcPct val="90000"/>
              </a:lnSpc>
            </a:pPr>
            <a:r>
              <a:rPr lang="pl-PL" sz="2600" dirty="0">
                <a:solidFill>
                  <a:srgbClr val="17375E"/>
                </a:solidFill>
              </a:rPr>
              <a:t>krótki opis działań wykonywanych w projekcie lub jeśli pracownik wykonuje pracę poza projektem  np. „praca dla innego projektu z UE", "zadania statutowe"</a:t>
            </a:r>
          </a:p>
          <a:p>
            <a:endParaRPr lang="pl-PL" b="1" dirty="0"/>
          </a:p>
          <a:p>
            <a:pPr algn="just">
              <a:spcBef>
                <a:spcPts val="1200"/>
              </a:spcBef>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16</a:t>
            </a:fld>
            <a:endParaRPr lang="pl-PL"/>
          </a:p>
        </p:txBody>
      </p:sp>
    </p:spTree>
    <p:extLst>
      <p:ext uri="{BB962C8B-B14F-4D97-AF65-F5344CB8AC3E}">
        <p14:creationId xmlns:p14="http://schemas.microsoft.com/office/powerpoint/2010/main" val="147963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85000" lnSpcReduction="10000"/>
          </a:bodyPr>
          <a:lstStyle/>
          <a:p>
            <a:pPr marL="0" indent="0">
              <a:buNone/>
            </a:pPr>
            <a:r>
              <a:rPr lang="pl-PL" sz="3300" b="1" dirty="0">
                <a:solidFill>
                  <a:srgbClr val="17375E"/>
                </a:solidFill>
              </a:rPr>
              <a:t>Dokumentacja wydatków (1720h)</a:t>
            </a:r>
          </a:p>
          <a:p>
            <a:pPr lvl="0">
              <a:lnSpc>
                <a:spcPct val="90000"/>
              </a:lnSpc>
            </a:pPr>
            <a:r>
              <a:rPr lang="pl-PL" sz="3100" dirty="0">
                <a:solidFill>
                  <a:srgbClr val="17375E"/>
                </a:solidFill>
              </a:rPr>
              <a:t>umowa o pracę lub inny równoważny dokument dla każdego pracownika, </a:t>
            </a:r>
          </a:p>
          <a:p>
            <a:pPr lvl="0">
              <a:lnSpc>
                <a:spcPct val="90000"/>
              </a:lnSpc>
            </a:pPr>
            <a:r>
              <a:rPr lang="pl-PL" sz="3100" dirty="0">
                <a:solidFill>
                  <a:srgbClr val="17375E"/>
                </a:solidFill>
              </a:rPr>
              <a:t>opis stanowiska (zakres obowiązków)</a:t>
            </a:r>
          </a:p>
          <a:p>
            <a:pPr>
              <a:lnSpc>
                <a:spcPct val="90000"/>
              </a:lnSpc>
            </a:pPr>
            <a:r>
              <a:rPr lang="pl-PL" sz="3100" dirty="0">
                <a:solidFill>
                  <a:srgbClr val="17375E"/>
                </a:solidFill>
              </a:rPr>
              <a:t>oświadczenie  dotyczące zakaz podwójnego finansowania</a:t>
            </a:r>
          </a:p>
          <a:p>
            <a:pPr>
              <a:lnSpc>
                <a:spcPct val="90000"/>
              </a:lnSpc>
            </a:pPr>
            <a:r>
              <a:rPr lang="pl-PL" sz="3100" dirty="0">
                <a:solidFill>
                  <a:srgbClr val="17375E"/>
                </a:solidFill>
              </a:rPr>
              <a:t>dowody zapłaty (bankowe lub kasowe) potwierdzające zapłatę </a:t>
            </a:r>
            <a:r>
              <a:rPr lang="pl-PL" sz="3100" u="sng" dirty="0">
                <a:solidFill>
                  <a:srgbClr val="17375E"/>
                </a:solidFill>
              </a:rPr>
              <a:t>każdego</a:t>
            </a:r>
            <a:r>
              <a:rPr lang="pl-PL" sz="3100" dirty="0">
                <a:solidFill>
                  <a:srgbClr val="17375E"/>
                </a:solidFill>
              </a:rPr>
              <a:t> ze składników wynagrodzenia brutto + składek ZUS (odpłatność pracodawcy) </a:t>
            </a:r>
          </a:p>
          <a:p>
            <a:pPr>
              <a:lnSpc>
                <a:spcPct val="90000"/>
              </a:lnSpc>
            </a:pPr>
            <a:r>
              <a:rPr lang="pl-PL" sz="3100" dirty="0">
                <a:solidFill>
                  <a:srgbClr val="17375E"/>
                </a:solidFill>
              </a:rPr>
              <a:t>listy płac dla każdego z raportowanych miesięcy potwierdzające wynagrodzenie brutto pracownika zgodnie z jego umową o pracę oraz regulaminem wynagradzania jednostki</a:t>
            </a:r>
          </a:p>
          <a:p>
            <a:pPr>
              <a:lnSpc>
                <a:spcPct val="80000"/>
              </a:lnSpc>
            </a:pPr>
            <a:endParaRPr lang="pl-PL" sz="2600" b="1" dirty="0"/>
          </a:p>
          <a:p>
            <a:pPr marL="0" indent="0">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17</a:t>
            </a:fld>
            <a:endParaRPr lang="pl-PL"/>
          </a:p>
        </p:txBody>
      </p:sp>
    </p:spTree>
    <p:extLst>
      <p:ext uri="{BB962C8B-B14F-4D97-AF65-F5344CB8AC3E}">
        <p14:creationId xmlns:p14="http://schemas.microsoft.com/office/powerpoint/2010/main" val="208207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70000" lnSpcReduction="20000"/>
          </a:bodyPr>
          <a:lstStyle/>
          <a:p>
            <a:pPr marL="0" indent="0">
              <a:buNone/>
            </a:pPr>
            <a:r>
              <a:rPr lang="pl-PL" sz="4000" b="1" dirty="0">
                <a:solidFill>
                  <a:srgbClr val="17375E"/>
                </a:solidFill>
              </a:rPr>
              <a:t>Dokumentacja wydatków (1720h)</a:t>
            </a:r>
            <a:endParaRPr lang="pl-PL" sz="4000" dirty="0">
              <a:solidFill>
                <a:srgbClr val="17375E"/>
              </a:solidFill>
            </a:endParaRPr>
          </a:p>
          <a:p>
            <a:pPr lvl="0"/>
            <a:r>
              <a:rPr lang="pl-PL" sz="3600" dirty="0">
                <a:solidFill>
                  <a:srgbClr val="17375E"/>
                </a:solidFill>
              </a:rPr>
              <a:t>dokument określający najbardziej aktualne roczne koszty wynagrodzenia pracownika (wynagrodzenie brutto i składki ZUS odprowadzane przez pracodawcę w okresie odniesienia obejmującym ostatnie 12 miesięcy), na przykład:</a:t>
            </a:r>
          </a:p>
          <a:p>
            <a:pPr lvl="1"/>
            <a:r>
              <a:rPr lang="pl-PL" sz="3600" dirty="0">
                <a:solidFill>
                  <a:srgbClr val="17375E"/>
                </a:solidFill>
              </a:rPr>
              <a:t>listy płac </a:t>
            </a:r>
          </a:p>
          <a:p>
            <a:pPr lvl="1"/>
            <a:r>
              <a:rPr lang="pl-PL" sz="3600" dirty="0">
                <a:solidFill>
                  <a:srgbClr val="17375E"/>
                </a:solidFill>
              </a:rPr>
              <a:t>rachunki wystawione przez pracownika za poprzedni rok (jeżeli zatrudniony był w innej formie niż umowa o pracę)</a:t>
            </a:r>
          </a:p>
          <a:p>
            <a:pPr lvl="0" fontAlgn="base"/>
            <a:r>
              <a:rPr lang="pl-PL" sz="3600" dirty="0">
                <a:solidFill>
                  <a:srgbClr val="17375E"/>
                </a:solidFill>
              </a:rPr>
              <a:t>inny dokument księgowy, z którego wynikać będzie wysokość wszystkich kwalifikowalnych składników wynagrodzenia brutto pracownika, po ustaleniu z Kontrolerem I stopnia. </a:t>
            </a:r>
          </a:p>
          <a:p>
            <a:pPr lvl="0"/>
            <a:endParaRPr lang="pl-PL" sz="2600" dirty="0"/>
          </a:p>
          <a:p>
            <a:pPr marL="0" indent="0">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18</a:t>
            </a:fld>
            <a:endParaRPr lang="pl-PL"/>
          </a:p>
        </p:txBody>
      </p:sp>
    </p:spTree>
    <p:extLst>
      <p:ext uri="{BB962C8B-B14F-4D97-AF65-F5344CB8AC3E}">
        <p14:creationId xmlns:p14="http://schemas.microsoft.com/office/powerpoint/2010/main" val="391159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indent="0">
              <a:buNone/>
            </a:pPr>
            <a:r>
              <a:rPr lang="pl-PL" sz="3000" b="1" dirty="0">
                <a:solidFill>
                  <a:srgbClr val="17375E"/>
                </a:solidFill>
              </a:rPr>
              <a:t>Dokumentacja wydatków (1720h)</a:t>
            </a:r>
            <a:endParaRPr lang="pl-PL" sz="3000" dirty="0">
              <a:solidFill>
                <a:srgbClr val="17375E"/>
              </a:solidFill>
            </a:endParaRPr>
          </a:p>
          <a:p>
            <a:pPr lvl="0"/>
            <a:r>
              <a:rPr lang="pl-PL" sz="2600" dirty="0">
                <a:solidFill>
                  <a:srgbClr val="17375E"/>
                </a:solidFill>
              </a:rPr>
              <a:t>kalkulacja stawki godzinowej;</a:t>
            </a:r>
          </a:p>
          <a:p>
            <a:pPr lvl="0"/>
            <a:r>
              <a:rPr lang="pl-PL" sz="2600" dirty="0">
                <a:solidFill>
                  <a:srgbClr val="17375E"/>
                </a:solidFill>
              </a:rPr>
              <a:t>kalkulacja wynagrodzenia za dany okres sprawozdawczy;</a:t>
            </a:r>
          </a:p>
          <a:p>
            <a:pPr lvl="0"/>
            <a:r>
              <a:rPr lang="pl-PL" sz="2600" dirty="0">
                <a:solidFill>
                  <a:srgbClr val="17375E"/>
                </a:solidFill>
              </a:rPr>
              <a:t>dodatkowa kalkulacja (urlopy + chorobowe wypłacane przez pracodawcę).</a:t>
            </a:r>
          </a:p>
          <a:p>
            <a:pPr lvl="0">
              <a:buNone/>
            </a:pPr>
            <a:endParaRPr lang="pl-PL" sz="2600" dirty="0"/>
          </a:p>
          <a:p>
            <a:pPr marL="0" indent="0">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19</a:t>
            </a:fld>
            <a:endParaRPr lang="pl-PL"/>
          </a:p>
        </p:txBody>
      </p:sp>
    </p:spTree>
    <p:extLst>
      <p:ext uri="{BB962C8B-B14F-4D97-AF65-F5344CB8AC3E}">
        <p14:creationId xmlns:p14="http://schemas.microsoft.com/office/powerpoint/2010/main" val="341715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755576" y="1600200"/>
            <a:ext cx="7931224" cy="4525963"/>
          </a:xfrm>
        </p:spPr>
        <p:txBody>
          <a:bodyPr>
            <a:normAutofit/>
          </a:bodyPr>
          <a:lstStyle/>
          <a:p>
            <a:pPr>
              <a:lnSpc>
                <a:spcPct val="80000"/>
              </a:lnSpc>
            </a:pPr>
            <a:r>
              <a:rPr lang="pl-PL" sz="2800" dirty="0">
                <a:solidFill>
                  <a:srgbClr val="17375E"/>
                </a:solidFill>
              </a:rPr>
              <a:t>BL1 – Koszty osobowe </a:t>
            </a:r>
            <a:r>
              <a:rPr lang="pl-PL" sz="2800" dirty="0" err="1">
                <a:solidFill>
                  <a:srgbClr val="17375E"/>
                </a:solidFill>
              </a:rPr>
              <a:t>(staf</a:t>
            </a:r>
            <a:r>
              <a:rPr lang="pl-PL" sz="2800" dirty="0">
                <a:solidFill>
                  <a:srgbClr val="17375E"/>
                </a:solidFill>
              </a:rPr>
              <a:t>f </a:t>
            </a:r>
            <a:r>
              <a:rPr lang="pl-PL" sz="2800" dirty="0" err="1">
                <a:solidFill>
                  <a:srgbClr val="17375E"/>
                </a:solidFill>
              </a:rPr>
              <a:t>costs</a:t>
            </a:r>
            <a:r>
              <a:rPr lang="pl-PL" sz="2800" dirty="0">
                <a:solidFill>
                  <a:srgbClr val="17375E"/>
                </a:solidFill>
              </a:rPr>
              <a:t>)</a:t>
            </a:r>
          </a:p>
          <a:p>
            <a:pPr lvl="0">
              <a:lnSpc>
                <a:spcPct val="80000"/>
              </a:lnSpc>
            </a:pPr>
            <a:r>
              <a:rPr lang="pl-PL" sz="2800" dirty="0">
                <a:solidFill>
                  <a:srgbClr val="17375E"/>
                </a:solidFill>
              </a:rPr>
              <a:t>BL2 – Wydatki administracyjno-biurowe (</a:t>
            </a:r>
            <a:r>
              <a:rPr lang="pl-PL" sz="2800" dirty="0" err="1">
                <a:solidFill>
                  <a:srgbClr val="17375E"/>
                </a:solidFill>
              </a:rPr>
              <a:t>office</a:t>
            </a:r>
            <a:r>
              <a:rPr lang="pl-PL" sz="2800" dirty="0">
                <a:solidFill>
                  <a:srgbClr val="17375E"/>
                </a:solidFill>
              </a:rPr>
              <a:t> and </a:t>
            </a:r>
            <a:r>
              <a:rPr lang="pl-PL" sz="2800" dirty="0" err="1">
                <a:solidFill>
                  <a:srgbClr val="17375E"/>
                </a:solidFill>
              </a:rPr>
              <a:t>administrative</a:t>
            </a:r>
            <a:r>
              <a:rPr lang="pl-PL" sz="2800" dirty="0">
                <a:solidFill>
                  <a:srgbClr val="17375E"/>
                </a:solidFill>
              </a:rPr>
              <a:t> </a:t>
            </a:r>
            <a:r>
              <a:rPr lang="pl-PL" sz="2800" dirty="0" err="1">
                <a:solidFill>
                  <a:srgbClr val="17375E"/>
                </a:solidFill>
              </a:rPr>
              <a:t>expenditure</a:t>
            </a:r>
            <a:r>
              <a:rPr lang="pl-PL" sz="2800" dirty="0">
                <a:solidFill>
                  <a:srgbClr val="17375E"/>
                </a:solidFill>
              </a:rPr>
              <a:t>)</a:t>
            </a:r>
          </a:p>
          <a:p>
            <a:pPr lvl="0">
              <a:lnSpc>
                <a:spcPct val="80000"/>
              </a:lnSpc>
            </a:pPr>
            <a:r>
              <a:rPr lang="pl-PL" sz="2800" dirty="0">
                <a:solidFill>
                  <a:srgbClr val="17375E"/>
                </a:solidFill>
              </a:rPr>
              <a:t>BL3 – Koszty podróży i zakwaterowania (</a:t>
            </a:r>
            <a:r>
              <a:rPr lang="pl-PL" sz="2800" dirty="0" err="1">
                <a:solidFill>
                  <a:srgbClr val="17375E"/>
                </a:solidFill>
              </a:rPr>
              <a:t>travel</a:t>
            </a:r>
            <a:r>
              <a:rPr lang="pl-PL" sz="2800" dirty="0">
                <a:solidFill>
                  <a:srgbClr val="17375E"/>
                </a:solidFill>
              </a:rPr>
              <a:t> and </a:t>
            </a:r>
            <a:r>
              <a:rPr lang="pl-PL" sz="2800" dirty="0" err="1">
                <a:solidFill>
                  <a:srgbClr val="17375E"/>
                </a:solidFill>
              </a:rPr>
              <a:t>accommodation</a:t>
            </a:r>
            <a:r>
              <a:rPr lang="pl-PL" sz="2800" dirty="0">
                <a:solidFill>
                  <a:srgbClr val="17375E"/>
                </a:solidFill>
              </a:rPr>
              <a:t> </a:t>
            </a:r>
            <a:r>
              <a:rPr lang="pl-PL" sz="2800" dirty="0" err="1">
                <a:solidFill>
                  <a:srgbClr val="17375E"/>
                </a:solidFill>
              </a:rPr>
              <a:t>costs</a:t>
            </a:r>
            <a:r>
              <a:rPr lang="pl-PL" sz="2800" dirty="0">
                <a:solidFill>
                  <a:srgbClr val="17375E"/>
                </a:solidFill>
              </a:rPr>
              <a:t>)</a:t>
            </a:r>
          </a:p>
          <a:p>
            <a:pPr lvl="0">
              <a:lnSpc>
                <a:spcPct val="80000"/>
              </a:lnSpc>
            </a:pPr>
            <a:r>
              <a:rPr lang="pl-PL" sz="2800" dirty="0">
                <a:solidFill>
                  <a:srgbClr val="17375E"/>
                </a:solidFill>
              </a:rPr>
              <a:t>BL4 – Koszty usług oraz ekspertyz zewnętrznych (</a:t>
            </a:r>
            <a:r>
              <a:rPr lang="pl-PL" sz="2800" dirty="0" err="1">
                <a:solidFill>
                  <a:srgbClr val="17375E"/>
                </a:solidFill>
              </a:rPr>
              <a:t>external</a:t>
            </a:r>
            <a:r>
              <a:rPr lang="pl-PL" sz="2800" dirty="0">
                <a:solidFill>
                  <a:srgbClr val="17375E"/>
                </a:solidFill>
              </a:rPr>
              <a:t> </a:t>
            </a:r>
            <a:r>
              <a:rPr lang="pl-PL" sz="2800" dirty="0" err="1">
                <a:solidFill>
                  <a:srgbClr val="17375E"/>
                </a:solidFill>
              </a:rPr>
              <a:t>expertise</a:t>
            </a:r>
            <a:r>
              <a:rPr lang="pl-PL" sz="2800" dirty="0">
                <a:solidFill>
                  <a:srgbClr val="17375E"/>
                </a:solidFill>
              </a:rPr>
              <a:t> and service </a:t>
            </a:r>
            <a:r>
              <a:rPr lang="pl-PL" sz="2800" dirty="0" err="1">
                <a:solidFill>
                  <a:srgbClr val="17375E"/>
                </a:solidFill>
              </a:rPr>
              <a:t>costs</a:t>
            </a:r>
            <a:r>
              <a:rPr lang="pl-PL" sz="2800" dirty="0">
                <a:solidFill>
                  <a:srgbClr val="17375E"/>
                </a:solidFill>
              </a:rPr>
              <a:t>) </a:t>
            </a:r>
          </a:p>
          <a:p>
            <a:pPr lvl="0">
              <a:lnSpc>
                <a:spcPct val="80000"/>
              </a:lnSpc>
            </a:pPr>
            <a:r>
              <a:rPr lang="pl-PL" sz="2800" dirty="0">
                <a:solidFill>
                  <a:srgbClr val="17375E"/>
                </a:solidFill>
              </a:rPr>
              <a:t>BL5 – Sprzęt (</a:t>
            </a:r>
            <a:r>
              <a:rPr lang="pl-PL" sz="2800" dirty="0" err="1">
                <a:solidFill>
                  <a:srgbClr val="17375E"/>
                </a:solidFill>
              </a:rPr>
              <a:t>equipment</a:t>
            </a:r>
            <a:r>
              <a:rPr lang="pl-PL" sz="2800" dirty="0">
                <a:solidFill>
                  <a:srgbClr val="17375E"/>
                </a:solidFill>
              </a:rPr>
              <a:t> </a:t>
            </a:r>
            <a:r>
              <a:rPr lang="pl-PL" sz="2800" dirty="0" err="1">
                <a:solidFill>
                  <a:srgbClr val="17375E"/>
                </a:solidFill>
              </a:rPr>
              <a:t>expendirure</a:t>
            </a:r>
            <a:r>
              <a:rPr lang="pl-PL" sz="2800" dirty="0">
                <a:solidFill>
                  <a:srgbClr val="17375E"/>
                </a:solidFill>
              </a:rPr>
              <a:t>)</a:t>
            </a:r>
          </a:p>
          <a:p>
            <a:endParaRPr lang="pl-PL" sz="28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a:t>
            </a:fld>
            <a:endParaRPr lang="pl-PL"/>
          </a:p>
        </p:txBody>
      </p:sp>
      <p:sp>
        <p:nvSpPr>
          <p:cNvPr id="7" name="Tytuł 1"/>
          <p:cNvSpPr txBox="1">
            <a:spLocks/>
          </p:cNvSpPr>
          <p:nvPr/>
        </p:nvSpPr>
        <p:spPr>
          <a:xfrm>
            <a:off x="609600" y="427038"/>
            <a:ext cx="8229600" cy="1143000"/>
          </a:xfrm>
          <a:prstGeom prst="rect">
            <a:avLst/>
          </a:prstGeom>
        </p:spPr>
        <p:txBody>
          <a:bodyPr vert="horz" lIns="91440" tIns="45720" rIns="91440" bIns="45720" rtlCol="0" anchor="ctr">
            <a:noAutofit/>
          </a:bodyPr>
          <a:lstStyle/>
          <a:p>
            <a:pPr marL="0" marR="0" lvl="1" indent="0" algn="ctr" defTabSz="914400" rtl="0" eaLnBrk="1" fontAlgn="auto" latinLnBrk="0" hangingPunct="1">
              <a:lnSpc>
                <a:spcPct val="100000"/>
              </a:lnSpc>
              <a:spcBef>
                <a:spcPct val="0"/>
              </a:spcBef>
              <a:spcAft>
                <a:spcPts val="0"/>
              </a:spcAft>
              <a:buClrTx/>
              <a:buSzTx/>
              <a:buFontTx/>
              <a:buNone/>
              <a:tabLst/>
              <a:defRPr/>
            </a:pPr>
            <a:r>
              <a:rPr kumimoji="0" lang="pl-PL" sz="3600" b="1" i="0" u="none" strike="noStrike" kern="0" cap="none" spc="0" normalizeH="0" baseline="0" noProof="0" dirty="0">
                <a:ln>
                  <a:noFill/>
                </a:ln>
                <a:solidFill>
                  <a:schemeClr val="tx2">
                    <a:lumMod val="75000"/>
                  </a:schemeClr>
                </a:solidFill>
                <a:effectLst/>
                <a:uLnTx/>
                <a:uFillTx/>
                <a:latin typeface="+mn-lt"/>
              </a:rPr>
              <a:t>Linie budżetowe</a:t>
            </a:r>
            <a:br>
              <a:rPr kumimoji="0" lang="pl-PL" sz="3600" b="1" i="0" u="none" strike="noStrike" kern="0" cap="none" spc="0" normalizeH="0" baseline="0" noProof="0" dirty="0">
                <a:ln>
                  <a:noFill/>
                </a:ln>
                <a:solidFill>
                  <a:sysClr val="windowText" lastClr="000000"/>
                </a:solidFill>
                <a:effectLst/>
                <a:uLnTx/>
                <a:uFillTx/>
              </a:rPr>
            </a:br>
            <a:endParaRPr kumimoji="0" lang="pl-PL" sz="36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lnSpcReduction="10000"/>
          </a:bodyPr>
          <a:lstStyle/>
          <a:p>
            <a:pPr marL="0" indent="0" fontAlgn="base">
              <a:lnSpc>
                <a:spcPct val="90000"/>
              </a:lnSpc>
              <a:buNone/>
            </a:pPr>
            <a:r>
              <a:rPr lang="pl-PL" sz="2800" b="1" dirty="0">
                <a:solidFill>
                  <a:srgbClr val="17375E"/>
                </a:solidFill>
              </a:rPr>
              <a:t>Przykładowe wydatki kwalifikowalne</a:t>
            </a:r>
            <a:endParaRPr lang="pl-PL" sz="2800" dirty="0">
              <a:solidFill>
                <a:srgbClr val="17375E"/>
              </a:solidFill>
            </a:endParaRPr>
          </a:p>
          <a:p>
            <a:pPr lvl="0" fontAlgn="base">
              <a:lnSpc>
                <a:spcPct val="80000"/>
              </a:lnSpc>
            </a:pPr>
            <a:r>
              <a:rPr lang="pl-PL" sz="2400" dirty="0">
                <a:solidFill>
                  <a:srgbClr val="17375E"/>
                </a:solidFill>
              </a:rPr>
              <a:t>wynagrodzenie brutto-brutto, w tym wynagrodzenie zasadnicze, premie regulaminowe, dodatek za staż pracy, dodatek funkcyjny, inne regulaminowe dodatki, składki na ubezpieczenia społeczne, składki na ubezpieczenie zdrowotne, podatek dochodowy od osób fizycznych, składki potrącane z wynagrodzenia netto pracownika,</a:t>
            </a:r>
          </a:p>
          <a:p>
            <a:pPr lvl="0" fontAlgn="base">
              <a:lnSpc>
                <a:spcPct val="80000"/>
              </a:lnSpc>
            </a:pPr>
            <a:r>
              <a:rPr lang="pl-PL" sz="2400" dirty="0">
                <a:solidFill>
                  <a:srgbClr val="17375E"/>
                </a:solidFill>
              </a:rPr>
              <a:t>odpłatność zakładu pracy z tytułu składek na ubezpieczenia społeczne, FP i Fundusz Gwarantowanych Świadczeń Pracowniczych,</a:t>
            </a:r>
          </a:p>
          <a:p>
            <a:pPr>
              <a:lnSpc>
                <a:spcPct val="80000"/>
              </a:lnSpc>
            </a:pPr>
            <a:r>
              <a:rPr lang="pl-PL" sz="2400" dirty="0">
                <a:solidFill>
                  <a:srgbClr val="17375E"/>
                </a:solidFill>
              </a:rPr>
              <a:t>dodatkowe wynagrodzenia roczne (tzw. trzynastka)</a:t>
            </a:r>
          </a:p>
          <a:p>
            <a:pPr lvl="0" fontAlgn="base">
              <a:lnSpc>
                <a:spcPct val="80000"/>
              </a:lnSpc>
            </a:pPr>
            <a:r>
              <a:rPr lang="pl-PL" sz="2400" dirty="0">
                <a:solidFill>
                  <a:srgbClr val="17375E"/>
                </a:solidFill>
              </a:rPr>
              <a:t>wolontariat</a:t>
            </a:r>
          </a:p>
          <a:p>
            <a:pPr fontAlgn="base">
              <a:lnSpc>
                <a:spcPct val="80000"/>
              </a:lnSpc>
            </a:pPr>
            <a:r>
              <a:rPr lang="pl-PL" sz="2400" dirty="0">
                <a:solidFill>
                  <a:srgbClr val="17375E"/>
                </a:solidFill>
              </a:rPr>
              <a:t>praca w godzinach nadliczbowych (pod warunkiem, że jest zgodna z przepisami prawa krajowego i polityką zatrudnienia w instytucji i rzeczywiście zostały wypłacane pracownikowi)</a:t>
            </a:r>
          </a:p>
          <a:p>
            <a:pPr lvl="0" fontAlgn="base"/>
            <a:endParaRPr lang="pl-PL" sz="2000" dirty="0">
              <a:solidFill>
                <a:srgbClr val="17375E"/>
              </a:solidFill>
            </a:endParaRPr>
          </a:p>
          <a:p>
            <a:pPr marL="0" indent="0">
              <a:buNone/>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20</a:t>
            </a:fld>
            <a:endParaRPr lang="pl-PL"/>
          </a:p>
        </p:txBody>
      </p:sp>
    </p:spTree>
    <p:extLst>
      <p:ext uri="{BB962C8B-B14F-4D97-AF65-F5344CB8AC3E}">
        <p14:creationId xmlns:p14="http://schemas.microsoft.com/office/powerpoint/2010/main" val="15294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77500" lnSpcReduction="20000"/>
          </a:bodyPr>
          <a:lstStyle/>
          <a:p>
            <a:pPr marL="0" indent="0" fontAlgn="base">
              <a:buNone/>
            </a:pPr>
            <a:r>
              <a:rPr lang="pl-PL" sz="3600" b="1" dirty="0">
                <a:solidFill>
                  <a:srgbClr val="17375E"/>
                </a:solidFill>
              </a:rPr>
              <a:t>Przykładowe wydatki kwalifikowalne</a:t>
            </a:r>
            <a:endParaRPr lang="pl-PL" sz="3600" dirty="0">
              <a:solidFill>
                <a:srgbClr val="17375E"/>
              </a:solidFill>
            </a:endParaRPr>
          </a:p>
          <a:p>
            <a:pPr lvl="0" fontAlgn="base"/>
            <a:r>
              <a:rPr lang="pl-PL" dirty="0">
                <a:solidFill>
                  <a:srgbClr val="17375E"/>
                </a:solidFill>
              </a:rPr>
              <a:t>koszty składek i opłat fakultatywnych związanych z płatnościami wynagrodzeń takie jak: bony na obiad, dopłaty do wakacji, premie, świadczenia rodzinne, zasiłki dla bezrobotnych są kwalifikowalne</a:t>
            </a:r>
            <a:r>
              <a:rPr lang="pl-PL" b="1" dirty="0">
                <a:solidFill>
                  <a:srgbClr val="17375E"/>
                </a:solidFill>
              </a:rPr>
              <a:t>, o ile</a:t>
            </a:r>
            <a:r>
              <a:rPr lang="pl-PL" dirty="0">
                <a:solidFill>
                  <a:srgbClr val="17375E"/>
                </a:solidFill>
              </a:rPr>
              <a:t>:</a:t>
            </a:r>
            <a:endParaRPr lang="pl-PL" sz="2000" dirty="0">
              <a:solidFill>
                <a:srgbClr val="17375E"/>
              </a:solidFill>
            </a:endParaRPr>
          </a:p>
          <a:p>
            <a:pPr lvl="1"/>
            <a:r>
              <a:rPr lang="pl-PL" dirty="0">
                <a:solidFill>
                  <a:srgbClr val="17375E"/>
                </a:solidFill>
              </a:rPr>
              <a:t>zostały przewidziane w regulaminie pracy lub regulaminie wynagradzania danej instytucji lub też innych właściwych przepisach prawa pracy, </a:t>
            </a:r>
          </a:p>
          <a:p>
            <a:pPr lvl="1"/>
            <a:r>
              <a:rPr lang="pl-PL" dirty="0">
                <a:solidFill>
                  <a:srgbClr val="17375E"/>
                </a:solidFill>
              </a:rPr>
              <a:t>potencjalnie obejmują wszystkich pracowników danej instytucji, a zasady ich odprowadzania/przyznawania są takie same w przypadku personelu zaangażowanego do realizacji projektów oraz pozostałych pracowników beneficjenta,</a:t>
            </a:r>
            <a:endParaRPr lang="pl-PL" sz="1800" dirty="0">
              <a:solidFill>
                <a:srgbClr val="17375E"/>
              </a:solidFill>
            </a:endParaRPr>
          </a:p>
          <a:p>
            <a:pPr lvl="1"/>
            <a:r>
              <a:rPr lang="pl-PL" dirty="0">
                <a:solidFill>
                  <a:srgbClr val="17375E"/>
                </a:solidFill>
              </a:rPr>
              <a:t>koszty nie podlegają zwrotowi pracodawcy i nie są refundowane lub finansowane przez system ubezpieczeń społecznych. </a:t>
            </a:r>
            <a:endParaRPr lang="pl-PL" sz="1800" dirty="0">
              <a:solidFill>
                <a:srgbClr val="17375E"/>
              </a:solidFill>
            </a:endParaRPr>
          </a:p>
          <a:p>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21</a:t>
            </a:fld>
            <a:endParaRPr lang="pl-PL"/>
          </a:p>
        </p:txBody>
      </p:sp>
    </p:spTree>
    <p:extLst>
      <p:ext uri="{BB962C8B-B14F-4D97-AF65-F5344CB8AC3E}">
        <p14:creationId xmlns:p14="http://schemas.microsoft.com/office/powerpoint/2010/main" val="265189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92500" lnSpcReduction="10000"/>
          </a:bodyPr>
          <a:lstStyle/>
          <a:p>
            <a:pPr marL="0" indent="0" fontAlgn="base">
              <a:lnSpc>
                <a:spcPct val="90000"/>
              </a:lnSpc>
              <a:buNone/>
            </a:pPr>
            <a:r>
              <a:rPr lang="pl-PL" sz="3000" b="1" dirty="0">
                <a:solidFill>
                  <a:srgbClr val="17375E"/>
                </a:solidFill>
              </a:rPr>
              <a:t>Przykładowe wydatki niekwalifikowalne</a:t>
            </a:r>
            <a:endParaRPr lang="pl-PL" sz="3000" dirty="0">
              <a:solidFill>
                <a:srgbClr val="17375E"/>
              </a:solidFill>
            </a:endParaRPr>
          </a:p>
          <a:p>
            <a:pPr fontAlgn="base"/>
            <a:r>
              <a:rPr lang="pl-PL" sz="3000" dirty="0">
                <a:solidFill>
                  <a:srgbClr val="17375E"/>
                </a:solidFill>
              </a:rPr>
              <a:t>wynagrodzenia pracowników własnych partnera zatrudnionych dodatkowo jako ekspertów zewnętrznych na umowę zlecenie/umowę o dzieło,</a:t>
            </a:r>
          </a:p>
          <a:p>
            <a:pPr fontAlgn="base"/>
            <a:r>
              <a:rPr lang="pl-PL" sz="3000" dirty="0">
                <a:solidFill>
                  <a:srgbClr val="17375E"/>
                </a:solidFill>
              </a:rPr>
              <a:t>wynagrodzenie chorobowe płatne przez Zakład Ubezpieczeń Społecznych,</a:t>
            </a:r>
          </a:p>
          <a:p>
            <a:pPr lvl="0" fontAlgn="base"/>
            <a:r>
              <a:rPr lang="pl-PL" sz="3000" dirty="0">
                <a:solidFill>
                  <a:srgbClr val="17375E"/>
                </a:solidFill>
              </a:rPr>
              <a:t>zasiłki finansowane z budżetu państwa, np. zasiłek rodzinny, zasiłek pielęgnacyjny,</a:t>
            </a:r>
          </a:p>
          <a:p>
            <a:pPr lvl="0" fontAlgn="base"/>
            <a:r>
              <a:rPr lang="pl-PL" sz="3000" dirty="0">
                <a:solidFill>
                  <a:srgbClr val="17375E"/>
                </a:solidFill>
              </a:rPr>
              <a:t>zasiłki finansowane ze środków ZUS, np. zasiłek macierzyński, rehabilitacyjny, opiekuńczy, wyrównawczy.</a:t>
            </a:r>
          </a:p>
          <a:p>
            <a:pPr marL="0" indent="0" fontAlgn="base">
              <a:buNone/>
            </a:pPr>
            <a:endParaRPr lang="pl-PL" b="1"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22</a:t>
            </a:fld>
            <a:endParaRPr lang="pl-PL"/>
          </a:p>
        </p:txBody>
      </p:sp>
    </p:spTree>
    <p:extLst>
      <p:ext uri="{BB962C8B-B14F-4D97-AF65-F5344CB8AC3E}">
        <p14:creationId xmlns:p14="http://schemas.microsoft.com/office/powerpoint/2010/main" val="361419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70000" lnSpcReduction="20000"/>
          </a:bodyPr>
          <a:lstStyle/>
          <a:p>
            <a:pPr marL="0" indent="0" fontAlgn="base">
              <a:buNone/>
            </a:pPr>
            <a:r>
              <a:rPr lang="pl-PL" sz="4000" b="1" dirty="0">
                <a:solidFill>
                  <a:srgbClr val="17375E"/>
                </a:solidFill>
              </a:rPr>
              <a:t>Wskazówki praktyczne:</a:t>
            </a:r>
          </a:p>
          <a:p>
            <a:pPr lvl="0" fontAlgn="base"/>
            <a:r>
              <a:rPr lang="pl-PL" sz="3400" dirty="0">
                <a:solidFill>
                  <a:srgbClr val="17375E"/>
                </a:solidFill>
              </a:rPr>
              <a:t>zakres obowiązków pracownika pracującego na rzecz projektu winien wskazywać bezpośrednie oddelegowanie do pracy na rzecz danego projektu – proponuje się, aby w dokumentach wskazać akronim danego projektu;</a:t>
            </a:r>
          </a:p>
          <a:p>
            <a:pPr lvl="0" fontAlgn="base"/>
            <a:r>
              <a:rPr lang="pl-PL" sz="3400" dirty="0">
                <a:solidFill>
                  <a:srgbClr val="17375E"/>
                </a:solidFill>
              </a:rPr>
              <a:t>karty czasu pracy należy sporządzać na bieżąco a wypełnienie karty czasu pracy należy rozpocząć od </a:t>
            </a:r>
            <a:r>
              <a:rPr lang="cs-CZ" sz="3400" dirty="0">
                <a:solidFill>
                  <a:srgbClr val="17375E"/>
                </a:solidFill>
              </a:rPr>
              <a:t>„</a:t>
            </a:r>
            <a:r>
              <a:rPr lang="pl-PL" sz="3400" dirty="0">
                <a:solidFill>
                  <a:srgbClr val="17375E"/>
                </a:solidFill>
              </a:rPr>
              <a:t>wyszarzenia</a:t>
            </a:r>
            <a:r>
              <a:rPr lang="cs-CZ" sz="3400" dirty="0">
                <a:solidFill>
                  <a:srgbClr val="17375E"/>
                </a:solidFill>
              </a:rPr>
              <a:t>“</a:t>
            </a:r>
            <a:r>
              <a:rPr lang="pl-PL" sz="3400" dirty="0">
                <a:solidFill>
                  <a:srgbClr val="17375E"/>
                </a:solidFill>
              </a:rPr>
              <a:t> w niej sobót oraz dni świątecznych,</a:t>
            </a:r>
          </a:p>
          <a:p>
            <a:pPr lvl="0" fontAlgn="base"/>
            <a:r>
              <a:rPr lang="pl-PL" sz="3400" dirty="0">
                <a:solidFill>
                  <a:srgbClr val="17375E"/>
                </a:solidFill>
              </a:rPr>
              <a:t>przygotowując kartę czasu pracy należy sprawdzić ilość dni kalendarzowych w danym miesiącu – w celu uniknięcia umieszczenia w karcie dni nieistniejących, np. 31 listopada lub 31 kwietnia,</a:t>
            </a:r>
          </a:p>
          <a:p>
            <a:pPr lvl="0" fontAlgn="base"/>
            <a:r>
              <a:rPr lang="pl-PL" sz="3400" dirty="0">
                <a:solidFill>
                  <a:srgbClr val="17375E"/>
                </a:solidFill>
              </a:rPr>
              <a:t>przygotowując kartę czasu pracy należy sprawdzić zgodność ewidencji podróży służbowych rozliczanych w BL 3 z ewidencją delegacji w kartach czasu pracy i listą obecności,</a:t>
            </a:r>
          </a:p>
          <a:p>
            <a:pPr fontAlgn="base"/>
            <a:endParaRPr lang="pl-PL" dirty="0"/>
          </a:p>
          <a:p>
            <a:pPr marL="0" indent="0" fontAlgn="base">
              <a:buNone/>
            </a:pPr>
            <a:endParaRPr lang="pl-PL" b="1"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23</a:t>
            </a:fld>
            <a:endParaRPr lang="pl-PL"/>
          </a:p>
        </p:txBody>
      </p:sp>
    </p:spTree>
    <p:extLst>
      <p:ext uri="{BB962C8B-B14F-4D97-AF65-F5344CB8AC3E}">
        <p14:creationId xmlns:p14="http://schemas.microsoft.com/office/powerpoint/2010/main" val="69795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Autofit/>
          </a:bodyPr>
          <a:lstStyle/>
          <a:p>
            <a:pPr marL="0" indent="0" fontAlgn="base">
              <a:lnSpc>
                <a:spcPct val="80000"/>
              </a:lnSpc>
              <a:buNone/>
            </a:pPr>
            <a:r>
              <a:rPr lang="pl-PL" sz="2800" b="1" dirty="0">
                <a:solidFill>
                  <a:srgbClr val="17375E"/>
                </a:solidFill>
              </a:rPr>
              <a:t>Wskazówki praktyczne:</a:t>
            </a:r>
          </a:p>
          <a:p>
            <a:pPr lvl="0" fontAlgn="base">
              <a:lnSpc>
                <a:spcPct val="80000"/>
              </a:lnSpc>
            </a:pPr>
            <a:r>
              <a:rPr lang="pl-PL" sz="2400" dirty="0">
                <a:solidFill>
                  <a:srgbClr val="17375E"/>
                </a:solidFill>
              </a:rPr>
              <a:t>jeśli partner realizuje więcej niż jeden projekt powinien na bieżąco dokonywać wewnętrznej kontroli krzyżowej (cross-</a:t>
            </a:r>
            <a:r>
              <a:rPr lang="pl-PL" sz="2400" dirty="0" err="1">
                <a:solidFill>
                  <a:srgbClr val="17375E"/>
                </a:solidFill>
              </a:rPr>
              <a:t>check</a:t>
            </a:r>
            <a:r>
              <a:rPr lang="pl-PL" sz="2400" dirty="0">
                <a:solidFill>
                  <a:srgbClr val="17375E"/>
                </a:solidFill>
              </a:rPr>
              <a:t>) w odniesieniu do kart czasu pracy pracowników bezpośrednich pracujących na rzecz więcej niż jednego projektu – zapobiegnie wówczas sytuacjom, w których zgodnie z kartami czasu pracy pracownik w tym samym czasie pracował na rzecz kilku projektów;</a:t>
            </a:r>
          </a:p>
          <a:p>
            <a:pPr lvl="0" fontAlgn="base">
              <a:lnSpc>
                <a:spcPct val="80000"/>
              </a:lnSpc>
            </a:pPr>
            <a:r>
              <a:rPr lang="pl-PL" sz="2400" dirty="0">
                <a:solidFill>
                  <a:srgbClr val="17375E"/>
                </a:solidFill>
              </a:rPr>
              <a:t>wyliczając stawkę godzinową dla potrzeb kalkulacji kosztów osobowych należy zaokrąglać ją do pełnych groszy, czyli do dwóch miejsc po przecinku. </a:t>
            </a:r>
            <a:endParaRPr lang="pl-PL" sz="2400" b="1" dirty="0">
              <a:solidFill>
                <a:srgbClr val="17375E"/>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24</a:t>
            </a:fld>
            <a:endParaRPr lang="pl-PL"/>
          </a:p>
        </p:txBody>
      </p:sp>
    </p:spTree>
    <p:extLst>
      <p:ext uri="{BB962C8B-B14F-4D97-AF65-F5344CB8AC3E}">
        <p14:creationId xmlns:p14="http://schemas.microsoft.com/office/powerpoint/2010/main" val="380184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62500" lnSpcReduction="20000"/>
          </a:bodyPr>
          <a:lstStyle/>
          <a:p>
            <a:pPr marL="0" indent="0" fontAlgn="base">
              <a:buNone/>
            </a:pPr>
            <a:r>
              <a:rPr lang="pl-PL" sz="4500" b="1" dirty="0">
                <a:solidFill>
                  <a:srgbClr val="17375E"/>
                </a:solidFill>
              </a:rPr>
              <a:t>Wskazówki praktyczne:</a:t>
            </a:r>
          </a:p>
          <a:p>
            <a:pPr fontAlgn="base"/>
            <a:r>
              <a:rPr lang="pl-PL" sz="3700" dirty="0">
                <a:solidFill>
                  <a:srgbClr val="17375E"/>
                </a:solidFill>
              </a:rPr>
              <a:t>w przypadku gdy pracownik pracuje wyłącznie na rzecz projektu, za kwalifikowalne uznaje się również jego wynagrodzenie chorobowe płatne przez zakład pracy oraz wynagrodzenie urlopowe; w przypadku, gdy pracownik  pracuje częściowo na rzecz projektu, jego wynagrodzenie chorobowe płatne przez zakład pracy oraz wynagrodzenie urlopowe jest kwalifikowalne  proporcjonalnie do jego udziału w projekcie;</a:t>
            </a:r>
          </a:p>
          <a:p>
            <a:pPr lvl="0" fontAlgn="base"/>
            <a:r>
              <a:rPr lang="pl-PL" sz="3700" dirty="0">
                <a:solidFill>
                  <a:srgbClr val="17375E"/>
                </a:solidFill>
              </a:rPr>
              <a:t>w przypadku gdy delegacja w ramach projektu obejmuje dni wolne od pracy, za które pracownik nie otrzymał wynagrodzenia za pracę w dni wolne lub nie odebrał godzin dodatkowo wolnych, w karcie czasu pracy należy ująć wyłącznie czas delegacji przypadający na dni robocze, np. jeśli delegacja trwała od niedzieli do wtorku, to w karcie czasu pracy ujmujemy wyłącznie poniedziałek i wtorek,</a:t>
            </a:r>
          </a:p>
          <a:p>
            <a:pPr fontAlgn="base"/>
            <a:endParaRPr lang="pl-PL" sz="2400" b="1"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25</a:t>
            </a:fld>
            <a:endParaRPr lang="pl-PL"/>
          </a:p>
        </p:txBody>
      </p:sp>
    </p:spTree>
    <p:extLst>
      <p:ext uri="{BB962C8B-B14F-4D97-AF65-F5344CB8AC3E}">
        <p14:creationId xmlns:p14="http://schemas.microsoft.com/office/powerpoint/2010/main" val="100163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85000" lnSpcReduction="10000"/>
          </a:bodyPr>
          <a:lstStyle/>
          <a:p>
            <a:pPr marL="0" indent="0" fontAlgn="base">
              <a:lnSpc>
                <a:spcPct val="90000"/>
              </a:lnSpc>
              <a:buNone/>
            </a:pPr>
            <a:r>
              <a:rPr lang="pl-PL" sz="3300" b="1" dirty="0">
                <a:solidFill>
                  <a:srgbClr val="17375E"/>
                </a:solidFill>
              </a:rPr>
              <a:t>Wskazówki praktyczne:</a:t>
            </a:r>
          </a:p>
          <a:p>
            <a:pPr lvl="0" fontAlgn="base"/>
            <a:r>
              <a:rPr lang="pl-PL" sz="2400" dirty="0">
                <a:solidFill>
                  <a:srgbClr val="17375E"/>
                </a:solidFill>
              </a:rPr>
              <a:t>w przypadku gdy delegacja w ramach projektu przypada w dni robocze, zaś okres jej trwania wykracza poza obowiązujący pracownika wymiar czasu pracy, za który pracownik nie otrzymał wynagrodzenia za pracę w godzinach nadliczbowych lub nie odebrał godzin dodatkowo wolnych, w karcie czasu pracy należy ująć wyłącznie czas delegacji odpowiadający wymiarowi czasu pracy pracownika, </a:t>
            </a:r>
          </a:p>
          <a:p>
            <a:pPr marL="342000" lvl="0" indent="0" fontAlgn="base">
              <a:buNone/>
            </a:pPr>
            <a:r>
              <a:rPr lang="pl-PL" sz="2400" dirty="0">
                <a:solidFill>
                  <a:srgbClr val="17375E"/>
                </a:solidFill>
              </a:rPr>
              <a:t>np. jeśli delegacja trwała od godz. 8.00 do godz. 20.00, to w karcie czasu pracy ujmujemy wyłącznie 8 godzin (przy założeniu, że pracownik zatrudniony jest w pełnym wymiarze czasu pracy);</a:t>
            </a:r>
          </a:p>
          <a:p>
            <a:pPr lvl="0" fontAlgn="base"/>
            <a:r>
              <a:rPr lang="cs-CZ" sz="2400" dirty="0">
                <a:solidFill>
                  <a:srgbClr val="17375E"/>
                </a:solidFill>
              </a:rPr>
              <a:t>opisy wykonywanych czynności w kartach czasu pracy powinny jednoznacznie wskazywać na charakter oraz związek z projektem wykonywanych zadań, brak przejrzystych, szczegółowych informacji w ww. zakresie będzie mógł stanowić podstawę dla kontrolera 1. stopnia do zakwestionowania raportu finansowego pod kątem kwalifikowalności wydatków osobowych;</a:t>
            </a:r>
            <a:endParaRPr lang="pl-PL" sz="2400" dirty="0">
              <a:solidFill>
                <a:srgbClr val="17375E"/>
              </a:solidFill>
            </a:endParaRPr>
          </a:p>
          <a:p>
            <a:pPr fontAlgn="base"/>
            <a:endParaRPr lang="pl-PL" sz="2400" b="1"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26</a:t>
            </a:fld>
            <a:endParaRPr lang="pl-PL"/>
          </a:p>
        </p:txBody>
      </p:sp>
    </p:spTree>
    <p:extLst>
      <p:ext uri="{BB962C8B-B14F-4D97-AF65-F5344CB8AC3E}">
        <p14:creationId xmlns:p14="http://schemas.microsoft.com/office/powerpoint/2010/main" val="113790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92500" lnSpcReduction="10000"/>
          </a:bodyPr>
          <a:lstStyle/>
          <a:p>
            <a:pPr marL="0" indent="0" fontAlgn="base">
              <a:lnSpc>
                <a:spcPct val="90000"/>
              </a:lnSpc>
              <a:buNone/>
            </a:pPr>
            <a:r>
              <a:rPr lang="pl-PL" sz="3000" b="1" dirty="0">
                <a:solidFill>
                  <a:srgbClr val="17375E"/>
                </a:solidFill>
              </a:rPr>
              <a:t>Wskazówki praktyczne:</a:t>
            </a:r>
          </a:p>
          <a:p>
            <a:pPr lvl="0"/>
            <a:r>
              <a:rPr lang="pl-PL" sz="2400" dirty="0">
                <a:solidFill>
                  <a:srgbClr val="17375E"/>
                </a:solidFill>
              </a:rPr>
              <a:t>w przypadku wypłaty danemu pracownikowi wyrównania wynagrodzenia za określony czas, rozliczenie wynagrodzenia w projekcie powinno nastąpić w oparciu o godziny przepracowane przez tego pracownika w okresie za jaki jest wypłacane wyrównanie wynagrodzenia – natomiast przeliczenie wynagrodzenia kwalifikowalnego z PLN na EUR powinno nastąpić po kursie wymiany właściwym dla daty wypłaty wynagrodzenia</a:t>
            </a:r>
          </a:p>
          <a:p>
            <a:pPr marL="342000" indent="0">
              <a:buNone/>
            </a:pPr>
            <a:r>
              <a:rPr lang="pl-PL" sz="2400" dirty="0">
                <a:solidFill>
                  <a:srgbClr val="17375E"/>
                </a:solidFill>
              </a:rPr>
              <a:t>np. razem z wynagrodzeniem za maj roku X wypłacono pracownikowi wyrównanie wynagrodzenia za miesiąc marzec tego samego roku – zatem kalkulując wyrównanie wynagrodzenia w celu przypisania go do projektu bierzemy pod uwagę godziny pracy z marca i tak skalkulowane wynagrodzenie przeliczamy z PLN na EUR z użyciem kursów wymiany z daty wypłaty wyrównania tj. z maja;</a:t>
            </a:r>
          </a:p>
          <a:p>
            <a:pPr fontAlgn="base"/>
            <a:endParaRPr lang="pl-PL" sz="2400" b="1"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27</a:t>
            </a:fld>
            <a:endParaRPr lang="pl-PL"/>
          </a:p>
        </p:txBody>
      </p:sp>
    </p:spTree>
    <p:extLst>
      <p:ext uri="{BB962C8B-B14F-4D97-AF65-F5344CB8AC3E}">
        <p14:creationId xmlns:p14="http://schemas.microsoft.com/office/powerpoint/2010/main" val="282083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lvl="1" algn="ctr" rtl="0">
              <a:spcBef>
                <a:spcPct val="0"/>
              </a:spcBef>
            </a:pPr>
            <a:r>
              <a:rPr lang="en-US" sz="3600" b="1" dirty="0">
                <a:solidFill>
                  <a:schemeClr val="tx2">
                    <a:lumMod val="75000"/>
                  </a:schemeClr>
                </a:solidFill>
              </a:rPr>
              <a:t>BL2 - </a:t>
            </a:r>
            <a:r>
              <a:rPr lang="en-US" sz="3600" b="1" dirty="0" err="1">
                <a:solidFill>
                  <a:schemeClr val="tx2">
                    <a:lumMod val="75000"/>
                  </a:schemeClr>
                </a:solidFill>
              </a:rPr>
              <a:t>Koszty</a:t>
            </a:r>
            <a:r>
              <a:rPr lang="en-US" sz="3600" b="1" dirty="0">
                <a:solidFill>
                  <a:schemeClr val="tx2">
                    <a:lumMod val="75000"/>
                  </a:schemeClr>
                </a:solidFill>
              </a:rPr>
              <a:t> </a:t>
            </a:r>
            <a:r>
              <a:rPr lang="en-US" sz="3600" b="1" dirty="0" err="1">
                <a:solidFill>
                  <a:schemeClr val="tx2">
                    <a:lumMod val="75000"/>
                  </a:schemeClr>
                </a:solidFill>
              </a:rPr>
              <a:t>administracyjno-biurowe</a:t>
            </a:r>
            <a:r>
              <a:rPr lang="en-US" sz="3600" b="1" u="sng" dirty="0">
                <a:solidFill>
                  <a:schemeClr val="tx2">
                    <a:lumMod val="75000"/>
                  </a:schemeClr>
                </a:solidFill>
              </a:rPr>
              <a:t> </a:t>
            </a:r>
            <a:br>
              <a:rPr lang="pl-PL" sz="4400" b="1" dirty="0"/>
            </a:br>
            <a:br>
              <a:rPr lang="pl-PL" sz="2000" b="1" dirty="0"/>
            </a:br>
            <a:endParaRPr lang="pl-PL"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342900" lvl="2" indent="-342900" algn="just">
              <a:lnSpc>
                <a:spcPct val="80000"/>
              </a:lnSpc>
              <a:spcBef>
                <a:spcPts val="1200"/>
              </a:spcBef>
              <a:spcAft>
                <a:spcPts val="1200"/>
              </a:spcAft>
              <a:buNone/>
            </a:pPr>
            <a:r>
              <a:rPr lang="pl-PL" sz="2800" b="1" dirty="0">
                <a:solidFill>
                  <a:schemeClr val="tx2">
                    <a:lumMod val="75000"/>
                  </a:schemeClr>
                </a:solidFill>
              </a:rPr>
              <a:t>Zasady ogólne</a:t>
            </a:r>
          </a:p>
          <a:p>
            <a:pPr marL="144000" lvl="2" indent="0">
              <a:spcBef>
                <a:spcPts val="1200"/>
              </a:spcBef>
              <a:spcAft>
                <a:spcPts val="1200"/>
              </a:spcAft>
              <a:buNone/>
            </a:pPr>
            <a:r>
              <a:rPr lang="pl-PL" sz="2800" dirty="0">
                <a:solidFill>
                  <a:schemeClr val="tx2">
                    <a:lumMod val="75000"/>
                  </a:schemeClr>
                </a:solidFill>
              </a:rPr>
              <a:t>Wydatki administracyjno biurowe odnoszące się do realizacji projektu będą rozliczane według stawki ryczałtowej w wysokości</a:t>
            </a:r>
            <a:r>
              <a:rPr lang="pl-PL" sz="2800" b="1" dirty="0">
                <a:solidFill>
                  <a:schemeClr val="tx2">
                    <a:lumMod val="75000"/>
                  </a:schemeClr>
                </a:solidFill>
              </a:rPr>
              <a:t> 3% </a:t>
            </a:r>
            <a:r>
              <a:rPr lang="pl-PL" sz="2800" dirty="0">
                <a:solidFill>
                  <a:schemeClr val="tx2">
                    <a:lumMod val="75000"/>
                  </a:schemeClr>
                </a:solidFill>
              </a:rPr>
              <a:t>bezpośrednich kwalifikowalnych kosztów osobowych. </a:t>
            </a:r>
            <a:endParaRPr lang="pl-PL" sz="2800" b="1" dirty="0">
              <a:solidFill>
                <a:schemeClr val="tx2">
                  <a:lumMod val="75000"/>
                </a:schemeClr>
              </a:solidFill>
            </a:endParaRPr>
          </a:p>
          <a:p>
            <a:pPr algn="just">
              <a:spcBef>
                <a:spcPts val="1200"/>
              </a:spcBef>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28</a:t>
            </a:fld>
            <a:endParaRPr lang="pl-P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lvl="1" algn="ctr" rtl="0">
              <a:spcBef>
                <a:spcPct val="0"/>
              </a:spcBef>
            </a:pPr>
            <a:r>
              <a:rPr lang="en-US" sz="3600" b="1" dirty="0">
                <a:solidFill>
                  <a:schemeClr val="tx2">
                    <a:lumMod val="75000"/>
                  </a:schemeClr>
                </a:solidFill>
              </a:rPr>
              <a:t>BL2 - </a:t>
            </a:r>
            <a:r>
              <a:rPr lang="en-US" sz="3600" b="1" dirty="0" err="1">
                <a:solidFill>
                  <a:schemeClr val="tx2">
                    <a:lumMod val="75000"/>
                  </a:schemeClr>
                </a:solidFill>
              </a:rPr>
              <a:t>Koszty</a:t>
            </a:r>
            <a:r>
              <a:rPr lang="en-US" sz="3600" b="1" dirty="0">
                <a:solidFill>
                  <a:schemeClr val="tx2">
                    <a:lumMod val="75000"/>
                  </a:schemeClr>
                </a:solidFill>
              </a:rPr>
              <a:t> </a:t>
            </a:r>
            <a:r>
              <a:rPr lang="en-US" sz="3600" b="1" dirty="0" err="1">
                <a:solidFill>
                  <a:schemeClr val="tx2">
                    <a:lumMod val="75000"/>
                  </a:schemeClr>
                </a:solidFill>
              </a:rPr>
              <a:t>administracyjno-biurowe</a:t>
            </a:r>
            <a:r>
              <a:rPr lang="en-US" sz="3600" b="1" u="sng" dirty="0">
                <a:solidFill>
                  <a:schemeClr val="tx2">
                    <a:lumMod val="75000"/>
                  </a:schemeClr>
                </a:solidFill>
              </a:rPr>
              <a:t> </a:t>
            </a:r>
            <a:br>
              <a:rPr lang="pl-PL" sz="4400" b="1" dirty="0"/>
            </a:br>
            <a:br>
              <a:rPr lang="pl-PL" sz="2000" b="1" dirty="0"/>
            </a:br>
            <a:endParaRPr lang="pl-PL" dirty="0"/>
          </a:p>
        </p:txBody>
      </p:sp>
      <p:sp>
        <p:nvSpPr>
          <p:cNvPr id="3" name="Symbol zastępczy zawartości 2"/>
          <p:cNvSpPr>
            <a:spLocks noGrp="1"/>
          </p:cNvSpPr>
          <p:nvPr>
            <p:ph idx="1"/>
          </p:nvPr>
        </p:nvSpPr>
        <p:spPr>
          <a:xfrm>
            <a:off x="611560" y="1268760"/>
            <a:ext cx="8075240" cy="4857403"/>
          </a:xfrm>
        </p:spPr>
        <p:txBody>
          <a:bodyPr numCol="2" anchor="t">
            <a:noAutofit/>
          </a:bodyPr>
          <a:lstStyle/>
          <a:p>
            <a:pPr lvl="1" fontAlgn="base"/>
            <a:r>
              <a:rPr lang="pl-PL" sz="1600" dirty="0">
                <a:solidFill>
                  <a:schemeClr val="tx2">
                    <a:lumMod val="75000"/>
                  </a:schemeClr>
                </a:solidFill>
              </a:rPr>
              <a:t>czynsz za biuro</a:t>
            </a:r>
          </a:p>
          <a:p>
            <a:pPr lvl="1" fontAlgn="base"/>
            <a:r>
              <a:rPr lang="pl-PL" sz="1600" dirty="0">
                <a:solidFill>
                  <a:schemeClr val="tx2">
                    <a:lumMod val="75000"/>
                  </a:schemeClr>
                </a:solidFill>
              </a:rPr>
              <a:t>ubezpieczenie i podatki związane z budynkami, w których znajduje się personel, oraz z wyposażeniem biura (np. ubezpieczenie od pożaru, kradzieży) </a:t>
            </a:r>
          </a:p>
          <a:p>
            <a:pPr lvl="1" fontAlgn="base"/>
            <a:r>
              <a:rPr lang="pl-PL" sz="1600" dirty="0">
                <a:solidFill>
                  <a:schemeClr val="tx2">
                    <a:lumMod val="75000"/>
                  </a:schemeClr>
                </a:solidFill>
              </a:rPr>
              <a:t>rachunki (np. za elektryczność, ogrzewanie, wodę)</a:t>
            </a:r>
          </a:p>
          <a:p>
            <a:pPr lvl="1" fontAlgn="base"/>
            <a:r>
              <a:rPr lang="pl-PL" sz="1600" dirty="0">
                <a:solidFill>
                  <a:schemeClr val="tx2">
                    <a:lumMod val="75000"/>
                  </a:schemeClr>
                </a:solidFill>
              </a:rPr>
              <a:t>inne media</a:t>
            </a:r>
          </a:p>
          <a:p>
            <a:pPr lvl="1" fontAlgn="base"/>
            <a:r>
              <a:rPr lang="pl-PL" sz="1600" dirty="0">
                <a:solidFill>
                  <a:schemeClr val="tx2">
                    <a:lumMod val="75000"/>
                  </a:schemeClr>
                </a:solidFill>
              </a:rPr>
              <a:t>materiały biurowe (długopisy, tonery, papier)</a:t>
            </a:r>
          </a:p>
          <a:p>
            <a:pPr lvl="1" fontAlgn="base"/>
            <a:r>
              <a:rPr lang="pl-PL" sz="1600" dirty="0">
                <a:solidFill>
                  <a:schemeClr val="tx2">
                    <a:lumMod val="75000"/>
                  </a:schemeClr>
                </a:solidFill>
              </a:rPr>
              <a:t>ogólna księgowość prowadzona w obrębie organizacji będącej beneficjentem </a:t>
            </a:r>
          </a:p>
          <a:p>
            <a:pPr lvl="1" fontAlgn="base"/>
            <a:r>
              <a:rPr lang="pl-PL" sz="1600" dirty="0">
                <a:solidFill>
                  <a:schemeClr val="tx2">
                    <a:lumMod val="75000"/>
                  </a:schemeClr>
                </a:solidFill>
              </a:rPr>
              <a:t>archiwa</a:t>
            </a:r>
          </a:p>
          <a:p>
            <a:pPr lvl="1" fontAlgn="base"/>
            <a:r>
              <a:rPr lang="pl-PL" sz="1600" dirty="0">
                <a:solidFill>
                  <a:schemeClr val="tx2">
                    <a:lumMod val="75000"/>
                  </a:schemeClr>
                </a:solidFill>
              </a:rPr>
              <a:t>konserwacja, sprzątanie i naprawy</a:t>
            </a:r>
          </a:p>
          <a:p>
            <a:pPr lvl="1" fontAlgn="base"/>
            <a:r>
              <a:rPr lang="pl-PL" sz="1600" dirty="0">
                <a:solidFill>
                  <a:schemeClr val="tx2">
                    <a:lumMod val="75000"/>
                  </a:schemeClr>
                </a:solidFill>
              </a:rPr>
              <a:t>ochrona</a:t>
            </a:r>
          </a:p>
          <a:p>
            <a:pPr lvl="1" fontAlgn="base"/>
            <a:r>
              <a:rPr lang="pl-PL" sz="1600" dirty="0">
                <a:solidFill>
                  <a:schemeClr val="tx2">
                    <a:lumMod val="75000"/>
                  </a:schemeClr>
                </a:solidFill>
              </a:rPr>
              <a:t>systemy informatyczne o charakterze ogólnym związane z realizacją projektu; </a:t>
            </a:r>
          </a:p>
          <a:p>
            <a:pPr lvl="1" fontAlgn="base"/>
            <a:r>
              <a:rPr lang="pl-PL" sz="1600" dirty="0">
                <a:solidFill>
                  <a:schemeClr val="tx2">
                    <a:lumMod val="75000"/>
                  </a:schemeClr>
                </a:solidFill>
              </a:rPr>
              <a:t>komunikacja (np. telefon, faks, </a:t>
            </a:r>
            <a:r>
              <a:rPr lang="pl-PL" sz="1600" dirty="0" err="1">
                <a:solidFill>
                  <a:schemeClr val="tx2">
                    <a:lumMod val="75000"/>
                  </a:schemeClr>
                </a:solidFill>
              </a:rPr>
              <a:t>internet</a:t>
            </a:r>
            <a:r>
              <a:rPr lang="pl-PL" sz="1600" dirty="0">
                <a:solidFill>
                  <a:schemeClr val="tx2">
                    <a:lumMod val="75000"/>
                  </a:schemeClr>
                </a:solidFill>
              </a:rPr>
              <a:t>, usługi pocztowe, wizytówki)</a:t>
            </a:r>
          </a:p>
          <a:p>
            <a:pPr lvl="1" fontAlgn="base"/>
            <a:r>
              <a:rPr lang="pl-PL" sz="1600" dirty="0">
                <a:solidFill>
                  <a:schemeClr val="tx2">
                    <a:lumMod val="75000"/>
                  </a:schemeClr>
                </a:solidFill>
              </a:rPr>
              <a:t>opłaty bankowe za otwarcie konta i zarządzanie nim, jeśli wdrażanie projektu wymaga otwarcia osobnego rachunku bankowego</a:t>
            </a:r>
          </a:p>
          <a:p>
            <a:pPr lvl="1" fontAlgn="base"/>
            <a:r>
              <a:rPr lang="pl-PL" sz="1600" dirty="0">
                <a:solidFill>
                  <a:schemeClr val="tx2">
                    <a:lumMod val="75000"/>
                  </a:schemeClr>
                </a:solidFill>
              </a:rPr>
              <a:t>opłaty z tytułu transnarodowych transakcji finansowych</a:t>
            </a:r>
          </a:p>
          <a:p>
            <a:pPr lvl="1" fontAlgn="base"/>
            <a:r>
              <a:rPr lang="pl-PL" sz="1600" dirty="0">
                <a:solidFill>
                  <a:schemeClr val="tx2">
                    <a:lumMod val="75000"/>
                  </a:schemeClr>
                </a:solidFill>
              </a:rPr>
              <a:t>kawa / herbatniki dla małych spotkań projektowych</a:t>
            </a:r>
          </a:p>
          <a:p>
            <a:pPr lvl="1" fontAlgn="base"/>
            <a:r>
              <a:rPr lang="pl-PL" sz="1600" dirty="0">
                <a:solidFill>
                  <a:schemeClr val="tx2">
                    <a:lumMod val="75000"/>
                  </a:schemeClr>
                </a:solidFill>
              </a:rPr>
              <a:t>książki i czasopisma fachowe</a:t>
            </a:r>
          </a:p>
          <a:p>
            <a:pPr lvl="1" fontAlgn="base"/>
            <a:r>
              <a:rPr lang="pl-PL" sz="1600" dirty="0">
                <a:solidFill>
                  <a:schemeClr val="tx2">
                    <a:lumMod val="75000"/>
                  </a:schemeClr>
                </a:solidFill>
              </a:rPr>
              <a:t>wizytówki</a:t>
            </a:r>
          </a:p>
          <a:p>
            <a:pPr lvl="1" fontAlgn="base"/>
            <a:r>
              <a:rPr lang="pl-PL" sz="1600" dirty="0">
                <a:solidFill>
                  <a:schemeClr val="tx2">
                    <a:lumMod val="75000"/>
                  </a:schemeClr>
                </a:solidFill>
              </a:rPr>
              <a:t>usługi pocztowe</a:t>
            </a: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29</a:t>
            </a:fld>
            <a:endParaRPr 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Autofit/>
          </a:bodyPr>
          <a:lstStyle/>
          <a:p>
            <a:pPr algn="just">
              <a:lnSpc>
                <a:spcPct val="80000"/>
              </a:lnSpc>
              <a:spcBef>
                <a:spcPts val="1200"/>
              </a:spcBef>
              <a:buNone/>
            </a:pPr>
            <a:r>
              <a:rPr lang="pl-PL" sz="2800" b="1" dirty="0">
                <a:solidFill>
                  <a:schemeClr val="tx2">
                    <a:lumMod val="75000"/>
                  </a:schemeClr>
                </a:solidFill>
              </a:rPr>
              <a:t>Zasady ogólne</a:t>
            </a:r>
          </a:p>
          <a:p>
            <a:pPr lvl="0" algn="just">
              <a:lnSpc>
                <a:spcPct val="80000"/>
              </a:lnSpc>
              <a:spcBef>
                <a:spcPts val="1200"/>
              </a:spcBef>
            </a:pPr>
            <a:r>
              <a:rPr lang="pl-PL" sz="2600" dirty="0">
                <a:solidFill>
                  <a:schemeClr val="tx2">
                    <a:lumMod val="75000"/>
                  </a:schemeClr>
                </a:solidFill>
              </a:rPr>
              <a:t>Linia budżetowa przeznaczona do ewidencji kosztów wynagrodzeń pracowników zatrudnionych przez partnera projektu oficjalnie wymienionego w zatwierdzonym wniosku aplikacyjnym, zaangażowanych w pracę na rzecz projektu.</a:t>
            </a:r>
          </a:p>
          <a:p>
            <a:pPr lvl="0" algn="just">
              <a:lnSpc>
                <a:spcPct val="80000"/>
              </a:lnSpc>
              <a:spcBef>
                <a:spcPts val="1200"/>
              </a:spcBef>
            </a:pPr>
            <a:r>
              <a:rPr lang="pl-PL" sz="2600" dirty="0">
                <a:solidFill>
                  <a:schemeClr val="tx2">
                    <a:lumMod val="75000"/>
                  </a:schemeClr>
                </a:solidFill>
              </a:rPr>
              <a:t>Wydatki związane z wynagrodzeniem personelu są ponoszone zgodnie z przepisami krajowymi (m.in. Kodeks pracy oraz z Kodeksem cywilnym).</a:t>
            </a:r>
          </a:p>
          <a:p>
            <a:pPr lvl="0" algn="just">
              <a:lnSpc>
                <a:spcPct val="80000"/>
              </a:lnSpc>
              <a:spcBef>
                <a:spcPts val="1200"/>
              </a:spcBef>
            </a:pPr>
            <a:r>
              <a:rPr lang="pl-PL" sz="2800" dirty="0">
                <a:solidFill>
                  <a:schemeClr val="tx2">
                    <a:lumMod val="75000"/>
                  </a:schemeClr>
                </a:solidFill>
              </a:rPr>
              <a:t>Koszty zarządzania projektem nie powinny przekroczyć 40% budżetu projektu.</a:t>
            </a: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a:t>
            </a:fld>
            <a:endParaRPr lang="pl-P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lvl="1" algn="ctr" rtl="0">
              <a:spcBef>
                <a:spcPct val="0"/>
              </a:spcBef>
            </a:pPr>
            <a:r>
              <a:rPr lang="en-US" sz="3600" b="1" dirty="0">
                <a:solidFill>
                  <a:schemeClr val="tx2">
                    <a:lumMod val="75000"/>
                  </a:schemeClr>
                </a:solidFill>
              </a:rPr>
              <a:t>BL2 - </a:t>
            </a:r>
            <a:r>
              <a:rPr lang="en-US" sz="3600" b="1" dirty="0" err="1">
                <a:solidFill>
                  <a:schemeClr val="tx2">
                    <a:lumMod val="75000"/>
                  </a:schemeClr>
                </a:solidFill>
              </a:rPr>
              <a:t>Koszty</a:t>
            </a:r>
            <a:r>
              <a:rPr lang="en-US" sz="3600" b="1" dirty="0">
                <a:solidFill>
                  <a:schemeClr val="tx2">
                    <a:lumMod val="75000"/>
                  </a:schemeClr>
                </a:solidFill>
              </a:rPr>
              <a:t> </a:t>
            </a:r>
            <a:r>
              <a:rPr lang="en-US" sz="3600" b="1" dirty="0" err="1">
                <a:solidFill>
                  <a:schemeClr val="tx2">
                    <a:lumMod val="75000"/>
                  </a:schemeClr>
                </a:solidFill>
              </a:rPr>
              <a:t>administracyjno-biurowe</a:t>
            </a:r>
            <a:r>
              <a:rPr lang="en-US" sz="3600" b="1" u="sng" dirty="0">
                <a:solidFill>
                  <a:schemeClr val="tx2">
                    <a:lumMod val="75000"/>
                  </a:schemeClr>
                </a:solidFill>
              </a:rPr>
              <a:t> </a:t>
            </a:r>
            <a:br>
              <a:rPr lang="pl-PL" sz="4400" b="1" dirty="0"/>
            </a:br>
            <a:br>
              <a:rPr lang="pl-PL" sz="2000" b="1" dirty="0"/>
            </a:br>
            <a:endParaRPr lang="pl-PL" dirty="0"/>
          </a:p>
        </p:txBody>
      </p:sp>
      <p:graphicFrame>
        <p:nvGraphicFramePr>
          <p:cNvPr id="4" name="Symbol zastępczy zawartości 3"/>
          <p:cNvGraphicFramePr>
            <a:graphicFrameLocks noGrp="1"/>
          </p:cNvGraphicFramePr>
          <p:nvPr>
            <p:ph idx="1"/>
          </p:nvPr>
        </p:nvGraphicFramePr>
        <p:xfrm>
          <a:off x="971600" y="1988840"/>
          <a:ext cx="7560840" cy="3545552"/>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687817">
                <a:tc>
                  <a:txBody>
                    <a:bodyPr/>
                    <a:lstStyle/>
                    <a:p>
                      <a:pPr algn="ctr"/>
                      <a:r>
                        <a:rPr lang="pl-PL" dirty="0"/>
                        <a:t>A</a:t>
                      </a:r>
                    </a:p>
                  </a:txBody>
                  <a:tcPr anchor="ctr"/>
                </a:tc>
                <a:tc>
                  <a:txBody>
                    <a:bodyPr/>
                    <a:lstStyle/>
                    <a:p>
                      <a:pPr algn="ctr"/>
                      <a:r>
                        <a:rPr lang="pl-PL" sz="1800" b="1" kern="1200" dirty="0">
                          <a:solidFill>
                            <a:schemeClr val="lt1"/>
                          </a:solidFill>
                          <a:latin typeface="+mn-lt"/>
                          <a:ea typeface="+mn-ea"/>
                          <a:cs typeface="+mn-cs"/>
                        </a:rPr>
                        <a:t>Koszty  </a:t>
                      </a:r>
                      <a:r>
                        <a:rPr lang="pl-PL" sz="1800" b="1" kern="1200" dirty="0" err="1">
                          <a:solidFill>
                            <a:schemeClr val="lt1"/>
                          </a:solidFill>
                          <a:latin typeface="+mn-lt"/>
                          <a:ea typeface="+mn-ea"/>
                          <a:cs typeface="+mn-cs"/>
                        </a:rPr>
                        <a:t>kwalifikowalne</a:t>
                      </a:r>
                      <a:r>
                        <a:rPr lang="pl-PL" sz="1800" b="1" kern="1200" baseline="0" dirty="0">
                          <a:solidFill>
                            <a:schemeClr val="lt1"/>
                          </a:solidFill>
                          <a:latin typeface="+mn-lt"/>
                          <a:ea typeface="+mn-ea"/>
                          <a:cs typeface="+mn-cs"/>
                        </a:rPr>
                        <a:t> w BL1</a:t>
                      </a:r>
                      <a:endParaRPr lang="pl-PL" dirty="0"/>
                    </a:p>
                  </a:txBody>
                  <a:tcPr anchor="ctr"/>
                </a:tc>
                <a:tc>
                  <a:txBody>
                    <a:bodyPr/>
                    <a:lstStyle/>
                    <a:p>
                      <a:pPr algn="ctr"/>
                      <a:r>
                        <a:rPr lang="pl-PL" sz="1800" b="1" kern="1200" dirty="0">
                          <a:solidFill>
                            <a:schemeClr val="lt1"/>
                          </a:solidFill>
                          <a:latin typeface="+mn-lt"/>
                          <a:ea typeface="+mn-ea"/>
                          <a:cs typeface="+mn-cs"/>
                        </a:rPr>
                        <a:t>36 000 EUR</a:t>
                      </a:r>
                      <a:endParaRPr lang="pl-PL" dirty="0"/>
                    </a:p>
                  </a:txBody>
                  <a:tcPr anchor="ctr"/>
                </a:tc>
                <a:extLst>
                  <a:ext uri="{0D108BD9-81ED-4DB2-BD59-A6C34878D82A}">
                    <a16:rowId xmlns:a16="http://schemas.microsoft.com/office/drawing/2014/main" val="10000"/>
                  </a:ext>
                </a:extLst>
              </a:tr>
              <a:tr h="783337">
                <a:tc>
                  <a:txBody>
                    <a:bodyPr/>
                    <a:lstStyle/>
                    <a:p>
                      <a:pPr algn="ctr"/>
                      <a:r>
                        <a:rPr lang="pl-PL" b="1" dirty="0"/>
                        <a:t>B</a:t>
                      </a:r>
                    </a:p>
                  </a:txBody>
                  <a:tcPr anchor="ctr"/>
                </a:tc>
                <a:tc>
                  <a:txBody>
                    <a:bodyPr/>
                    <a:lstStyle/>
                    <a:p>
                      <a:pPr algn="ctr"/>
                      <a:r>
                        <a:rPr lang="pl-PL" sz="1800" b="1" kern="1200" dirty="0">
                          <a:solidFill>
                            <a:schemeClr val="dk1"/>
                          </a:solidFill>
                          <a:latin typeface="+mn-lt"/>
                          <a:ea typeface="+mn-ea"/>
                          <a:cs typeface="+mn-cs"/>
                        </a:rPr>
                        <a:t>Stawka ryczałtowa w BL2</a:t>
                      </a:r>
                      <a:endParaRPr lang="pl-PL" b="1" dirty="0"/>
                    </a:p>
                  </a:txBody>
                  <a:tcPr anchor="ctr"/>
                </a:tc>
                <a:tc>
                  <a:txBody>
                    <a:bodyPr/>
                    <a:lstStyle/>
                    <a:p>
                      <a:pPr algn="ctr"/>
                      <a:r>
                        <a:rPr lang="pl-PL" b="1" dirty="0"/>
                        <a:t>3%</a:t>
                      </a:r>
                    </a:p>
                  </a:txBody>
                  <a:tcPr anchor="ctr"/>
                </a:tc>
                <a:extLst>
                  <a:ext uri="{0D108BD9-81ED-4DB2-BD59-A6C34878D82A}">
                    <a16:rowId xmlns:a16="http://schemas.microsoft.com/office/drawing/2014/main" val="10001"/>
                  </a:ext>
                </a:extLst>
              </a:tr>
              <a:tr h="2074398">
                <a:tc>
                  <a:txBody>
                    <a:bodyPr/>
                    <a:lstStyle/>
                    <a:p>
                      <a:pPr algn="ctr"/>
                      <a:r>
                        <a:rPr lang="pl-PL" b="1" dirty="0"/>
                        <a:t>C</a:t>
                      </a:r>
                    </a:p>
                  </a:txBody>
                  <a:tcPr anchor="ctr"/>
                </a:tc>
                <a:tc>
                  <a:txBody>
                    <a:bodyPr/>
                    <a:lstStyle/>
                    <a:p>
                      <a:pPr algn="ctr"/>
                      <a:r>
                        <a:rPr lang="pl-PL" sz="1800" b="1" kern="1200" dirty="0">
                          <a:solidFill>
                            <a:schemeClr val="dk1"/>
                          </a:solidFill>
                          <a:latin typeface="+mn-lt"/>
                          <a:ea typeface="+mn-ea"/>
                          <a:cs typeface="+mn-cs"/>
                        </a:rPr>
                        <a:t>Wysokość  </a:t>
                      </a:r>
                      <a:r>
                        <a:rPr lang="pl-PL" sz="1800" b="1" kern="1200" dirty="0" err="1">
                          <a:solidFill>
                            <a:schemeClr val="dk1"/>
                          </a:solidFill>
                          <a:latin typeface="+mn-lt"/>
                          <a:ea typeface="+mn-ea"/>
                          <a:cs typeface="+mn-cs"/>
                        </a:rPr>
                        <a:t>kwalifikowalnych</a:t>
                      </a:r>
                      <a:r>
                        <a:rPr lang="pl-PL" sz="1800" b="1" kern="1200" dirty="0">
                          <a:solidFill>
                            <a:schemeClr val="dk1"/>
                          </a:solidFill>
                          <a:latin typeface="+mn-lt"/>
                          <a:ea typeface="+mn-ea"/>
                          <a:cs typeface="+mn-cs"/>
                        </a:rPr>
                        <a:t> wydatków raportowanych w BL 2</a:t>
                      </a:r>
                    </a:p>
                    <a:p>
                      <a:pPr algn="ctr"/>
                      <a:endParaRPr lang="pl-PL" sz="1800" b="1" kern="1200" dirty="0">
                        <a:solidFill>
                          <a:schemeClr val="dk1"/>
                        </a:solidFill>
                        <a:latin typeface="+mn-lt"/>
                        <a:ea typeface="+mn-ea"/>
                        <a:cs typeface="+mn-cs"/>
                      </a:endParaRPr>
                    </a:p>
                    <a:p>
                      <a:pPr algn="ctr"/>
                      <a:r>
                        <a:rPr lang="pl-PL" sz="1800" b="1" kern="1200" dirty="0">
                          <a:solidFill>
                            <a:schemeClr val="dk1"/>
                          </a:solidFill>
                          <a:latin typeface="+mn-lt"/>
                          <a:ea typeface="+mn-ea"/>
                          <a:cs typeface="+mn-cs"/>
                        </a:rPr>
                        <a:t> (automatyczna sprawozdawczość bez potwierdzenia rzeczywistych kosztów) (A * B)</a:t>
                      </a:r>
                    </a:p>
                    <a:p>
                      <a:pPr algn="ctr"/>
                      <a:endParaRPr lang="pl-PL" b="1" dirty="0"/>
                    </a:p>
                  </a:txBody>
                  <a:tcPr anchor="ctr"/>
                </a:tc>
                <a:tc>
                  <a:txBody>
                    <a:bodyPr/>
                    <a:lstStyle/>
                    <a:p>
                      <a:pPr algn="ctr"/>
                      <a:r>
                        <a:rPr lang="pl-PL" sz="1800" b="1" kern="1200" dirty="0">
                          <a:solidFill>
                            <a:schemeClr val="dk1"/>
                          </a:solidFill>
                          <a:latin typeface="+mn-lt"/>
                          <a:ea typeface="+mn-ea"/>
                          <a:cs typeface="+mn-cs"/>
                        </a:rPr>
                        <a:t>1 080 EUR</a:t>
                      </a:r>
                      <a:endParaRPr lang="pl-PL" b="1" dirty="0"/>
                    </a:p>
                  </a:txBody>
                  <a:tcPr anchor="ctr"/>
                </a:tc>
                <a:extLst>
                  <a:ext uri="{0D108BD9-81ED-4DB2-BD59-A6C34878D82A}">
                    <a16:rowId xmlns:a16="http://schemas.microsoft.com/office/drawing/2014/main" val="10002"/>
                  </a:ext>
                </a:extLst>
              </a:tr>
            </a:tbl>
          </a:graphicData>
        </a:graphic>
      </p:graphicFrame>
      <p:sp>
        <p:nvSpPr>
          <p:cNvPr id="5" name="Symbol zastępczy numeru slajdu 4"/>
          <p:cNvSpPr>
            <a:spLocks noGrp="1"/>
          </p:cNvSpPr>
          <p:nvPr>
            <p:ph type="sldNum" sz="quarter" idx="12"/>
          </p:nvPr>
        </p:nvSpPr>
        <p:spPr/>
        <p:txBody>
          <a:bodyPr/>
          <a:lstStyle/>
          <a:p>
            <a:fld id="{0EF81E29-8FAF-4359-8196-EF2B719B0AB8}" type="slidenum">
              <a:rPr lang="pl-PL" smtClean="0"/>
              <a:pPr/>
              <a:t>30</a:t>
            </a:fld>
            <a:endParaRPr lang="pl-P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buNone/>
            </a:pPr>
            <a:r>
              <a:rPr lang="pl-PL" sz="2800" b="1" dirty="0">
                <a:solidFill>
                  <a:schemeClr val="tx2">
                    <a:lumMod val="75000"/>
                  </a:schemeClr>
                </a:solidFill>
              </a:rPr>
              <a:t>Zasady ogólne</a:t>
            </a:r>
          </a:p>
          <a:p>
            <a:r>
              <a:rPr lang="pl-PL" sz="2400" dirty="0">
                <a:solidFill>
                  <a:schemeClr val="tx2">
                    <a:lumMod val="75000"/>
                  </a:schemeClr>
                </a:solidFill>
              </a:rPr>
              <a:t>Linia budżetowa przeznaczona wyłącznie na potrzeby rozliczania wydatków związanych z podróżami służbowymi i zakwaterowaniem pracowników partnera projektu, w związku z ich uczestnictwem w spotkaniach, seminariach i konferencjach, itp. </a:t>
            </a:r>
          </a:p>
          <a:p>
            <a:r>
              <a:rPr lang="pl-PL" sz="2400" dirty="0">
                <a:solidFill>
                  <a:schemeClr val="tx2">
                    <a:lumMod val="75000"/>
                  </a:schemeClr>
                </a:solidFill>
              </a:rPr>
              <a:t>Wydatki muszą być definitywnie poniesione przez beneficjenta. Bezpośrednia zapłata tych kosztów przez pracownika musi być poparta dowodem zwrotu ze strony pracodawcy. </a:t>
            </a:r>
          </a:p>
          <a:p>
            <a:pPr lvl="1" fontAlgn="base">
              <a:buNone/>
            </a:pPr>
            <a:endParaRPr lang="pl-PL" sz="2400"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31</a:t>
            </a:fld>
            <a:endParaRPr lang="pl-PL"/>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spcAft>
                <a:spcPts val="600"/>
              </a:spcAft>
              <a:buNone/>
            </a:pPr>
            <a:r>
              <a:rPr lang="pl-PL" sz="2800" b="1" dirty="0">
                <a:solidFill>
                  <a:schemeClr val="tx2">
                    <a:lumMod val="75000"/>
                  </a:schemeClr>
                </a:solidFill>
              </a:rPr>
              <a:t>Zasady ogólne</a:t>
            </a:r>
            <a:endParaRPr lang="pl-PL" sz="2800" dirty="0"/>
          </a:p>
          <a:p>
            <a:pPr>
              <a:lnSpc>
                <a:spcPct val="80000"/>
              </a:lnSpc>
            </a:pPr>
            <a:r>
              <a:rPr lang="pl-PL" sz="2400" dirty="0">
                <a:solidFill>
                  <a:srgbClr val="17375E"/>
                </a:solidFill>
              </a:rPr>
              <a:t>Jeżeli koszty zakwaterowania, posiłków, podróży i wiz zapewniane są w ramach diet nie mogą być dodatkowo rozliczane w raporcie</a:t>
            </a:r>
          </a:p>
          <a:p>
            <a:pPr>
              <a:buNone/>
            </a:pPr>
            <a:r>
              <a:rPr lang="en-US" dirty="0"/>
              <a:t> </a:t>
            </a:r>
            <a:endParaRPr lang="pl-PL" dirty="0"/>
          </a:p>
          <a:p>
            <a:pPr>
              <a:buNone/>
            </a:pPr>
            <a:endParaRPr lang="pl-PL" dirty="0"/>
          </a:p>
        </p:txBody>
      </p:sp>
      <p:sp>
        <p:nvSpPr>
          <p:cNvPr id="4" name="Prostokąt zaokrąglony 3"/>
          <p:cNvSpPr/>
          <p:nvPr/>
        </p:nvSpPr>
        <p:spPr>
          <a:xfrm>
            <a:off x="827584" y="3140968"/>
            <a:ext cx="8064896"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p:cNvSpPr txBox="1"/>
          <p:nvPr/>
        </p:nvSpPr>
        <p:spPr>
          <a:xfrm>
            <a:off x="1259632" y="3291949"/>
            <a:ext cx="7272808" cy="2585323"/>
          </a:xfrm>
          <a:prstGeom prst="rect">
            <a:avLst/>
          </a:prstGeom>
          <a:noFill/>
        </p:spPr>
        <p:txBody>
          <a:bodyPr wrap="square" rtlCol="0">
            <a:spAutoFit/>
          </a:bodyPr>
          <a:lstStyle/>
          <a:p>
            <a:r>
              <a:rPr lang="pl-PL" sz="2400" b="1" dirty="0"/>
              <a:t>Przykład:</a:t>
            </a:r>
            <a:endParaRPr lang="pl-PL" sz="2400" dirty="0"/>
          </a:p>
          <a:p>
            <a:r>
              <a:rPr lang="pl-PL" sz="2400" b="1" dirty="0"/>
              <a:t>Pracownik partnera otrzymał diety w związku z podróżą służbową. Jednocześnie przedstawił rachunek za posiłek w restauracji. Z uwagi na fakt, że diety przeznaczone są na pokrycie kosztów wyżywienia, posiłek w restauracji jest </a:t>
            </a:r>
            <a:r>
              <a:rPr lang="pl-PL" sz="2400" b="1" u="sng" dirty="0"/>
              <a:t>wydatkiem </a:t>
            </a:r>
            <a:r>
              <a:rPr lang="pl-PL" sz="2400" b="1" u="sng" dirty="0" err="1"/>
              <a:t>niekwalifikowalnym</a:t>
            </a:r>
            <a:endParaRPr lang="pl-PL" sz="2400" u="sng" dirty="0"/>
          </a:p>
          <a:p>
            <a:endParaRPr lang="pl-PL" dirty="0"/>
          </a:p>
        </p:txBody>
      </p:sp>
      <p:sp>
        <p:nvSpPr>
          <p:cNvPr id="6" name="Symbol zastępczy numeru slajdu 5"/>
          <p:cNvSpPr>
            <a:spLocks noGrp="1"/>
          </p:cNvSpPr>
          <p:nvPr>
            <p:ph type="sldNum" sz="quarter" idx="12"/>
          </p:nvPr>
        </p:nvSpPr>
        <p:spPr/>
        <p:txBody>
          <a:bodyPr/>
          <a:lstStyle/>
          <a:p>
            <a:fld id="{0EF81E29-8FAF-4359-8196-EF2B719B0AB8}" type="slidenum">
              <a:rPr lang="pl-PL" smtClean="0"/>
              <a:pPr/>
              <a:t>32</a:t>
            </a:fld>
            <a:endParaRPr lang="pl-P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0" indent="0" algn="just">
              <a:lnSpc>
                <a:spcPct val="80000"/>
              </a:lnSpc>
              <a:spcAft>
                <a:spcPts val="1200"/>
              </a:spcAft>
              <a:buNone/>
            </a:pPr>
            <a:r>
              <a:rPr lang="pl-PL" sz="2800" b="1" dirty="0">
                <a:solidFill>
                  <a:srgbClr val="17375E"/>
                </a:solidFill>
              </a:rPr>
              <a:t>Przykładowe wydatki </a:t>
            </a:r>
            <a:r>
              <a:rPr lang="pl-PL" sz="2800" b="1" dirty="0" err="1">
                <a:solidFill>
                  <a:srgbClr val="17375E"/>
                </a:solidFill>
              </a:rPr>
              <a:t>kwalifikowalne</a:t>
            </a:r>
            <a:r>
              <a:rPr lang="pl-PL" sz="2400" b="1" dirty="0">
                <a:solidFill>
                  <a:srgbClr val="17375E"/>
                </a:solidFill>
              </a:rPr>
              <a:t> </a:t>
            </a:r>
            <a:r>
              <a:rPr lang="en-US" sz="2400" b="1" dirty="0">
                <a:solidFill>
                  <a:srgbClr val="17375E"/>
                </a:solidFill>
              </a:rPr>
              <a:t> </a:t>
            </a:r>
            <a:endParaRPr lang="pl-PL" sz="2400" b="1" dirty="0">
              <a:solidFill>
                <a:srgbClr val="17375E"/>
              </a:solidFill>
            </a:endParaRPr>
          </a:p>
          <a:p>
            <a:pPr lvl="0" algn="just" fontAlgn="base">
              <a:lnSpc>
                <a:spcPct val="80000"/>
              </a:lnSpc>
            </a:pPr>
            <a:r>
              <a:rPr lang="pl-PL" sz="2400" dirty="0">
                <a:solidFill>
                  <a:schemeClr val="tx2">
                    <a:lumMod val="75000"/>
                  </a:schemeClr>
                </a:solidFill>
              </a:rPr>
              <a:t>diety krajowe i zagraniczne według przepisów krajowych, </a:t>
            </a:r>
          </a:p>
          <a:p>
            <a:pPr lvl="0" algn="just" fontAlgn="base">
              <a:lnSpc>
                <a:spcPct val="80000"/>
              </a:lnSpc>
            </a:pPr>
            <a:r>
              <a:rPr lang="pl-PL" sz="2400" dirty="0">
                <a:solidFill>
                  <a:schemeClr val="tx2">
                    <a:lumMod val="75000"/>
                  </a:schemeClr>
                </a:solidFill>
              </a:rPr>
              <a:t>koszty noclegów  wg przepisów krajowych,</a:t>
            </a:r>
          </a:p>
          <a:p>
            <a:pPr lvl="0" algn="just" fontAlgn="base">
              <a:lnSpc>
                <a:spcPct val="80000"/>
              </a:lnSpc>
            </a:pPr>
            <a:r>
              <a:rPr lang="pl-PL" sz="2400" dirty="0">
                <a:solidFill>
                  <a:schemeClr val="tx2">
                    <a:lumMod val="75000"/>
                  </a:schemeClr>
                </a:solidFill>
              </a:rPr>
              <a:t>Koszty posiłków (z wyłączeniem cateringu),</a:t>
            </a:r>
          </a:p>
          <a:p>
            <a:pPr lvl="0" algn="just" fontAlgn="base">
              <a:lnSpc>
                <a:spcPct val="80000"/>
              </a:lnSpc>
            </a:pPr>
            <a:r>
              <a:rPr lang="pl-PL" sz="2400" dirty="0">
                <a:solidFill>
                  <a:schemeClr val="tx2">
                    <a:lumMod val="75000"/>
                  </a:schemeClr>
                </a:solidFill>
              </a:rPr>
              <a:t>bilety autobusowe, </a:t>
            </a:r>
          </a:p>
          <a:p>
            <a:pPr lvl="0" algn="just" fontAlgn="base">
              <a:lnSpc>
                <a:spcPct val="80000"/>
              </a:lnSpc>
            </a:pPr>
            <a:r>
              <a:rPr lang="pl-PL" sz="2400" dirty="0">
                <a:solidFill>
                  <a:schemeClr val="tx2">
                    <a:lumMod val="75000"/>
                  </a:schemeClr>
                </a:solidFill>
              </a:rPr>
              <a:t>bilety kolejowe - w II klasie,   </a:t>
            </a:r>
          </a:p>
          <a:p>
            <a:pPr lvl="0" algn="just" fontAlgn="base">
              <a:lnSpc>
                <a:spcPct val="80000"/>
              </a:lnSpc>
            </a:pPr>
            <a:r>
              <a:rPr lang="pl-PL" sz="2400" dirty="0">
                <a:solidFill>
                  <a:schemeClr val="tx2">
                    <a:lumMod val="75000"/>
                  </a:schemeClr>
                </a:solidFill>
              </a:rPr>
              <a:t>bilety promowe,</a:t>
            </a:r>
          </a:p>
          <a:p>
            <a:pPr lvl="0" algn="just" fontAlgn="base">
              <a:lnSpc>
                <a:spcPct val="80000"/>
              </a:lnSpc>
            </a:pPr>
            <a:r>
              <a:rPr lang="pl-PL" sz="2400" dirty="0">
                <a:solidFill>
                  <a:schemeClr val="tx2">
                    <a:lumMod val="75000"/>
                  </a:schemeClr>
                </a:solidFill>
              </a:rPr>
              <a:t>bilety lotnicze </a:t>
            </a:r>
            <a:r>
              <a:rPr lang="pl-PL" sz="2400" u="sng" dirty="0">
                <a:solidFill>
                  <a:schemeClr val="tx2">
                    <a:lumMod val="75000"/>
                  </a:schemeClr>
                </a:solidFill>
              </a:rPr>
              <a:t>w klasie ekonomicznej</a:t>
            </a:r>
            <a:r>
              <a:rPr lang="pl-PL" sz="2400" dirty="0">
                <a:solidFill>
                  <a:schemeClr val="tx2">
                    <a:lumMod val="75000"/>
                  </a:schemeClr>
                </a:solidFill>
              </a:rPr>
              <a:t> oraz opłaty lotniskowe,</a:t>
            </a:r>
          </a:p>
          <a:p>
            <a:pPr lvl="0" algn="just" fontAlgn="base">
              <a:lnSpc>
                <a:spcPct val="80000"/>
              </a:lnSpc>
            </a:pPr>
            <a:r>
              <a:rPr lang="pl-PL" sz="2400" dirty="0">
                <a:solidFill>
                  <a:schemeClr val="tx2">
                    <a:lumMod val="75000"/>
                  </a:schemeClr>
                </a:solidFill>
              </a:rPr>
              <a:t>opłaty wizowe,</a:t>
            </a:r>
          </a:p>
          <a:p>
            <a:pPr lvl="0" algn="just" fontAlgn="base">
              <a:lnSpc>
                <a:spcPct val="80000"/>
              </a:lnSpc>
            </a:pPr>
            <a:r>
              <a:rPr lang="pl-PL" sz="2400" dirty="0">
                <a:solidFill>
                  <a:schemeClr val="tx2">
                    <a:lumMod val="75000"/>
                  </a:schemeClr>
                </a:solidFill>
              </a:rPr>
              <a:t>ryczałty przysługujące w trakcie podróży służbowych według przepisów krajowych,</a:t>
            </a: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33</a:t>
            </a:fld>
            <a:endParaRPr lang="pl-P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0" indent="0" algn="just">
              <a:lnSpc>
                <a:spcPct val="80000"/>
              </a:lnSpc>
              <a:spcAft>
                <a:spcPts val="600"/>
              </a:spcAft>
              <a:buNone/>
            </a:pPr>
            <a:r>
              <a:rPr lang="pl-PL" sz="2800" b="1" dirty="0">
                <a:solidFill>
                  <a:srgbClr val="17375E"/>
                </a:solidFill>
              </a:rPr>
              <a:t>Przykładowe wydatki </a:t>
            </a:r>
            <a:r>
              <a:rPr lang="pl-PL" sz="2800" b="1" dirty="0" err="1">
                <a:solidFill>
                  <a:srgbClr val="17375E"/>
                </a:solidFill>
              </a:rPr>
              <a:t>kwalifikowalne</a:t>
            </a:r>
            <a:r>
              <a:rPr lang="pl-PL" sz="2800" b="1" dirty="0">
                <a:solidFill>
                  <a:srgbClr val="17375E"/>
                </a:solidFill>
              </a:rPr>
              <a:t> </a:t>
            </a:r>
            <a:r>
              <a:rPr lang="pl-PL" sz="2800" b="1" dirty="0">
                <a:solidFill>
                  <a:schemeClr val="tx2">
                    <a:lumMod val="75000"/>
                  </a:schemeClr>
                </a:solidFill>
              </a:rPr>
              <a:t>–</a:t>
            </a:r>
            <a:r>
              <a:rPr lang="pl-PL" sz="2800" b="1" dirty="0">
                <a:solidFill>
                  <a:srgbClr val="17375E"/>
                </a:solidFill>
              </a:rPr>
              <a:t> cd.</a:t>
            </a:r>
            <a:endParaRPr lang="pl-PL" sz="2800" dirty="0">
              <a:solidFill>
                <a:schemeClr val="tx2">
                  <a:lumMod val="75000"/>
                </a:schemeClr>
              </a:solidFill>
            </a:endParaRPr>
          </a:p>
          <a:p>
            <a:pPr lvl="0" algn="just" fontAlgn="base"/>
            <a:r>
              <a:rPr lang="pl-PL" sz="2400" dirty="0">
                <a:solidFill>
                  <a:srgbClr val="17375E"/>
                </a:solidFill>
              </a:rPr>
              <a:t>zakup paliwa do samochodu służbowego,</a:t>
            </a:r>
          </a:p>
          <a:p>
            <a:pPr lvl="0" algn="just" fontAlgn="base"/>
            <a:r>
              <a:rPr lang="pl-PL" sz="2400" dirty="0">
                <a:solidFill>
                  <a:srgbClr val="17375E"/>
                </a:solidFill>
              </a:rPr>
              <a:t>ubezpieczenie osób delegowanych na czas podróży zagranicznej,</a:t>
            </a:r>
          </a:p>
          <a:p>
            <a:pPr lvl="0" algn="just" fontAlgn="base"/>
            <a:r>
              <a:rPr lang="pl-PL" sz="2400" dirty="0">
                <a:solidFill>
                  <a:srgbClr val="17375E"/>
                </a:solidFill>
              </a:rPr>
              <a:t>w wyjątkowych i uzasadnionych przypadkach wydatek związany ze zmianą biletu lotniczego (data, godzina wylotu, osoba podróżująca itp.),</a:t>
            </a:r>
          </a:p>
          <a:p>
            <a:pPr lvl="0" algn="just" fontAlgn="base"/>
            <a:r>
              <a:rPr lang="pl-PL" sz="2400" dirty="0">
                <a:solidFill>
                  <a:srgbClr val="17375E"/>
                </a:solidFill>
              </a:rPr>
              <a:t>winiety, oraz koszty parkowania (w przypadku podróży samochodem służbowym lub prywatnym w celach służbowych), jeśli ich poniesienie było konieczne,</a:t>
            </a:r>
          </a:p>
          <a:p>
            <a:pPr lvl="0" algn="just" fontAlgn="base"/>
            <a:endParaRPr lang="pl-PL" sz="2000" dirty="0">
              <a:solidFill>
                <a:schemeClr val="tx2">
                  <a:lumMod val="75000"/>
                </a:schemeClr>
              </a:solidFill>
            </a:endParaRPr>
          </a:p>
          <a:p>
            <a:pPr marL="144000" lvl="0" indent="0" algn="just">
              <a:buNone/>
            </a:pPr>
            <a:endParaRPr lang="pl-PL" sz="1600" dirty="0"/>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34</a:t>
            </a:fld>
            <a:endParaRPr lang="pl-PL"/>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0" indent="0" algn="just">
              <a:lnSpc>
                <a:spcPct val="80000"/>
              </a:lnSpc>
              <a:spcAft>
                <a:spcPts val="600"/>
              </a:spcAft>
              <a:buNone/>
            </a:pPr>
            <a:r>
              <a:rPr lang="pl-PL" sz="2800" b="1" dirty="0">
                <a:solidFill>
                  <a:schemeClr val="tx2">
                    <a:lumMod val="75000"/>
                  </a:schemeClr>
                </a:solidFill>
              </a:rPr>
              <a:t>Przykładowe wydatki kwalifikowalne – cd.</a:t>
            </a:r>
            <a:endParaRPr lang="pl-PL" sz="2800" dirty="0"/>
          </a:p>
          <a:p>
            <a:pPr algn="just" fontAlgn="base">
              <a:lnSpc>
                <a:spcPct val="80000"/>
              </a:lnSpc>
            </a:pPr>
            <a:r>
              <a:rPr lang="pl-PL" sz="2400" dirty="0">
                <a:solidFill>
                  <a:schemeClr val="tx2">
                    <a:lumMod val="75000"/>
                  </a:schemeClr>
                </a:solidFill>
              </a:rPr>
              <a:t>w uzasadnionych przypadkach zwrot kosztów używania samochodu prywatnego do celów służbowych według stawek krajowych za 1 km odbytej podróży związanej z realizacją projektu,</a:t>
            </a:r>
          </a:p>
          <a:p>
            <a:pPr algn="just" fontAlgn="base">
              <a:lnSpc>
                <a:spcPct val="80000"/>
              </a:lnSpc>
            </a:pPr>
            <a:r>
              <a:rPr lang="pl-PL" sz="2400" dirty="0">
                <a:solidFill>
                  <a:schemeClr val="tx2">
                    <a:lumMod val="75000"/>
                  </a:schemeClr>
                </a:solidFill>
              </a:rPr>
              <a:t>uzasadnione wykorzystanie taksówki,</a:t>
            </a:r>
          </a:p>
          <a:p>
            <a:pPr algn="just" fontAlgn="base">
              <a:lnSpc>
                <a:spcPct val="80000"/>
              </a:lnSpc>
            </a:pPr>
            <a:r>
              <a:rPr lang="pl-PL" sz="2400" dirty="0">
                <a:solidFill>
                  <a:schemeClr val="tx2">
                    <a:lumMod val="75000"/>
                  </a:schemeClr>
                </a:solidFill>
              </a:rPr>
              <a:t>wynajem środka transportu, jeśli jest to najbardziej ekonomiczny środek transportu,</a:t>
            </a:r>
          </a:p>
          <a:p>
            <a:pPr lvl="0" algn="just" fontAlgn="base">
              <a:lnSpc>
                <a:spcPct val="80000"/>
              </a:lnSpc>
            </a:pPr>
            <a:r>
              <a:rPr lang="pl-PL" sz="2400" dirty="0">
                <a:solidFill>
                  <a:schemeClr val="tx2">
                    <a:lumMod val="75000"/>
                  </a:schemeClr>
                </a:solidFill>
              </a:rPr>
              <a:t>koszt napojów alkoholowych zgodnie z Rozporządzeniem MSZ z dnia 29.11.2004 r. w sprawie wypadków i okoliczności, w których ze względu na zwyczaje międzynarodowe dopuszczalne jest podawanie i spożywanie nieznacznej ilości napojów alkoholowych, o ile wewnętrzne uregulowania tego nie zabraniają,</a:t>
            </a:r>
          </a:p>
          <a:p>
            <a:pPr marL="144000" lvl="0" indent="0" algn="just">
              <a:buNone/>
            </a:pPr>
            <a:endParaRPr lang="pl-PL" sz="1600" dirty="0"/>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35</a:t>
            </a:fld>
            <a:endParaRPr lang="pl-PL"/>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0" indent="0" algn="just">
              <a:lnSpc>
                <a:spcPct val="80000"/>
              </a:lnSpc>
              <a:buNone/>
            </a:pPr>
            <a:r>
              <a:rPr lang="pl-PL" sz="2800" b="1" dirty="0">
                <a:solidFill>
                  <a:schemeClr val="tx2">
                    <a:lumMod val="75000"/>
                  </a:schemeClr>
                </a:solidFill>
              </a:rPr>
              <a:t>Przykładowe wydatki niekwalifikowalne</a:t>
            </a:r>
          </a:p>
          <a:p>
            <a:pPr marL="144000" lvl="0" indent="0" algn="just">
              <a:buNone/>
            </a:pPr>
            <a:endParaRPr lang="pl-PL" sz="2400" b="1" dirty="0">
              <a:solidFill>
                <a:schemeClr val="tx2">
                  <a:lumMod val="75000"/>
                </a:schemeClr>
              </a:solidFill>
            </a:endParaRPr>
          </a:p>
          <a:p>
            <a:pPr lvl="0" algn="just" fontAlgn="base"/>
            <a:r>
              <a:rPr lang="pl-PL" sz="2400" dirty="0">
                <a:solidFill>
                  <a:schemeClr val="tx2">
                    <a:lumMod val="75000"/>
                  </a:schemeClr>
                </a:solidFill>
              </a:rPr>
              <a:t>bilety lotnicze w klasie pierwszej lub business, </a:t>
            </a:r>
          </a:p>
          <a:p>
            <a:pPr lvl="0" algn="just" fontAlgn="base"/>
            <a:r>
              <a:rPr lang="pl-PL" sz="2400" dirty="0">
                <a:solidFill>
                  <a:schemeClr val="tx2">
                    <a:lumMod val="75000"/>
                  </a:schemeClr>
                </a:solidFill>
              </a:rPr>
              <a:t>koszty podróży samochodem prywatnym, służbowym lub taksówką, jeżeli transport publiczny jest dostępny, </a:t>
            </a:r>
          </a:p>
          <a:p>
            <a:pPr lvl="0" algn="just" fontAlgn="base"/>
            <a:r>
              <a:rPr lang="pl-PL" sz="2400" dirty="0">
                <a:solidFill>
                  <a:schemeClr val="tx2">
                    <a:lumMod val="75000"/>
                  </a:schemeClr>
                </a:solidFill>
              </a:rPr>
              <a:t>wydatki na podróż i zakwaterowanie zewnętrznych ekspertów. Wydatki te rozlicza się w BL 4 Ekspertyzy i usługi zewnętrzne (koszty podróży tych osób powinny spełniać te same zasady, co wydatki raportowane w BL3 Podróże i zakwaterowania).</a:t>
            </a:r>
          </a:p>
          <a:p>
            <a:pPr lvl="0" algn="just" fontAlgn="base"/>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36</a:t>
            </a:fld>
            <a:endParaRPr lang="pl-P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buNone/>
            </a:pPr>
            <a:endParaRPr lang="pl-PL" sz="2400" dirty="0">
              <a:solidFill>
                <a:schemeClr val="tx2">
                  <a:lumMod val="75000"/>
                </a:schemeClr>
              </a:solidFill>
            </a:endParaRPr>
          </a:p>
          <a:p>
            <a:pPr>
              <a:buNone/>
            </a:pPr>
            <a:r>
              <a:rPr lang="pl-PL" sz="2400" dirty="0">
                <a:solidFill>
                  <a:schemeClr val="tx2">
                    <a:lumMod val="75000"/>
                  </a:schemeClr>
                </a:solidFill>
              </a:rPr>
              <a:t>	Za dokumentację potwierdzającą uzasadnienie zakupu biletu w klasie I lub business przyjmuje się np.: wiadomość email od przewoźnika/dostawcy biletów o braku wolnych miejsc w klasie ekonomicznej w samolocie czy </a:t>
            </a:r>
            <a:r>
              <a:rPr lang="pl-PL" sz="2400" dirty="0" err="1">
                <a:solidFill>
                  <a:schemeClr val="tx2">
                    <a:lumMod val="75000"/>
                  </a:schemeClr>
                </a:solidFill>
              </a:rPr>
              <a:t>printscreen</a:t>
            </a:r>
            <a:r>
              <a:rPr lang="pl-PL" sz="2400" dirty="0">
                <a:solidFill>
                  <a:schemeClr val="tx2">
                    <a:lumMod val="75000"/>
                  </a:schemeClr>
                </a:solidFill>
              </a:rPr>
              <a:t> z systemu rezerwacji biletów kolejowych.</a:t>
            </a:r>
            <a:r>
              <a:rPr lang="pl-PL" sz="2400" u="sng" dirty="0">
                <a:solidFill>
                  <a:schemeClr val="tx2">
                    <a:lumMod val="75000"/>
                  </a:schemeClr>
                </a:solidFill>
              </a:rPr>
              <a:t> </a:t>
            </a:r>
            <a:endParaRPr lang="pl-PL" sz="2400" dirty="0">
              <a:solidFill>
                <a:schemeClr val="tx2">
                  <a:lumMod val="75000"/>
                </a:schemeClr>
              </a:solidFill>
            </a:endParaRPr>
          </a:p>
          <a:p>
            <a:pPr>
              <a:buNone/>
            </a:pPr>
            <a:endParaRPr lang="pl-PL" sz="2400" dirty="0">
              <a:solidFill>
                <a:schemeClr val="tx2">
                  <a:lumMod val="75000"/>
                </a:schemeClr>
              </a:solidFill>
            </a:endParaRPr>
          </a:p>
          <a:p>
            <a:pPr>
              <a:buNone/>
            </a:pPr>
            <a:r>
              <a:rPr lang="pl-PL" sz="2400" dirty="0">
                <a:solidFill>
                  <a:schemeClr val="tx2">
                    <a:lumMod val="75000"/>
                  </a:schemeClr>
                </a:solidFill>
              </a:rPr>
              <a:t>	Należy zwrócić uwagę, że uzasadnienie musi odnosić się do konkretnego zdarzenia/zaistniałej sytuacji a nie do np. komfortu podróży.</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37</a:t>
            </a:fld>
            <a:endParaRPr lang="pl-P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indent="0">
              <a:buNone/>
            </a:pPr>
            <a:r>
              <a:rPr lang="pl-PL" sz="2400" dirty="0">
                <a:solidFill>
                  <a:schemeClr val="tx2">
                    <a:lumMod val="75000"/>
                  </a:schemeClr>
                </a:solidFill>
              </a:rPr>
              <a:t>Celem weryfikacji kosztów podróży wskazanymi środkami względem publicznych środków transportu należy dostarczyć do kontroli I stopnia uzasadnienie zawierające odwołanie do </a:t>
            </a:r>
            <a:r>
              <a:rPr lang="pl-PL" sz="2400" dirty="0" err="1">
                <a:solidFill>
                  <a:schemeClr val="tx2">
                    <a:lumMod val="75000"/>
                  </a:schemeClr>
                </a:solidFill>
              </a:rPr>
              <a:t>np</a:t>
            </a:r>
            <a:r>
              <a:rPr lang="pl-PL" sz="2400" dirty="0">
                <a:solidFill>
                  <a:schemeClr val="tx2">
                    <a:lumMod val="75000"/>
                  </a:schemeClr>
                </a:solidFill>
              </a:rPr>
              <a:t>:</a:t>
            </a:r>
          </a:p>
          <a:p>
            <a:r>
              <a:rPr lang="pl-PL" sz="2400" dirty="0">
                <a:solidFill>
                  <a:schemeClr val="tx2">
                    <a:lumMod val="75000"/>
                  </a:schemeClr>
                </a:solidFill>
              </a:rPr>
              <a:t>konieczności wielokrotnych przesiadek – co przekłada się wykup dodatkowego noclegu, </a:t>
            </a:r>
          </a:p>
          <a:p>
            <a:r>
              <a:rPr lang="pl-PL" sz="2400" dirty="0">
                <a:solidFill>
                  <a:schemeClr val="tx2">
                    <a:lumMod val="75000"/>
                  </a:schemeClr>
                </a:solidFill>
              </a:rPr>
              <a:t>brak transportu publicznego, </a:t>
            </a:r>
          </a:p>
          <a:p>
            <a:pPr>
              <a:spcAft>
                <a:spcPts val="1200"/>
              </a:spcAft>
            </a:pPr>
            <a:r>
              <a:rPr lang="pl-PL" sz="2400" dirty="0">
                <a:solidFill>
                  <a:schemeClr val="tx2">
                    <a:lumMod val="75000"/>
                  </a:schemeClr>
                </a:solidFill>
              </a:rPr>
              <a:t>analizę kosztów biletów względem kosztów podróży samochodem (kilku osób podróżujących)</a:t>
            </a:r>
          </a:p>
          <a:p>
            <a:pPr marL="144000" indent="0">
              <a:buNone/>
            </a:pPr>
            <a:r>
              <a:rPr lang="pl-PL" sz="2400" dirty="0">
                <a:solidFill>
                  <a:schemeClr val="tx2">
                    <a:lumMod val="75000"/>
                  </a:schemeClr>
                </a:solidFill>
              </a:rPr>
              <a:t>Dokumentacja powinna zostać uzupełniona np. </a:t>
            </a:r>
            <a:r>
              <a:rPr lang="pl-PL" sz="2400" dirty="0" err="1">
                <a:solidFill>
                  <a:schemeClr val="tx2">
                    <a:lumMod val="75000"/>
                  </a:schemeClr>
                </a:solidFill>
              </a:rPr>
              <a:t>print</a:t>
            </a:r>
            <a:r>
              <a:rPr lang="pl-PL" sz="2400" dirty="0">
                <a:solidFill>
                  <a:schemeClr val="tx2">
                    <a:lumMod val="75000"/>
                  </a:schemeClr>
                </a:solidFill>
              </a:rPr>
              <a:t> </a:t>
            </a:r>
            <a:r>
              <a:rPr lang="pl-PL" sz="2400" dirty="0" err="1">
                <a:solidFill>
                  <a:schemeClr val="tx2">
                    <a:lumMod val="75000"/>
                  </a:schemeClr>
                </a:solidFill>
              </a:rPr>
              <a:t>screen</a:t>
            </a:r>
            <a:r>
              <a:rPr lang="pl-PL" sz="2400" dirty="0">
                <a:solidFill>
                  <a:schemeClr val="tx2">
                    <a:lumMod val="75000"/>
                  </a:schemeClr>
                </a:solidFill>
              </a:rPr>
              <a:t> z systemu wyszukiwania połączeń, kosztorys podróży. </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38</a:t>
            </a:fld>
            <a:endParaRPr lang="pl-P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indent="0">
              <a:lnSpc>
                <a:spcPct val="80000"/>
              </a:lnSpc>
              <a:spcAft>
                <a:spcPts val="600"/>
              </a:spcAft>
              <a:buNone/>
            </a:pPr>
            <a:r>
              <a:rPr lang="pl-PL" sz="2800" b="1" dirty="0">
                <a:solidFill>
                  <a:schemeClr val="tx2">
                    <a:lumMod val="75000"/>
                  </a:schemeClr>
                </a:solidFill>
              </a:rPr>
              <a:t>Kursy wymiany</a:t>
            </a:r>
          </a:p>
          <a:p>
            <a:r>
              <a:rPr lang="pl-PL" sz="2200" dirty="0">
                <a:solidFill>
                  <a:srgbClr val="17375E"/>
                </a:solidFill>
              </a:rPr>
              <a:t>Raportowanie wydatków </a:t>
            </a:r>
            <a:r>
              <a:rPr lang="pl-PL" sz="2200" dirty="0" err="1">
                <a:solidFill>
                  <a:srgbClr val="17375E"/>
                </a:solidFill>
              </a:rPr>
              <a:t>kwalifikowalnych</a:t>
            </a:r>
            <a:r>
              <a:rPr lang="pl-PL" sz="2200" dirty="0">
                <a:solidFill>
                  <a:srgbClr val="17375E"/>
                </a:solidFill>
              </a:rPr>
              <a:t> w ramach programów odbywa się w walucie euro. </a:t>
            </a:r>
          </a:p>
          <a:p>
            <a:r>
              <a:rPr lang="pl-PL" sz="2200" dirty="0">
                <a:solidFill>
                  <a:srgbClr val="17375E"/>
                </a:solidFill>
              </a:rPr>
              <a:t>Zgodnie z wytycznymi programowymi dopuszczalny jest wyłącznie jeden możliwy kursy wymiany - kurs średni miesięczny ustalony przez Komisję Europejską </a:t>
            </a:r>
            <a:r>
              <a:rPr lang="pl-PL" sz="2200" b="1" dirty="0">
                <a:solidFill>
                  <a:srgbClr val="17375E"/>
                </a:solidFill>
              </a:rPr>
              <a:t>z miesiąca poniesienia wydatku </a:t>
            </a:r>
            <a:r>
              <a:rPr lang="pl-PL" sz="2200" dirty="0">
                <a:solidFill>
                  <a:srgbClr val="17375E"/>
                </a:solidFill>
              </a:rPr>
              <a:t>(art. </a:t>
            </a:r>
            <a:r>
              <a:rPr lang="pl-PL" sz="2200">
                <a:solidFill>
                  <a:srgbClr val="17375E"/>
                </a:solidFill>
              </a:rPr>
              <a:t>23 rozporządzenia </a:t>
            </a:r>
            <a:r>
              <a:rPr lang="pl-PL" sz="2200" dirty="0">
                <a:solidFill>
                  <a:srgbClr val="17375E"/>
                </a:solidFill>
              </a:rPr>
              <a:t>(UE) nr 1299/2013)</a:t>
            </a:r>
          </a:p>
          <a:p>
            <a:r>
              <a:rPr lang="pl-PL" sz="2200" u="sng" dirty="0">
                <a:solidFill>
                  <a:srgbClr val="17375E"/>
                </a:solidFill>
                <a:hlinkClick r:id="rId3"/>
              </a:rPr>
              <a:t>http://ec.europa.eu/budget/inforeuro/index.cfm?Language=en</a:t>
            </a:r>
            <a:endParaRPr lang="pl-PL" sz="2200" dirty="0">
              <a:solidFill>
                <a:srgbClr val="17375E"/>
              </a:solidFill>
            </a:endParaRPr>
          </a:p>
          <a:p>
            <a:r>
              <a:rPr lang="pl-PL" sz="2200" dirty="0">
                <a:solidFill>
                  <a:srgbClr val="17375E"/>
                </a:solidFill>
              </a:rPr>
              <a:t>W przypadku ponoszenia wydatków w walucie euro kursy wymiany nie mają zastosowania. </a:t>
            </a:r>
            <a:r>
              <a:rPr lang="pl-PL" sz="2200" b="1" dirty="0" err="1">
                <a:solidFill>
                  <a:srgbClr val="17375E"/>
                </a:solidFill>
              </a:rPr>
              <a:t>Kwalifikowalnym</a:t>
            </a:r>
            <a:r>
              <a:rPr lang="pl-PL" sz="2200" b="1" dirty="0">
                <a:solidFill>
                  <a:srgbClr val="17375E"/>
                </a:solidFill>
              </a:rPr>
              <a:t> wydatkiem jest rzeczywisty wydatek dokonany lub wyrażony w euro w kwocie wykazanej w dokumencie źródłowym</a:t>
            </a:r>
            <a:r>
              <a:rPr lang="pl-PL" sz="2200" dirty="0">
                <a:solidFill>
                  <a:srgbClr val="17375E"/>
                </a:solidFill>
              </a:rPr>
              <a:t>. </a:t>
            </a:r>
            <a:endParaRPr lang="pl-PL" sz="2200" b="1" dirty="0">
              <a:solidFill>
                <a:srgbClr val="17375E"/>
              </a:solidFill>
            </a:endParaRPr>
          </a:p>
          <a:p>
            <a:pPr marL="144000" lvl="0" indent="0" algn="just">
              <a:buNone/>
            </a:pPr>
            <a:endParaRPr lang="pl-PL" sz="24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39</a:t>
            </a:fld>
            <a:endParaRPr 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40000" lnSpcReduction="20000"/>
          </a:bodyPr>
          <a:lstStyle/>
          <a:p>
            <a:pPr marL="0" indent="0" algn="just">
              <a:spcBef>
                <a:spcPts val="1200"/>
              </a:spcBef>
              <a:buNone/>
            </a:pPr>
            <a:r>
              <a:rPr lang="pl-PL" sz="7000" b="1" dirty="0">
                <a:solidFill>
                  <a:schemeClr val="tx2">
                    <a:lumMod val="75000"/>
                  </a:schemeClr>
                </a:solidFill>
              </a:rPr>
              <a:t>Zasady ogólne</a:t>
            </a:r>
          </a:p>
          <a:p>
            <a:pPr lvl="0" algn="just">
              <a:spcBef>
                <a:spcPts val="1200"/>
              </a:spcBef>
            </a:pPr>
            <a:r>
              <a:rPr lang="pl-PL" sz="6500" dirty="0">
                <a:solidFill>
                  <a:srgbClr val="17375E"/>
                </a:solidFill>
              </a:rPr>
              <a:t>Wszyscy pracownicy zatrudnieni </a:t>
            </a:r>
            <a:r>
              <a:rPr lang="pl-PL" sz="6500" dirty="0">
                <a:solidFill>
                  <a:schemeClr val="tx2">
                    <a:lumMod val="75000"/>
                  </a:schemeClr>
                </a:solidFill>
              </a:rPr>
              <a:t>przez partnera powinni zostać  wyraźnie wskazani we wniosku aplikacyjnym.</a:t>
            </a:r>
          </a:p>
          <a:p>
            <a:pPr lvl="0" algn="just">
              <a:spcBef>
                <a:spcPts val="1200"/>
              </a:spcBef>
            </a:pPr>
            <a:r>
              <a:rPr lang="pl-PL" sz="6500" dirty="0">
                <a:solidFill>
                  <a:schemeClr val="tx2">
                    <a:lumMod val="75000"/>
                  </a:schemeClr>
                </a:solidFill>
              </a:rPr>
              <a:t>Koszty os</a:t>
            </a:r>
            <a:r>
              <a:rPr lang="pl-PL" sz="6500" dirty="0">
                <a:solidFill>
                  <a:srgbClr val="17375E"/>
                </a:solidFill>
              </a:rPr>
              <a:t>obow</a:t>
            </a:r>
            <a:r>
              <a:rPr lang="pl-PL" sz="6500" dirty="0">
                <a:solidFill>
                  <a:schemeClr val="tx2">
                    <a:lumMod val="75000"/>
                  </a:schemeClr>
                </a:solidFill>
              </a:rPr>
              <a:t>e nie są nigdy wkładem rzeczowym partnera, tylko gotówkowym.</a:t>
            </a:r>
          </a:p>
          <a:p>
            <a:pPr lvl="0" algn="just">
              <a:spcBef>
                <a:spcPts val="1200"/>
              </a:spcBef>
            </a:pPr>
            <a:r>
              <a:rPr lang="pl-PL" sz="6500" dirty="0">
                <a:solidFill>
                  <a:schemeClr val="tx2">
                    <a:lumMod val="75000"/>
                  </a:schemeClr>
                </a:solidFill>
              </a:rPr>
              <a:t>Wszystkie składowe wynagrodzenia rozliczanego w projekcie powinny mieć odzwierciedlenie w listach płac. </a:t>
            </a:r>
          </a:p>
          <a:p>
            <a:pPr algn="just">
              <a:spcBef>
                <a:spcPts val="1200"/>
              </a:spcBef>
            </a:pPr>
            <a:r>
              <a:rPr lang="pl-PL" sz="6600" dirty="0">
                <a:solidFill>
                  <a:schemeClr val="tx2">
                    <a:lumMod val="75000"/>
                  </a:schemeClr>
                </a:solidFill>
              </a:rPr>
              <a:t>Pracownicy mogą być zatrudnieni na rzecz projektu w pełnym lub niepełnym wymiarze czasu pracy.</a:t>
            </a:r>
          </a:p>
          <a:p>
            <a:pPr lvl="0" algn="just">
              <a:spcBef>
                <a:spcPts val="1200"/>
              </a:spcBef>
            </a:pPr>
            <a:endParaRPr lang="pl-PL" sz="6500" dirty="0">
              <a:solidFill>
                <a:schemeClr val="tx2">
                  <a:lumMod val="75000"/>
                </a:schemeClr>
              </a:solidFill>
            </a:endParaRPr>
          </a:p>
          <a:p>
            <a:pPr algn="just">
              <a:spcBef>
                <a:spcPts val="1200"/>
              </a:spcBef>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a:t>
            </a:fld>
            <a:endParaRPr lang="pl-P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spcAft>
                <a:spcPts val="600"/>
              </a:spcAft>
              <a:buNone/>
            </a:pPr>
            <a:r>
              <a:rPr lang="x-none" sz="2800" b="1" dirty="0">
                <a:solidFill>
                  <a:schemeClr val="tx2">
                    <a:lumMod val="75000"/>
                  </a:schemeClr>
                </a:solidFill>
              </a:rPr>
              <a:t>Dokumentacja wydatków:</a:t>
            </a:r>
            <a:endParaRPr lang="pl-PL" sz="2800" dirty="0">
              <a:solidFill>
                <a:schemeClr val="tx2">
                  <a:lumMod val="75000"/>
                </a:schemeClr>
              </a:solidFill>
            </a:endParaRPr>
          </a:p>
          <a:p>
            <a:pPr lvl="0" fontAlgn="base">
              <a:lnSpc>
                <a:spcPct val="80000"/>
              </a:lnSpc>
              <a:spcAft>
                <a:spcPts val="600"/>
              </a:spcAft>
            </a:pPr>
            <a:r>
              <a:rPr lang="pl-PL" sz="2200" dirty="0">
                <a:solidFill>
                  <a:schemeClr val="tx2">
                    <a:lumMod val="75000"/>
                  </a:schemeClr>
                </a:solidFill>
              </a:rPr>
              <a:t>wniosek na delegację służbową krajową lub zagraniczną,</a:t>
            </a:r>
          </a:p>
          <a:p>
            <a:pPr lvl="0" fontAlgn="base">
              <a:lnSpc>
                <a:spcPct val="80000"/>
              </a:lnSpc>
              <a:spcAft>
                <a:spcPts val="600"/>
              </a:spcAft>
            </a:pPr>
            <a:r>
              <a:rPr lang="pl-PL" sz="2200" dirty="0">
                <a:solidFill>
                  <a:schemeClr val="tx2">
                    <a:lumMod val="75000"/>
                  </a:schemeClr>
                </a:solidFill>
              </a:rPr>
              <a:t>rozliczenie delegacji służbowej,</a:t>
            </a:r>
          </a:p>
          <a:p>
            <a:pPr lvl="0" fontAlgn="base">
              <a:lnSpc>
                <a:spcPct val="80000"/>
              </a:lnSpc>
              <a:spcAft>
                <a:spcPts val="600"/>
              </a:spcAft>
            </a:pPr>
            <a:r>
              <a:rPr lang="pl-PL" sz="2200" dirty="0">
                <a:solidFill>
                  <a:schemeClr val="tx2">
                    <a:lumMod val="75000"/>
                  </a:schemeClr>
                </a:solidFill>
              </a:rPr>
              <a:t>dowody zapłaty kwot związanych z delegacją, w tym dowody wypłaty zaliczek,</a:t>
            </a:r>
          </a:p>
          <a:p>
            <a:pPr lvl="0" fontAlgn="base">
              <a:lnSpc>
                <a:spcPct val="80000"/>
              </a:lnSpc>
              <a:spcAft>
                <a:spcPts val="600"/>
              </a:spcAft>
            </a:pPr>
            <a:r>
              <a:rPr lang="pl-PL" sz="2200" dirty="0">
                <a:solidFill>
                  <a:schemeClr val="tx2">
                    <a:lumMod val="75000"/>
                  </a:schemeClr>
                </a:solidFill>
              </a:rPr>
              <a:t>w przypadku wypłat w walucie obcej także dowód zakupu dewiz, na którym określony będzie kurs zakupu dewiz,</a:t>
            </a:r>
          </a:p>
          <a:p>
            <a:pPr lvl="0" fontAlgn="base">
              <a:lnSpc>
                <a:spcPct val="80000"/>
              </a:lnSpc>
              <a:spcAft>
                <a:spcPts val="600"/>
              </a:spcAft>
            </a:pPr>
            <a:r>
              <a:rPr lang="pl-PL" sz="2200" dirty="0">
                <a:solidFill>
                  <a:schemeClr val="tx2">
                    <a:lumMod val="75000"/>
                  </a:schemeClr>
                </a:solidFill>
              </a:rPr>
              <a:t>faktury VAT/rachunki za nocleg,</a:t>
            </a:r>
          </a:p>
          <a:p>
            <a:pPr lvl="0" fontAlgn="base">
              <a:lnSpc>
                <a:spcPct val="80000"/>
              </a:lnSpc>
              <a:spcAft>
                <a:spcPts val="600"/>
              </a:spcAft>
            </a:pPr>
            <a:r>
              <a:rPr lang="pl-PL" sz="2200" dirty="0">
                <a:solidFill>
                  <a:schemeClr val="tx2">
                    <a:lumMod val="75000"/>
                  </a:schemeClr>
                </a:solidFill>
              </a:rPr>
              <a:t>bilety lotnicze – tradycyjne lub elektroniczne</a:t>
            </a:r>
          </a:p>
          <a:p>
            <a:pPr lvl="0" fontAlgn="base">
              <a:lnSpc>
                <a:spcPct val="80000"/>
              </a:lnSpc>
              <a:spcAft>
                <a:spcPts val="600"/>
              </a:spcAft>
            </a:pPr>
            <a:r>
              <a:rPr lang="pl-PL" sz="2200" dirty="0">
                <a:solidFill>
                  <a:schemeClr val="tx2">
                    <a:lumMod val="75000"/>
                  </a:schemeClr>
                </a:solidFill>
              </a:rPr>
              <a:t>karty pokładowe (</a:t>
            </a:r>
            <a:r>
              <a:rPr lang="pl-PL" sz="2200" dirty="0" err="1">
                <a:solidFill>
                  <a:schemeClr val="tx2">
                    <a:lumMod val="75000"/>
                  </a:schemeClr>
                </a:solidFill>
              </a:rPr>
              <a:t>boarding</a:t>
            </a:r>
            <a:r>
              <a:rPr lang="pl-PL" sz="2200" dirty="0">
                <a:solidFill>
                  <a:schemeClr val="tx2">
                    <a:lumMod val="75000"/>
                  </a:schemeClr>
                </a:solidFill>
              </a:rPr>
              <a:t> pass),</a:t>
            </a:r>
          </a:p>
          <a:p>
            <a:pPr lvl="0" fontAlgn="base">
              <a:lnSpc>
                <a:spcPct val="80000"/>
              </a:lnSpc>
              <a:spcAft>
                <a:spcPts val="600"/>
              </a:spcAft>
            </a:pPr>
            <a:r>
              <a:rPr lang="pl-PL" sz="2200" dirty="0">
                <a:solidFill>
                  <a:schemeClr val="tx2">
                    <a:lumMod val="75000"/>
                  </a:schemeClr>
                </a:solidFill>
              </a:rPr>
              <a:t>bilety kolejowe, autobusowe, promowe i inne,</a:t>
            </a:r>
          </a:p>
          <a:p>
            <a:pPr marL="0" lvl="0" indent="0" fontAlgn="base">
              <a:buNone/>
            </a:pPr>
            <a:endParaRPr lang="pl-PL" sz="24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40</a:t>
            </a:fld>
            <a:endParaRPr lang="pl-PL"/>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spcAft>
                <a:spcPts val="600"/>
              </a:spcAft>
              <a:buNone/>
            </a:pPr>
            <a:r>
              <a:rPr lang="x-none" sz="2800" b="1">
                <a:solidFill>
                  <a:schemeClr val="tx2">
                    <a:lumMod val="75000"/>
                  </a:schemeClr>
                </a:solidFill>
              </a:rPr>
              <a:t>Dokumentacja wydatków</a:t>
            </a:r>
            <a:r>
              <a:rPr lang="pl-PL" sz="2800" b="1" dirty="0">
                <a:solidFill>
                  <a:schemeClr val="tx2">
                    <a:lumMod val="75000"/>
                  </a:schemeClr>
                </a:solidFill>
              </a:rPr>
              <a:t> – </a:t>
            </a:r>
            <a:r>
              <a:rPr lang="pl-PL" sz="2800" b="1" dirty="0" err="1">
                <a:solidFill>
                  <a:schemeClr val="tx2">
                    <a:lumMod val="75000"/>
                  </a:schemeClr>
                </a:solidFill>
              </a:rPr>
              <a:t>cd</a:t>
            </a:r>
            <a:r>
              <a:rPr lang="pl-PL" sz="2800" b="1" dirty="0">
                <a:solidFill>
                  <a:schemeClr val="tx2">
                    <a:lumMod val="75000"/>
                  </a:schemeClr>
                </a:solidFill>
              </a:rPr>
              <a:t>.</a:t>
            </a:r>
            <a:endParaRPr lang="pl-PL" sz="2800" dirty="0">
              <a:solidFill>
                <a:schemeClr val="tx2">
                  <a:lumMod val="75000"/>
                </a:schemeClr>
              </a:solidFill>
            </a:endParaRPr>
          </a:p>
          <a:p>
            <a:pPr fontAlgn="base">
              <a:lnSpc>
                <a:spcPct val="80000"/>
              </a:lnSpc>
            </a:pPr>
            <a:r>
              <a:rPr lang="pl-PL" sz="2200" dirty="0">
                <a:solidFill>
                  <a:schemeClr val="tx2">
                    <a:lumMod val="75000"/>
                  </a:schemeClr>
                </a:solidFill>
              </a:rPr>
              <a:t>jeśli ww. bilety były kupowane na podstawie faktury VAT należy również załączyć fakturę VAT wraz z dowodem zapłaty za nią,</a:t>
            </a:r>
          </a:p>
          <a:p>
            <a:pPr lvl="0" fontAlgn="base">
              <a:lnSpc>
                <a:spcPct val="80000"/>
              </a:lnSpc>
            </a:pPr>
            <a:r>
              <a:rPr lang="pl-PL" sz="2200" dirty="0">
                <a:solidFill>
                  <a:schemeClr val="tx2">
                    <a:lumMod val="75000"/>
                  </a:schemeClr>
                </a:solidFill>
              </a:rPr>
              <a:t>agenda spotkania/seminarium/konferencji</a:t>
            </a:r>
          </a:p>
          <a:p>
            <a:pPr lvl="0" fontAlgn="base">
              <a:lnSpc>
                <a:spcPct val="80000"/>
              </a:lnSpc>
            </a:pPr>
            <a:r>
              <a:rPr lang="pl-PL" sz="2200" dirty="0">
                <a:solidFill>
                  <a:schemeClr val="tx2">
                    <a:lumMod val="75000"/>
                  </a:schemeClr>
                </a:solidFill>
              </a:rPr>
              <a:t>sprawozdanie z wyjazdu służbowego (jeżeli wymagane wewnętrznymi regulacjami)</a:t>
            </a:r>
          </a:p>
          <a:p>
            <a:pPr lvl="0" fontAlgn="base">
              <a:lnSpc>
                <a:spcPct val="80000"/>
              </a:lnSpc>
            </a:pPr>
            <a:r>
              <a:rPr lang="pl-PL" sz="2200" dirty="0">
                <a:solidFill>
                  <a:schemeClr val="tx2">
                    <a:lumMod val="75000"/>
                  </a:schemeClr>
                </a:solidFill>
              </a:rPr>
              <a:t>w przypadku rozliczania ubezpieczenia na czas podróży zagranicznej należy przedstawić polisę ubezpieczeniową wraz z dowodem zapłaty za nią,</a:t>
            </a:r>
          </a:p>
          <a:p>
            <a:pPr lvl="0" fontAlgn="base">
              <a:lnSpc>
                <a:spcPct val="80000"/>
              </a:lnSpc>
            </a:pPr>
            <a:r>
              <a:rPr lang="pl-PL" sz="2200" dirty="0">
                <a:solidFill>
                  <a:schemeClr val="tx2">
                    <a:lumMod val="75000"/>
                  </a:schemeClr>
                </a:solidFill>
              </a:rPr>
              <a:t>w przypadku rozliczania paliwa do samochodu służbowego należy przedstawić kartę drogową pojazdu, faktury VAT za paliwo wraz z dowodami zapłaty za nie oraz kalkulację zużytego w trakcie podróży paliwa,</a:t>
            </a:r>
          </a:p>
          <a:p>
            <a:pPr marL="144000" lvl="0" indent="0" algn="just">
              <a:buNone/>
            </a:pPr>
            <a:endParaRPr lang="pl-PL" sz="2400" dirty="0">
              <a:solidFill>
                <a:schemeClr val="tx2">
                  <a:lumMod val="75000"/>
                </a:schemeClr>
              </a:solidFill>
            </a:endParaRPr>
          </a:p>
          <a:p>
            <a:pPr>
              <a:buNone/>
            </a:pPr>
            <a:endParaRPr lang="pl-PL" sz="1600"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41</a:t>
            </a:fld>
            <a:endParaRPr lang="pl-PL"/>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buNone/>
            </a:pPr>
            <a:r>
              <a:rPr lang="x-none" sz="2800" b="1" dirty="0">
                <a:solidFill>
                  <a:schemeClr val="tx2">
                    <a:lumMod val="75000"/>
                  </a:schemeClr>
                </a:solidFill>
              </a:rPr>
              <a:t>Dokumentacja wydatków</a:t>
            </a:r>
            <a:r>
              <a:rPr lang="pl-PL" sz="2800" b="1" dirty="0">
                <a:solidFill>
                  <a:schemeClr val="tx2">
                    <a:lumMod val="75000"/>
                  </a:schemeClr>
                </a:solidFill>
              </a:rPr>
              <a:t> – </a:t>
            </a:r>
            <a:r>
              <a:rPr lang="pl-PL" sz="2800" b="1" dirty="0" err="1">
                <a:solidFill>
                  <a:schemeClr val="tx2">
                    <a:lumMod val="75000"/>
                  </a:schemeClr>
                </a:solidFill>
              </a:rPr>
              <a:t>cd</a:t>
            </a:r>
            <a:r>
              <a:rPr lang="pl-PL" sz="2800" b="1" dirty="0">
                <a:solidFill>
                  <a:schemeClr val="tx2">
                    <a:lumMod val="75000"/>
                  </a:schemeClr>
                </a:solidFill>
              </a:rPr>
              <a:t>.</a:t>
            </a:r>
            <a:endParaRPr lang="pl-PL" sz="2800" dirty="0">
              <a:solidFill>
                <a:schemeClr val="tx2">
                  <a:lumMod val="75000"/>
                </a:schemeClr>
              </a:solidFill>
            </a:endParaRPr>
          </a:p>
          <a:p>
            <a:pPr lvl="0" fontAlgn="base"/>
            <a:r>
              <a:rPr lang="pl-PL" sz="2000" dirty="0">
                <a:solidFill>
                  <a:schemeClr val="tx2">
                    <a:lumMod val="75000"/>
                  </a:schemeClr>
                </a:solidFill>
              </a:rPr>
              <a:t>w przypadku rozliczenia </a:t>
            </a:r>
            <a:r>
              <a:rPr lang="pl-PL" sz="2000" dirty="0" err="1">
                <a:solidFill>
                  <a:schemeClr val="tx2">
                    <a:lumMod val="75000"/>
                  </a:schemeClr>
                </a:solidFill>
              </a:rPr>
              <a:t>tzw</a:t>
            </a:r>
            <a:r>
              <a:rPr lang="pl-PL" sz="2000" dirty="0">
                <a:solidFill>
                  <a:schemeClr val="tx2">
                    <a:lumMod val="75000"/>
                  </a:schemeClr>
                </a:solidFill>
              </a:rPr>
              <a:t> „kilometrówki” należy wskazać pojemność silnika, ilość przejechanych kilometrów oraz trasę przejazdu;</a:t>
            </a:r>
          </a:p>
          <a:p>
            <a:pPr lvl="0" fontAlgn="base"/>
            <a:r>
              <a:rPr lang="pl-PL" sz="2000" dirty="0">
                <a:solidFill>
                  <a:schemeClr val="tx2">
                    <a:lumMod val="75000"/>
                  </a:schemeClr>
                </a:solidFill>
              </a:rPr>
              <a:t>w przypadku rozliczenia kosztu winiet i parkingów (dotyczy wykorzystania samochodu służbowego/prywatnego do celów służbowych) należy przedstawić winiety i karty parkingowe wraz z dowodami zapłaty za nie; </a:t>
            </a:r>
          </a:p>
          <a:p>
            <a:pPr lvl="0" fontAlgn="base"/>
            <a:r>
              <a:rPr lang="pl-PL" sz="2000" dirty="0">
                <a:solidFill>
                  <a:schemeClr val="tx2">
                    <a:lumMod val="75000"/>
                  </a:schemeClr>
                </a:solidFill>
              </a:rPr>
              <a:t>dowody kasowe  (raport kasowy, KW, KP) jako potwierdzenie rozliczenia zaliczki na podróż służbową,</a:t>
            </a:r>
          </a:p>
          <a:p>
            <a:pPr lvl="0" fontAlgn="base"/>
            <a:r>
              <a:rPr lang="pl-PL" sz="2000" dirty="0">
                <a:solidFill>
                  <a:schemeClr val="tx2">
                    <a:lumMod val="75000"/>
                  </a:schemeClr>
                </a:solidFill>
              </a:rPr>
              <a:t>w przypadku wykorzystania samochodu prywatnego umowa cywilnoprawną zawartą pomiędzy pracodawcą, a pracownikiem o używanie pojazdu do celów służbowych lub zgoda pracodawcy na wykorzystanie samochodu prywatnego do celów służbowych,</a:t>
            </a:r>
          </a:p>
          <a:p>
            <a:pPr lvl="0" fontAlgn="base"/>
            <a:r>
              <a:rPr lang="pl-PL" sz="2000" dirty="0">
                <a:solidFill>
                  <a:schemeClr val="tx2">
                    <a:lumMod val="75000"/>
                  </a:schemeClr>
                </a:solidFill>
              </a:rPr>
              <a:t>w przypadku przekroczenia limitu hotelowego – zgoda kierownika jednostki na przekroczenie tego limitu. </a:t>
            </a:r>
          </a:p>
          <a:p>
            <a:pPr lvl="0" fontAlgn="base"/>
            <a:endParaRPr lang="pl-PL" sz="20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42</a:t>
            </a:fld>
            <a:endParaRPr lang="pl-PL"/>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buNone/>
            </a:pPr>
            <a:r>
              <a:rPr lang="pl-PL" sz="2800" b="1" dirty="0">
                <a:solidFill>
                  <a:srgbClr val="17375E"/>
                </a:solidFill>
              </a:rPr>
              <a:t>Wskazówki praktyczne</a:t>
            </a:r>
            <a:endParaRPr lang="pl-PL" sz="2800" dirty="0">
              <a:solidFill>
                <a:srgbClr val="17375E"/>
              </a:solidFill>
            </a:endParaRPr>
          </a:p>
          <a:p>
            <a:pPr lvl="0" fontAlgn="base"/>
            <a:r>
              <a:rPr lang="pl-PL" sz="2000" dirty="0">
                <a:solidFill>
                  <a:srgbClr val="17375E"/>
                </a:solidFill>
              </a:rPr>
              <a:t>Wydatki muszą zostać poniesione przez instytucję partnera projektu - zapłata przez pracownika instytucji partnera z jego środków własnych nie jest wystarczająca, gdyż nie jest to wydatek partnera;</a:t>
            </a:r>
          </a:p>
          <a:p>
            <a:pPr lvl="0" fontAlgn="base"/>
            <a:r>
              <a:rPr lang="pl-PL" sz="2000" dirty="0">
                <a:solidFill>
                  <a:srgbClr val="17375E"/>
                </a:solidFill>
              </a:rPr>
              <a:t>Podróże winny odbywać się najbardziej ekonomicznym środkiem transportu – rekomendowane jest użycie publicznych środków transportu jeżeli jest to możliwe;</a:t>
            </a:r>
          </a:p>
          <a:p>
            <a:pPr fontAlgn="base"/>
            <a:r>
              <a:rPr lang="pl-PL" sz="2000" dirty="0">
                <a:solidFill>
                  <a:srgbClr val="17375E"/>
                </a:solidFill>
              </a:rPr>
              <a:t>Koszt użycia samochodu służbowego/prywatnego/taksówki w celu odbycia podróży służbowej w ramach projektu jest kwalifikowalny wyłącznie pod warunkiem, że partner udowodni, że był to najbardziej ekonomiczny środek transportu, tj. bardziej ekonomiczny niż publiczne środki transportu lub zachodzą inne uzasadnione przyczyny;</a:t>
            </a:r>
          </a:p>
          <a:p>
            <a:pPr fontAlgn="base"/>
            <a:r>
              <a:rPr lang="pl-PL" sz="2000" dirty="0">
                <a:solidFill>
                  <a:srgbClr val="17375E"/>
                </a:solidFill>
              </a:rPr>
              <a:t>Koszty zakwaterowania winny być ekonomicznie uzasadnione;</a:t>
            </a:r>
          </a:p>
          <a:p>
            <a:pPr lvl="0" fontAlgn="base"/>
            <a:endParaRPr lang="pl-PL" sz="2000" dirty="0">
              <a:solidFill>
                <a:srgbClr val="17375E"/>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43</a:t>
            </a:fld>
            <a:endParaRPr lang="pl-PL"/>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spcAft>
                <a:spcPts val="600"/>
              </a:spcAft>
              <a:buNone/>
            </a:pPr>
            <a:r>
              <a:rPr lang="pl-PL" sz="2800" b="1" dirty="0">
                <a:solidFill>
                  <a:schemeClr val="tx2">
                    <a:lumMod val="75000"/>
                  </a:schemeClr>
                </a:solidFill>
              </a:rPr>
              <a:t>Wskazówki praktyczne – </a:t>
            </a:r>
            <a:r>
              <a:rPr lang="pl-PL" sz="2800" b="1" dirty="0" err="1">
                <a:solidFill>
                  <a:schemeClr val="tx2">
                    <a:lumMod val="75000"/>
                  </a:schemeClr>
                </a:solidFill>
              </a:rPr>
              <a:t>cd</a:t>
            </a:r>
            <a:r>
              <a:rPr lang="pl-PL" sz="2800" b="1" dirty="0">
                <a:solidFill>
                  <a:schemeClr val="tx2">
                    <a:lumMod val="75000"/>
                  </a:schemeClr>
                </a:solidFill>
              </a:rPr>
              <a:t>.</a:t>
            </a:r>
            <a:endParaRPr lang="pl-PL" sz="2800" dirty="0">
              <a:solidFill>
                <a:schemeClr val="tx2">
                  <a:lumMod val="75000"/>
                </a:schemeClr>
              </a:solidFill>
            </a:endParaRPr>
          </a:p>
          <a:p>
            <a:pPr fontAlgn="base">
              <a:lnSpc>
                <a:spcPct val="80000"/>
              </a:lnSpc>
            </a:pPr>
            <a:r>
              <a:rPr lang="pl-PL" sz="2200" dirty="0">
                <a:solidFill>
                  <a:srgbClr val="17375E"/>
                </a:solidFill>
              </a:rPr>
              <a:t>Wysokość diet i ryczałtów musi być zgodna  z Rozporządzeniem </a:t>
            </a:r>
            <a:r>
              <a:rPr lang="pl-PL" sz="2200" dirty="0" err="1">
                <a:solidFill>
                  <a:srgbClr val="17375E"/>
                </a:solidFill>
              </a:rPr>
              <a:t>MPiPS</a:t>
            </a:r>
            <a:r>
              <a:rPr lang="pl-PL" sz="2200" dirty="0">
                <a:solidFill>
                  <a:srgbClr val="17375E"/>
                </a:solidFill>
              </a:rPr>
              <a:t> z dnia 29 stycznia 2013 r. w sprawie należności przysługujących pracownikowi zatrudnionemu w państwowej lub samorządowej jednostce sfery budżetowej z tytułu podróży służbowej.</a:t>
            </a:r>
          </a:p>
          <a:p>
            <a:pPr lvl="0" fontAlgn="base">
              <a:lnSpc>
                <a:spcPct val="80000"/>
              </a:lnSpc>
            </a:pPr>
            <a:r>
              <a:rPr lang="pl-PL" sz="2200" dirty="0">
                <a:solidFill>
                  <a:srgbClr val="17375E"/>
                </a:solidFill>
              </a:rPr>
              <a:t>W przypadku braku obowiązku stosowania uregulowań krajowych zastosowanie mając wewnętrzne zasady w organizacji beneficjenta. Jeśli na poziomie krajowym lub w wewnętrznych regulaminach beneficjenta nie ustalono wysokości diet i ryczałtów maksymalnymi stawkami, które mogą zostać uznane za kwalifikowalne są stawki określone w Rozporządzeniu Rady (WE, Euratom) nr 337/2007 z dnia 27 marca 2007r;</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44</a:t>
            </a:fld>
            <a:endParaRPr lang="pl-PL"/>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buNone/>
            </a:pPr>
            <a:r>
              <a:rPr lang="pl-PL" sz="2800" b="1" dirty="0">
                <a:solidFill>
                  <a:schemeClr val="tx2">
                    <a:lumMod val="75000"/>
                  </a:schemeClr>
                </a:solidFill>
              </a:rPr>
              <a:t>Wskazówki praktyczne  – </a:t>
            </a:r>
            <a:r>
              <a:rPr lang="pl-PL" sz="2800" b="1" dirty="0" err="1">
                <a:solidFill>
                  <a:schemeClr val="tx2">
                    <a:lumMod val="75000"/>
                  </a:schemeClr>
                </a:solidFill>
              </a:rPr>
              <a:t>cd</a:t>
            </a:r>
            <a:r>
              <a:rPr lang="pl-PL" sz="2800" b="1" dirty="0">
                <a:solidFill>
                  <a:schemeClr val="tx2">
                    <a:lumMod val="75000"/>
                  </a:schemeClr>
                </a:solidFill>
              </a:rPr>
              <a:t>.</a:t>
            </a:r>
            <a:endParaRPr lang="pl-PL" sz="2800" dirty="0">
              <a:solidFill>
                <a:schemeClr val="tx2">
                  <a:lumMod val="75000"/>
                </a:schemeClr>
              </a:solidFill>
            </a:endParaRPr>
          </a:p>
          <a:p>
            <a:pPr lvl="0" fontAlgn="base"/>
            <a:r>
              <a:rPr lang="pl-PL" sz="2000" dirty="0">
                <a:solidFill>
                  <a:schemeClr val="tx2">
                    <a:lumMod val="75000"/>
                  </a:schemeClr>
                </a:solidFill>
              </a:rPr>
              <a:t>Wszystkie bilety i karty pokładowe dotyczące podróży muszą być gromadzone i zachowywane dla celów kontroli;</a:t>
            </a:r>
          </a:p>
          <a:p>
            <a:pPr lvl="0" fontAlgn="base"/>
            <a:r>
              <a:rPr lang="pl-PL" sz="2000" dirty="0">
                <a:solidFill>
                  <a:schemeClr val="tx2">
                    <a:lumMod val="75000"/>
                  </a:schemeClr>
                </a:solidFill>
              </a:rPr>
              <a:t>W przypadku podróży samolotem wypełniając druki delegacji należy sprawdzić czy godziny wyjazdu/przyjazdu są zgodne z godzinami podanymi na bilecie lotniczym;</a:t>
            </a:r>
          </a:p>
          <a:p>
            <a:pPr lvl="0" fontAlgn="base"/>
            <a:r>
              <a:rPr lang="pl-PL" sz="2000" dirty="0">
                <a:solidFill>
                  <a:schemeClr val="tx2">
                    <a:lumMod val="75000"/>
                  </a:schemeClr>
                </a:solidFill>
              </a:rPr>
              <a:t>Wypełniając karty czasu pracy za miesiące w których miały miejsce delegacje służbowe zarówno krajowe jak i zagraniczne należy sprawdzić czy godziny poświęcone na delegacje zostały prawidłowo zaewidencjonowane w kartach czasu pracy;</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45</a:t>
            </a:fld>
            <a:endParaRPr lang="pl-PL"/>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buNone/>
            </a:pPr>
            <a:r>
              <a:rPr lang="pl-PL" sz="2800" b="1" dirty="0">
                <a:solidFill>
                  <a:srgbClr val="17375E"/>
                </a:solidFill>
              </a:rPr>
              <a:t>Wskazówki praktyczne  – </a:t>
            </a:r>
            <a:r>
              <a:rPr lang="pl-PL" sz="2800" b="1" dirty="0" err="1">
                <a:solidFill>
                  <a:srgbClr val="17375E"/>
                </a:solidFill>
              </a:rPr>
              <a:t>cd</a:t>
            </a:r>
            <a:r>
              <a:rPr lang="pl-PL" sz="2800" b="1" dirty="0">
                <a:solidFill>
                  <a:srgbClr val="17375E"/>
                </a:solidFill>
              </a:rPr>
              <a:t>.</a:t>
            </a:r>
            <a:endParaRPr lang="pl-PL" sz="2800" dirty="0">
              <a:solidFill>
                <a:srgbClr val="17375E"/>
              </a:solidFill>
            </a:endParaRPr>
          </a:p>
          <a:p>
            <a:pPr lvl="0" fontAlgn="base"/>
            <a:r>
              <a:rPr lang="pl-PL" sz="2000" dirty="0">
                <a:solidFill>
                  <a:srgbClr val="17375E"/>
                </a:solidFill>
              </a:rPr>
              <a:t>Ramy czasowe odbywanej podróży powinny odpowiadać terminom celu delegacji (dzień przed/po spotkaniu, seminarium, konferencji), wyjątek od zasady stanowią te przypadki, w których udowodniono, że dodatkowe koszty związane z przedłużeniem trwania delegacji (np. koszty dodatkowego zakwaterowania) nie przekraczają związanych z nim oszczędności (np. obniżone koszty przelotu);</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46</a:t>
            </a:fld>
            <a:endParaRPr lang="pl-PL"/>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3</a:t>
            </a:r>
            <a:r>
              <a:rPr lang="en-US" sz="3600" b="1" dirty="0">
                <a:solidFill>
                  <a:schemeClr val="tx2">
                    <a:lumMod val="75000"/>
                  </a:schemeClr>
                </a:solidFill>
                <a:latin typeface="+mn-lt"/>
              </a:rPr>
              <a:t> - </a:t>
            </a:r>
            <a:r>
              <a:rPr lang="en-US" sz="3600" b="1" dirty="0" err="1">
                <a:solidFill>
                  <a:schemeClr val="tx2">
                    <a:lumMod val="75000"/>
                  </a:schemeClr>
                </a:solidFill>
                <a:latin typeface="+mn-lt"/>
              </a:rPr>
              <a:t>Podróże</a:t>
            </a:r>
            <a:r>
              <a:rPr lang="en-US" sz="3600" b="1" dirty="0">
                <a:solidFill>
                  <a:schemeClr val="tx2">
                    <a:lumMod val="75000"/>
                  </a:schemeClr>
                </a:solidFill>
                <a:latin typeface="+mn-lt"/>
              </a:rPr>
              <a:t> i </a:t>
            </a:r>
            <a:r>
              <a:rPr lang="en-US" sz="3600" b="1" dirty="0" err="1">
                <a:solidFill>
                  <a:schemeClr val="tx2">
                    <a:lumMod val="75000"/>
                  </a:schemeClr>
                </a:solidFill>
                <a:latin typeface="+mn-lt"/>
              </a:rPr>
              <a:t>zakwaterowanie</a:t>
            </a:r>
            <a:r>
              <a:rPr lang="en-US" sz="3600" b="1" u="sng" dirty="0">
                <a:solidFill>
                  <a:schemeClr val="tx2">
                    <a:lumMod val="75000"/>
                  </a:schemeClr>
                </a:solidFill>
                <a:latin typeface="+mn-lt"/>
              </a:rPr>
              <a:t> </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lnSpc>
                <a:spcPct val="80000"/>
              </a:lnSpc>
              <a:buNone/>
            </a:pPr>
            <a:r>
              <a:rPr lang="pl-PL" sz="2800" b="1" dirty="0">
                <a:solidFill>
                  <a:srgbClr val="17375E"/>
                </a:solidFill>
              </a:rPr>
              <a:t>Wskazówki praktyczne  – </a:t>
            </a:r>
            <a:r>
              <a:rPr lang="pl-PL" sz="2800" b="1" dirty="0" err="1">
                <a:solidFill>
                  <a:srgbClr val="17375E"/>
                </a:solidFill>
              </a:rPr>
              <a:t>cd</a:t>
            </a:r>
            <a:r>
              <a:rPr lang="pl-PL" sz="2800" b="1" dirty="0">
                <a:solidFill>
                  <a:srgbClr val="17375E"/>
                </a:solidFill>
              </a:rPr>
              <a:t>.</a:t>
            </a:r>
            <a:endParaRPr lang="pl-PL" sz="2800" dirty="0">
              <a:solidFill>
                <a:srgbClr val="17375E"/>
              </a:solidFill>
            </a:endParaRPr>
          </a:p>
          <a:p>
            <a:pPr fontAlgn="base"/>
            <a:r>
              <a:rPr lang="pl-PL" sz="2000" dirty="0">
                <a:solidFill>
                  <a:srgbClr val="17375E"/>
                </a:solidFill>
              </a:rPr>
              <a:t>W przypadku gdy partner będący organizatorem spotkania/seminarium/ konferencji pokrywa część kosztów pobytu (np. poprzez zapewnienie pełnych posiłków) należy odpowiednio pomniejszyć przysługujące pracownikowi partnera diety;</a:t>
            </a:r>
          </a:p>
          <a:p>
            <a:pPr lvl="0" fontAlgn="base"/>
            <a:r>
              <a:rPr lang="pl-PL" sz="2000" dirty="0">
                <a:solidFill>
                  <a:srgbClr val="17375E"/>
                </a:solidFill>
              </a:rPr>
              <a:t>W przypadku gdy w agendzie spotkania/seminarium/konferencji figurują posiłki, które faktycznie nie zostały zapewnione przez organizatora (a wskazują jedynie na charakter zaplanowanego czasu) podstawą do rozliczenia ekwiwalentu za posiłek jest potwierdzenie (np. mailowe) organizatora spotkania o zakresie, w jakim posiłki zostały zagwarantowane/nie zostały zagwarantowane.</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47</a:t>
            </a:fld>
            <a:endParaRPr lang="pl-PL"/>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lnSpc>
                <a:spcPct val="80000"/>
              </a:lnSpc>
              <a:spcAft>
                <a:spcPts val="600"/>
              </a:spcAft>
              <a:buNone/>
            </a:pPr>
            <a:r>
              <a:rPr lang="pl-PL" sz="2800" b="1" dirty="0">
                <a:solidFill>
                  <a:schemeClr val="tx2">
                    <a:lumMod val="75000"/>
                  </a:schemeClr>
                </a:solidFill>
              </a:rPr>
              <a:t>Zasady ogólne</a:t>
            </a:r>
            <a:endParaRPr lang="pl-PL" sz="2800" dirty="0"/>
          </a:p>
          <a:p>
            <a:pPr>
              <a:lnSpc>
                <a:spcPct val="80000"/>
              </a:lnSpc>
            </a:pPr>
            <a:r>
              <a:rPr lang="pl-PL" sz="2400" dirty="0">
                <a:solidFill>
                  <a:srgbClr val="17375E"/>
                </a:solidFill>
              </a:rPr>
              <a:t>Ta linia budżetowa jest przeznaczona na pokrycie kosztów ekspertyz i usług dostarczanych przez zewnętrzne podmioty publiczne lub prywatne lub osoby fizyczne spoza organizacji partnerskiej, nabywanych w celu zrealizowania pewnych zadań lub czynności związanych z realizacją projektu.</a:t>
            </a:r>
          </a:p>
          <a:p>
            <a:pPr>
              <a:lnSpc>
                <a:spcPct val="80000"/>
              </a:lnSpc>
            </a:pPr>
            <a:r>
              <a:rPr lang="pl-PL" sz="2400" dirty="0">
                <a:solidFill>
                  <a:srgbClr val="17375E"/>
                </a:solidFill>
              </a:rPr>
              <a:t>Obejmuje wydatki poniesione na podstawie umów lub pisemnych porozumień w oparciu o faktury lub wnioski o zwrot kosztów na rzecz usługodawców zewnętrznych, którym zlecono podwykonawstwo określonych zadań/działań związanych z realizacją projektu</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48</a:t>
            </a:fld>
            <a:endParaRPr lang="pl-PL"/>
          </a:p>
        </p:txBody>
      </p:sp>
    </p:spTree>
    <p:extLst>
      <p:ext uri="{BB962C8B-B14F-4D97-AF65-F5344CB8AC3E}">
        <p14:creationId xmlns:p14="http://schemas.microsoft.com/office/powerpoint/2010/main" val="4004930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buNone/>
            </a:pPr>
            <a:endParaRPr lang="pl-PL" sz="2400" b="1" dirty="0">
              <a:solidFill>
                <a:schemeClr val="tx2">
                  <a:lumMod val="75000"/>
                </a:schemeClr>
              </a:solidFill>
            </a:endParaRPr>
          </a:p>
          <a:p>
            <a:pPr marL="144000" indent="0" algn="just">
              <a:buNone/>
            </a:pPr>
            <a:r>
              <a:rPr lang="pl-PL" sz="2400" b="1" dirty="0">
                <a:solidFill>
                  <a:srgbClr val="17375E"/>
                </a:solidFill>
              </a:rPr>
              <a:t>Koszty zewnętrznych ekspertyz i usług winny być zgodne z cenami rynkowymi, a wybór wykonawców musi być dokonany zgodnie z zasadami udzielania zamówień publicznych, w tym ustawą Prawo zamówień publicznych oraz wewnętrznym regulacjami udzielania zamówień publicznych. Wszystkie zamówienia musza być dokonywane zgodnie z zasadą przejrzystości, równego traktowania i niedyskryminacji.</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49</a:t>
            </a:fld>
            <a:endParaRPr lang="pl-PL"/>
          </a:p>
        </p:txBody>
      </p:sp>
    </p:spTree>
    <p:extLst>
      <p:ext uri="{BB962C8B-B14F-4D97-AF65-F5344CB8AC3E}">
        <p14:creationId xmlns:p14="http://schemas.microsoft.com/office/powerpoint/2010/main" val="133045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342900" lvl="2" indent="-342900" algn="just">
              <a:lnSpc>
                <a:spcPct val="80000"/>
              </a:lnSpc>
              <a:spcBef>
                <a:spcPts val="1200"/>
              </a:spcBef>
              <a:spcAft>
                <a:spcPts val="1200"/>
              </a:spcAft>
              <a:buNone/>
            </a:pPr>
            <a:r>
              <a:rPr lang="pl-PL" sz="2800" b="1" dirty="0">
                <a:solidFill>
                  <a:schemeClr val="tx2">
                    <a:lumMod val="75000"/>
                  </a:schemeClr>
                </a:solidFill>
              </a:rPr>
              <a:t>Kalkulacja kosztów osobowych</a:t>
            </a:r>
          </a:p>
          <a:p>
            <a:pPr lvl="0">
              <a:lnSpc>
                <a:spcPct val="80000"/>
              </a:lnSpc>
              <a:spcAft>
                <a:spcPts val="600"/>
              </a:spcAft>
            </a:pPr>
            <a:r>
              <a:rPr lang="pl-PL" sz="2800" dirty="0">
                <a:solidFill>
                  <a:schemeClr val="tx2">
                    <a:lumMod val="75000"/>
                  </a:schemeClr>
                </a:solidFill>
              </a:rPr>
              <a:t>w pełnym wymiarze (</a:t>
            </a:r>
            <a:r>
              <a:rPr lang="pl-PL" sz="2800" b="1" dirty="0" err="1">
                <a:solidFill>
                  <a:schemeClr val="tx2">
                    <a:lumMod val="75000"/>
                  </a:schemeClr>
                </a:solidFill>
              </a:rPr>
              <a:t>full</a:t>
            </a:r>
            <a:r>
              <a:rPr lang="pl-PL" sz="2800" b="1" dirty="0">
                <a:solidFill>
                  <a:schemeClr val="tx2">
                    <a:lumMod val="75000"/>
                  </a:schemeClr>
                </a:solidFill>
              </a:rPr>
              <a:t> time) – </a:t>
            </a:r>
            <a:r>
              <a:rPr lang="pl-PL" sz="2800" dirty="0">
                <a:solidFill>
                  <a:schemeClr val="tx2">
                    <a:lumMod val="75000"/>
                  </a:schemeClr>
                </a:solidFill>
              </a:rPr>
              <a:t>pracownik 100% czasu pracy poświęca na realizację projektu </a:t>
            </a:r>
          </a:p>
          <a:p>
            <a:pPr lvl="0">
              <a:lnSpc>
                <a:spcPct val="80000"/>
              </a:lnSpc>
            </a:pPr>
            <a:r>
              <a:rPr lang="pl-PL" sz="2800" dirty="0">
                <a:solidFill>
                  <a:schemeClr val="tx2">
                    <a:lumMod val="75000"/>
                  </a:schemeClr>
                </a:solidFill>
              </a:rPr>
              <a:t>w niepełnym wymiarze (</a:t>
            </a:r>
            <a:r>
              <a:rPr lang="pl-PL" sz="2800" b="1" dirty="0">
                <a:solidFill>
                  <a:schemeClr val="tx2">
                    <a:lumMod val="75000"/>
                  </a:schemeClr>
                </a:solidFill>
              </a:rPr>
              <a:t>part time) –</a:t>
            </a:r>
            <a:r>
              <a:rPr lang="pl-PL" sz="2800" dirty="0">
                <a:solidFill>
                  <a:schemeClr val="tx2">
                    <a:lumMod val="75000"/>
                  </a:schemeClr>
                </a:solidFill>
              </a:rPr>
              <a:t> na realizację projektu pracownik poświęca część czasu pracy określonego w umowie, liczony na podstawie stawki godzinowej określonej poprzez podzielenie ostatnich udokumentowanych rocznych kosztów zatrudnienia brutto przez 1 720 godzin</a:t>
            </a:r>
          </a:p>
          <a:p>
            <a:pPr algn="just">
              <a:spcBef>
                <a:spcPts val="1200"/>
              </a:spcBef>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a:t>
            </a:fld>
            <a:endParaRPr lang="pl-PL"/>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r>
              <a:rPr lang="pl-PL" sz="2400" dirty="0">
                <a:solidFill>
                  <a:srgbClr val="17375E"/>
                </a:solidFill>
              </a:rPr>
              <a:t>Podmioty publiczne lub prywatne świadczące usługi muszą być inne niż instytucja partnera. </a:t>
            </a:r>
          </a:p>
          <a:p>
            <a:r>
              <a:rPr lang="pl-PL" sz="2400" dirty="0">
                <a:solidFill>
                  <a:srgbClr val="17375E"/>
                </a:solidFill>
              </a:rPr>
              <a:t>Osoby fizyczne, którym zleca się prace na rzecz projektu nie mogą być pracownikami zatrudnionymi w instytucji partnera. </a:t>
            </a:r>
          </a:p>
          <a:p>
            <a:r>
              <a:rPr lang="pl-PL" sz="2400" dirty="0">
                <a:solidFill>
                  <a:srgbClr val="17375E"/>
                </a:solidFill>
              </a:rPr>
              <a:t>Wykonawcami usług nie mogą być pozostali partnerzy projektu.  </a:t>
            </a:r>
          </a:p>
          <a:p>
            <a:r>
              <a:rPr lang="pl-PL" sz="2400" dirty="0">
                <a:solidFill>
                  <a:srgbClr val="17375E"/>
                </a:solidFill>
              </a:rPr>
              <a:t>Jeśli  pracownik partnera świadczy pracę na rzecz projektu, to  wydatek raportuje się w BL1 Koszty osobowe.  </a:t>
            </a: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50</a:t>
            </a:fld>
            <a:endParaRPr lang="pl-PL"/>
          </a:p>
        </p:txBody>
      </p:sp>
    </p:spTree>
    <p:extLst>
      <p:ext uri="{BB962C8B-B14F-4D97-AF65-F5344CB8AC3E}">
        <p14:creationId xmlns:p14="http://schemas.microsoft.com/office/powerpoint/2010/main" val="989798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buNone/>
            </a:pPr>
            <a:r>
              <a:rPr lang="pl-PL" sz="2800" b="1" dirty="0">
                <a:solidFill>
                  <a:srgbClr val="17375E"/>
                </a:solidFill>
              </a:rPr>
              <a:t>Przykładowe wydatki kwalifikowalne</a:t>
            </a:r>
          </a:p>
          <a:p>
            <a:pPr lvl="0" fontAlgn="base"/>
            <a:r>
              <a:rPr lang="pl-PL" sz="2000" dirty="0">
                <a:solidFill>
                  <a:srgbClr val="17375E"/>
                </a:solidFill>
              </a:rPr>
              <a:t>koszty zatrudnienia ekspertów zewnętrznych lub prelegentów biorący udział w spotkaniach, konferencjach seminariach;</a:t>
            </a:r>
          </a:p>
          <a:p>
            <a:pPr lvl="0" fontAlgn="base"/>
            <a:r>
              <a:rPr lang="pl-PL" sz="2000" dirty="0">
                <a:solidFill>
                  <a:srgbClr val="17375E"/>
                </a:solidFill>
              </a:rPr>
              <a:t>zewnętrzna niezależna kontrola finansowa (zgodnie z wymogami kontroli danego kraju);</a:t>
            </a:r>
          </a:p>
          <a:p>
            <a:pPr lvl="0" fontAlgn="base"/>
            <a:r>
              <a:rPr lang="pl-PL" sz="2000" dirty="0">
                <a:solidFill>
                  <a:srgbClr val="17375E"/>
                </a:solidFill>
              </a:rPr>
              <a:t>kontrole na mocy art. 125 ust. 4 lit. a) rozporządzenia (UE) nr 1303/2013 oraz art. 23 ust. 4 rozporządzenia (UE) nr 1299/2013; </a:t>
            </a:r>
          </a:p>
          <a:p>
            <a:pPr lvl="0" fontAlgn="base"/>
            <a:r>
              <a:rPr lang="pl-PL" sz="2000" dirty="0">
                <a:solidFill>
                  <a:srgbClr val="17375E"/>
                </a:solidFill>
              </a:rPr>
              <a:t>tłumaczenia;</a:t>
            </a:r>
          </a:p>
          <a:p>
            <a:pPr lvl="0" fontAlgn="base"/>
            <a:r>
              <a:rPr lang="pl-PL" sz="2000" dirty="0">
                <a:solidFill>
                  <a:srgbClr val="17375E"/>
                </a:solidFill>
              </a:rPr>
              <a:t>projektowanie, edytowanie, drukowanie oraz dystrybucja materiałów promocyjnych takich jak </a:t>
            </a:r>
            <a:r>
              <a:rPr lang="pl-PL" sz="2000" dirty="0" err="1">
                <a:solidFill>
                  <a:srgbClr val="17375E"/>
                </a:solidFill>
              </a:rPr>
              <a:t>newsletter</a:t>
            </a:r>
            <a:r>
              <a:rPr lang="pl-PL" sz="2000" dirty="0">
                <a:solidFill>
                  <a:srgbClr val="17375E"/>
                </a:solidFill>
              </a:rPr>
              <a:t>-y, broszury, ulotki, publikacje,  dodatki do gazet, komunikaty prasowe, torby, itp.</a:t>
            </a:r>
          </a:p>
          <a:p>
            <a:pPr lvl="0" fontAlgn="base"/>
            <a:r>
              <a:rPr lang="pl-PL" sz="2000" dirty="0">
                <a:solidFill>
                  <a:srgbClr val="17375E"/>
                </a:solidFill>
              </a:rPr>
              <a:t>usługi związane z organizacją i realizacją imprez lub spotkań (w tym wynajem, catering lub tłumaczenie);</a:t>
            </a: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51</a:t>
            </a:fld>
            <a:endParaRPr lang="pl-PL"/>
          </a:p>
        </p:txBody>
      </p:sp>
    </p:spTree>
    <p:extLst>
      <p:ext uri="{BB962C8B-B14F-4D97-AF65-F5344CB8AC3E}">
        <p14:creationId xmlns:p14="http://schemas.microsoft.com/office/powerpoint/2010/main" val="1022360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buNone/>
            </a:pPr>
            <a:r>
              <a:rPr lang="pl-PL" sz="2800" b="1" dirty="0">
                <a:solidFill>
                  <a:srgbClr val="17375E"/>
                </a:solidFill>
              </a:rPr>
              <a:t>Przykładowe wydatki kwalifikowalne - cd</a:t>
            </a:r>
          </a:p>
          <a:p>
            <a:pPr lvl="0" fontAlgn="base"/>
            <a:r>
              <a:rPr lang="pl-PL" sz="2000" dirty="0">
                <a:solidFill>
                  <a:srgbClr val="17375E"/>
                </a:solidFill>
              </a:rPr>
              <a:t>opracowania, analizy lub badania (np. ewaluacje, strategie, dokumenty koncepcyjne, projekty, podręczniki, prace naukowe); </a:t>
            </a:r>
          </a:p>
          <a:p>
            <a:pPr lvl="0" fontAlgn="base"/>
            <a:r>
              <a:rPr lang="pl-PL" sz="2000" dirty="0">
                <a:solidFill>
                  <a:srgbClr val="17375E"/>
                </a:solidFill>
              </a:rPr>
              <a:t>wsparcie przy zarządzaniu projektami i przy koordynacji lokalnej;</a:t>
            </a:r>
          </a:p>
          <a:p>
            <a:pPr lvl="0" fontAlgn="base"/>
            <a:r>
              <a:rPr lang="pl-PL" sz="2000" dirty="0">
                <a:solidFill>
                  <a:srgbClr val="17375E"/>
                </a:solidFill>
              </a:rPr>
              <a:t>koszty certyfikacji i audytu na szczeblu programu na mocy art. 126 i 127 rozporządzenia (UE) nr 1303/2013; </a:t>
            </a:r>
          </a:p>
          <a:p>
            <a:pPr lvl="0" fontAlgn="base"/>
            <a:r>
              <a:rPr lang="pl-PL" sz="2000" dirty="0">
                <a:solidFill>
                  <a:srgbClr val="17375E"/>
                </a:solidFill>
              </a:rPr>
              <a:t>podróż i zakwaterowanie ekspertów zewnętrznych, prelegentów, przewodniczących posiedzeń i dostawców usług; </a:t>
            </a:r>
          </a:p>
          <a:p>
            <a:pPr lvl="0" fontAlgn="base"/>
            <a:r>
              <a:rPr lang="pl-PL" sz="2000" dirty="0">
                <a:solidFill>
                  <a:srgbClr val="17375E"/>
                </a:solidFill>
              </a:rPr>
              <a:t>szkolenia; </a:t>
            </a:r>
          </a:p>
          <a:p>
            <a:pPr lvl="0" fontAlgn="base"/>
            <a:r>
              <a:rPr lang="pl-PL" sz="2000" dirty="0">
                <a:solidFill>
                  <a:srgbClr val="17375E"/>
                </a:solidFill>
              </a:rPr>
              <a:t>działania promocyjne i komunikacyjne, reklama i informacja związane z daną operacją lub programem EWT; </a:t>
            </a:r>
          </a:p>
          <a:p>
            <a:pPr lvl="0" fontAlgn="base"/>
            <a:r>
              <a:rPr lang="pl-PL" sz="2000" dirty="0">
                <a:solidFill>
                  <a:srgbClr val="17375E"/>
                </a:solidFill>
              </a:rPr>
              <a:t>uczestnictwo w wydarzeniach (np. opłaty rejestracyjne); </a:t>
            </a:r>
          </a:p>
          <a:p>
            <a:pPr fontAlgn="base"/>
            <a:r>
              <a:rPr lang="pl-PL" sz="2000" dirty="0">
                <a:solidFill>
                  <a:srgbClr val="17375E"/>
                </a:solidFill>
              </a:rPr>
              <a:t>zarządzanie finansowe; </a:t>
            </a:r>
          </a:p>
          <a:p>
            <a:pPr lvl="0" fontAlgn="base"/>
            <a:endParaRPr lang="pl-PL" sz="2000" dirty="0"/>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52</a:t>
            </a:fld>
            <a:endParaRPr lang="pl-PL"/>
          </a:p>
        </p:txBody>
      </p:sp>
    </p:spTree>
    <p:extLst>
      <p:ext uri="{BB962C8B-B14F-4D97-AF65-F5344CB8AC3E}">
        <p14:creationId xmlns:p14="http://schemas.microsoft.com/office/powerpoint/2010/main" val="3290687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buNone/>
            </a:pPr>
            <a:r>
              <a:rPr lang="pl-PL" sz="2800" b="1" dirty="0">
                <a:solidFill>
                  <a:srgbClr val="17375E"/>
                </a:solidFill>
              </a:rPr>
              <a:t>Przykładowe wydatki kwalifikowalne - cd</a:t>
            </a:r>
          </a:p>
          <a:p>
            <a:pPr lvl="0" fontAlgn="base"/>
            <a:r>
              <a:rPr lang="pl-PL" sz="2000" dirty="0">
                <a:solidFill>
                  <a:srgbClr val="17375E"/>
                </a:solidFill>
              </a:rPr>
              <a:t>opłaty za doradztwo prawne, opłaty notarialne, koszty ekspertów technicznych i finansowych, pozostałe opłaty za usługi doradcze i księgowe; </a:t>
            </a:r>
          </a:p>
          <a:p>
            <a:pPr lvl="0" fontAlgn="base"/>
            <a:r>
              <a:rPr lang="pl-PL" sz="2000" dirty="0">
                <a:solidFill>
                  <a:srgbClr val="17375E"/>
                </a:solidFill>
              </a:rPr>
              <a:t>prawa własności intelektualnej; </a:t>
            </a:r>
          </a:p>
          <a:p>
            <a:pPr lvl="0" fontAlgn="base"/>
            <a:r>
              <a:rPr lang="pl-PL" sz="2000" dirty="0">
                <a:solidFill>
                  <a:srgbClr val="17375E"/>
                </a:solidFill>
              </a:rPr>
              <a:t>zaliczki na zewnętrznych usługodawców, o ile są one zgodnie z przepisami krajowymi oraz zostały uregulowane w umowie</a:t>
            </a:r>
          </a:p>
          <a:p>
            <a:pPr lvl="0" fontAlgn="base"/>
            <a:r>
              <a:rPr lang="pl-PL" sz="2000" dirty="0">
                <a:solidFill>
                  <a:srgbClr val="17375E"/>
                </a:solidFill>
              </a:rPr>
              <a:t>systemy informatyczne, opracowywanie, modyfikacja i aktualizacja stron internetowych; </a:t>
            </a:r>
          </a:p>
          <a:p>
            <a:pPr lvl="0" fontAlgn="base"/>
            <a:r>
              <a:rPr lang="pl-PL" sz="2000" dirty="0">
                <a:solidFill>
                  <a:srgbClr val="17375E"/>
                </a:solidFill>
              </a:rPr>
              <a:t>inne specyficzne ekspertyzy i usługi niezbędne dla realizacji projektu.</a:t>
            </a: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53</a:t>
            </a:fld>
            <a:endParaRPr lang="pl-PL"/>
          </a:p>
        </p:txBody>
      </p:sp>
    </p:spTree>
    <p:extLst>
      <p:ext uri="{BB962C8B-B14F-4D97-AF65-F5344CB8AC3E}">
        <p14:creationId xmlns:p14="http://schemas.microsoft.com/office/powerpoint/2010/main" val="2127347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spcAft>
                <a:spcPts val="600"/>
              </a:spcAft>
              <a:buNone/>
            </a:pPr>
            <a:r>
              <a:rPr lang="pl-PL" sz="2800" b="1" dirty="0">
                <a:solidFill>
                  <a:srgbClr val="17375E"/>
                </a:solidFill>
              </a:rPr>
              <a:t>Przykładowe wydatki niekwalifikowalne</a:t>
            </a:r>
            <a:endParaRPr lang="pl-PL" sz="2800" dirty="0">
              <a:solidFill>
                <a:schemeClr val="tx2">
                  <a:lumMod val="50000"/>
                </a:schemeClr>
              </a:solidFill>
            </a:endParaRPr>
          </a:p>
          <a:p>
            <a:pPr lvl="0" fontAlgn="base">
              <a:lnSpc>
                <a:spcPct val="80000"/>
              </a:lnSpc>
            </a:pPr>
            <a:r>
              <a:rPr lang="pl-PL" sz="2400" dirty="0">
                <a:solidFill>
                  <a:srgbClr val="17375E"/>
                </a:solidFill>
              </a:rPr>
              <a:t>kawa / herbatniki dla małych spotkań projektowych rozliczanych ryczałtem w linii budżetowej nr 2 Wydatki administracyjno-biurowe,</a:t>
            </a:r>
          </a:p>
          <a:p>
            <a:pPr lvl="0" fontAlgn="base">
              <a:lnSpc>
                <a:spcPct val="80000"/>
              </a:lnSpc>
            </a:pPr>
            <a:r>
              <a:rPr lang="pl-PL" sz="2400" dirty="0">
                <a:solidFill>
                  <a:srgbClr val="17375E"/>
                </a:solidFill>
              </a:rPr>
              <a:t>koszty prezentów, upominków, gadżetów/materiałów promocyjnych lub informacyjnych, których wartość jednostkowa jest wyższa od 50 EUR,</a:t>
            </a:r>
          </a:p>
          <a:p>
            <a:pPr lvl="0" fontAlgn="base">
              <a:lnSpc>
                <a:spcPct val="80000"/>
              </a:lnSpc>
            </a:pPr>
            <a:r>
              <a:rPr lang="pl-PL" sz="2400" dirty="0">
                <a:solidFill>
                  <a:srgbClr val="17375E"/>
                </a:solidFill>
              </a:rPr>
              <a:t>opracowania, analizy na tematy niezwiązane bezpośrednio z realizacją projektu,</a:t>
            </a:r>
          </a:p>
          <a:p>
            <a:pPr lvl="0" fontAlgn="base">
              <a:lnSpc>
                <a:spcPct val="80000"/>
              </a:lnSpc>
            </a:pPr>
            <a:r>
              <a:rPr lang="pl-PL" sz="2400" dirty="0">
                <a:solidFill>
                  <a:srgbClr val="17375E"/>
                </a:solidFill>
              </a:rPr>
              <a:t>koszty zatrudnienia innych partnerów tego samego projektu oraz ich pracowników w celu realizacji zadań projektu,</a:t>
            </a:r>
          </a:p>
          <a:p>
            <a:pPr marL="144000" lvl="0" indent="0" algn="just">
              <a:buNone/>
            </a:pPr>
            <a:endParaRPr lang="pl-PL" sz="2000" dirty="0">
              <a:solidFill>
                <a:schemeClr val="tx2">
                  <a:lumMod val="50000"/>
                </a:schemeClr>
              </a:solidFill>
            </a:endParaRPr>
          </a:p>
          <a:p>
            <a:pPr>
              <a:buNone/>
            </a:pPr>
            <a:endParaRPr lang="pl-PL" sz="20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54</a:t>
            </a:fld>
            <a:endParaRPr lang="pl-PL"/>
          </a:p>
        </p:txBody>
      </p:sp>
    </p:spTree>
    <p:extLst>
      <p:ext uri="{BB962C8B-B14F-4D97-AF65-F5344CB8AC3E}">
        <p14:creationId xmlns:p14="http://schemas.microsoft.com/office/powerpoint/2010/main" val="3099890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144000" lvl="0" indent="0" algn="just">
              <a:spcAft>
                <a:spcPts val="600"/>
              </a:spcAft>
              <a:buNone/>
            </a:pPr>
            <a:r>
              <a:rPr lang="pl-PL" sz="2800" b="1" dirty="0">
                <a:solidFill>
                  <a:srgbClr val="17375E"/>
                </a:solidFill>
              </a:rPr>
              <a:t>Przykładowe wydatki niekwalifikowalne – cd.</a:t>
            </a:r>
            <a:endParaRPr lang="pl-PL" sz="2800" dirty="0">
              <a:solidFill>
                <a:srgbClr val="17375E"/>
              </a:solidFill>
            </a:endParaRPr>
          </a:p>
          <a:p>
            <a:pPr lvl="0" fontAlgn="base">
              <a:lnSpc>
                <a:spcPct val="80000"/>
              </a:lnSpc>
            </a:pPr>
            <a:r>
              <a:rPr lang="pl-PL" sz="2400" dirty="0">
                <a:solidFill>
                  <a:srgbClr val="17375E"/>
                </a:solidFill>
              </a:rPr>
              <a:t>zaliczki na usługi/zakupy, chyba że zostały przewidziane w umowie lub wynikają z przepisów prawa,</a:t>
            </a:r>
          </a:p>
          <a:p>
            <a:pPr lvl="0" fontAlgn="base">
              <a:lnSpc>
                <a:spcPct val="80000"/>
              </a:lnSpc>
            </a:pPr>
            <a:r>
              <a:rPr lang="pl-PL" sz="2400" dirty="0">
                <a:solidFill>
                  <a:srgbClr val="17375E"/>
                </a:solidFill>
              </a:rPr>
              <a:t>koszty występów artystów chyba, że są one istotne i uzasadnione dla projektu np. projekt turystyczny ,</a:t>
            </a:r>
          </a:p>
          <a:p>
            <a:pPr lvl="0" fontAlgn="base">
              <a:lnSpc>
                <a:spcPct val="80000"/>
              </a:lnSpc>
            </a:pPr>
            <a:r>
              <a:rPr lang="cs-CZ" sz="2400" dirty="0">
                <a:solidFill>
                  <a:srgbClr val="17375E"/>
                </a:solidFill>
              </a:rPr>
              <a:t>koszt szkoleń ogólnych dla pracowników (np. kursy językowe, MS Office itp.),</a:t>
            </a:r>
            <a:endParaRPr lang="pl-PL" sz="2400" dirty="0">
              <a:solidFill>
                <a:srgbClr val="17375E"/>
              </a:solidFill>
            </a:endParaRPr>
          </a:p>
          <a:p>
            <a:pPr lvl="0" fontAlgn="base">
              <a:lnSpc>
                <a:spcPct val="80000"/>
              </a:lnSpc>
            </a:pPr>
            <a:r>
              <a:rPr lang="cs-CZ" sz="2400" dirty="0">
                <a:solidFill>
                  <a:srgbClr val="17375E"/>
                </a:solidFill>
              </a:rPr>
              <a:t>zmiany umów niezgodne z zasadami zamówień publicznych. </a:t>
            </a:r>
            <a:endParaRPr lang="pl-PL" sz="2400" dirty="0">
              <a:solidFill>
                <a:srgbClr val="17375E"/>
              </a:solidFill>
            </a:endParaRPr>
          </a:p>
          <a:p>
            <a:pPr marL="144000" lvl="0" indent="0" algn="just">
              <a:buNone/>
            </a:pPr>
            <a:endParaRPr lang="pl-PL" sz="2000" dirty="0">
              <a:solidFill>
                <a:schemeClr val="tx2">
                  <a:lumMod val="50000"/>
                </a:schemeClr>
              </a:solidFill>
            </a:endParaRPr>
          </a:p>
          <a:p>
            <a:pPr>
              <a:buNone/>
            </a:pPr>
            <a:endParaRPr lang="pl-PL" sz="20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55</a:t>
            </a:fld>
            <a:endParaRPr lang="pl-PL"/>
          </a:p>
        </p:txBody>
      </p:sp>
    </p:spTree>
    <p:extLst>
      <p:ext uri="{BB962C8B-B14F-4D97-AF65-F5344CB8AC3E}">
        <p14:creationId xmlns:p14="http://schemas.microsoft.com/office/powerpoint/2010/main" val="4077349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latin typeface="+mn-lt"/>
            </a:endParaRPr>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x-none" sz="2800" b="1">
                <a:solidFill>
                  <a:srgbClr val="17375E"/>
                </a:solidFill>
              </a:rPr>
              <a:t>Dokumentacja wydatków:</a:t>
            </a:r>
            <a:endParaRPr lang="pl-PL" sz="2800" dirty="0">
              <a:solidFill>
                <a:srgbClr val="17375E"/>
              </a:solidFill>
            </a:endParaRPr>
          </a:p>
          <a:p>
            <a:pPr lvl="0" fontAlgn="base"/>
            <a:r>
              <a:rPr lang="pl-PL" sz="2400" dirty="0">
                <a:solidFill>
                  <a:srgbClr val="17375E"/>
                </a:solidFill>
              </a:rPr>
              <a:t>u</a:t>
            </a:r>
            <a:r>
              <a:rPr lang="cs-CZ" sz="2400" dirty="0">
                <a:solidFill>
                  <a:srgbClr val="17375E"/>
                </a:solidFill>
              </a:rPr>
              <a:t>mowy, kontrakty, umowy</a:t>
            </a:r>
            <a:r>
              <a:rPr lang="pl-PL" sz="2400" dirty="0">
                <a:solidFill>
                  <a:srgbClr val="17375E"/>
                </a:solidFill>
              </a:rPr>
              <a:t> zlecenia, umowy o dzieło wraz z rachunkami, wskazaniem sposobu wyliczenia wynagrodzenia oraz poświadczeniem odbioru zadania, wraz z efektem wykonanej pracy (np. analiza, ekspertyza, notatka),</a:t>
            </a:r>
          </a:p>
          <a:p>
            <a:pPr lvl="0" fontAlgn="base"/>
            <a:r>
              <a:rPr lang="pl-PL" sz="2400" dirty="0">
                <a:solidFill>
                  <a:srgbClr val="17375E"/>
                </a:solidFill>
              </a:rPr>
              <a:t>umowy z podmiotami zewnętrznymi wraz z fakturami VAT, dowodami zapłaty za nie oraz protokołami odbioru dostaw i usług,</a:t>
            </a:r>
          </a:p>
          <a:p>
            <a:pPr lvl="0" fontAlgn="base"/>
            <a:r>
              <a:rPr lang="pl-PL" sz="2400" dirty="0">
                <a:solidFill>
                  <a:srgbClr val="17375E"/>
                </a:solidFill>
              </a:rPr>
              <a:t>dokumentacja z przeprowadzonego postępowania przetargowego zrealizowanego zgodnie z ustawą Prawo zamówień publicznych,</a:t>
            </a: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56</a:t>
            </a:fld>
            <a:endParaRPr lang="pl-PL"/>
          </a:p>
        </p:txBody>
      </p:sp>
    </p:spTree>
    <p:extLst>
      <p:ext uri="{BB962C8B-B14F-4D97-AF65-F5344CB8AC3E}">
        <p14:creationId xmlns:p14="http://schemas.microsoft.com/office/powerpoint/2010/main" val="4146488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latin typeface="+mn-lt"/>
            </a:endParaRPr>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x-none" sz="2800" b="1" dirty="0">
                <a:solidFill>
                  <a:schemeClr val="tx2">
                    <a:lumMod val="75000"/>
                  </a:schemeClr>
                </a:solidFill>
              </a:rPr>
              <a:t>Dokumentacja wydatków</a:t>
            </a:r>
            <a:r>
              <a:rPr lang="pl-PL" sz="2800" b="1" dirty="0">
                <a:solidFill>
                  <a:schemeClr val="tx2">
                    <a:lumMod val="75000"/>
                  </a:schemeClr>
                </a:solidFill>
              </a:rPr>
              <a:t>  - cd.</a:t>
            </a:r>
            <a:endParaRPr lang="pl-PL" sz="2800" dirty="0">
              <a:solidFill>
                <a:schemeClr val="tx2">
                  <a:lumMod val="75000"/>
                </a:schemeClr>
              </a:solidFill>
            </a:endParaRPr>
          </a:p>
          <a:p>
            <a:pPr lvl="0" fontAlgn="base"/>
            <a:r>
              <a:rPr lang="pl-PL" sz="2400" dirty="0">
                <a:solidFill>
                  <a:srgbClr val="17375E"/>
                </a:solidFill>
              </a:rPr>
              <a:t>W przypadku zamówień poniżej progów stosowania ustawy PZP– dokumentacja całego procesu, potwierdzająca wybranie najkorzystniejszej oferty, w tym zgodnie z obowiązującym wewnętrznym regulaminem udzielania zamówień publicznych zwolnionych z stosowania ustawy Prawo zamówień publicznych. Partner musi posiadać dokumentację potwierdzającą, że wydatki zostały poniesione zgodnie z zasadą przejrzystości, równego traktowania, niedyskryminacji i uczciwej konkurencji nawet w przypadku braku wewnętrznych regulacji w tym zakresie. </a:t>
            </a:r>
          </a:p>
          <a:p>
            <a:pPr lvl="0" fontAlgn="base"/>
            <a:endParaRPr lang="pl-PL" sz="24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57</a:t>
            </a:fld>
            <a:endParaRPr lang="pl-PL"/>
          </a:p>
        </p:txBody>
      </p:sp>
    </p:spTree>
    <p:extLst>
      <p:ext uri="{BB962C8B-B14F-4D97-AF65-F5344CB8AC3E}">
        <p14:creationId xmlns:p14="http://schemas.microsoft.com/office/powerpoint/2010/main" val="2700034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latin typeface="+mn-lt"/>
            </a:endParaRPr>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x-none" sz="2800" b="1">
                <a:solidFill>
                  <a:schemeClr val="tx2">
                    <a:lumMod val="50000"/>
                  </a:schemeClr>
                </a:solidFill>
              </a:rPr>
              <a:t>Dokumentacja wydatków</a:t>
            </a:r>
            <a:r>
              <a:rPr lang="pl-PL" sz="2800" b="1" dirty="0">
                <a:solidFill>
                  <a:schemeClr val="tx2">
                    <a:lumMod val="50000"/>
                  </a:schemeClr>
                </a:solidFill>
              </a:rPr>
              <a:t>  - cd.</a:t>
            </a:r>
            <a:endParaRPr lang="pl-PL" sz="2800" dirty="0">
              <a:solidFill>
                <a:schemeClr val="tx2">
                  <a:lumMod val="50000"/>
                </a:schemeClr>
              </a:solidFill>
            </a:endParaRPr>
          </a:p>
          <a:p>
            <a:pPr fontAlgn="base"/>
            <a:r>
              <a:rPr lang="pl-PL" sz="2400" dirty="0">
                <a:solidFill>
                  <a:schemeClr val="tx2">
                    <a:lumMod val="50000"/>
                  </a:schemeClr>
                </a:solidFill>
              </a:rPr>
              <a:t>Faktury VAT/rachunki za usługi związane z realizacją spotkań wraz z dowodami zapłaty za nie,</a:t>
            </a:r>
          </a:p>
          <a:p>
            <a:pPr lvl="0" fontAlgn="base"/>
            <a:r>
              <a:rPr lang="pl-PL" sz="2400" dirty="0">
                <a:solidFill>
                  <a:schemeClr val="tx2">
                    <a:lumMod val="50000"/>
                  </a:schemeClr>
                </a:solidFill>
              </a:rPr>
              <a:t>Egzemplarz materiału promocyjnego (np. ulotki, plakatu, broszury, folderu promującego projekt, wkładki do gazety, ogłoszenia prasowego promującego projekt), a w przypadku materiałów promocyjnych/informacyjnych o dużych gabarytach zdjęcia tych materiałów, z których przynajmniej jedno przedstawia prawidłowe oznakowanie materiałów;</a:t>
            </a:r>
          </a:p>
          <a:p>
            <a:pPr lvl="0" fontAlgn="base"/>
            <a:r>
              <a:rPr lang="pl-PL" sz="2400" dirty="0">
                <a:solidFill>
                  <a:schemeClr val="tx2">
                    <a:lumMod val="50000"/>
                  </a:schemeClr>
                </a:solidFill>
              </a:rPr>
              <a:t>Egzemplarz wykonanego raportu, analizy, przetłumaczonych dokumentów, </a:t>
            </a:r>
          </a:p>
          <a:p>
            <a:pPr lvl="0" fontAlgn="base"/>
            <a:endParaRPr lang="pl-PL" sz="24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58</a:t>
            </a:fld>
            <a:endParaRPr lang="pl-PL"/>
          </a:p>
        </p:txBody>
      </p:sp>
    </p:spTree>
    <p:extLst>
      <p:ext uri="{BB962C8B-B14F-4D97-AF65-F5344CB8AC3E}">
        <p14:creationId xmlns:p14="http://schemas.microsoft.com/office/powerpoint/2010/main" val="101740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latin typeface="+mn-lt"/>
            </a:endParaRPr>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x-none" sz="2800" b="1">
                <a:solidFill>
                  <a:srgbClr val="17375E"/>
                </a:solidFill>
              </a:rPr>
              <a:t>Dokumentacja wydatków</a:t>
            </a:r>
            <a:r>
              <a:rPr lang="pl-PL" sz="2800" b="1" dirty="0">
                <a:solidFill>
                  <a:srgbClr val="17375E"/>
                </a:solidFill>
              </a:rPr>
              <a:t>  - cd.</a:t>
            </a:r>
            <a:endParaRPr lang="pl-PL" sz="2800" dirty="0">
              <a:solidFill>
                <a:srgbClr val="17375E"/>
              </a:solidFill>
            </a:endParaRPr>
          </a:p>
          <a:p>
            <a:pPr lvl="0" fontAlgn="base"/>
            <a:r>
              <a:rPr lang="pl-PL" sz="2400" dirty="0">
                <a:solidFill>
                  <a:srgbClr val="17375E"/>
                </a:solidFill>
              </a:rPr>
              <a:t>Adres strony internetowej – w przypadku tworzenia strony internetowej,</a:t>
            </a:r>
          </a:p>
          <a:p>
            <a:pPr lvl="0" fontAlgn="base"/>
            <a:r>
              <a:rPr lang="pl-PL" sz="2400" dirty="0">
                <a:solidFill>
                  <a:srgbClr val="17375E"/>
                </a:solidFill>
              </a:rPr>
              <a:t>Nagranie spotu emitowanego w TV lub w radio reklamującego projekt z pisemnym potwierdzeniem emitenta co do daty, godziny i miejsca emisji,</a:t>
            </a:r>
          </a:p>
          <a:p>
            <a:pPr lvl="0" fontAlgn="base"/>
            <a:r>
              <a:rPr lang="pl-PL" sz="2400" dirty="0">
                <a:solidFill>
                  <a:srgbClr val="17375E"/>
                </a:solidFill>
              </a:rPr>
              <a:t>Agenda organizowanego przez partnera spotkania,</a:t>
            </a:r>
          </a:p>
          <a:p>
            <a:pPr lvl="0" fontAlgn="base"/>
            <a:r>
              <a:rPr lang="pl-PL" sz="2400" dirty="0">
                <a:solidFill>
                  <a:srgbClr val="17375E"/>
                </a:solidFill>
              </a:rPr>
              <a:t>Lista obecności na organizowanym przez partnera spotkaniu. </a:t>
            </a:r>
          </a:p>
          <a:p>
            <a:pPr lvl="0" fontAlgn="base"/>
            <a:endParaRPr lang="pl-PL" sz="2400" dirty="0">
              <a:solidFill>
                <a:schemeClr val="tx2">
                  <a:lumMod val="75000"/>
                </a:schemeClr>
              </a:solidFill>
            </a:endParaRPr>
          </a:p>
          <a:p>
            <a:pPr marL="144000" lvl="0" indent="0" algn="just">
              <a:buNone/>
            </a:pPr>
            <a:endParaRPr lang="pl-PL" sz="2400" dirty="0">
              <a:solidFill>
                <a:schemeClr val="tx2">
                  <a:lumMod val="75000"/>
                </a:schemeClr>
              </a:solidFill>
            </a:endParaRPr>
          </a:p>
          <a:p>
            <a:pPr>
              <a:buNone/>
            </a:pPr>
            <a:endParaRPr lang="pl-PL" sz="1600"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59</a:t>
            </a:fld>
            <a:endParaRPr lang="pl-PL"/>
          </a:p>
        </p:txBody>
      </p:sp>
    </p:spTree>
    <p:extLst>
      <p:ext uri="{BB962C8B-B14F-4D97-AF65-F5344CB8AC3E}">
        <p14:creationId xmlns:p14="http://schemas.microsoft.com/office/powerpoint/2010/main" val="43837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a:t>
            </a:r>
            <a:r>
              <a:rPr lang="pl-PL" sz="3600" b="1" dirty="0">
                <a:solidFill>
                  <a:srgbClr val="17375E"/>
                </a:solidFill>
                <a:latin typeface="+mn-lt"/>
              </a:rPr>
              <a:t>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fontScale="40000" lnSpcReduction="20000"/>
          </a:bodyPr>
          <a:lstStyle/>
          <a:p>
            <a:pPr marL="0" lvl="3" indent="0" algn="just">
              <a:spcBef>
                <a:spcPts val="1200"/>
              </a:spcBef>
              <a:buNone/>
            </a:pPr>
            <a:r>
              <a:rPr lang="pl-PL" sz="7000" b="1" dirty="0">
                <a:solidFill>
                  <a:schemeClr val="tx2">
                    <a:lumMod val="75000"/>
                  </a:schemeClr>
                </a:solidFill>
              </a:rPr>
              <a:t>W pełnym wymiarze (100%)</a:t>
            </a:r>
            <a:endParaRPr lang="pl-PL" sz="7000" b="1" dirty="0">
              <a:solidFill>
                <a:srgbClr val="17375E"/>
              </a:solidFill>
            </a:endParaRPr>
          </a:p>
          <a:p>
            <a:r>
              <a:rPr lang="pl-PL" sz="6000" dirty="0">
                <a:solidFill>
                  <a:srgbClr val="17375E"/>
                </a:solidFill>
              </a:rPr>
              <a:t>za kwalifikowalne mogą być uznane całkowite koszty zatrudnienia brutto ponoszone przez pracodawcę : </a:t>
            </a:r>
            <a:r>
              <a:rPr lang="pl-PL" sz="6000" b="1" dirty="0">
                <a:solidFill>
                  <a:srgbClr val="17375E"/>
                </a:solidFill>
              </a:rPr>
              <a:t>wynagrodzenie brutto + składki ZUS (odpłatność pracodawcy)</a:t>
            </a:r>
            <a:r>
              <a:rPr lang="pl-PL" sz="6000" dirty="0">
                <a:solidFill>
                  <a:srgbClr val="17375E"/>
                </a:solidFill>
              </a:rPr>
              <a:t>.</a:t>
            </a:r>
          </a:p>
          <a:p>
            <a:r>
              <a:rPr lang="pl-PL" sz="6000" dirty="0">
                <a:solidFill>
                  <a:schemeClr val="tx2">
                    <a:lumMod val="75000"/>
                  </a:schemeClr>
                </a:solidFill>
              </a:rPr>
              <a:t>wymiar czasu pracy poświęcony na realizację zadań w projekcie jest określony w umowie </a:t>
            </a:r>
            <a:r>
              <a:rPr lang="pl-PL" sz="6000" dirty="0">
                <a:solidFill>
                  <a:srgbClr val="17375E"/>
                </a:solidFill>
              </a:rPr>
              <a:t>lub innym równoważnym dokumencie delegującym osobę do wykonywania zadań w projekcie (w treści lub w formie załącznika np. opisu stanowiska pracy, zakresu obowiązków). </a:t>
            </a:r>
          </a:p>
          <a:p>
            <a:r>
              <a:rPr lang="pl-PL" sz="6000" b="1" dirty="0">
                <a:solidFill>
                  <a:srgbClr val="17375E"/>
                </a:solidFill>
              </a:rPr>
              <a:t>Z dokumentu musi jednoznacznie wynikać, że na wykonywanie zadań w projekcie poświęca się 100% czasu pracy. </a:t>
            </a:r>
          </a:p>
          <a:p>
            <a:pPr marL="0" indent="0" algn="just">
              <a:spcBef>
                <a:spcPts val="1200"/>
              </a:spcBef>
              <a:buNone/>
            </a:pPr>
            <a:endParaRPr lang="pl-PL" b="1" dirty="0"/>
          </a:p>
          <a:p>
            <a:pPr algn="just">
              <a:spcBef>
                <a:spcPts val="1200"/>
              </a:spcBef>
              <a:buNone/>
            </a:pPr>
            <a:endParaRPr lang="pl-PL" dirty="0">
              <a:solidFill>
                <a:schemeClr val="tx2">
                  <a:lumMod val="75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a:t>
            </a:fld>
            <a:endParaRPr lang="pl-PL"/>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pl-PL" sz="2800" b="1" dirty="0">
                <a:solidFill>
                  <a:schemeClr val="tx2">
                    <a:lumMod val="75000"/>
                  </a:schemeClr>
                </a:solidFill>
              </a:rPr>
              <a:t>Wskazówki praktyczne</a:t>
            </a:r>
            <a:endParaRPr lang="pl-PL" sz="2800" dirty="0">
              <a:solidFill>
                <a:schemeClr val="tx2">
                  <a:lumMod val="75000"/>
                </a:schemeClr>
              </a:solidFill>
            </a:endParaRPr>
          </a:p>
          <a:p>
            <a:pPr lvl="0"/>
            <a:r>
              <a:rPr lang="pl-PL" sz="2400" dirty="0">
                <a:solidFill>
                  <a:srgbClr val="17375E"/>
                </a:solidFill>
              </a:rPr>
              <a:t>Podwykonawstwo pomiędzy partnerami projektu jest niedozwolone.</a:t>
            </a:r>
          </a:p>
          <a:p>
            <a:pPr lvl="0"/>
            <a:r>
              <a:rPr lang="pl-PL" sz="2400" dirty="0">
                <a:solidFill>
                  <a:srgbClr val="17375E"/>
                </a:solidFill>
              </a:rPr>
              <a:t>Podpisywanie umów z pracownikami organizacji partnerskich jako ekspertami zewnętrznymi, np. jako </a:t>
            </a:r>
            <a:r>
              <a:rPr lang="pl-PL" sz="2400" dirty="0" err="1">
                <a:solidFill>
                  <a:srgbClr val="17375E"/>
                </a:solidFill>
              </a:rPr>
              <a:t>freelancerów</a:t>
            </a:r>
            <a:r>
              <a:rPr lang="pl-PL" sz="2400" dirty="0">
                <a:solidFill>
                  <a:srgbClr val="17375E"/>
                </a:solidFill>
              </a:rPr>
              <a:t>, jest niedozwolone.</a:t>
            </a:r>
          </a:p>
          <a:p>
            <a:pPr lvl="0"/>
            <a:r>
              <a:rPr lang="pl-PL" sz="2400" dirty="0">
                <a:solidFill>
                  <a:srgbClr val="17375E"/>
                </a:solidFill>
              </a:rPr>
              <a:t>Zgodnie z ogólną zasadą upominki są kwalifikowalne w ramach projektu  jeśli ich cena za sztukę nie przekracza 50 EUR oraz pod warunkiem, że są one wykorzystywane do działań promocyjnych lub komunikacyjnych. Jak każdy materiał promocyjny, upominki muszą być oznakowane logiem projektu. </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60</a:t>
            </a:fld>
            <a:endParaRPr lang="pl-PL"/>
          </a:p>
        </p:txBody>
      </p:sp>
    </p:spTree>
    <p:extLst>
      <p:ext uri="{BB962C8B-B14F-4D97-AF65-F5344CB8AC3E}">
        <p14:creationId xmlns:p14="http://schemas.microsoft.com/office/powerpoint/2010/main" val="2307304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latin typeface="+mn-lt"/>
            </a:endParaRPr>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pl-PL" sz="2800" b="1" dirty="0">
                <a:solidFill>
                  <a:schemeClr val="tx2">
                    <a:lumMod val="75000"/>
                  </a:schemeClr>
                </a:solidFill>
              </a:rPr>
              <a:t>Wskazówki praktyczne</a:t>
            </a:r>
            <a:endParaRPr lang="pl-PL" sz="2800" dirty="0">
              <a:solidFill>
                <a:schemeClr val="tx2">
                  <a:lumMod val="75000"/>
                </a:schemeClr>
              </a:solidFill>
            </a:endParaRPr>
          </a:p>
          <a:p>
            <a:pPr marL="342000" algn="just" fontAlgn="base"/>
            <a:r>
              <a:rPr lang="pl-PL" sz="2400" dirty="0">
                <a:solidFill>
                  <a:srgbClr val="17375E"/>
                </a:solidFill>
              </a:rPr>
              <a:t>Umowy z wykonawcami powinny zawierać oznakowanie zgodnie z zasadami wizualizacji Programu, w tym umowy, pisemne porozumienia, zlecenia muszą zawierać odniesienie do projektu.  </a:t>
            </a:r>
          </a:p>
          <a:p>
            <a:pPr marL="342000" algn="just" fontAlgn="base"/>
            <a:r>
              <a:rPr lang="pl-PL" sz="2400" dirty="0">
                <a:solidFill>
                  <a:srgbClr val="17375E"/>
                </a:solidFill>
              </a:rPr>
              <a:t>W przypadku umów rozliczanych stawką (np. godzinową, dzienną),  wartość stawki oraz ich liczba przewidziana na wykonanie przedmiotu zamówienia muszą być wskazane w umowie.</a:t>
            </a:r>
          </a:p>
          <a:p>
            <a:pPr marL="144000" lvl="0" indent="0" algn="just">
              <a:buNone/>
            </a:pPr>
            <a:endParaRPr lang="pl-PL" sz="2400" dirty="0">
              <a:solidFill>
                <a:schemeClr val="tx2">
                  <a:lumMod val="75000"/>
                </a:schemeClr>
              </a:solidFill>
            </a:endParaRP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61</a:t>
            </a:fld>
            <a:endParaRPr lang="pl-PL"/>
          </a:p>
        </p:txBody>
      </p:sp>
    </p:spTree>
    <p:extLst>
      <p:ext uri="{BB962C8B-B14F-4D97-AF65-F5344CB8AC3E}">
        <p14:creationId xmlns:p14="http://schemas.microsoft.com/office/powerpoint/2010/main" val="330686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buNone/>
            </a:pPr>
            <a:r>
              <a:rPr lang="pl-PL" sz="2800" b="1" dirty="0">
                <a:solidFill>
                  <a:schemeClr val="tx2">
                    <a:lumMod val="75000"/>
                  </a:schemeClr>
                </a:solidFill>
              </a:rPr>
              <a:t>Wskazówki praktyczne – cd.</a:t>
            </a:r>
            <a:endParaRPr lang="pl-PL" sz="2800" dirty="0">
              <a:solidFill>
                <a:schemeClr val="tx2">
                  <a:lumMod val="75000"/>
                </a:schemeClr>
              </a:solidFill>
            </a:endParaRPr>
          </a:p>
          <a:p>
            <a:pPr lvl="0"/>
            <a:r>
              <a:rPr lang="pl-PL" sz="2400" dirty="0">
                <a:solidFill>
                  <a:srgbClr val="17375E"/>
                </a:solidFill>
              </a:rPr>
              <a:t>Zmiany w umowach z wykonawcami (aneksy), które nie zostały przewidziane na etapie wyboru wykonawców (np. w SIWZ, w treści zapytania ofertowego, we wzorze umowy), mające wpływ na warunki konkurencji w danym postępowaniu i/lub mogące prowadzić do zmiany kręgu wykonawców, którzy mogliby o takie zamówienie się ubiegać są zabronione. </a:t>
            </a:r>
          </a:p>
          <a:p>
            <a:pPr lvl="0"/>
            <a:r>
              <a:rPr lang="pl-PL" sz="2400" dirty="0">
                <a:solidFill>
                  <a:srgbClr val="17375E"/>
                </a:solidFill>
              </a:rPr>
              <a:t>Wśród takich zmian co do zasady należy wskazać: zmiany ceny oferty, terminu wykonania zamówienia, warunków gwarancji lub sposobu płatności.</a:t>
            </a:r>
          </a:p>
          <a:p>
            <a:pPr>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62</a:t>
            </a:fld>
            <a:endParaRPr lang="pl-PL"/>
          </a:p>
        </p:txBody>
      </p:sp>
    </p:spTree>
    <p:extLst>
      <p:ext uri="{BB962C8B-B14F-4D97-AF65-F5344CB8AC3E}">
        <p14:creationId xmlns:p14="http://schemas.microsoft.com/office/powerpoint/2010/main" val="3472296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4</a:t>
            </a:r>
            <a:r>
              <a:rPr lang="en-US" sz="3600" b="1" dirty="0">
                <a:solidFill>
                  <a:schemeClr val="tx2">
                    <a:lumMod val="75000"/>
                  </a:schemeClr>
                </a:solidFill>
                <a:latin typeface="+mn-lt"/>
              </a:rPr>
              <a:t> – </a:t>
            </a:r>
            <a:r>
              <a:rPr lang="pl-PL" sz="3600" b="1" dirty="0">
                <a:solidFill>
                  <a:schemeClr val="tx2">
                    <a:lumMod val="75000"/>
                  </a:schemeClr>
                </a:solidFill>
                <a:latin typeface="+mn-lt"/>
              </a:rPr>
              <a:t>Ekspertyzy i usługi zewnętrzne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fontAlgn="base">
              <a:spcAft>
                <a:spcPts val="600"/>
              </a:spcAft>
              <a:buNone/>
            </a:pPr>
            <a:r>
              <a:rPr lang="pl-PL" sz="2800" b="1" dirty="0">
                <a:solidFill>
                  <a:schemeClr val="tx2">
                    <a:lumMod val="75000"/>
                  </a:schemeClr>
                </a:solidFill>
              </a:rPr>
              <a:t>Wskazówki praktyczne – </a:t>
            </a:r>
            <a:r>
              <a:rPr lang="pl-PL" sz="2800" b="1" dirty="0" err="1">
                <a:solidFill>
                  <a:schemeClr val="tx2">
                    <a:lumMod val="75000"/>
                  </a:schemeClr>
                </a:solidFill>
              </a:rPr>
              <a:t>cd</a:t>
            </a:r>
            <a:r>
              <a:rPr lang="pl-PL" sz="2800" b="1" dirty="0">
                <a:solidFill>
                  <a:schemeClr val="tx2">
                    <a:lumMod val="75000"/>
                  </a:schemeClr>
                </a:solidFill>
              </a:rPr>
              <a:t>.</a:t>
            </a:r>
            <a:endParaRPr lang="pl-PL" sz="2800" dirty="0">
              <a:solidFill>
                <a:schemeClr val="tx2">
                  <a:lumMod val="75000"/>
                </a:schemeClr>
              </a:solidFill>
            </a:endParaRPr>
          </a:p>
          <a:p>
            <a:pPr fontAlgn="base">
              <a:lnSpc>
                <a:spcPct val="80000"/>
              </a:lnSpc>
              <a:spcAft>
                <a:spcPts val="600"/>
              </a:spcAft>
            </a:pPr>
            <a:r>
              <a:rPr lang="pl-PL" sz="2400" dirty="0">
                <a:solidFill>
                  <a:schemeClr val="tx2">
                    <a:lumMod val="50000"/>
                  </a:schemeClr>
                </a:solidFill>
              </a:rPr>
              <a:t>Koszty podróży ekspertów zewnętrznych kwalifikowane są jeżeli umowa cywilnoprawna z ekspertem poza wynagrodzeniem zawiera podstawę prawną do zwrotu kosztów podróży i zakwaterowania eksperta, (w tym reguluje zasady i wysokość zwrotu kosztów podróży). </a:t>
            </a:r>
          </a:p>
          <a:p>
            <a:pPr marL="342000" indent="0" fontAlgn="base">
              <a:lnSpc>
                <a:spcPct val="80000"/>
              </a:lnSpc>
              <a:spcAft>
                <a:spcPts val="600"/>
              </a:spcAft>
              <a:buNone/>
            </a:pPr>
            <a:r>
              <a:rPr lang="pl-PL" sz="2400" dirty="0">
                <a:solidFill>
                  <a:schemeClr val="tx2">
                    <a:lumMod val="50000"/>
                  </a:schemeClr>
                </a:solidFill>
              </a:rPr>
              <a:t>Jako podstawę prawną regulującą zasady zwrotu kosztów podróży można wskazać Rozporządzenie </a:t>
            </a:r>
            <a:r>
              <a:rPr lang="pl-PL" sz="2400" dirty="0" err="1">
                <a:solidFill>
                  <a:schemeClr val="tx2">
                    <a:lumMod val="50000"/>
                  </a:schemeClr>
                </a:solidFill>
              </a:rPr>
              <a:t>MPiPS</a:t>
            </a:r>
            <a:r>
              <a:rPr lang="pl-PL" sz="2400" dirty="0">
                <a:solidFill>
                  <a:schemeClr val="tx2">
                    <a:lumMod val="50000"/>
                  </a:schemeClr>
                </a:solidFill>
              </a:rPr>
              <a:t> w sprawie należności przysługujących pracownikowi zatrudnionemu w państwowej lub samorządowej jednostce sfery budżetowej z tytułu podróży służbowej (</a:t>
            </a:r>
            <a:r>
              <a:rPr lang="pl-PL" sz="2400" dirty="0" err="1">
                <a:solidFill>
                  <a:schemeClr val="tx2">
                    <a:lumMod val="50000"/>
                  </a:schemeClr>
                </a:solidFill>
              </a:rPr>
              <a:t>Dz.U</a:t>
            </a:r>
            <a:r>
              <a:rPr lang="pl-PL" sz="2400" dirty="0">
                <a:solidFill>
                  <a:schemeClr val="tx2">
                    <a:lumMod val="50000"/>
                  </a:schemeClr>
                </a:solidFill>
              </a:rPr>
              <a:t>. 2013, </a:t>
            </a:r>
            <a:r>
              <a:rPr lang="pl-PL" sz="2400" dirty="0" err="1">
                <a:solidFill>
                  <a:schemeClr val="tx2">
                    <a:lumMod val="50000"/>
                  </a:schemeClr>
                </a:solidFill>
              </a:rPr>
              <a:t>poz</a:t>
            </a:r>
            <a:r>
              <a:rPr lang="pl-PL" sz="2400" dirty="0">
                <a:solidFill>
                  <a:schemeClr val="tx2">
                    <a:lumMod val="50000"/>
                  </a:schemeClr>
                </a:solidFill>
              </a:rPr>
              <a:t> 167).</a:t>
            </a:r>
          </a:p>
          <a:p>
            <a:pPr>
              <a:buNone/>
            </a:pPr>
            <a:endParaRPr lang="pl-PL" sz="2400" dirty="0">
              <a:solidFill>
                <a:schemeClr val="tx2">
                  <a:lumMod val="50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63</a:t>
            </a:fld>
            <a:endParaRPr lang="pl-PL"/>
          </a:p>
        </p:txBody>
      </p:sp>
    </p:spTree>
    <p:extLst>
      <p:ext uri="{BB962C8B-B14F-4D97-AF65-F5344CB8AC3E}">
        <p14:creationId xmlns:p14="http://schemas.microsoft.com/office/powerpoint/2010/main" val="2122801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spcAft>
                <a:spcPts val="600"/>
              </a:spcAft>
              <a:buNone/>
            </a:pPr>
            <a:r>
              <a:rPr lang="pl-PL" sz="2800" b="1" dirty="0">
                <a:solidFill>
                  <a:srgbClr val="17375E"/>
                </a:solidFill>
              </a:rPr>
              <a:t>Zasady ogólne</a:t>
            </a:r>
          </a:p>
          <a:p>
            <a:r>
              <a:rPr lang="pl-PL" sz="2400" dirty="0">
                <a:solidFill>
                  <a:srgbClr val="17375E"/>
                </a:solidFill>
              </a:rPr>
              <a:t>Linia budżetowa przeznaczona na finansowanie zakupu, najmu lub dzierżawy sprzętu przez innego niż wymienionego w linii budżetowej „BL2 Wydatki administracyjne”, , koniecznego do osiągnięcia celów projektu. Obejmuje ona koszty sprzętu znajdującego się już w posiadaniu partnera i używanego do przeprowadzenia działań projektowych. </a:t>
            </a:r>
          </a:p>
          <a:p>
            <a:r>
              <a:rPr lang="pl-PL" sz="2400" dirty="0">
                <a:solidFill>
                  <a:srgbClr val="17375E"/>
                </a:solidFill>
              </a:rPr>
              <a:t>W ramach linii budżetowej raportuje się sprzęt IT (komputery, laptopy, drukarki) niezbędny i zakupiony na potrzeby koordynacji projektu oraz zarządzania finansowego.</a:t>
            </a:r>
          </a:p>
          <a:p>
            <a:pPr>
              <a:buNone/>
            </a:pPr>
            <a:endParaRPr lang="pl-PL" sz="2800" dirty="0">
              <a:solidFill>
                <a:schemeClr val="tx2">
                  <a:lumMod val="50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64</a:t>
            </a:fld>
            <a:endParaRPr lang="pl-PL"/>
          </a:p>
        </p:txBody>
      </p:sp>
    </p:spTree>
    <p:extLst>
      <p:ext uri="{BB962C8B-B14F-4D97-AF65-F5344CB8AC3E}">
        <p14:creationId xmlns:p14="http://schemas.microsoft.com/office/powerpoint/2010/main" val="1665195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buNone/>
            </a:pPr>
            <a:r>
              <a:rPr lang="pl-PL" sz="2800" b="1" dirty="0">
                <a:solidFill>
                  <a:srgbClr val="17375E"/>
                </a:solidFill>
              </a:rPr>
              <a:t>Zasady ogólne</a:t>
            </a:r>
          </a:p>
          <a:p>
            <a:r>
              <a:rPr lang="pl-PL" sz="2400" dirty="0">
                <a:solidFill>
                  <a:srgbClr val="17375E"/>
                </a:solidFill>
              </a:rPr>
              <a:t>Wyposażenie jest kwalifikowalne pod warunkiem przewidzenia jego zakupu w wniosku aplikacyjnym. </a:t>
            </a:r>
          </a:p>
          <a:p>
            <a:r>
              <a:rPr lang="pl-PL" sz="2400" dirty="0">
                <a:solidFill>
                  <a:srgbClr val="17375E"/>
                </a:solidFill>
              </a:rPr>
              <a:t>W przypadku zakupów wyposażenia nieprzewidzianego we wniosku aplikacyjnym do kontroli należy przedstawić zgodę Wspólnego Sekretariatu na wniosek o zmianę w projekcie wraz z zaktualizowanym wnioskiem aplikacyjnym. </a:t>
            </a:r>
          </a:p>
          <a:p>
            <a:r>
              <a:rPr lang="pl-PL" sz="2400" dirty="0">
                <a:solidFill>
                  <a:srgbClr val="17375E"/>
                </a:solidFill>
              </a:rPr>
              <a:t>W wypadku niewymagania przez Wspólny Sekretariat zmiany wniosku aplikacyjnego, konieczna jest co najmniej zgoda na zakup wcześniej nieplanowanego sprzętu</a:t>
            </a:r>
            <a:r>
              <a:rPr lang="pl-PL" sz="2400" dirty="0"/>
              <a:t>. </a:t>
            </a:r>
            <a:endParaRPr lang="pl-PL" sz="2400" dirty="0">
              <a:solidFill>
                <a:schemeClr val="tx2">
                  <a:lumMod val="50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65</a:t>
            </a:fld>
            <a:endParaRPr lang="pl-PL"/>
          </a:p>
        </p:txBody>
      </p:sp>
    </p:spTree>
    <p:extLst>
      <p:ext uri="{BB962C8B-B14F-4D97-AF65-F5344CB8AC3E}">
        <p14:creationId xmlns:p14="http://schemas.microsoft.com/office/powerpoint/2010/main" val="3571980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zaokrąglony 3"/>
          <p:cNvSpPr/>
          <p:nvPr/>
        </p:nvSpPr>
        <p:spPr>
          <a:xfrm>
            <a:off x="971600" y="1988840"/>
            <a:ext cx="734481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1115616" y="1268760"/>
            <a:ext cx="7200800" cy="4857403"/>
          </a:xfrm>
        </p:spPr>
        <p:txBody>
          <a:bodyPr numCol="1" anchor="t">
            <a:noAutofit/>
          </a:bodyPr>
          <a:lstStyle/>
          <a:p>
            <a:pPr>
              <a:buNone/>
            </a:pPr>
            <a:r>
              <a:rPr lang="pl-PL" sz="2400" dirty="0"/>
              <a:t>	</a:t>
            </a:r>
          </a:p>
          <a:p>
            <a:pPr>
              <a:buNone/>
            </a:pPr>
            <a:r>
              <a:rPr lang="pl-PL" sz="2400" dirty="0"/>
              <a:t>	</a:t>
            </a:r>
          </a:p>
          <a:p>
            <a:pPr algn="just">
              <a:buNone/>
            </a:pPr>
            <a:r>
              <a:rPr lang="pl-PL" sz="2400" b="1" dirty="0">
                <a:solidFill>
                  <a:srgbClr val="17375E"/>
                </a:solidFill>
              </a:rPr>
              <a:t>	</a:t>
            </a:r>
            <a:r>
              <a:rPr lang="pl-PL" sz="2400" b="1" dirty="0"/>
              <a:t>Co do zasady sprzęt i wyposażenie należy zakupić w ciągu pierwszych 6 miesięcy trwania projektu. Zakup sprzętu nie może być kluczowym elementem projektu URBACT, powinien być zakupywany na zasadzie wyjątku.</a:t>
            </a:r>
          </a:p>
          <a:p>
            <a:pPr>
              <a:buNone/>
            </a:pPr>
            <a:endParaRPr lang="pl-PL" sz="2400" dirty="0">
              <a:solidFill>
                <a:schemeClr val="tx2">
                  <a:lumMod val="50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66</a:t>
            </a:fld>
            <a:endParaRPr lang="pl-PL"/>
          </a:p>
        </p:txBody>
      </p:sp>
    </p:spTree>
    <p:extLst>
      <p:ext uri="{BB962C8B-B14F-4D97-AF65-F5344CB8AC3E}">
        <p14:creationId xmlns:p14="http://schemas.microsoft.com/office/powerpoint/2010/main" val="5297649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2" indent="0">
              <a:buNone/>
            </a:pPr>
            <a:r>
              <a:rPr lang="pl-PL" sz="2800" b="1" dirty="0">
                <a:solidFill>
                  <a:srgbClr val="17375E"/>
                </a:solidFill>
              </a:rPr>
              <a:t>Zasady ogólne</a:t>
            </a:r>
            <a:endParaRPr lang="pl-PL" sz="3200" b="1" dirty="0">
              <a:solidFill>
                <a:srgbClr val="17375E"/>
              </a:solidFill>
            </a:endParaRPr>
          </a:p>
          <a:p>
            <a:pPr>
              <a:buNone/>
            </a:pPr>
            <a:endParaRPr lang="pl-PL" sz="1400" dirty="0">
              <a:solidFill>
                <a:schemeClr val="tx2">
                  <a:lumMod val="50000"/>
                </a:schemeClr>
              </a:solidFill>
            </a:endParaRPr>
          </a:p>
          <a:p>
            <a:pPr lvl="0"/>
            <a:r>
              <a:rPr lang="pl-PL" sz="2000" dirty="0">
                <a:solidFill>
                  <a:srgbClr val="17375E"/>
                </a:solidFill>
              </a:rPr>
              <a:t>W odniesieniu do sprzętu i wyposażenia wynajmowanego (leasing, etc) kwalifikowane są koszty najmu w okresie, kiedy sprzęt ten był wykorzystywany do realizacji projektu</a:t>
            </a:r>
          </a:p>
          <a:p>
            <a:pPr lvl="0"/>
            <a:r>
              <a:rPr lang="pl-PL" sz="2000" dirty="0">
                <a:solidFill>
                  <a:srgbClr val="17375E"/>
                </a:solidFill>
              </a:rPr>
              <a:t>w przypadku sprzętu, który został zakupiony przed zatwierdzeniem projektu lecz wykorzystywanym wyłącznie na potrzeby projektu lub urządzeń zakupionych w trakcie trwania projektu, ale wykorzystywanych częściowo w ramach projektu -  </a:t>
            </a:r>
            <a:r>
              <a:rPr lang="pl-PL" sz="2000" dirty="0" err="1">
                <a:solidFill>
                  <a:srgbClr val="17375E"/>
                </a:solidFill>
              </a:rPr>
              <a:t>kwalifikowalne</a:t>
            </a:r>
            <a:r>
              <a:rPr lang="pl-PL" sz="2000" dirty="0">
                <a:solidFill>
                  <a:srgbClr val="17375E"/>
                </a:solidFill>
              </a:rPr>
              <a:t> są </a:t>
            </a:r>
            <a:r>
              <a:rPr lang="pl-PL" sz="2000" b="1" dirty="0">
                <a:solidFill>
                  <a:srgbClr val="17375E"/>
                </a:solidFill>
              </a:rPr>
              <a:t>wyłącznie koszty amortyzacji</a:t>
            </a:r>
            <a:r>
              <a:rPr lang="pl-PL" sz="2000" dirty="0">
                <a:solidFill>
                  <a:srgbClr val="17375E"/>
                </a:solidFill>
              </a:rPr>
              <a:t>. Odpisy amortyzacyjne  powinny zostać przypisane do projektu proporcjonalnie, zgodnie z uzasadnioną, rzetelną i sprawiedliwą metodą, która powinna obowiązywać w tej samej postaci w całym okresie wdrażania projektu.</a:t>
            </a:r>
          </a:p>
          <a:p>
            <a:endParaRPr lang="pl-PL" sz="1600" dirty="0">
              <a:solidFill>
                <a:schemeClr val="tx2">
                  <a:lumMod val="50000"/>
                </a:schemeClr>
              </a:solidFill>
            </a:endParaRP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67</a:t>
            </a:fld>
            <a:endParaRPr lang="pl-PL"/>
          </a:p>
        </p:txBody>
      </p:sp>
    </p:spTree>
    <p:extLst>
      <p:ext uri="{BB962C8B-B14F-4D97-AF65-F5344CB8AC3E}">
        <p14:creationId xmlns:p14="http://schemas.microsoft.com/office/powerpoint/2010/main" val="552416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indent="0">
              <a:buNone/>
            </a:pPr>
            <a:r>
              <a:rPr lang="pl-PL" sz="2200" b="1" dirty="0">
                <a:solidFill>
                  <a:srgbClr val="17375E"/>
                </a:solidFill>
              </a:rPr>
              <a:t>Przykładowymi metodami rozliczania sprzętu wykorzystywanego częściowo w projekcie jest:</a:t>
            </a:r>
          </a:p>
          <a:p>
            <a:pPr lvl="0"/>
            <a:r>
              <a:rPr lang="pl-PL" sz="2200" dirty="0">
                <a:solidFill>
                  <a:srgbClr val="17375E"/>
                </a:solidFill>
              </a:rPr>
              <a:t>stosunek liczby osób pracujących/etatów wykorzystujących ten sprzęt na rzecz projektu  do liczby osób/etatów wykorzystujących sprzęt w organizacji lub komórce organizacyjnej, </a:t>
            </a:r>
          </a:p>
          <a:p>
            <a:pPr lvl="0"/>
            <a:r>
              <a:rPr lang="pl-PL" sz="2200" dirty="0">
                <a:solidFill>
                  <a:srgbClr val="17375E"/>
                </a:solidFill>
              </a:rPr>
              <a:t>stosunek liczby godzin przepracowanych przez osoby wykorzystujące ten sprzęt na rzecz projektu do liczby godzin przepracowanych przez pozostałe osoby wykorzystujące sprzęt w całej organizacji lub komórce organizacyjnej, </a:t>
            </a:r>
          </a:p>
          <a:p>
            <a:pPr lvl="0"/>
            <a:r>
              <a:rPr lang="pl-PL" sz="2200" dirty="0">
                <a:solidFill>
                  <a:srgbClr val="17375E"/>
                </a:solidFill>
              </a:rPr>
              <a:t>w oparciu o czas pracy pracownika wykorzystującego ten sprzęt za cały rok</a:t>
            </a:r>
            <a:r>
              <a:rPr lang="cs-CZ" sz="2200" dirty="0">
                <a:solidFill>
                  <a:srgbClr val="17375E"/>
                </a:solidFill>
              </a:rPr>
              <a:t>.</a:t>
            </a:r>
            <a:endParaRPr lang="pl-PL" sz="2200" dirty="0">
              <a:solidFill>
                <a:srgbClr val="17375E"/>
              </a:solidFill>
            </a:endParaRPr>
          </a:p>
          <a:p>
            <a:pPr marL="144000" lvl="2" indent="0">
              <a:buNone/>
            </a:pPr>
            <a:endParaRPr lang="pl-PL" sz="1600"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68</a:t>
            </a:fld>
            <a:endParaRPr lang="pl-PL"/>
          </a:p>
        </p:txBody>
      </p:sp>
    </p:spTree>
    <p:extLst>
      <p:ext uri="{BB962C8B-B14F-4D97-AF65-F5344CB8AC3E}">
        <p14:creationId xmlns:p14="http://schemas.microsoft.com/office/powerpoint/2010/main" val="1076052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2" indent="0">
              <a:buNone/>
            </a:pPr>
            <a:r>
              <a:rPr lang="x-none" sz="2800" b="1" dirty="0">
                <a:solidFill>
                  <a:srgbClr val="17375E"/>
                </a:solidFill>
              </a:rPr>
              <a:t>Przykładowe wydatki kwalifikowalne</a:t>
            </a:r>
            <a:endParaRPr lang="pl-PL" sz="2800" dirty="0">
              <a:solidFill>
                <a:srgbClr val="17375E"/>
              </a:solidFill>
            </a:endParaRPr>
          </a:p>
          <a:p>
            <a:pPr lvl="0" fontAlgn="base"/>
            <a:r>
              <a:rPr lang="pl-PL" sz="2400" dirty="0">
                <a:solidFill>
                  <a:srgbClr val="17375E"/>
                </a:solidFill>
              </a:rPr>
              <a:t>sprzęt biurowy,</a:t>
            </a:r>
          </a:p>
          <a:p>
            <a:pPr lvl="0" fontAlgn="base"/>
            <a:r>
              <a:rPr lang="pl-PL" sz="2400" dirty="0">
                <a:solidFill>
                  <a:srgbClr val="17375E"/>
                </a:solidFill>
              </a:rPr>
              <a:t>sprzęt komputerowy (komputer, monitor, drukarka, włączając oprogramowanie),</a:t>
            </a:r>
          </a:p>
          <a:p>
            <a:pPr lvl="0" fontAlgn="base"/>
            <a:r>
              <a:rPr lang="pl-PL" sz="2400" dirty="0">
                <a:solidFill>
                  <a:srgbClr val="17375E"/>
                </a:solidFill>
              </a:rPr>
              <a:t>skaner,</a:t>
            </a:r>
          </a:p>
          <a:p>
            <a:pPr lvl="0" fontAlgn="base"/>
            <a:r>
              <a:rPr lang="pl-PL" sz="2400" dirty="0">
                <a:solidFill>
                  <a:srgbClr val="17375E"/>
                </a:solidFill>
              </a:rPr>
              <a:t>rzutnik,</a:t>
            </a:r>
          </a:p>
          <a:p>
            <a:pPr lvl="0" fontAlgn="base"/>
            <a:r>
              <a:rPr lang="pl-PL" sz="2400" dirty="0">
                <a:solidFill>
                  <a:srgbClr val="17375E"/>
                </a:solidFill>
              </a:rPr>
              <a:t>kamera video,</a:t>
            </a:r>
          </a:p>
          <a:p>
            <a:pPr lvl="0" fontAlgn="base"/>
            <a:r>
              <a:rPr lang="pl-PL" sz="2400" dirty="0">
                <a:solidFill>
                  <a:srgbClr val="17375E"/>
                </a:solidFill>
              </a:rPr>
              <a:t>meble biurowe i wyposażenie</a:t>
            </a:r>
          </a:p>
          <a:p>
            <a:pPr lvl="0" fontAlgn="base"/>
            <a:r>
              <a:rPr lang="pl-PL" sz="2400" dirty="0">
                <a:solidFill>
                  <a:srgbClr val="17375E"/>
                </a:solidFill>
              </a:rPr>
              <a:t>wyposażenie stoiska wystawowego,</a:t>
            </a:r>
          </a:p>
          <a:p>
            <a:pPr marL="144000" lvl="2" indent="0">
              <a:buNone/>
            </a:pPr>
            <a:endParaRPr lang="pl-PL" dirty="0"/>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69</a:t>
            </a:fld>
            <a:endParaRPr lang="pl-PL"/>
          </a:p>
        </p:txBody>
      </p:sp>
    </p:spTree>
    <p:extLst>
      <p:ext uri="{BB962C8B-B14F-4D97-AF65-F5344CB8AC3E}">
        <p14:creationId xmlns:p14="http://schemas.microsoft.com/office/powerpoint/2010/main" val="233445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lvl="3" indent="0" algn="just">
              <a:lnSpc>
                <a:spcPct val="80000"/>
              </a:lnSpc>
              <a:spcBef>
                <a:spcPts val="1200"/>
              </a:spcBef>
              <a:spcAft>
                <a:spcPts val="600"/>
              </a:spcAft>
              <a:buNone/>
            </a:pPr>
            <a:r>
              <a:rPr lang="pl-PL" sz="2800" b="1" dirty="0">
                <a:solidFill>
                  <a:schemeClr val="tx2">
                    <a:lumMod val="75000"/>
                  </a:schemeClr>
                </a:solidFill>
              </a:rPr>
              <a:t>W pełnym wymiarze (100%)</a:t>
            </a:r>
            <a:endParaRPr lang="pl-PL" sz="2800" b="1" dirty="0">
              <a:solidFill>
                <a:srgbClr val="17375E"/>
              </a:solidFill>
            </a:endParaRPr>
          </a:p>
          <a:p>
            <a:pPr algn="just">
              <a:spcBef>
                <a:spcPts val="1200"/>
              </a:spcBef>
            </a:pPr>
            <a:endParaRPr lang="pl-PL" b="1" dirty="0"/>
          </a:p>
          <a:p>
            <a:pPr algn="just">
              <a:spcBef>
                <a:spcPts val="1200"/>
              </a:spcBef>
              <a:buNone/>
            </a:pPr>
            <a:endParaRPr lang="pl-PL" dirty="0">
              <a:solidFill>
                <a:schemeClr val="tx2">
                  <a:lumMod val="75000"/>
                </a:schemeClr>
              </a:solidFill>
            </a:endParaRPr>
          </a:p>
        </p:txBody>
      </p:sp>
      <p:graphicFrame>
        <p:nvGraphicFramePr>
          <p:cNvPr id="4" name="Symbol zastępczy zawartości 3"/>
          <p:cNvGraphicFramePr>
            <a:graphicFrameLocks/>
          </p:cNvGraphicFramePr>
          <p:nvPr>
            <p:extLst>
              <p:ext uri="{D42A27DB-BD31-4B8C-83A1-F6EECF244321}">
                <p14:modId xmlns:p14="http://schemas.microsoft.com/office/powerpoint/2010/main" val="4217632646"/>
              </p:ext>
            </p:extLst>
          </p:nvPr>
        </p:nvGraphicFramePr>
        <p:xfrm>
          <a:off x="971600" y="1988841"/>
          <a:ext cx="7560840" cy="369283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1368151">
                <a:tc>
                  <a:txBody>
                    <a:bodyPr/>
                    <a:lstStyle/>
                    <a:p>
                      <a:pPr algn="ctr"/>
                      <a:r>
                        <a:rPr lang="pl-PL" sz="2400" b="1" dirty="0"/>
                        <a:t>A</a:t>
                      </a:r>
                    </a:p>
                  </a:txBody>
                  <a:tcPr anchor="ctr"/>
                </a:tc>
                <a:tc>
                  <a:txBody>
                    <a:bodyPr/>
                    <a:lstStyle/>
                    <a:p>
                      <a:pPr algn="ctr"/>
                      <a:r>
                        <a:rPr lang="pl-PL" sz="2400" b="1" kern="1200" dirty="0">
                          <a:solidFill>
                            <a:schemeClr val="lt1"/>
                          </a:solidFill>
                          <a:effectLst/>
                          <a:latin typeface="+mn-lt"/>
                          <a:ea typeface="+mn-ea"/>
                          <a:cs typeface="+mn-cs"/>
                        </a:rPr>
                        <a:t>Łączne miesięczne koszty wynagrodzeń brutto + składki ZUS (odpłatność pracodawcy)</a:t>
                      </a:r>
                      <a:endParaRPr lang="pl-PL" sz="2400" b="1" dirty="0"/>
                    </a:p>
                  </a:txBody>
                  <a:tcPr anchor="ctr"/>
                </a:tc>
                <a:tc>
                  <a:txBody>
                    <a:bodyPr/>
                    <a:lstStyle/>
                    <a:p>
                      <a:pPr algn="ctr"/>
                      <a:r>
                        <a:rPr lang="pl-PL" sz="2400" b="1" kern="1200" dirty="0">
                          <a:solidFill>
                            <a:schemeClr val="lt1"/>
                          </a:solidFill>
                          <a:effectLst/>
                          <a:latin typeface="+mn-lt"/>
                          <a:ea typeface="+mn-ea"/>
                          <a:cs typeface="+mn-cs"/>
                        </a:rPr>
                        <a:t>3000 EUR</a:t>
                      </a:r>
                      <a:endParaRPr lang="pl-PL" sz="2400" b="1" dirty="0"/>
                    </a:p>
                  </a:txBody>
                  <a:tcPr anchor="ctr"/>
                </a:tc>
                <a:extLst>
                  <a:ext uri="{0D108BD9-81ED-4DB2-BD59-A6C34878D82A}">
                    <a16:rowId xmlns:a16="http://schemas.microsoft.com/office/drawing/2014/main" val="10000"/>
                  </a:ext>
                </a:extLst>
              </a:tr>
              <a:tr h="919808">
                <a:tc>
                  <a:txBody>
                    <a:bodyPr/>
                    <a:lstStyle/>
                    <a:p>
                      <a:pPr algn="ctr"/>
                      <a:r>
                        <a:rPr lang="pl-PL" sz="2400" b="1" dirty="0"/>
                        <a:t>B</a:t>
                      </a:r>
                    </a:p>
                  </a:txBody>
                  <a:tcPr anchor="ctr"/>
                </a:tc>
                <a:tc>
                  <a:txBody>
                    <a:bodyPr/>
                    <a:lstStyle/>
                    <a:p>
                      <a:pPr algn="ctr"/>
                      <a:r>
                        <a:rPr lang="pl-PL" sz="2400" b="1" kern="1200" dirty="0">
                          <a:solidFill>
                            <a:schemeClr val="dk1"/>
                          </a:solidFill>
                          <a:effectLst/>
                          <a:latin typeface="+mn-lt"/>
                          <a:ea typeface="+mn-ea"/>
                          <a:cs typeface="+mn-cs"/>
                        </a:rPr>
                        <a:t>Odsetek czasu przeznaczonego na pracę na rzecz projektu</a:t>
                      </a:r>
                      <a:endParaRPr lang="pl-PL" sz="2400" b="1" dirty="0"/>
                    </a:p>
                  </a:txBody>
                  <a:tcPr anchor="ctr"/>
                </a:tc>
                <a:tc>
                  <a:txBody>
                    <a:bodyPr/>
                    <a:lstStyle/>
                    <a:p>
                      <a:pPr algn="ctr"/>
                      <a:r>
                        <a:rPr lang="pl-PL" sz="2400" b="1" dirty="0"/>
                        <a:t>100%</a:t>
                      </a:r>
                    </a:p>
                  </a:txBody>
                  <a:tcPr anchor="ctr"/>
                </a:tc>
                <a:extLst>
                  <a:ext uri="{0D108BD9-81ED-4DB2-BD59-A6C34878D82A}">
                    <a16:rowId xmlns:a16="http://schemas.microsoft.com/office/drawing/2014/main" val="10001"/>
                  </a:ext>
                </a:extLst>
              </a:tr>
              <a:tr h="1404879">
                <a:tc>
                  <a:txBody>
                    <a:bodyPr/>
                    <a:lstStyle/>
                    <a:p>
                      <a:pPr algn="ctr"/>
                      <a:r>
                        <a:rPr lang="pl-PL" sz="2400" b="1" dirty="0"/>
                        <a:t>C</a:t>
                      </a:r>
                    </a:p>
                  </a:txBody>
                  <a:tcPr anchor="ctr"/>
                </a:tc>
                <a:tc>
                  <a:txBody>
                    <a:bodyPr/>
                    <a:lstStyle/>
                    <a:p>
                      <a:pPr algn="ctr"/>
                      <a:r>
                        <a:rPr lang="pl-PL" sz="2400" b="1" kern="1200" dirty="0">
                          <a:solidFill>
                            <a:schemeClr val="dk1"/>
                          </a:solidFill>
                          <a:effectLst/>
                          <a:latin typeface="+mn-lt"/>
                          <a:ea typeface="+mn-ea"/>
                          <a:cs typeface="+mn-cs"/>
                        </a:rPr>
                        <a:t>Koszty kwalifikowalne: (A * B)</a:t>
                      </a:r>
                      <a:endParaRPr lang="pl-PL" sz="2400" b="1" dirty="0"/>
                    </a:p>
                  </a:txBody>
                  <a:tcPr anchor="ctr"/>
                </a:tc>
                <a:tc>
                  <a:txBody>
                    <a:bodyPr/>
                    <a:lstStyle/>
                    <a:p>
                      <a:pPr algn="ctr"/>
                      <a:r>
                        <a:rPr lang="pl-PL" sz="2400" b="1" kern="1200" dirty="0">
                          <a:solidFill>
                            <a:schemeClr val="dk1"/>
                          </a:solidFill>
                          <a:latin typeface="+mn-lt"/>
                          <a:ea typeface="+mn-ea"/>
                          <a:cs typeface="+mn-cs"/>
                        </a:rPr>
                        <a:t>3000 EUR</a:t>
                      </a:r>
                      <a:endParaRPr lang="pl-PL" sz="2400" b="1" dirty="0"/>
                    </a:p>
                  </a:txBody>
                  <a:tcPr anchor="ctr"/>
                </a:tc>
                <a:extLst>
                  <a:ext uri="{0D108BD9-81ED-4DB2-BD59-A6C34878D82A}">
                    <a16:rowId xmlns:a16="http://schemas.microsoft.com/office/drawing/2014/main" val="10002"/>
                  </a:ext>
                </a:extLst>
              </a:tr>
            </a:tbl>
          </a:graphicData>
        </a:graphic>
      </p:graphicFrame>
      <p:sp>
        <p:nvSpPr>
          <p:cNvPr id="5" name="Symbol zastępczy numeru slajdu 4"/>
          <p:cNvSpPr>
            <a:spLocks noGrp="1"/>
          </p:cNvSpPr>
          <p:nvPr>
            <p:ph type="sldNum" sz="quarter" idx="12"/>
          </p:nvPr>
        </p:nvSpPr>
        <p:spPr/>
        <p:txBody>
          <a:bodyPr/>
          <a:lstStyle/>
          <a:p>
            <a:fld id="{0EF81E29-8FAF-4359-8196-EF2B719B0AB8}" type="slidenum">
              <a:rPr lang="pl-PL" smtClean="0"/>
              <a:pPr/>
              <a:t>7</a:t>
            </a:fld>
            <a:endParaRPr lang="pl-PL"/>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2" indent="0">
              <a:buNone/>
            </a:pPr>
            <a:r>
              <a:rPr lang="x-none" sz="2800" b="1">
                <a:solidFill>
                  <a:srgbClr val="17375E"/>
                </a:solidFill>
              </a:rPr>
              <a:t>Przykładowe wydatki niekwalifikowalne</a:t>
            </a:r>
            <a:endParaRPr lang="pl-PL" sz="2800" b="1" dirty="0">
              <a:solidFill>
                <a:srgbClr val="17375E"/>
              </a:solidFill>
            </a:endParaRPr>
          </a:p>
          <a:p>
            <a:pPr lvl="0" fontAlgn="base"/>
            <a:r>
              <a:rPr lang="pl-PL" sz="2000" dirty="0">
                <a:solidFill>
                  <a:srgbClr val="17375E"/>
                </a:solidFill>
              </a:rPr>
              <a:t>zakupy sprzętu nieprzewidzianego w zatwierdzonym wniosku aplikacyjnym,</a:t>
            </a:r>
          </a:p>
          <a:p>
            <a:pPr lvl="0" fontAlgn="base"/>
            <a:r>
              <a:rPr lang="pl-PL" sz="2000" dirty="0">
                <a:solidFill>
                  <a:srgbClr val="17375E"/>
                </a:solidFill>
              </a:rPr>
              <a:t>zakupy sprzętu w ilościach przekraczających ilość zaplanowaną w zatwierdzonym wniosku aplikacyjnym,</a:t>
            </a:r>
          </a:p>
          <a:p>
            <a:pPr lvl="0" fontAlgn="base"/>
            <a:r>
              <a:rPr lang="pl-PL" sz="2000" dirty="0">
                <a:solidFill>
                  <a:srgbClr val="17375E"/>
                </a:solidFill>
              </a:rPr>
              <a:t>zakupy sprzętu dokonane bez zastosowania ustawy PZP lub z jej naruszeniem (</a:t>
            </a:r>
            <a:r>
              <a:rPr lang="pl-PL" sz="2000" dirty="0" err="1">
                <a:solidFill>
                  <a:srgbClr val="17375E"/>
                </a:solidFill>
              </a:rPr>
              <a:t>niekwalifikowalność</a:t>
            </a:r>
            <a:r>
              <a:rPr lang="pl-PL" sz="2000" dirty="0">
                <a:solidFill>
                  <a:srgbClr val="17375E"/>
                </a:solidFill>
              </a:rPr>
              <a:t> całkowita lub częściowa w zależności od rodzaju naruszenia),</a:t>
            </a:r>
          </a:p>
          <a:p>
            <a:pPr lvl="0" fontAlgn="base"/>
            <a:r>
              <a:rPr lang="pl-PL" sz="2000" dirty="0">
                <a:solidFill>
                  <a:srgbClr val="17375E"/>
                </a:solidFill>
              </a:rPr>
              <a:t>zakup sprzętu zaakceptowanego we wniosku aplikacyjnym, jeśli zakup został dokonany w końcowej fazie realizacji projektu i w związku z tym sprzęt nie był niezbędny do osiągnięcia celów projektu,</a:t>
            </a:r>
          </a:p>
          <a:p>
            <a:pPr lvl="0" fontAlgn="base"/>
            <a:r>
              <a:rPr lang="pl-PL" sz="2000" dirty="0">
                <a:solidFill>
                  <a:srgbClr val="17375E"/>
                </a:solidFill>
              </a:rPr>
              <a:t>zakup sprzętu używanego („z drugiej ręki”), który został w ciągu ostatnich 7 lat sfinansowany z innych środków UE, bądź innych dotacji krajowych lub regionalnych.</a:t>
            </a: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70</a:t>
            </a:fld>
            <a:endParaRPr lang="pl-PL"/>
          </a:p>
        </p:txBody>
      </p:sp>
    </p:spTree>
    <p:extLst>
      <p:ext uri="{BB962C8B-B14F-4D97-AF65-F5344CB8AC3E}">
        <p14:creationId xmlns:p14="http://schemas.microsoft.com/office/powerpoint/2010/main" val="2660509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2" indent="0">
              <a:buNone/>
            </a:pPr>
            <a:r>
              <a:rPr lang="pl-PL" sz="2800" b="1" dirty="0">
                <a:solidFill>
                  <a:srgbClr val="17375E"/>
                </a:solidFill>
              </a:rPr>
              <a:t>Dokumentacja wydatków</a:t>
            </a:r>
          </a:p>
          <a:p>
            <a:pPr lvl="0" fontAlgn="base"/>
            <a:r>
              <a:rPr lang="pl-PL" sz="2400" dirty="0">
                <a:solidFill>
                  <a:srgbClr val="17375E"/>
                </a:solidFill>
              </a:rPr>
              <a:t>umowy z dostawcami wraz z fakturami VAT i dowodami zapłaty, </a:t>
            </a:r>
          </a:p>
          <a:p>
            <a:pPr lvl="0" fontAlgn="base"/>
            <a:r>
              <a:rPr lang="pl-PL" sz="2400" dirty="0">
                <a:solidFill>
                  <a:srgbClr val="17375E"/>
                </a:solidFill>
              </a:rPr>
              <a:t>protokoły odbioru dostaw w przypadku zakupów sprzętu lub oprogramowania,</a:t>
            </a:r>
          </a:p>
          <a:p>
            <a:pPr lvl="0" fontAlgn="base"/>
            <a:r>
              <a:rPr lang="pl-PL" sz="2400" dirty="0">
                <a:solidFill>
                  <a:srgbClr val="17375E"/>
                </a:solidFill>
              </a:rPr>
              <a:t>dokumentacja z przeprowadzonego postępowania przetargowego zrealizowanego zgodnie z ustawą PZP,</a:t>
            </a:r>
          </a:p>
          <a:p>
            <a:pPr lvl="0" fontAlgn="base"/>
            <a:r>
              <a:rPr lang="pl-PL" sz="2400" dirty="0">
                <a:solidFill>
                  <a:srgbClr val="17375E"/>
                </a:solidFill>
              </a:rPr>
              <a:t>w przypadku zamówień poniżej </a:t>
            </a:r>
            <a:r>
              <a:rPr kumimoji="0" lang="pl-PL" sz="2400" b="0" i="0" u="none" strike="noStrike" kern="1200" cap="none" spc="0" normalizeH="0" baseline="0" noProof="0" dirty="0">
                <a:ln>
                  <a:noFill/>
                </a:ln>
                <a:solidFill>
                  <a:srgbClr val="17375E"/>
                </a:solidFill>
                <a:effectLst/>
                <a:uLnTx/>
                <a:uFillTx/>
                <a:latin typeface="Calibri"/>
                <a:ea typeface="+mn-ea"/>
                <a:cs typeface="+mn-cs"/>
              </a:rPr>
              <a:t>progów stosowania ustawy PZP, </a:t>
            </a:r>
            <a:r>
              <a:rPr lang="pl-PL" sz="2400" dirty="0">
                <a:solidFill>
                  <a:srgbClr val="17375E"/>
                </a:solidFill>
              </a:rPr>
              <a:t>dokumentacja całego p</a:t>
            </a:r>
            <a:r>
              <a:rPr lang="pl-PL" sz="2400" i="1" dirty="0">
                <a:solidFill>
                  <a:srgbClr val="17375E"/>
                </a:solidFill>
              </a:rPr>
              <a:t>r</a:t>
            </a:r>
            <a:r>
              <a:rPr lang="pl-PL" sz="2400" dirty="0">
                <a:solidFill>
                  <a:srgbClr val="17375E"/>
                </a:solidFill>
              </a:rPr>
              <a:t>ocesu dotyczącego zamówienia. </a:t>
            </a: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71</a:t>
            </a:fld>
            <a:endParaRPr lang="pl-PL"/>
          </a:p>
        </p:txBody>
      </p:sp>
    </p:spTree>
    <p:extLst>
      <p:ext uri="{BB962C8B-B14F-4D97-AF65-F5344CB8AC3E}">
        <p14:creationId xmlns:p14="http://schemas.microsoft.com/office/powerpoint/2010/main" val="12007013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2" indent="0">
              <a:buNone/>
            </a:pPr>
            <a:r>
              <a:rPr lang="pl-PL" sz="2800" b="1" dirty="0">
                <a:solidFill>
                  <a:srgbClr val="17375E"/>
                </a:solidFill>
              </a:rPr>
              <a:t>Dokumentacja wydatków – cd.</a:t>
            </a:r>
          </a:p>
          <a:p>
            <a:pPr lvl="0" fontAlgn="base"/>
            <a:r>
              <a:rPr lang="pl-PL" sz="2200" dirty="0">
                <a:solidFill>
                  <a:srgbClr val="17375E"/>
                </a:solidFill>
              </a:rPr>
              <a:t>w przypadku zakupu używanego sprzętu: </a:t>
            </a:r>
          </a:p>
          <a:p>
            <a:pPr lvl="1" fontAlgn="base"/>
            <a:r>
              <a:rPr lang="pl-PL" sz="2200" dirty="0">
                <a:solidFill>
                  <a:srgbClr val="17375E"/>
                </a:solidFill>
              </a:rPr>
              <a:t>oświadczenie sprzedawcy używanego sprzętu dotyczące pochodzenia sprzętu i potwierdzenie, że w ciągu ostatnich 7 lat sprzęt nie został nabyty z wykorzystaniem dotacji krajowej, regionalnej lub wspólnotowej,</a:t>
            </a:r>
          </a:p>
          <a:p>
            <a:pPr lvl="0" fontAlgn="base"/>
            <a:r>
              <a:rPr lang="pl-PL" sz="2200" dirty="0">
                <a:solidFill>
                  <a:srgbClr val="17375E"/>
                </a:solidFill>
              </a:rPr>
              <a:t>wydruki z ewidencji księgowej środków trwałych i środków trwałych </a:t>
            </a:r>
            <a:r>
              <a:rPr lang="pl-PL" sz="2200" dirty="0" err="1">
                <a:solidFill>
                  <a:srgbClr val="17375E"/>
                </a:solidFill>
              </a:rPr>
              <a:t>niskocennych</a:t>
            </a:r>
            <a:r>
              <a:rPr lang="pl-PL" sz="2200" dirty="0">
                <a:solidFill>
                  <a:srgbClr val="17375E"/>
                </a:solidFill>
              </a:rPr>
              <a:t>,</a:t>
            </a:r>
          </a:p>
          <a:p>
            <a:pPr fontAlgn="base"/>
            <a:r>
              <a:rPr lang="pl-PL" sz="2200" dirty="0">
                <a:solidFill>
                  <a:srgbClr val="17375E"/>
                </a:solidFill>
              </a:rPr>
              <a:t>dokumentacja przyjęcia środków trwałych do użytkowania (dokument OT), </a:t>
            </a:r>
          </a:p>
          <a:p>
            <a:pPr lvl="0" fontAlgn="base"/>
            <a:r>
              <a:rPr lang="pl-PL" sz="2200" dirty="0">
                <a:solidFill>
                  <a:srgbClr val="17375E"/>
                </a:solidFill>
              </a:rPr>
              <a:t>zdjęcia zakupionych środków trwałych z widocznym oznakowaniem zgodnym z wytycznymi programowymi w tym zakresie,</a:t>
            </a:r>
          </a:p>
          <a:p>
            <a:pPr lvl="0" fontAlgn="base"/>
            <a:endParaRPr lang="pl-PL" sz="2000" dirty="0">
              <a:solidFill>
                <a:srgbClr val="17375E"/>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72</a:t>
            </a:fld>
            <a:endParaRPr lang="pl-PL"/>
          </a:p>
        </p:txBody>
      </p:sp>
    </p:spTree>
    <p:extLst>
      <p:ext uri="{BB962C8B-B14F-4D97-AF65-F5344CB8AC3E}">
        <p14:creationId xmlns:p14="http://schemas.microsoft.com/office/powerpoint/2010/main" val="16593919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r>
              <a:rPr lang="en-US" sz="3600" b="1" dirty="0">
                <a:solidFill>
                  <a:schemeClr val="tx2">
                    <a:lumMod val="75000"/>
                  </a:schemeClr>
                </a:solidFill>
                <a:latin typeface="+mn-lt"/>
              </a:rPr>
              <a:t>BL</a:t>
            </a:r>
            <a:r>
              <a:rPr lang="pl-PL" sz="3600" b="1" dirty="0">
                <a:solidFill>
                  <a:schemeClr val="tx2">
                    <a:lumMod val="75000"/>
                  </a:schemeClr>
                </a:solidFill>
                <a:latin typeface="+mn-lt"/>
              </a:rPr>
              <a:t>5</a:t>
            </a:r>
            <a:r>
              <a:rPr lang="en-US" sz="3600" b="1" dirty="0">
                <a:solidFill>
                  <a:schemeClr val="tx2">
                    <a:lumMod val="75000"/>
                  </a:schemeClr>
                </a:solidFill>
                <a:latin typeface="+mn-lt"/>
              </a:rPr>
              <a:t> – </a:t>
            </a:r>
            <a:r>
              <a:rPr lang="pl-PL" sz="3600" b="1" dirty="0">
                <a:solidFill>
                  <a:schemeClr val="tx2">
                    <a:lumMod val="75000"/>
                  </a:schemeClr>
                </a:solidFill>
                <a:latin typeface="+mn-lt"/>
              </a:rPr>
              <a:t>Sprzęt i wyposażenie</a:t>
            </a: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1268760"/>
            <a:ext cx="8075240" cy="4857403"/>
          </a:xfrm>
        </p:spPr>
        <p:txBody>
          <a:bodyPr numCol="1" anchor="t">
            <a:noAutofit/>
          </a:bodyPr>
          <a:lstStyle/>
          <a:p>
            <a:pPr marL="0" lvl="0" indent="0" fontAlgn="base">
              <a:buNone/>
            </a:pPr>
            <a:r>
              <a:rPr lang="pl-PL" sz="2800" b="1" dirty="0">
                <a:solidFill>
                  <a:srgbClr val="17375E"/>
                </a:solidFill>
              </a:rPr>
              <a:t>Wskazówki praktyczne</a:t>
            </a:r>
          </a:p>
          <a:p>
            <a:pPr lvl="0" fontAlgn="base"/>
            <a:r>
              <a:rPr lang="pl-PL" sz="2400" dirty="0">
                <a:solidFill>
                  <a:srgbClr val="17375E"/>
                </a:solidFill>
              </a:rPr>
              <a:t>zakupy sprzętu zaplanowane i zatwierdzone we wniosku aplikacyjnym winny być dokonywane na początku realizacji projektu (w ciągu pierwszych 6 miesięcy trwania projektu). W przypadku zakupu w późniejszej fazie realizacji projektu wymagana może być opinia Wspólnego Sekretariatu.</a:t>
            </a:r>
          </a:p>
          <a:p>
            <a:pPr fontAlgn="base"/>
            <a:r>
              <a:rPr lang="pl-PL" sz="2400" dirty="0">
                <a:solidFill>
                  <a:srgbClr val="17375E"/>
                </a:solidFill>
              </a:rPr>
              <a:t>koszty zakupu wyposażenia muszą być zgodne z cenami rynkowymi. Wybór wykonawców musi być dokonany zgodnie z obowiązującymi w Polsce przepisami prawa dotyczącymi zamówień publicznych oraz obowiązującymi w jednostce partnera regulaminami dokonywania zamówień. </a:t>
            </a:r>
          </a:p>
          <a:p>
            <a:pPr lvl="0" fontAlgn="base"/>
            <a:r>
              <a:rPr lang="pl-PL" sz="2400" dirty="0">
                <a:solidFill>
                  <a:srgbClr val="17375E"/>
                </a:solidFill>
              </a:rPr>
              <a:t> </a:t>
            </a:r>
          </a:p>
        </p:txBody>
      </p:sp>
      <p:sp>
        <p:nvSpPr>
          <p:cNvPr id="4" name="Symbol zastępczy numeru slajdu 3"/>
          <p:cNvSpPr>
            <a:spLocks noGrp="1"/>
          </p:cNvSpPr>
          <p:nvPr>
            <p:ph type="sldNum" sz="quarter" idx="12"/>
          </p:nvPr>
        </p:nvSpPr>
        <p:spPr/>
        <p:txBody>
          <a:bodyPr/>
          <a:lstStyle/>
          <a:p>
            <a:fld id="{0EF81E29-8FAF-4359-8196-EF2B719B0AB8}" type="slidenum">
              <a:rPr lang="pl-PL" smtClean="0"/>
              <a:pPr/>
              <a:t>73</a:t>
            </a:fld>
            <a:endParaRPr lang="pl-PL"/>
          </a:p>
        </p:txBody>
      </p:sp>
    </p:spTree>
    <p:extLst>
      <p:ext uri="{BB962C8B-B14F-4D97-AF65-F5344CB8AC3E}">
        <p14:creationId xmlns:p14="http://schemas.microsoft.com/office/powerpoint/2010/main" val="38272305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764704"/>
            <a:ext cx="8075240" cy="4857403"/>
          </a:xfrm>
        </p:spPr>
        <p:txBody>
          <a:bodyPr numCol="1" anchor="t">
            <a:noAutofit/>
          </a:bodyPr>
          <a:lstStyle/>
          <a:p>
            <a:pPr marL="0" lvl="0" indent="0" fontAlgn="base">
              <a:buNone/>
            </a:pPr>
            <a:endParaRPr lang="pl-PL" sz="2400" dirty="0">
              <a:solidFill>
                <a:srgbClr val="17375E"/>
              </a:solidFill>
            </a:endParaRPr>
          </a:p>
          <a:p>
            <a:pPr marL="0" indent="0" algn="ctr" fontAlgn="base">
              <a:buNone/>
            </a:pPr>
            <a:r>
              <a:rPr lang="pl-PL" sz="2400" b="1" dirty="0">
                <a:solidFill>
                  <a:srgbClr val="17375E"/>
                </a:solidFill>
              </a:rPr>
              <a:t>CENTRUM PROJEKTÓW EUROPEJSKICH</a:t>
            </a:r>
          </a:p>
          <a:p>
            <a:pPr marL="0" indent="0" algn="ctr" fontAlgn="base">
              <a:buNone/>
            </a:pPr>
            <a:r>
              <a:rPr lang="pl-PL" sz="2400" b="1" dirty="0">
                <a:solidFill>
                  <a:srgbClr val="17375E"/>
                </a:solidFill>
              </a:rPr>
              <a:t>WYDZIAŁ KONTROLI</a:t>
            </a:r>
            <a:endParaRPr lang="pl-PL" sz="2400" b="1" u="sng" dirty="0">
              <a:solidFill>
                <a:srgbClr val="17375E"/>
              </a:solidFill>
              <a:hlinkClick r:id="rId3"/>
            </a:endParaRPr>
          </a:p>
          <a:p>
            <a:pPr marL="0" lvl="0" indent="0" algn="ctr" fontAlgn="base">
              <a:buNone/>
            </a:pPr>
            <a:r>
              <a:rPr lang="pl-PL" sz="2400" dirty="0" err="1">
                <a:solidFill>
                  <a:srgbClr val="17375E"/>
                </a:solidFill>
                <a:hlinkClick r:id="rId3"/>
              </a:rPr>
              <a:t>www.cpe.gov.pl</a:t>
            </a:r>
            <a:endParaRPr lang="pl-PL" sz="2400" dirty="0">
              <a:solidFill>
                <a:srgbClr val="17375E"/>
              </a:solidFill>
            </a:endParaRPr>
          </a:p>
          <a:p>
            <a:pPr marL="0" lvl="0" indent="0" algn="ctr" fontAlgn="base">
              <a:buNone/>
            </a:pPr>
            <a:endParaRPr lang="pl-PL" sz="2400" dirty="0">
              <a:solidFill>
                <a:srgbClr val="17375E"/>
              </a:solidFill>
            </a:endParaRPr>
          </a:p>
          <a:p>
            <a:pPr marL="0" lvl="0" indent="0" algn="ctr" fontAlgn="base">
              <a:buNone/>
            </a:pPr>
            <a:endParaRPr lang="pl-PL" sz="2400" dirty="0">
              <a:solidFill>
                <a:srgbClr val="17375E"/>
              </a:solidFill>
            </a:endParaRPr>
          </a:p>
          <a:p>
            <a:pPr marL="0" lvl="0" indent="0" algn="ctr" fontAlgn="base">
              <a:buNone/>
            </a:pPr>
            <a:r>
              <a:rPr lang="pl-PL" sz="2400" b="1" dirty="0">
                <a:solidFill>
                  <a:srgbClr val="17375E"/>
                </a:solidFill>
              </a:rPr>
              <a:t>Adresem skrzynki pocztowej dedykowanej kontroli I stopnia w Programie URBACT III jest:</a:t>
            </a:r>
            <a:endParaRPr lang="pl-PL" sz="2400" dirty="0">
              <a:solidFill>
                <a:srgbClr val="17375E"/>
              </a:solidFill>
            </a:endParaRPr>
          </a:p>
          <a:p>
            <a:pPr marL="0" lvl="0" indent="0" algn="ctr" fontAlgn="base">
              <a:buNone/>
            </a:pPr>
            <a:endParaRPr lang="pl-PL" sz="2400" dirty="0">
              <a:solidFill>
                <a:srgbClr val="17375E"/>
              </a:solidFill>
            </a:endParaRPr>
          </a:p>
          <a:p>
            <a:pPr marL="0" lvl="0" indent="0" algn="ctr" fontAlgn="base">
              <a:buNone/>
            </a:pPr>
            <a:r>
              <a:rPr lang="pl-PL" sz="2400" u="sng" dirty="0" err="1">
                <a:hlinkClick r:id="rId4"/>
              </a:rPr>
              <a:t>FLCURBACT@cpe.gov.pl</a:t>
            </a:r>
            <a:endParaRPr lang="pl-PL" sz="2400" dirty="0">
              <a:solidFill>
                <a:srgbClr val="17375E"/>
              </a:solidFill>
            </a:endParaRPr>
          </a:p>
          <a:p>
            <a:pPr marL="0" lvl="0" indent="0" fontAlgn="base">
              <a:buNone/>
            </a:pPr>
            <a:endParaRPr lang="pl-PL" sz="2400" dirty="0">
              <a:solidFill>
                <a:srgbClr val="17375E"/>
              </a:solidFill>
            </a:endParaRPr>
          </a:p>
          <a:p>
            <a:pPr marL="0" lvl="0" indent="0" fontAlgn="base">
              <a:buNone/>
            </a:pPr>
            <a:endParaRPr lang="pl-PL" sz="2400" dirty="0">
              <a:solidFill>
                <a:srgbClr val="17375E"/>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74</a:t>
            </a:fld>
            <a:endParaRPr lang="pl-PL"/>
          </a:p>
        </p:txBody>
      </p:sp>
    </p:spTree>
    <p:extLst>
      <p:ext uri="{BB962C8B-B14F-4D97-AF65-F5344CB8AC3E}">
        <p14:creationId xmlns:p14="http://schemas.microsoft.com/office/powerpoint/2010/main" val="1688704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ctr" rtl="0">
              <a:spcBef>
                <a:spcPct val="0"/>
              </a:spcBef>
            </a:pPr>
            <a:br>
              <a:rPr lang="pl-PL" sz="3600" b="1" u="sng" dirty="0">
                <a:solidFill>
                  <a:schemeClr val="tx2">
                    <a:lumMod val="75000"/>
                  </a:schemeClr>
                </a:solidFill>
                <a:latin typeface="+mn-lt"/>
              </a:rPr>
            </a:br>
            <a:endParaRPr lang="pl-PL" sz="3600" dirty="0"/>
          </a:p>
        </p:txBody>
      </p:sp>
      <p:sp>
        <p:nvSpPr>
          <p:cNvPr id="3" name="Symbol zastępczy zawartości 2"/>
          <p:cNvSpPr>
            <a:spLocks noGrp="1"/>
          </p:cNvSpPr>
          <p:nvPr>
            <p:ph idx="1"/>
          </p:nvPr>
        </p:nvSpPr>
        <p:spPr>
          <a:xfrm>
            <a:off x="611560" y="332656"/>
            <a:ext cx="8075240" cy="5793507"/>
          </a:xfrm>
        </p:spPr>
        <p:txBody>
          <a:bodyPr numCol="1" anchor="ctr">
            <a:noAutofit/>
          </a:bodyPr>
          <a:lstStyle/>
          <a:p>
            <a:pPr marL="0" lvl="0" indent="0" fontAlgn="base">
              <a:buNone/>
            </a:pPr>
            <a:endParaRPr lang="pl-PL" sz="2000" dirty="0"/>
          </a:p>
          <a:p>
            <a:pPr marL="0" lvl="0" indent="0" fontAlgn="base">
              <a:buNone/>
            </a:pPr>
            <a:endParaRPr lang="pl-PL" sz="2000" dirty="0"/>
          </a:p>
          <a:p>
            <a:pPr marL="0" lvl="0" indent="0" algn="ctr" fontAlgn="base">
              <a:buNone/>
            </a:pPr>
            <a:r>
              <a:rPr lang="pl-PL" sz="3600" b="1" dirty="0">
                <a:solidFill>
                  <a:srgbClr val="17375E"/>
                </a:solidFill>
              </a:rPr>
              <a:t>Dziękuję za uwagę</a:t>
            </a:r>
          </a:p>
        </p:txBody>
      </p:sp>
      <p:pic>
        <p:nvPicPr>
          <p:cNvPr id="4" name="Obraz 3" descr="clip_image002.jpg"/>
          <p:cNvPicPr>
            <a:picLocks noChangeAspect="1"/>
          </p:cNvPicPr>
          <p:nvPr/>
        </p:nvPicPr>
        <p:blipFill>
          <a:blip r:embed="rId3" cstate="print"/>
          <a:stretch>
            <a:fillRect/>
          </a:stretch>
        </p:blipFill>
        <p:spPr>
          <a:xfrm>
            <a:off x="2627784" y="476672"/>
            <a:ext cx="3979992" cy="1872208"/>
          </a:xfrm>
          <a:prstGeom prst="rect">
            <a:avLst/>
          </a:prstGeom>
        </p:spPr>
      </p:pic>
      <p:sp>
        <p:nvSpPr>
          <p:cNvPr id="5" name="Symbol zastępczy numeru slajdu 4"/>
          <p:cNvSpPr>
            <a:spLocks noGrp="1"/>
          </p:cNvSpPr>
          <p:nvPr>
            <p:ph type="sldNum" sz="quarter" idx="12"/>
          </p:nvPr>
        </p:nvSpPr>
        <p:spPr/>
        <p:txBody>
          <a:bodyPr/>
          <a:lstStyle/>
          <a:p>
            <a:fld id="{0EF81E29-8FAF-4359-8196-EF2B719B0AB8}" type="slidenum">
              <a:rPr lang="pl-PL" smtClean="0"/>
              <a:pPr/>
              <a:t>75</a:t>
            </a:fld>
            <a:endParaRPr lang="pl-PL"/>
          </a:p>
        </p:txBody>
      </p:sp>
    </p:spTree>
    <p:extLst>
      <p:ext uri="{BB962C8B-B14F-4D97-AF65-F5344CB8AC3E}">
        <p14:creationId xmlns:p14="http://schemas.microsoft.com/office/powerpoint/2010/main" val="18613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indent="0">
              <a:lnSpc>
                <a:spcPct val="80000"/>
              </a:lnSpc>
              <a:spcAft>
                <a:spcPts val="600"/>
              </a:spcAft>
              <a:buNone/>
            </a:pPr>
            <a:r>
              <a:rPr lang="pl-PL" sz="2800" b="1" dirty="0">
                <a:solidFill>
                  <a:srgbClr val="17375E"/>
                </a:solidFill>
              </a:rPr>
              <a:t>Dokumentacja wydatków (100%)</a:t>
            </a:r>
          </a:p>
          <a:p>
            <a:pPr lvl="0">
              <a:lnSpc>
                <a:spcPct val="80000"/>
              </a:lnSpc>
            </a:pPr>
            <a:r>
              <a:rPr lang="pl-PL" sz="2800" dirty="0">
                <a:solidFill>
                  <a:srgbClr val="17375E"/>
                </a:solidFill>
              </a:rPr>
              <a:t>umowa o pracę lub inny równoważny dokument dla każdego pracownika, </a:t>
            </a:r>
          </a:p>
          <a:p>
            <a:pPr lvl="0">
              <a:lnSpc>
                <a:spcPct val="80000"/>
              </a:lnSpc>
            </a:pPr>
            <a:r>
              <a:rPr lang="pl-PL" sz="2800" dirty="0">
                <a:solidFill>
                  <a:srgbClr val="17375E"/>
                </a:solidFill>
              </a:rPr>
              <a:t>opis stanowiska (zakres obowiązków) w którym określa się zadania w ramach projektu,</a:t>
            </a:r>
          </a:p>
          <a:p>
            <a:pPr lvl="0">
              <a:lnSpc>
                <a:spcPct val="80000"/>
              </a:lnSpc>
            </a:pPr>
            <a:r>
              <a:rPr lang="pl-PL" sz="2800" dirty="0">
                <a:solidFill>
                  <a:srgbClr val="17375E"/>
                </a:solidFill>
              </a:rPr>
              <a:t>listy płac dla każdego z raportowanych miesięcy potwierdzające wynagrodzenie brutto pracownika zgodnie z jego umową o pracę oraz regulaminem wynagradzania jednostki. </a:t>
            </a:r>
            <a:endParaRPr lang="pl-PL" sz="2800" b="1" dirty="0"/>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8</a:t>
            </a:fld>
            <a:endParaRPr lang="pl-PL"/>
          </a:p>
        </p:txBody>
      </p:sp>
    </p:spTree>
    <p:extLst>
      <p:ext uri="{BB962C8B-B14F-4D97-AF65-F5344CB8AC3E}">
        <p14:creationId xmlns:p14="http://schemas.microsoft.com/office/powerpoint/2010/main" val="132183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aluzna\Desktop\8.3 POIG - szkolenie MwI Białystok\jpg\j0430727.jpg"/>
          <p:cNvPicPr>
            <a:picLocks noChangeAspect="1" noChangeArrowheads="1"/>
          </p:cNvPicPr>
          <p:nvPr/>
        </p:nvPicPr>
        <p:blipFill>
          <a:blip r:embed="rId3" cstate="print">
            <a:lum bright="70000" contrast="-70000"/>
          </a:blip>
          <a:srcRect/>
          <a:stretch>
            <a:fillRect/>
          </a:stretch>
        </p:blipFill>
        <p:spPr bwMode="auto">
          <a:xfrm>
            <a:off x="6983760" y="0"/>
            <a:ext cx="2160240" cy="2160240"/>
          </a:xfrm>
          <a:prstGeom prst="rect">
            <a:avLst/>
          </a:prstGeom>
          <a:noFill/>
          <a:ln w="9525">
            <a:noFill/>
            <a:miter lim="800000"/>
            <a:headEnd/>
            <a:tailEnd/>
          </a:ln>
        </p:spPr>
      </p:pic>
      <p:sp>
        <p:nvSpPr>
          <p:cNvPr id="2" name="Tytuł 1"/>
          <p:cNvSpPr>
            <a:spLocks noGrp="1"/>
          </p:cNvSpPr>
          <p:nvPr>
            <p:ph type="title"/>
          </p:nvPr>
        </p:nvSpPr>
        <p:spPr/>
        <p:txBody>
          <a:bodyPr>
            <a:noAutofit/>
          </a:bodyPr>
          <a:lstStyle/>
          <a:p>
            <a:pPr lvl="1" algn="ctr" rtl="0">
              <a:spcBef>
                <a:spcPct val="0"/>
              </a:spcBef>
            </a:pPr>
            <a:r>
              <a:rPr lang="pl-PL" sz="3600" b="1" dirty="0">
                <a:solidFill>
                  <a:schemeClr val="tx2">
                    <a:lumMod val="75000"/>
                  </a:schemeClr>
                </a:solidFill>
                <a:latin typeface="+mn-lt"/>
              </a:rPr>
              <a:t>BL1 – Koszty osobowe</a:t>
            </a:r>
            <a:br>
              <a:rPr lang="pl-PL" sz="3600" b="1" dirty="0"/>
            </a:br>
            <a:endParaRPr lang="pl-PL" sz="3600" dirty="0"/>
          </a:p>
        </p:txBody>
      </p:sp>
      <p:sp>
        <p:nvSpPr>
          <p:cNvPr id="3" name="Symbol zastępczy zawartości 2"/>
          <p:cNvSpPr>
            <a:spLocks noGrp="1"/>
          </p:cNvSpPr>
          <p:nvPr>
            <p:ph idx="1"/>
          </p:nvPr>
        </p:nvSpPr>
        <p:spPr>
          <a:xfrm>
            <a:off x="611560" y="1268760"/>
            <a:ext cx="8075240" cy="4857403"/>
          </a:xfrm>
        </p:spPr>
        <p:txBody>
          <a:bodyPr anchor="t">
            <a:normAutofit/>
          </a:bodyPr>
          <a:lstStyle/>
          <a:p>
            <a:pPr marL="0" indent="0">
              <a:lnSpc>
                <a:spcPct val="80000"/>
              </a:lnSpc>
              <a:buNone/>
            </a:pPr>
            <a:r>
              <a:rPr lang="pl-PL" sz="2800" b="1" dirty="0">
                <a:solidFill>
                  <a:srgbClr val="17375E"/>
                </a:solidFill>
              </a:rPr>
              <a:t>Dokumentacja wydatków – </a:t>
            </a:r>
            <a:r>
              <a:rPr lang="pl-PL" sz="2800" b="1" dirty="0" err="1">
                <a:solidFill>
                  <a:srgbClr val="17375E"/>
                </a:solidFill>
              </a:rPr>
              <a:t>cd</a:t>
            </a:r>
            <a:r>
              <a:rPr lang="pl-PL" sz="2800" b="1" dirty="0">
                <a:solidFill>
                  <a:srgbClr val="17375E"/>
                </a:solidFill>
              </a:rPr>
              <a:t>. (100%)</a:t>
            </a:r>
          </a:p>
          <a:p>
            <a:pPr>
              <a:lnSpc>
                <a:spcPct val="80000"/>
              </a:lnSpc>
            </a:pPr>
            <a:r>
              <a:rPr lang="pl-PL" sz="2800" dirty="0">
                <a:solidFill>
                  <a:srgbClr val="17375E"/>
                </a:solidFill>
              </a:rPr>
              <a:t>oświadczenie o tym, że wynagrodzenie brutto + odpłatność pracodawcy rozliczane w projekcie nie zostały i nie zostaną rozliczone w żadn</a:t>
            </a:r>
            <a:r>
              <a:rPr lang="pl-PL" sz="2800" i="1" dirty="0">
                <a:solidFill>
                  <a:srgbClr val="17375E"/>
                </a:solidFill>
              </a:rPr>
              <a:t>y</a:t>
            </a:r>
            <a:r>
              <a:rPr lang="pl-PL" sz="2800" dirty="0">
                <a:solidFill>
                  <a:srgbClr val="17375E"/>
                </a:solidFill>
              </a:rPr>
              <a:t>m innymi projekcie finansowanym ze środków UE (zakaz podwójnego finansowania)</a:t>
            </a:r>
          </a:p>
          <a:p>
            <a:pPr>
              <a:lnSpc>
                <a:spcPct val="80000"/>
              </a:lnSpc>
            </a:pPr>
            <a:r>
              <a:rPr lang="pl-PL" sz="2800" dirty="0">
                <a:solidFill>
                  <a:srgbClr val="17375E"/>
                </a:solidFill>
              </a:rPr>
              <a:t>dowody zapłaty (bankowe lub kasowe) potwierdzające zapłatę </a:t>
            </a:r>
            <a:r>
              <a:rPr lang="pl-PL" sz="2800" u="sng" dirty="0">
                <a:solidFill>
                  <a:srgbClr val="17375E"/>
                </a:solidFill>
              </a:rPr>
              <a:t>każdego</a:t>
            </a:r>
            <a:r>
              <a:rPr lang="pl-PL" sz="2800" dirty="0">
                <a:solidFill>
                  <a:srgbClr val="17375E"/>
                </a:solidFill>
              </a:rPr>
              <a:t> ze składników wynagrodzenia brutto + składek ZUS (odpłatność pracodawcy) </a:t>
            </a:r>
          </a:p>
          <a:p>
            <a:endParaRPr lang="pl-PL" b="1" dirty="0"/>
          </a:p>
          <a:p>
            <a:pPr algn="just">
              <a:spcBef>
                <a:spcPts val="1200"/>
              </a:spcBef>
              <a:buNone/>
            </a:pPr>
            <a:endParaRPr lang="pl-PL" dirty="0">
              <a:solidFill>
                <a:schemeClr val="tx2">
                  <a:lumMod val="75000"/>
                </a:schemeClr>
              </a:solidFill>
            </a:endParaRPr>
          </a:p>
        </p:txBody>
      </p:sp>
      <p:sp>
        <p:nvSpPr>
          <p:cNvPr id="5" name="Symbol zastępczy numeru slajdu 4"/>
          <p:cNvSpPr>
            <a:spLocks noGrp="1"/>
          </p:cNvSpPr>
          <p:nvPr>
            <p:ph type="sldNum" sz="quarter" idx="12"/>
          </p:nvPr>
        </p:nvSpPr>
        <p:spPr/>
        <p:txBody>
          <a:bodyPr/>
          <a:lstStyle/>
          <a:p>
            <a:fld id="{0EF81E29-8FAF-4359-8196-EF2B719B0AB8}" type="slidenum">
              <a:rPr lang="pl-PL" smtClean="0"/>
              <a:pPr/>
              <a:t>9</a:t>
            </a:fld>
            <a:endParaRPr lang="pl-PL"/>
          </a:p>
        </p:txBody>
      </p:sp>
    </p:spTree>
    <p:extLst>
      <p:ext uri="{BB962C8B-B14F-4D97-AF65-F5344CB8AC3E}">
        <p14:creationId xmlns:p14="http://schemas.microsoft.com/office/powerpoint/2010/main" val="86005176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5847</Words>
  <Application>Microsoft Office PowerPoint</Application>
  <PresentationFormat>Pokaz na ekranie (4:3)</PresentationFormat>
  <Paragraphs>608</Paragraphs>
  <Slides>75</Slides>
  <Notes>68</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75</vt:i4>
      </vt:variant>
    </vt:vector>
  </HeadingPairs>
  <TitlesOfParts>
    <vt:vector size="79" baseType="lpstr">
      <vt:lpstr>Arial</vt:lpstr>
      <vt:lpstr>Calibri</vt:lpstr>
      <vt:lpstr>Cambria Math</vt:lpstr>
      <vt:lpstr>Motyw pakietu Office</vt:lpstr>
      <vt:lpstr>Kwalifikowalność wydatków  w poszczególnych liniach budżetowych </vt:lpstr>
      <vt:lpstr>Prezentacja programu PowerPoint</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BL1 – Koszty osobowe </vt:lpstr>
      <vt:lpstr>BL2 - Koszty administracyjno-biurowe   </vt:lpstr>
      <vt:lpstr>BL2 - Koszty administracyjno-biurowe   </vt:lpstr>
      <vt:lpstr>BL2 - Koszty administracyjno-biurowe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BL3 - Podróże i zakwaterowanie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BL4 – Ekspertyzy i usługi zewnętrzne </vt:lpstr>
      <vt:lpstr>BL5 – Sprzęt i wyposażenie </vt:lpstr>
      <vt:lpstr>BL5 – Sprzęt i wyposażenie </vt:lpstr>
      <vt:lpstr>BL5 – Sprzęt i wyposażenie </vt:lpstr>
      <vt:lpstr>BL5 – Sprzęt i wyposażenie </vt:lpstr>
      <vt:lpstr>BL5 – Sprzęt i wyposażenie </vt:lpstr>
      <vt:lpstr>BL5 – Sprzęt i wyposażenie </vt:lpstr>
      <vt:lpstr>BL5 – Sprzęt i wyposażenie </vt:lpstr>
      <vt:lpstr>BL5 – Sprzęt i wyposażenie </vt:lpstr>
      <vt:lpstr>BL5 – Sprzęt i wyposażenie </vt:lpstr>
      <vt:lpstr>BL5 – Sprzęt i wyposażenie </vt:lpstr>
      <vt:lpstr> </vt:lpstr>
      <vt:lpstr> </vt:lpstr>
    </vt:vector>
  </TitlesOfParts>
  <Company>CPE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Katarzyna Drygulska-Oksiejuk</dc:creator>
  <cp:lastModifiedBy>Katarzyna Drygulska-Oksiejuk</cp:lastModifiedBy>
  <cp:revision>181</cp:revision>
  <dcterms:created xsi:type="dcterms:W3CDTF">2015-11-05T07:55:09Z</dcterms:created>
  <dcterms:modified xsi:type="dcterms:W3CDTF">2021-12-03T08:01:21Z</dcterms:modified>
</cp:coreProperties>
</file>