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62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DDA6-8653-4ABD-BB39-4CAF84A06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298BF-8EC9-4DCB-90D8-5DD0A8130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39210-32B8-4E62-85E3-964C0C8D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16/03/2020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77BC7-0DC0-4E8A-ADFD-4765721F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F75E5-C2C6-46E2-B6AE-64A58CF4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945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4C82-D508-417A-AD4C-06901E32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8AAD8-4579-4729-85E3-5D61D8E0C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3C795-09D4-459D-A1F5-1658E1EEE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16/03/2020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D54F2-8217-45F8-A555-61C85565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378E7-226E-4674-9E70-8C1B88D9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305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0FB88-382D-47C9-8B5A-4963A6B1A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8D56B-B4A9-4CBA-9259-D84EFE04E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E7FD2-43EB-4071-8589-A34A3CD0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16/03/2020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8EEA7-B971-4DD1-870E-A8609E0F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1B456-CE6C-4DA3-B06C-E74AA7AE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10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2C3B-D4E0-4FD6-8727-C807C8B1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D6795-AD24-479D-ACB8-F94CE7FE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699F2-DC45-4347-AA69-24F99AB9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16/03/2020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1C4E1-2C0F-4301-8842-65D5F36B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B6EB8-3E24-4119-BA17-AC430B7B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71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C1FD-1CD3-4071-A447-87B2AE01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E885D-77E8-4A84-AC04-0C164AF31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42620-F619-4940-A9E3-4A4689E1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16/03/2020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533B4-0946-46AE-9C63-36DB9BFB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DD2C7-012D-404C-BA25-52BE08C9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536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D589-8E0E-46E4-B394-EB0E3A6A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32FD-222A-4E90-B688-2E73F4A8F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DD459-DC02-4752-A672-6C1B62A66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3727B-89D9-41FA-A816-8D5441DC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16/03/2020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A8D98-BAFF-4BA7-B5FD-CD8C5884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CBB8F-C91C-4A2E-93F8-AA8628D0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198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0071-836C-4AC7-80E7-FEC2775E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DC326-A6C4-4D23-904A-4A1FB6D57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D2381-5D92-40A0-9342-75BE87C2B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1A069-3E2F-435D-9277-EF4134ED6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46732-536E-48B7-AA12-A2E763261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4F7D9-BC43-4112-AF0A-46A4A87B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16/03/2020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21F08B-1792-41AC-9E31-B7151BA5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A4968-D40A-4F0C-9DE9-54C2CF2D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466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5B51-23CE-4132-BAFE-7BE712F8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8531A-E591-481C-8299-2A2FCFFA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16/03/2020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7B116-047C-4C52-88D1-9896752E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6D2DC-BD55-4E2C-B715-0AFD3746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52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B35C3F-431B-485B-A325-2FC09B84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16/03/2020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D23BB-2CFB-4224-83D2-FD512DC9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79495-E95B-4056-89CA-80A3930B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289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0EDF-547A-41BF-B53B-E5D9DAF9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2E4E9-FB08-4D59-8FCF-7AE5CEC3F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DCCA5-0249-4AF4-8022-99E05F1CC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FB7AC-8449-4772-87DA-26DC0BFE5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16/03/2020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827EE-5454-491A-ACE7-EEDE1A28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D7DDE-1F4D-4400-B353-248D87CC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788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D788-9466-4184-B710-4595B18D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D87CA-3063-4FA7-BCE0-D68E87C41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2DCA4-B8A9-4999-9399-80AF7C4FF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608D4-31F0-4362-8D1E-E06D2CA8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16/03/2020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AA3FA-6142-4D7B-B05A-FD5CA1C4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D3D54-75AF-44CA-B333-E26AD46E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116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85B7E1-B5A7-4A72-B666-57A0C80D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5B-148C-4D02-B384-B2C55BEF9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AC199-5897-4460-A711-A8E37A998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51EA0-154C-43F3-A94C-A14BEF3F2F71}" type="datetimeFigureOut">
              <a:rPr lang="pt-PT" smtClean="0"/>
              <a:t>16/03/2020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B6C1E-D855-47DB-80C7-EA919B2B8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1DE66-C2BB-43D5-9FE9-C2D21422E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B6965-B42B-4745-A851-3D83747CAA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31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hmedSoli/Hashcode-2019" TargetMode="External"/><Relationship Id="rId2" Type="http://schemas.openxmlformats.org/officeDocument/2006/relationships/hyperlink" Target="https://github.com/kobr4/g_hashcod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danieleratti/how-we-placed-1st-in-italy-and-22nd-in-the-world-google-hashcode-2019-e59e52232b4e" TargetMode="External"/><Relationship Id="rId5" Type="http://schemas.openxmlformats.org/officeDocument/2006/relationships/hyperlink" Target="https://github.com/inaitana/hashcode-2019-qualification" TargetMode="External"/><Relationship Id="rId4" Type="http://schemas.openxmlformats.org/officeDocument/2006/relationships/hyperlink" Target="https://github.com/LJMUAstroecology/hashcode_2019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81D51-7061-4457-A8AE-1110F57F3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300357"/>
            <a:ext cx="4645250" cy="2889114"/>
          </a:xfrm>
        </p:spPr>
        <p:txBody>
          <a:bodyPr anchor="ctr">
            <a:norm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Checkpoint #1</a:t>
            </a:r>
            <a:br>
              <a:rPr lang="pt-PT" dirty="0">
                <a:solidFill>
                  <a:schemeClr val="bg1"/>
                </a:solidFill>
              </a:rPr>
            </a:br>
            <a:r>
              <a:rPr lang="pt-PT" sz="4800" dirty="0">
                <a:solidFill>
                  <a:schemeClr val="bg1"/>
                </a:solidFill>
              </a:rPr>
              <a:t>IART – Trabalho 1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CFBED-BA89-4F94-9202-D0DBF1428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009" y="4844199"/>
            <a:ext cx="4645250" cy="1147863"/>
          </a:xfrm>
        </p:spPr>
        <p:txBody>
          <a:bodyPr anchor="t">
            <a:normAutofit/>
          </a:bodyPr>
          <a:lstStyle/>
          <a:p>
            <a:pPr algn="r"/>
            <a:r>
              <a:rPr lang="pt-PT" sz="1900" dirty="0">
                <a:solidFill>
                  <a:schemeClr val="bg1"/>
                </a:solidFill>
              </a:rPr>
              <a:t>João Praça – up201704748</a:t>
            </a:r>
          </a:p>
          <a:p>
            <a:pPr algn="r"/>
            <a:r>
              <a:rPr lang="pt-PT" sz="1900" dirty="0">
                <a:solidFill>
                  <a:schemeClr val="bg1"/>
                </a:solidFill>
              </a:rPr>
              <a:t>Liliana Almeida – up201706908</a:t>
            </a:r>
          </a:p>
          <a:p>
            <a:pPr algn="r"/>
            <a:r>
              <a:rPr lang="pt-PT" sz="1900" dirty="0">
                <a:solidFill>
                  <a:schemeClr val="bg1"/>
                </a:solidFill>
              </a:rPr>
              <a:t>Sílvia Rocha – up201704684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Resultado de imagem para logo feup">
            <a:extLst>
              <a:ext uri="{FF2B5EF4-FFF2-40B4-BE49-F238E27FC236}">
                <a16:creationId xmlns:a16="http://schemas.microsoft.com/office/drawing/2014/main" id="{99519C99-49F7-4375-BD13-30737E1E0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2092200"/>
            <a:ext cx="4047843" cy="130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37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D761-7228-47BB-B4CF-45B6288DF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40" y="0"/>
            <a:ext cx="4620326" cy="6858000"/>
          </a:xfrm>
        </p:spPr>
        <p:txBody>
          <a:bodyPr anchor="ctr">
            <a:normAutofit/>
          </a:bodyPr>
          <a:lstStyle/>
          <a:p>
            <a:pPr algn="ctr"/>
            <a:r>
              <a:rPr lang="pt-PT" b="1" dirty="0"/>
              <a:t>Especificação do Trabalho</a:t>
            </a:r>
          </a:p>
        </p:txBody>
      </p:sp>
      <p:sp>
        <p:nvSpPr>
          <p:cNvPr id="34" name="Freeform: Shape 14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16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5FEB0-916A-485D-BB26-393B08494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5607" y="0"/>
            <a:ext cx="5990253" cy="685800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1400" dirty="0">
                <a:solidFill>
                  <a:schemeClr val="bg1"/>
                </a:solidFill>
              </a:rPr>
              <a:t>Neste </a:t>
            </a:r>
            <a:r>
              <a:rPr lang="en-US" sz="1400" dirty="0" err="1">
                <a:solidFill>
                  <a:schemeClr val="bg1"/>
                </a:solidFill>
              </a:rPr>
              <a:t>problema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otimização</a:t>
            </a:r>
            <a:r>
              <a:rPr lang="en-US" sz="1400" dirty="0">
                <a:solidFill>
                  <a:schemeClr val="bg1"/>
                </a:solidFill>
              </a:rPr>
              <a:t> é </a:t>
            </a:r>
            <a:r>
              <a:rPr lang="en-US" sz="1400" dirty="0" err="1">
                <a:solidFill>
                  <a:schemeClr val="bg1"/>
                </a:solidFill>
              </a:rPr>
              <a:t>pretendido</a:t>
            </a:r>
            <a:r>
              <a:rPr lang="en-US" sz="1400" dirty="0">
                <a:solidFill>
                  <a:schemeClr val="bg1"/>
                </a:solidFill>
              </a:rPr>
              <a:t> que, dada </a:t>
            </a:r>
            <a:r>
              <a:rPr lang="en-US" sz="1400" dirty="0" err="1">
                <a:solidFill>
                  <a:schemeClr val="bg1"/>
                </a:solidFill>
              </a:rPr>
              <a:t>uma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lista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fotos</a:t>
            </a:r>
            <a:r>
              <a:rPr lang="en-US" sz="1400" dirty="0">
                <a:solidFill>
                  <a:schemeClr val="bg1"/>
                </a:solidFill>
              </a:rPr>
              <a:t> e das tags </a:t>
            </a:r>
            <a:r>
              <a:rPr lang="en-US" sz="1400" dirty="0" err="1">
                <a:solidFill>
                  <a:schemeClr val="bg1"/>
                </a:solidFill>
              </a:rPr>
              <a:t>associadas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cada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foto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estas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sejam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organizadas</a:t>
            </a:r>
            <a:r>
              <a:rPr lang="en-US" sz="1400" dirty="0">
                <a:solidFill>
                  <a:schemeClr val="bg1"/>
                </a:solidFill>
              </a:rPr>
              <a:t> num slideshow que </a:t>
            </a:r>
            <a:r>
              <a:rPr lang="en-US" sz="1400" dirty="0" err="1">
                <a:solidFill>
                  <a:schemeClr val="bg1"/>
                </a:solidFill>
              </a:rPr>
              <a:t>obtenha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maior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pontuação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possível</a:t>
            </a:r>
            <a:r>
              <a:rPr lang="en-US" sz="1400" dirty="0">
                <a:solidFill>
                  <a:schemeClr val="bg1"/>
                </a:solidFill>
              </a:rPr>
              <a:t>. A </a:t>
            </a:r>
            <a:r>
              <a:rPr lang="en-US" sz="1400" dirty="0" err="1">
                <a:solidFill>
                  <a:schemeClr val="bg1"/>
                </a:solidFill>
              </a:rPr>
              <a:t>pontuação</a:t>
            </a:r>
            <a:r>
              <a:rPr lang="en-US" sz="1400" dirty="0">
                <a:solidFill>
                  <a:schemeClr val="bg1"/>
                </a:solidFill>
              </a:rPr>
              <a:t> de um slideshow é dada </a:t>
            </a:r>
            <a:r>
              <a:rPr lang="en-US" sz="1400" dirty="0" err="1">
                <a:solidFill>
                  <a:schemeClr val="bg1"/>
                </a:solidFill>
              </a:rPr>
              <a:t>como</a:t>
            </a:r>
            <a:r>
              <a:rPr lang="en-US" sz="1400" dirty="0">
                <a:solidFill>
                  <a:schemeClr val="bg1"/>
                </a:solidFill>
              </a:rPr>
              <a:t> a soma dos </a:t>
            </a:r>
            <a:r>
              <a:rPr lang="en-US" sz="1400" dirty="0" err="1">
                <a:solidFill>
                  <a:schemeClr val="bg1"/>
                </a:solidFill>
              </a:rPr>
              <a:t>fatores</a:t>
            </a:r>
            <a:r>
              <a:rPr lang="en-US" sz="1400" dirty="0">
                <a:solidFill>
                  <a:schemeClr val="bg1"/>
                </a:solidFill>
              </a:rPr>
              <a:t> de interesse </a:t>
            </a:r>
            <a:r>
              <a:rPr lang="en-US" sz="1400" dirty="0" err="1">
                <a:solidFill>
                  <a:schemeClr val="bg1"/>
                </a:solidFill>
              </a:rPr>
              <a:t>calculados</a:t>
            </a:r>
            <a:r>
              <a:rPr lang="en-US" sz="1400" dirty="0">
                <a:solidFill>
                  <a:schemeClr val="bg1"/>
                </a:solidFill>
              </a:rPr>
              <a:t> para </a:t>
            </a:r>
            <a:r>
              <a:rPr lang="en-US" sz="1400" dirty="0" err="1">
                <a:solidFill>
                  <a:schemeClr val="bg1"/>
                </a:solidFill>
              </a:rPr>
              <a:t>cada</a:t>
            </a:r>
            <a:r>
              <a:rPr lang="en-US" sz="1400" dirty="0">
                <a:solidFill>
                  <a:schemeClr val="bg1"/>
                </a:solidFill>
              </a:rPr>
              <a:t> par de slides. </a:t>
            </a:r>
          </a:p>
          <a:p>
            <a:pPr marL="0" indent="0" algn="just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sz="1400" dirty="0">
                <a:solidFill>
                  <a:schemeClr val="bg1"/>
                </a:solidFill>
              </a:rPr>
              <a:t>O </a:t>
            </a:r>
            <a:r>
              <a:rPr lang="en-US" sz="1400" dirty="0" err="1">
                <a:solidFill>
                  <a:schemeClr val="bg1"/>
                </a:solidFill>
              </a:rPr>
              <a:t>fator</a:t>
            </a:r>
            <a:r>
              <a:rPr lang="en-US" sz="1400" dirty="0">
                <a:solidFill>
                  <a:schemeClr val="bg1"/>
                </a:solidFill>
              </a:rPr>
              <a:t> de interesse </a:t>
            </a:r>
            <a:r>
              <a:rPr lang="en-US" sz="1400" dirty="0" err="1">
                <a:solidFill>
                  <a:schemeClr val="bg1"/>
                </a:solidFill>
              </a:rPr>
              <a:t>corresponde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mínimo</a:t>
            </a:r>
            <a:r>
              <a:rPr lang="en-US" sz="1400" dirty="0">
                <a:solidFill>
                  <a:schemeClr val="bg1"/>
                </a:solidFill>
              </a:rPr>
              <a:t> entre o </a:t>
            </a:r>
            <a:r>
              <a:rPr lang="en-US" sz="1400" dirty="0" err="1">
                <a:solidFill>
                  <a:schemeClr val="bg1"/>
                </a:solidFill>
              </a:rPr>
              <a:t>número</a:t>
            </a:r>
            <a:r>
              <a:rPr lang="en-US" sz="1400" dirty="0">
                <a:solidFill>
                  <a:schemeClr val="bg1"/>
                </a:solidFill>
              </a:rPr>
              <a:t> de tags </a:t>
            </a:r>
            <a:r>
              <a:rPr lang="en-US" sz="1400" dirty="0" err="1">
                <a:solidFill>
                  <a:schemeClr val="bg1"/>
                </a:solidFill>
              </a:rPr>
              <a:t>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comum</a:t>
            </a:r>
            <a:r>
              <a:rPr lang="en-US" sz="1400" dirty="0">
                <a:solidFill>
                  <a:schemeClr val="bg1"/>
                </a:solidFill>
              </a:rPr>
              <a:t> entre </a:t>
            </a:r>
            <a:r>
              <a:rPr lang="en-US" sz="1400" dirty="0" err="1">
                <a:solidFill>
                  <a:schemeClr val="bg1"/>
                </a:solidFill>
              </a:rPr>
              <a:t>os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dois</a:t>
            </a:r>
            <a:r>
              <a:rPr lang="en-US" sz="1400" dirty="0">
                <a:solidFill>
                  <a:schemeClr val="bg1"/>
                </a:solidFill>
              </a:rPr>
              <a:t> slides, o </a:t>
            </a:r>
            <a:r>
              <a:rPr lang="en-US" sz="1400" dirty="0" err="1">
                <a:solidFill>
                  <a:schemeClr val="bg1"/>
                </a:solidFill>
              </a:rPr>
              <a:t>número</a:t>
            </a:r>
            <a:r>
              <a:rPr lang="en-US" sz="1400" dirty="0">
                <a:solidFill>
                  <a:schemeClr val="bg1"/>
                </a:solidFill>
              </a:rPr>
              <a:t> de tags </a:t>
            </a:r>
            <a:r>
              <a:rPr lang="en-US" sz="1400" dirty="0" err="1">
                <a:solidFill>
                  <a:schemeClr val="bg1"/>
                </a:solidFill>
              </a:rPr>
              <a:t>presente</a:t>
            </a:r>
            <a:r>
              <a:rPr lang="en-US" sz="1400" dirty="0">
                <a:solidFill>
                  <a:schemeClr val="bg1"/>
                </a:solidFill>
              </a:rPr>
              <a:t> no </a:t>
            </a:r>
            <a:r>
              <a:rPr lang="en-US" sz="1400" dirty="0" err="1">
                <a:solidFill>
                  <a:schemeClr val="bg1"/>
                </a:solidFill>
              </a:rPr>
              <a:t>primeiro</a:t>
            </a:r>
            <a:r>
              <a:rPr lang="en-US" sz="1400" dirty="0">
                <a:solidFill>
                  <a:schemeClr val="bg1"/>
                </a:solidFill>
              </a:rPr>
              <a:t> slide mas </a:t>
            </a:r>
            <a:r>
              <a:rPr lang="en-US" sz="1400" dirty="0" err="1">
                <a:solidFill>
                  <a:schemeClr val="bg1"/>
                </a:solidFill>
              </a:rPr>
              <a:t>não</a:t>
            </a:r>
            <a:r>
              <a:rPr lang="en-US" sz="1400" dirty="0">
                <a:solidFill>
                  <a:schemeClr val="bg1"/>
                </a:solidFill>
              </a:rPr>
              <a:t> no </a:t>
            </a:r>
            <a:r>
              <a:rPr lang="en-US" sz="1400" dirty="0" err="1">
                <a:solidFill>
                  <a:schemeClr val="bg1"/>
                </a:solidFill>
              </a:rPr>
              <a:t>segundo</a:t>
            </a:r>
            <a:r>
              <a:rPr lang="en-US" sz="1400" dirty="0">
                <a:solidFill>
                  <a:schemeClr val="bg1"/>
                </a:solidFill>
              </a:rPr>
              <a:t> e o </a:t>
            </a:r>
            <a:r>
              <a:rPr lang="en-US" sz="1400" dirty="0" err="1">
                <a:solidFill>
                  <a:schemeClr val="bg1"/>
                </a:solidFill>
              </a:rPr>
              <a:t>número</a:t>
            </a:r>
            <a:r>
              <a:rPr lang="en-US" sz="1400" dirty="0">
                <a:solidFill>
                  <a:schemeClr val="bg1"/>
                </a:solidFill>
              </a:rPr>
              <a:t> de tags </a:t>
            </a:r>
            <a:r>
              <a:rPr lang="en-US" sz="1400" dirty="0" err="1">
                <a:solidFill>
                  <a:schemeClr val="bg1"/>
                </a:solidFill>
              </a:rPr>
              <a:t>presente</a:t>
            </a:r>
            <a:r>
              <a:rPr lang="en-US" sz="1400" dirty="0">
                <a:solidFill>
                  <a:schemeClr val="bg1"/>
                </a:solidFill>
              </a:rPr>
              <a:t> no </a:t>
            </a:r>
            <a:r>
              <a:rPr lang="en-US" sz="1400" dirty="0" err="1">
                <a:solidFill>
                  <a:schemeClr val="bg1"/>
                </a:solidFill>
              </a:rPr>
              <a:t>segundo</a:t>
            </a:r>
            <a:r>
              <a:rPr lang="en-US" sz="1400" dirty="0">
                <a:solidFill>
                  <a:schemeClr val="bg1"/>
                </a:solidFill>
              </a:rPr>
              <a:t> slide mas </a:t>
            </a:r>
            <a:r>
              <a:rPr lang="en-US" sz="1400" dirty="0" err="1">
                <a:solidFill>
                  <a:schemeClr val="bg1"/>
                </a:solidFill>
              </a:rPr>
              <a:t>não</a:t>
            </a:r>
            <a:r>
              <a:rPr lang="en-US" sz="1400" dirty="0">
                <a:solidFill>
                  <a:schemeClr val="bg1"/>
                </a:solidFill>
              </a:rPr>
              <a:t> no </a:t>
            </a:r>
            <a:r>
              <a:rPr lang="en-US" sz="1400" dirty="0" err="1">
                <a:solidFill>
                  <a:schemeClr val="bg1"/>
                </a:solidFill>
              </a:rPr>
              <a:t>primeiro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endParaRPr lang="pt-P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259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B3A6-E2B1-45D0-8447-FAC4CF7F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08" y="0"/>
            <a:ext cx="4630828" cy="6858000"/>
          </a:xfrm>
        </p:spPr>
        <p:txBody>
          <a:bodyPr anchor="ctr">
            <a:normAutofit/>
          </a:bodyPr>
          <a:lstStyle/>
          <a:p>
            <a:pPr algn="ctr"/>
            <a:r>
              <a:rPr lang="pt-PT" b="1" dirty="0"/>
              <a:t>Referências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E9705-EABB-4923-9D4E-FB57D031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278" y="0"/>
            <a:ext cx="6008914" cy="6858000"/>
          </a:xfrm>
        </p:spPr>
        <p:txBody>
          <a:bodyPr anchor="ctr">
            <a:normAutofit/>
          </a:bodyPr>
          <a:lstStyle/>
          <a:p>
            <a:r>
              <a:rPr lang="pt-PT" sz="1400" dirty="0">
                <a:solidFill>
                  <a:schemeClr val="bg1"/>
                </a:solidFill>
                <a:hlinkClick r:id="rId2"/>
              </a:rPr>
              <a:t>https://github.com/kobr4/g_hashcodes</a:t>
            </a:r>
            <a:endParaRPr lang="pt-PT" sz="1400" dirty="0">
              <a:solidFill>
                <a:schemeClr val="bg1"/>
              </a:solidFill>
            </a:endParaRPr>
          </a:p>
          <a:p>
            <a:r>
              <a:rPr lang="pt-PT" sz="1400" dirty="0">
                <a:solidFill>
                  <a:schemeClr val="bg1"/>
                </a:solidFill>
                <a:hlinkClick r:id="rId3"/>
              </a:rPr>
              <a:t>https://github.com/AhmedSoli/Hashcode-2019</a:t>
            </a:r>
            <a:endParaRPr lang="pt-PT" sz="1400" dirty="0">
              <a:solidFill>
                <a:schemeClr val="bg1"/>
              </a:solidFill>
            </a:endParaRPr>
          </a:p>
          <a:p>
            <a:r>
              <a:rPr lang="pt-PT" sz="1400" dirty="0">
                <a:solidFill>
                  <a:schemeClr val="bg1"/>
                </a:solidFill>
                <a:hlinkClick r:id="rId4"/>
              </a:rPr>
              <a:t>https://github.com/LJMUAstroecology/hashcode_2019</a:t>
            </a:r>
            <a:endParaRPr lang="pt-PT" sz="1400" dirty="0">
              <a:solidFill>
                <a:schemeClr val="bg1"/>
              </a:solidFill>
            </a:endParaRPr>
          </a:p>
          <a:p>
            <a:r>
              <a:rPr lang="pt-PT" sz="1400" dirty="0">
                <a:solidFill>
                  <a:schemeClr val="bg1"/>
                </a:solidFill>
                <a:hlinkClick r:id="rId5"/>
              </a:rPr>
              <a:t>https://github.com/inaitana/hashcode-2019-qualification</a:t>
            </a:r>
            <a:endParaRPr lang="pt-PT" sz="1400" dirty="0">
              <a:solidFill>
                <a:schemeClr val="bg1"/>
              </a:solidFill>
            </a:endParaRPr>
          </a:p>
          <a:p>
            <a:r>
              <a:rPr lang="pt-PT" sz="1400" dirty="0">
                <a:solidFill>
                  <a:schemeClr val="bg1"/>
                </a:solidFill>
                <a:hlinkClick r:id="rId6"/>
              </a:rPr>
              <a:t>https://medium.com/@danieleratti/how-we-placed-1st-in-italy-and-22nd-in-the-world-google-hashcode-2019-e59e52232b4e</a:t>
            </a:r>
            <a:endParaRPr lang="pt-PT" sz="1400" dirty="0">
              <a:solidFill>
                <a:schemeClr val="bg1"/>
              </a:solidFill>
            </a:endParaRPr>
          </a:p>
          <a:p>
            <a:endParaRPr lang="pt-P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789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D32F-5BEF-44D3-8596-53E0586B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08" y="-1"/>
            <a:ext cx="4630828" cy="6857999"/>
          </a:xfrm>
        </p:spPr>
        <p:txBody>
          <a:bodyPr anchor="ctr">
            <a:normAutofit/>
          </a:bodyPr>
          <a:lstStyle/>
          <a:p>
            <a:pPr algn="ctr"/>
            <a:r>
              <a:rPr lang="pt-PT" b="1" dirty="0"/>
              <a:t>Formulação do problema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6E4F-87BF-4413-85DC-FF0DCFFDB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616" y="0"/>
            <a:ext cx="6027576" cy="6858000"/>
          </a:xfrm>
        </p:spPr>
        <p:txBody>
          <a:bodyPr anchor="ctr">
            <a:noAutofit/>
          </a:bodyPr>
          <a:lstStyle/>
          <a:p>
            <a:pPr marL="457200" lvl="1" indent="0" algn="just">
              <a:buNone/>
            </a:pPr>
            <a:r>
              <a:rPr lang="pt-PT" sz="1400" b="1" dirty="0">
                <a:solidFill>
                  <a:srgbClr val="C00000"/>
                </a:solidFill>
              </a:rPr>
              <a:t>Representação da solução </a:t>
            </a:r>
          </a:p>
          <a:p>
            <a:pPr marL="457200" lvl="1" indent="0" algn="just">
              <a:buNone/>
            </a:pPr>
            <a:r>
              <a:rPr lang="pt-PT" sz="1400" dirty="0">
                <a:solidFill>
                  <a:schemeClr val="bg1"/>
                </a:solidFill>
              </a:rPr>
              <a:t>	A solução encontrada irá corresponder a um vetor de vetores, do tipo [[slide1], [slide2],...,[slideN]], otimizado de modo a que a pontuação total seja máxima.</a:t>
            </a:r>
          </a:p>
          <a:p>
            <a:pPr marL="457200" lvl="1" indent="0" algn="just">
              <a:buNone/>
            </a:pPr>
            <a:endParaRPr lang="pt-PT" sz="8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r>
              <a:rPr lang="pt-PT" sz="1400" b="1" dirty="0">
                <a:solidFill>
                  <a:srgbClr val="C00000"/>
                </a:solidFill>
              </a:rPr>
              <a:t>Restrições rígidas</a:t>
            </a:r>
          </a:p>
          <a:p>
            <a:pPr lvl="1" algn="just"/>
            <a:r>
              <a:rPr lang="pt-PT" sz="1400" dirty="0">
                <a:solidFill>
                  <a:schemeClr val="bg1"/>
                </a:solidFill>
              </a:rPr>
              <a:t>Cada imagem pode ser usada 0 ou 1 vezes;</a:t>
            </a:r>
          </a:p>
          <a:p>
            <a:pPr lvl="1" algn="just"/>
            <a:r>
              <a:rPr lang="pt-PT" sz="1400" dirty="0">
                <a:solidFill>
                  <a:schemeClr val="bg1"/>
                </a:solidFill>
              </a:rPr>
              <a:t>Cada slide tem de conter uma imagem horizontal ou duas verticais;</a:t>
            </a:r>
          </a:p>
          <a:p>
            <a:pPr lvl="1" algn="just"/>
            <a:r>
              <a:rPr lang="pt-PT" sz="1400" dirty="0">
                <a:solidFill>
                  <a:schemeClr val="bg1"/>
                </a:solidFill>
              </a:rPr>
              <a:t>O slideshow tem de ter pelo menos 1 slide;</a:t>
            </a:r>
          </a:p>
          <a:p>
            <a:pPr lvl="1" algn="just"/>
            <a:r>
              <a:rPr lang="pt-PT" sz="1400" dirty="0">
                <a:solidFill>
                  <a:schemeClr val="bg1"/>
                </a:solidFill>
              </a:rPr>
              <a:t>Uma imagem não pode ser inserida num slide já cheio.</a:t>
            </a:r>
          </a:p>
          <a:p>
            <a:pPr marL="457200" lvl="1" indent="0" algn="just">
              <a:buNone/>
            </a:pPr>
            <a:endParaRPr lang="pt-PT" sz="8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r>
              <a:rPr lang="pt-PT" sz="1400" b="1" dirty="0">
                <a:solidFill>
                  <a:srgbClr val="C00000"/>
                </a:solidFill>
              </a:rPr>
              <a:t>Função de vizinhança</a:t>
            </a:r>
          </a:p>
          <a:p>
            <a:pPr marL="457200" lvl="1" indent="0" algn="just">
              <a:buNone/>
            </a:pPr>
            <a:r>
              <a:rPr lang="pt-PT" sz="1400" b="1" dirty="0">
                <a:solidFill>
                  <a:srgbClr val="C00000"/>
                </a:solidFill>
              </a:rPr>
              <a:t>	</a:t>
            </a:r>
            <a:r>
              <a:rPr lang="pt-PT" sz="1400" dirty="0">
                <a:solidFill>
                  <a:schemeClr val="bg1"/>
                </a:solidFill>
              </a:rPr>
              <a:t>Como função de vizinhança planeámos seguir dois métodos como base: </a:t>
            </a:r>
            <a:r>
              <a:rPr lang="pt-PT" sz="1400" i="1" dirty="0">
                <a:solidFill>
                  <a:schemeClr val="bg1"/>
                </a:solidFill>
              </a:rPr>
              <a:t>Hill Climbing </a:t>
            </a:r>
            <a:r>
              <a:rPr lang="pt-PT" sz="1400" dirty="0">
                <a:solidFill>
                  <a:schemeClr val="bg1"/>
                </a:solidFill>
              </a:rPr>
              <a:t>e </a:t>
            </a:r>
            <a:r>
              <a:rPr lang="pt-PT" sz="1400" i="1" dirty="0">
                <a:solidFill>
                  <a:schemeClr val="bg1"/>
                </a:solidFill>
              </a:rPr>
              <a:t>Simulated Annealing</a:t>
            </a:r>
            <a:r>
              <a:rPr lang="pt-PT" sz="1400" dirty="0">
                <a:solidFill>
                  <a:schemeClr val="bg1"/>
                </a:solidFill>
              </a:rPr>
              <a:t>. Para além destes, decidimos experimentar ainda uma terceira abordagem em que o estado inicial é identificado calculando os pares ótimos de slides e escolhendo o melhor destes. A partir daí, é identificada a melhor solução vertical e a melhor solução horizontal quando combinadas com o último slide já adicionado e é selecionada a melhor de entre estas.</a:t>
            </a:r>
          </a:p>
          <a:p>
            <a:pPr marL="457200" lvl="1" indent="0" algn="just">
              <a:buNone/>
            </a:pPr>
            <a:endParaRPr lang="pt-PT" sz="8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r>
              <a:rPr lang="pt-PT" sz="1400" b="1" dirty="0">
                <a:solidFill>
                  <a:srgbClr val="C00000"/>
                </a:solidFill>
              </a:rPr>
              <a:t>Função de avaliação/heurística</a:t>
            </a:r>
          </a:p>
          <a:p>
            <a:pPr marL="457200" lvl="1" indent="0" algn="just">
              <a:buNone/>
            </a:pPr>
            <a:r>
              <a:rPr lang="pt-PT" sz="1400" dirty="0">
                <a:solidFill>
                  <a:schemeClr val="bg1"/>
                </a:solidFill>
              </a:rPr>
              <a:t>	Para encontrar a melhor solução vertical, é primeiro identificada a melhor imagem vertical em conjunto com o slide anterior e depois emparelhada a imagem vertical que, combinada com a primeira, permite a maior pontuação quando comparada ao slide anterior. </a:t>
            </a:r>
          </a:p>
          <a:p>
            <a:pPr marL="457200" lvl="1" indent="0" algn="just">
              <a:buNone/>
            </a:pPr>
            <a:r>
              <a:rPr lang="pt-PT" sz="1400" dirty="0">
                <a:solidFill>
                  <a:schemeClr val="bg1"/>
                </a:solidFill>
              </a:rPr>
              <a:t>	Caso a melhor solução encontrada seja de 0 pontos, ou não haja mais imagens para utilizar, o algoritmo termina. </a:t>
            </a:r>
          </a:p>
          <a:p>
            <a:pPr marL="457200" lvl="1" indent="0" algn="just">
              <a:buNone/>
            </a:pPr>
            <a:r>
              <a:rPr lang="pt-PT" sz="1400" dirty="0">
                <a:solidFill>
                  <a:schemeClr val="bg1"/>
                </a:solidFill>
              </a:rPr>
              <a:t>	A pontuação de dois slides adjacentes é calculada como o mínimo entre número de tags em comum, número de tags presente no primeiro mas não no segundo e o número de tags presente no segundo mas não no primeiro.</a:t>
            </a:r>
          </a:p>
        </p:txBody>
      </p:sp>
    </p:spTree>
    <p:extLst>
      <p:ext uri="{BB962C8B-B14F-4D97-AF65-F5344CB8AC3E}">
        <p14:creationId xmlns:p14="http://schemas.microsoft.com/office/powerpoint/2010/main" val="2426214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D32F-5BEF-44D3-8596-53E0586B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08" y="-1"/>
            <a:ext cx="4630828" cy="6857999"/>
          </a:xfrm>
        </p:spPr>
        <p:txBody>
          <a:bodyPr anchor="ctr">
            <a:normAutofit/>
          </a:bodyPr>
          <a:lstStyle/>
          <a:p>
            <a:pPr algn="ctr"/>
            <a:r>
              <a:rPr lang="pt-PT" b="1" dirty="0"/>
              <a:t>Trabalho de Implementação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6E4F-87BF-4413-85DC-FF0DCFFDB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616" y="0"/>
            <a:ext cx="6027576" cy="685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1400" b="1" dirty="0">
                <a:solidFill>
                  <a:srgbClr val="C00000"/>
                </a:solidFill>
              </a:rPr>
              <a:t>Linguagem de Programação</a:t>
            </a:r>
          </a:p>
          <a:p>
            <a:pPr marL="0" indent="0">
              <a:buNone/>
            </a:pPr>
            <a:r>
              <a:rPr lang="pt-PT" sz="1400" dirty="0">
                <a:solidFill>
                  <a:schemeClr val="bg1"/>
                </a:solidFill>
              </a:rPr>
              <a:t>Para o desenvolvimento do problema de otimização descrito, a linguagem de programação a utilizar será C++.</a:t>
            </a:r>
          </a:p>
          <a:p>
            <a:pPr marL="0" indent="0">
              <a:buNone/>
            </a:pPr>
            <a:endParaRPr lang="pt-PT" sz="1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pt-PT" sz="1400" b="1" dirty="0">
                <a:solidFill>
                  <a:srgbClr val="C00000"/>
                </a:solidFill>
              </a:rPr>
              <a:t>Ambiente de Desenvolvimento</a:t>
            </a:r>
          </a:p>
          <a:p>
            <a:pPr marL="0" indent="0">
              <a:buNone/>
            </a:pPr>
            <a:r>
              <a:rPr lang="pt-PT" sz="1400" dirty="0">
                <a:solidFill>
                  <a:schemeClr val="bg1"/>
                </a:solidFill>
              </a:rPr>
              <a:t>O ambiente escolhido para desenvolvimento deste projeto foi o Visual Studio Code em Windows 10.</a:t>
            </a:r>
          </a:p>
          <a:p>
            <a:pPr marL="0" indent="0">
              <a:buNone/>
            </a:pPr>
            <a:endParaRPr lang="pt-PT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PT" sz="1400" b="1" dirty="0">
                <a:solidFill>
                  <a:srgbClr val="C00000"/>
                </a:solidFill>
              </a:rPr>
              <a:t>Estruturas de dados</a:t>
            </a:r>
          </a:p>
          <a:p>
            <a:r>
              <a:rPr lang="pt-PT" sz="1400" dirty="0">
                <a:solidFill>
                  <a:schemeClr val="bg1"/>
                </a:solidFill>
              </a:rPr>
              <a:t>A informação de cada imagem será guardada em structs (com o ID, a orientação, o número de </a:t>
            </a:r>
            <a:r>
              <a:rPr lang="pt-PT" sz="1400" dirty="0" err="1">
                <a:solidFill>
                  <a:schemeClr val="bg1"/>
                </a:solidFill>
              </a:rPr>
              <a:t>tags</a:t>
            </a:r>
            <a:r>
              <a:rPr lang="pt-PT" sz="1400" dirty="0">
                <a:solidFill>
                  <a:schemeClr val="bg1"/>
                </a:solidFill>
              </a:rPr>
              <a:t> e o vetor de </a:t>
            </a:r>
            <a:r>
              <a:rPr lang="pt-PT" sz="1400" dirty="0" err="1">
                <a:solidFill>
                  <a:schemeClr val="bg1"/>
                </a:solidFill>
              </a:rPr>
              <a:t>tags</a:t>
            </a:r>
            <a:r>
              <a:rPr lang="pt-PT" sz="1400" dirty="0">
                <a:solidFill>
                  <a:schemeClr val="bg1"/>
                </a:solidFill>
              </a:rPr>
              <a:t>);</a:t>
            </a:r>
          </a:p>
          <a:p>
            <a:r>
              <a:rPr lang="pt-PT" sz="1400" dirty="0">
                <a:solidFill>
                  <a:schemeClr val="bg1"/>
                </a:solidFill>
              </a:rPr>
              <a:t>Um slide corresponde a um vetor de imagens (de tamanho 1 ou 2); </a:t>
            </a:r>
          </a:p>
          <a:p>
            <a:r>
              <a:rPr lang="pt-PT" sz="1400" dirty="0">
                <a:solidFill>
                  <a:schemeClr val="bg1"/>
                </a:solidFill>
              </a:rPr>
              <a:t>Um slideshow corresponde a um vetor de slides.</a:t>
            </a:r>
          </a:p>
          <a:p>
            <a:endParaRPr lang="pt-PT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PT" sz="1400" b="1" dirty="0">
                <a:solidFill>
                  <a:srgbClr val="C00000"/>
                </a:solidFill>
              </a:rPr>
              <a:t>Estruturas dos ficheiros de texto</a:t>
            </a:r>
            <a:endParaRPr lang="pt-PT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PT" sz="1400" dirty="0">
                <a:solidFill>
                  <a:schemeClr val="bg1"/>
                </a:solidFill>
              </a:rPr>
              <a:t>Cada conjunto de imagens encontra-se num ficheiro de texto que contém exclusivamente caracteres ASCII. Na primeira linha do ficheiro é dada a indicação do número de imagens desse conjunto. Cada linha contém a  descrição da foto correspondente. Essa descrição contém: um ‘V’ ou ‘H’ que indica se a imagem é vertical ou horizontal, o número de tags associadas à imagem seguido dessas mesmas tags.</a:t>
            </a:r>
          </a:p>
        </p:txBody>
      </p:sp>
    </p:spTree>
    <p:extLst>
      <p:ext uri="{BB962C8B-B14F-4D97-AF65-F5344CB8AC3E}">
        <p14:creationId xmlns:p14="http://schemas.microsoft.com/office/powerpoint/2010/main" val="2235907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628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Checkpoint #1 IART – Trabalho 1</vt:lpstr>
      <vt:lpstr>Especificação do Trabalho</vt:lpstr>
      <vt:lpstr>Referências</vt:lpstr>
      <vt:lpstr>Formulação do problema</vt:lpstr>
      <vt:lpstr>Trabalho de Implementação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 #1 IART – Trabalho 1</dc:title>
  <dc:creator>Sílvia Rocha</dc:creator>
  <cp:lastModifiedBy>Sílvia Rocha</cp:lastModifiedBy>
  <cp:revision>7</cp:revision>
  <dcterms:created xsi:type="dcterms:W3CDTF">2020-03-09T20:53:48Z</dcterms:created>
  <dcterms:modified xsi:type="dcterms:W3CDTF">2020-03-16T14:57:45Z</dcterms:modified>
</cp:coreProperties>
</file>