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DDA6-8653-4ABD-BB39-4CAF84A0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298BF-8EC9-4DCB-90D8-5DD0A813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9210-32B8-4E62-85E3-964C0C8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7BC7-0DC0-4E8A-ADFD-4765721F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75E5-C2C6-46E2-B6AE-64A58CF4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4C82-D508-417A-AD4C-06901E3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8AAD8-4579-4729-85E3-5D61D8E0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C795-09D4-459D-A1F5-1658E1E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54F2-8217-45F8-A555-61C85565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78E7-226E-4674-9E70-8C1B88D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0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FB88-382D-47C9-8B5A-4963A6B1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D56B-B4A9-4CBA-9259-D84EFE04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7FD2-43EB-4071-8589-A34A3CD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EEA7-B971-4DD1-870E-A8609E0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B456-CE6C-4DA3-B06C-E74AA7A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1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2C3B-D4E0-4FD6-8727-C807C8B1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6795-AD24-479D-ACB8-F94CE7FE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99F2-DC45-4347-AA69-24F99AB9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C4E1-2C0F-4301-8842-65D5F36B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6EB8-3E24-4119-BA17-AC430B7B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C1FD-1CD3-4071-A447-87B2AE01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85D-77E8-4A84-AC04-0C164AF3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2620-F619-4940-A9E3-4A4689E1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33B4-0946-46AE-9C63-36DB9BF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D2C7-012D-404C-BA25-52BE08C9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3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D589-8E0E-46E4-B394-EB0E3A6A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32FD-222A-4E90-B688-2E73F4A8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DD459-DC02-4752-A672-6C1B62A6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727B-89D9-41FA-A816-8D5441DC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8D98-BAFF-4BA7-B5FD-CD8C588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BB8F-C91C-4A2E-93F8-AA8628D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0071-836C-4AC7-80E7-FEC2775E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C326-A6C4-4D23-904A-4A1FB6D5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2381-5D92-40A0-9342-75BE87C2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1A069-3E2F-435D-9277-EF4134ED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6732-536E-48B7-AA12-A2E763261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4F7D9-BC43-4112-AF0A-46A4A87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1F08B-1792-41AC-9E31-B7151BA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A4968-D40A-4F0C-9DE9-54C2CF2D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66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B51-23CE-4132-BAFE-7BE712F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8531A-E591-481C-8299-2A2FCFFA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7B116-047C-4C52-88D1-9896752E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6D2DC-BD55-4E2C-B715-0AFD3746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5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35C3F-431B-485B-A325-2FC09B84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D23BB-2CFB-4224-83D2-FD512DC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9495-E95B-4056-89CA-80A3930B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8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EDF-547A-41BF-B53B-E5D9DAF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4E9-FB08-4D59-8FCF-7AE5CEC3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CCA5-0249-4AF4-8022-99E05F1C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FB7AC-8449-4772-87DA-26DC0BFE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27EE-5454-491A-ACE7-EEDE1A2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7DDE-1F4D-4400-B353-248D87CC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88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D788-9466-4184-B710-4595B18D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87CA-3063-4FA7-BCE0-D68E87C41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DCA4-B8A9-4999-9399-80AF7C4F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608D4-31F0-4362-8D1E-E06D2CA8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A3FA-6142-4D7B-B05A-FD5CA1C4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3D54-75AF-44CA-B333-E26AD46E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1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5B7E1-B5A7-4A72-B666-57A0C80D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5B-148C-4D02-B384-B2C55BEF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C199-5897-4460-A711-A8E37A998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1EA0-154C-43F3-A94C-A14BEF3F2F71}" type="datetimeFigureOut">
              <a:rPr lang="pt-PT" smtClean="0"/>
              <a:t>09/05/2020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6C1E-D855-47DB-80C7-EA919B2B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DE66-C2BB-43D5-9FE9-C2D2142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irback/match-outcome-prediction-in-football" TargetMode="External"/><Relationship Id="rId2" Type="http://schemas.openxmlformats.org/officeDocument/2006/relationships/hyperlink" Target="https://github.com/hugomathien/football-data-collection/tree/master/football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rgilermo/home-advantage-by-country" TargetMode="External"/><Relationship Id="rId4" Type="http://schemas.openxmlformats.org/officeDocument/2006/relationships/hyperlink" Target="https://www.kaggle.com/pavanraj159/european-football-data-analys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81D51-7061-4457-A8AE-1110F57F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300357"/>
            <a:ext cx="4645250" cy="2889114"/>
          </a:xfrm>
        </p:spPr>
        <p:txBody>
          <a:bodyPr anchor="ctr">
            <a:normAutofit/>
          </a:bodyPr>
          <a:lstStyle/>
          <a:p>
            <a:pPr algn="r"/>
            <a:r>
              <a:rPr lang="pt-PT" b="1" dirty="0">
                <a:solidFill>
                  <a:schemeClr val="bg1"/>
                </a:solidFill>
              </a:rPr>
              <a:t>Checkpoint</a:t>
            </a:r>
            <a:br>
              <a:rPr lang="pt-PT" b="1" dirty="0">
                <a:solidFill>
                  <a:schemeClr val="bg1"/>
                </a:solidFill>
              </a:rPr>
            </a:br>
            <a:r>
              <a:rPr lang="pt-PT" sz="4800" dirty="0">
                <a:solidFill>
                  <a:schemeClr val="bg1"/>
                </a:solidFill>
              </a:rPr>
              <a:t>IART – Trabalho 2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CFBED-BA89-4F94-9202-D0DBF142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009" y="4844199"/>
            <a:ext cx="4645250" cy="1147863"/>
          </a:xfrm>
        </p:spPr>
        <p:txBody>
          <a:bodyPr anchor="t">
            <a:normAutofit/>
          </a:bodyPr>
          <a:lstStyle/>
          <a:p>
            <a:pPr algn="r"/>
            <a:r>
              <a:rPr lang="pt-PT" sz="1900" dirty="0">
                <a:solidFill>
                  <a:schemeClr val="bg1"/>
                </a:solidFill>
              </a:rPr>
              <a:t>João Praça – up201704748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Liliana Almeida – up201706908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Sílvia Rocha – up201704684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m para logo feup">
            <a:extLst>
              <a:ext uri="{FF2B5EF4-FFF2-40B4-BE49-F238E27FC236}">
                <a16:creationId xmlns:a16="http://schemas.microsoft.com/office/drawing/2014/main" id="{99519C99-49F7-4375-BD13-30737E1E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2092200"/>
            <a:ext cx="4047843" cy="13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D761-7228-47BB-B4CF-45B6288D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40" y="0"/>
            <a:ext cx="4620326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Especificação do Trabalho</a:t>
            </a:r>
          </a:p>
        </p:txBody>
      </p:sp>
      <p:sp>
        <p:nvSpPr>
          <p:cNvPr id="34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FEB0-916A-485D-BB26-393B0849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607" y="0"/>
            <a:ext cx="5990253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600" dirty="0">
                <a:solidFill>
                  <a:schemeClr val="bg1"/>
                </a:solidFill>
              </a:rPr>
              <a:t>Neste segundo projeto iremos resolver problemas de aprendizagem supervisionada, nomeadamente de regressão.</a:t>
            </a:r>
          </a:p>
          <a:p>
            <a:pPr marL="0" indent="0">
              <a:buNone/>
            </a:pPr>
            <a:r>
              <a:rPr lang="pt-PT" sz="1600" dirty="0">
                <a:solidFill>
                  <a:schemeClr val="bg1"/>
                </a:solidFill>
              </a:rPr>
              <a:t>O </a:t>
            </a:r>
            <a:r>
              <a:rPr lang="pt-PT" sz="1600" i="1" dirty="0">
                <a:solidFill>
                  <a:schemeClr val="bg1"/>
                </a:solidFill>
              </a:rPr>
              <a:t>dataset</a:t>
            </a:r>
            <a:r>
              <a:rPr lang="pt-PT" sz="1600" dirty="0">
                <a:solidFill>
                  <a:schemeClr val="bg1"/>
                </a:solidFill>
              </a:rPr>
              <a:t> a utilizar está relacionado com futebol e, tendo em conta os dados disponíveis no mesmo, sugerimos os seguintes problemas:</a:t>
            </a:r>
          </a:p>
          <a:p>
            <a:pPr marL="719138" lvl="2" indent="-271463"/>
            <a:r>
              <a:rPr lang="pt-PT" sz="1600" dirty="0">
                <a:solidFill>
                  <a:schemeClr val="bg1"/>
                </a:solidFill>
              </a:rPr>
              <a:t>Cálculo de odds (colunas B365, B365D, B365A, BWH, BWD, BWA, IWH, IWD, IWA, LBH, LBD, LBA, PSH, PSD, PSA);</a:t>
            </a:r>
          </a:p>
          <a:p>
            <a:pPr marL="719138" lvl="2" indent="-271463"/>
            <a:r>
              <a:rPr lang="pt-PT" sz="1600" dirty="0">
                <a:solidFill>
                  <a:schemeClr val="bg1"/>
                </a:solidFill>
              </a:rPr>
              <a:t>Prever resultados exatos (colunas home_team_goal e away_team_goal);</a:t>
            </a:r>
          </a:p>
          <a:p>
            <a:pPr marL="719138" lvl="2" indent="-271463"/>
            <a:r>
              <a:rPr lang="pt-PT" sz="1600" dirty="0">
                <a:solidFill>
                  <a:schemeClr val="bg1"/>
                </a:solidFill>
              </a:rPr>
              <a:t>Prever número de golos (coluna goal)/ cantos (coluna corner)/ cartões (coluna card);</a:t>
            </a:r>
          </a:p>
          <a:p>
            <a:pPr marL="719138" lvl="2" indent="-271463"/>
            <a:r>
              <a:rPr lang="pt-PT" sz="1600" dirty="0">
                <a:solidFill>
                  <a:schemeClr val="bg1"/>
                </a:solidFill>
              </a:rPr>
              <a:t>Probabilidade de ganhar a equipa da casa / fora (nova coluna);</a:t>
            </a:r>
          </a:p>
          <a:p>
            <a:pPr marL="719138" lvl="2" indent="-271463"/>
            <a:r>
              <a:rPr lang="pt-PT" sz="1600" dirty="0">
                <a:solidFill>
                  <a:schemeClr val="bg1"/>
                </a:solidFill>
              </a:rPr>
              <a:t>Previsão de posse de bola (coluna </a:t>
            </a:r>
            <a:r>
              <a:rPr lang="pt-PT" sz="1600" i="1" dirty="0">
                <a:solidFill>
                  <a:schemeClr val="bg1"/>
                </a:solidFill>
              </a:rPr>
              <a:t>possession) </a:t>
            </a:r>
            <a:r>
              <a:rPr lang="pt-PT" sz="1600" dirty="0">
                <a:solidFill>
                  <a:schemeClr val="bg1"/>
                </a:solidFill>
              </a:rPr>
              <a:t>;</a:t>
            </a:r>
          </a:p>
          <a:p>
            <a:pPr marL="719138" lvl="2" indent="-271463"/>
            <a:r>
              <a:rPr lang="pt-PT" sz="1600" dirty="0">
                <a:solidFill>
                  <a:schemeClr val="bg1"/>
                </a:solidFill>
              </a:rPr>
              <a:t>Prever posição do jogador no campo (e.g. : home_player_X1, home_player_Y1) .</a:t>
            </a:r>
          </a:p>
        </p:txBody>
      </p:sp>
    </p:spTree>
    <p:extLst>
      <p:ext uri="{BB962C8B-B14F-4D97-AF65-F5344CB8AC3E}">
        <p14:creationId xmlns:p14="http://schemas.microsoft.com/office/powerpoint/2010/main" val="98925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B3A6-E2B1-45D0-8447-FAC4CF7F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0"/>
            <a:ext cx="4630828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9705-EABB-4923-9D4E-FB57D031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78" y="0"/>
            <a:ext cx="6008914" cy="6858000"/>
          </a:xfrm>
        </p:spPr>
        <p:txBody>
          <a:bodyPr anchor="ctr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https://github.com/hugomathien/football-data-collection/tree/master/footballData</a:t>
            </a:r>
            <a:endParaRPr lang="pt-PT" sz="1600" dirty="0">
              <a:solidFill>
                <a:schemeClr val="bg1"/>
              </a:solidFill>
            </a:endParaRPr>
          </a:p>
          <a:p>
            <a:r>
              <a:rPr lang="pt-PT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https://www.kaggle.com/airback/match-outcome-prediction-in-football</a:t>
            </a:r>
            <a:endParaRPr lang="pt-PT" sz="1600" dirty="0">
              <a:solidFill>
                <a:schemeClr val="bg1"/>
              </a:solidFill>
            </a:endParaRPr>
          </a:p>
          <a:p>
            <a:r>
              <a:rPr lang="pt-PT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https://www.kaggle.com/pavanraj159/european-football-data-analysis</a:t>
            </a:r>
            <a:endParaRPr lang="pt-PT" sz="1600" dirty="0">
              <a:solidFill>
                <a:schemeClr val="bg1"/>
              </a:solidFill>
            </a:endParaRPr>
          </a:p>
          <a:p>
            <a:r>
              <a:rPr lang="pt-PT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https://www.kaggle.com/drgilermo/home-advantage-by-country</a:t>
            </a:r>
            <a:endParaRPr lang="pt-PT" sz="1600" dirty="0">
              <a:solidFill>
                <a:schemeClr val="bg1"/>
              </a:solidFill>
            </a:endParaRPr>
          </a:p>
          <a:p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Ferramentas e Algoritmos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PT" sz="1600" dirty="0">
                <a:solidFill>
                  <a:schemeClr val="bg1"/>
                </a:solidFill>
              </a:rPr>
              <a:t>Iremos utilizar o Jupyter Notebook com as bibliotecas Scikit-learn, Matplotlib, Pandas e Numpy.</a:t>
            </a:r>
          </a:p>
          <a:p>
            <a:pPr marL="0" indent="0">
              <a:buNone/>
            </a:pPr>
            <a:r>
              <a:rPr lang="pt-PT" sz="1600" dirty="0">
                <a:solidFill>
                  <a:schemeClr val="bg1"/>
                </a:solidFill>
              </a:rPr>
              <a:t>A nível de algoritmos, pretendemos desenvolver soluções recorrendo aos seguintes algoritmos: </a:t>
            </a:r>
          </a:p>
          <a:p>
            <a:pPr marL="719138" lvl="2"/>
            <a:r>
              <a:rPr lang="pt-PT" sz="1600" dirty="0">
                <a:solidFill>
                  <a:schemeClr val="bg1"/>
                </a:solidFill>
              </a:rPr>
              <a:t>Árvores de Decisão;</a:t>
            </a:r>
          </a:p>
          <a:p>
            <a:pPr marL="719138" lvl="2"/>
            <a:r>
              <a:rPr lang="pt-PT" sz="1600" dirty="0">
                <a:solidFill>
                  <a:schemeClr val="bg1"/>
                </a:solidFill>
              </a:rPr>
              <a:t>Redes Neuronais; </a:t>
            </a:r>
          </a:p>
          <a:p>
            <a:pPr marL="719138" lvl="2"/>
            <a:r>
              <a:rPr lang="pt-PT" sz="1600" dirty="0">
                <a:solidFill>
                  <a:schemeClr val="bg1"/>
                </a:solidFill>
              </a:rPr>
              <a:t>K-Nearest Neighbor;</a:t>
            </a:r>
          </a:p>
          <a:p>
            <a:pPr marL="719138" lvl="2"/>
            <a:r>
              <a:rPr lang="pt-PT" sz="1600" dirty="0">
                <a:solidFill>
                  <a:schemeClr val="bg1"/>
                </a:solidFill>
              </a:rPr>
              <a:t>Support Vector Machines.</a:t>
            </a:r>
          </a:p>
          <a:p>
            <a:pPr marL="0" lvl="1" indent="0" algn="just" defTabSz="447675">
              <a:buNone/>
            </a:pP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1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Trabalho Implementado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rmAutofit/>
          </a:bodyPr>
          <a:lstStyle/>
          <a:p>
            <a:pPr marL="0" indent="0" algn="just" defTabSz="447675">
              <a:buNone/>
            </a:pPr>
            <a:r>
              <a:rPr lang="pt-PT" sz="1600" dirty="0">
                <a:solidFill>
                  <a:schemeClr val="bg1"/>
                </a:solidFill>
              </a:rPr>
              <a:t>Print de tabelas e leitura de ficheiros sqlite</a:t>
            </a:r>
          </a:p>
        </p:txBody>
      </p:sp>
    </p:spTree>
    <p:extLst>
      <p:ext uri="{BB962C8B-B14F-4D97-AF65-F5344CB8AC3E}">
        <p14:creationId xmlns:p14="http://schemas.microsoft.com/office/powerpoint/2010/main" val="223590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282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Checkpoint IART – Trabalho 2</vt:lpstr>
      <vt:lpstr>Especificação do Trabalho</vt:lpstr>
      <vt:lpstr>Referências</vt:lpstr>
      <vt:lpstr>Ferramentas e Algoritmos</vt:lpstr>
      <vt:lpstr>Trabalho Implementado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#1 IART – Trabalho 1</dc:title>
  <dc:creator>Sílvia Rocha</dc:creator>
  <cp:lastModifiedBy>Sílvia Rocha</cp:lastModifiedBy>
  <cp:revision>12</cp:revision>
  <dcterms:created xsi:type="dcterms:W3CDTF">2020-03-09T20:53:48Z</dcterms:created>
  <dcterms:modified xsi:type="dcterms:W3CDTF">2020-05-08T23:46:18Z</dcterms:modified>
</cp:coreProperties>
</file>