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exen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exen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15a14ec7dc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15a14ec7dc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15a14ec7dc_1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15a14ec7dc_1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5a14ec7dc_1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5a14ec7dc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5a14ec7dc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5a14ec7dc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5a14ec7dc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5a14ec7dc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15a14ec7dc_1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15a14ec7dc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a14ec7dc_1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a14ec7dc_1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5a14ec7dc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a14ec7dc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15a14ec7dc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15a14ec7dc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5a14ec7dc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a14ec7dc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15a14ec7dc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15a14ec7dc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5a14ec7dc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5a14ec7dc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5a14ec7dc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5a14ec7dc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15a14ec7dc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15a14ec7dc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5a14ec7dc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5a14ec7dc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15a14ec7dc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15a14ec7dc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a14ec7dc_1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a14ec7dc_1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5a14ec7dc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5a14ec7dc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7.jpg"/><Relationship Id="rId5" Type="http://schemas.openxmlformats.org/officeDocument/2006/relationships/image" Target="../media/image18.jpg"/><Relationship Id="rId6" Type="http://schemas.openxmlformats.org/officeDocument/2006/relationships/image" Target="../media/image3.jpg"/><Relationship Id="rId7"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946350" y="353200"/>
            <a:ext cx="7251300" cy="1524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3400">
                <a:latin typeface="Lexend"/>
                <a:ea typeface="Lexend"/>
                <a:cs typeface="Lexend"/>
                <a:sym typeface="Lexend"/>
              </a:rPr>
              <a:t>Beyond Good and Evil: </a:t>
            </a:r>
            <a:endParaRPr b="1" sz="3400">
              <a:latin typeface="Lexend"/>
              <a:ea typeface="Lexend"/>
              <a:cs typeface="Lexend"/>
              <a:sym typeface="Lexend"/>
            </a:endParaRPr>
          </a:p>
          <a:p>
            <a:pPr indent="0" lvl="0" marL="0" rtl="0" algn="ctr">
              <a:spcBef>
                <a:spcPts val="0"/>
              </a:spcBef>
              <a:spcAft>
                <a:spcPts val="0"/>
              </a:spcAft>
              <a:buNone/>
            </a:pPr>
            <a:r>
              <a:rPr b="1" lang="en" sz="3400">
                <a:latin typeface="Lexend"/>
                <a:ea typeface="Lexend"/>
                <a:cs typeface="Lexend"/>
                <a:sym typeface="Lexend"/>
              </a:rPr>
              <a:t>Analyzing Washington Crash Files</a:t>
            </a:r>
            <a:endParaRPr b="1" sz="3400">
              <a:latin typeface="Lexend"/>
              <a:ea typeface="Lexend"/>
              <a:cs typeface="Lexend"/>
              <a:sym typeface="Lexend"/>
            </a:endParaRPr>
          </a:p>
        </p:txBody>
      </p:sp>
      <p:pic>
        <p:nvPicPr>
          <p:cNvPr id="57" name="Google Shape;57;p13"/>
          <p:cNvPicPr preferRelativeResize="0"/>
          <p:nvPr/>
        </p:nvPicPr>
        <p:blipFill>
          <a:blip r:embed="rId3">
            <a:alphaModFix amt="36000"/>
          </a:blip>
          <a:stretch>
            <a:fillRect/>
          </a:stretch>
        </p:blipFill>
        <p:spPr>
          <a:xfrm>
            <a:off x="383250" y="3408135"/>
            <a:ext cx="8467149" cy="4568465"/>
          </a:xfrm>
          <a:prstGeom prst="rect">
            <a:avLst/>
          </a:prstGeom>
          <a:noFill/>
          <a:ln>
            <a:noFill/>
          </a:ln>
        </p:spPr>
      </p:pic>
      <p:sp>
        <p:nvSpPr>
          <p:cNvPr id="58" name="Google Shape;58;p13"/>
          <p:cNvSpPr txBox="1"/>
          <p:nvPr/>
        </p:nvSpPr>
        <p:spPr>
          <a:xfrm>
            <a:off x="1327350" y="1776575"/>
            <a:ext cx="58092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Lexend"/>
                <a:ea typeface="Lexend"/>
                <a:cs typeface="Lexend"/>
                <a:sym typeface="Lexend"/>
              </a:rPr>
              <a:t>Team IC23001 </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Members: Chaitanya Pohnerkar, Akhil Reddy, Jarrar Haider, Eeshan Agarwal</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Organization Name: Washington Traffic Safety Commission (WTSC)</a:t>
            </a:r>
            <a:endParaRPr sz="900">
              <a:latin typeface="Lexend"/>
              <a:ea typeface="Lexend"/>
              <a:cs typeface="Lexend"/>
              <a:sym typeface="Lexend"/>
            </a:endParaRPr>
          </a:p>
          <a:p>
            <a:pPr indent="0" lvl="0" marL="0" rtl="0" algn="l">
              <a:spcBef>
                <a:spcPts val="0"/>
              </a:spcBef>
              <a:spcAft>
                <a:spcPts val="0"/>
              </a:spcAft>
              <a:buNone/>
            </a:pPr>
            <a:r>
              <a:rPr lang="en" sz="900">
                <a:latin typeface="Lexend"/>
                <a:ea typeface="Lexend"/>
                <a:cs typeface="Lexend"/>
                <a:sym typeface="Lexend"/>
              </a:rPr>
              <a:t>UMD Information Challenge 2023</a:t>
            </a:r>
            <a:endParaRPr sz="900">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pic>
        <p:nvPicPr>
          <p:cNvPr id="59" name="Google Shape;59;p13"/>
          <p:cNvPicPr preferRelativeResize="0"/>
          <p:nvPr/>
        </p:nvPicPr>
        <p:blipFill>
          <a:blip r:embed="rId4">
            <a:alphaModFix/>
          </a:blip>
          <a:stretch>
            <a:fillRect/>
          </a:stretch>
        </p:blipFill>
        <p:spPr>
          <a:xfrm>
            <a:off x="7566426" y="-6"/>
            <a:ext cx="1501377" cy="50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0" y="1034750"/>
            <a:ext cx="4116900" cy="35340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Certain zip codes, and hence the counties, stood out as the ones producing higher-risk drivers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rPr lang="en">
                <a:solidFill>
                  <a:srgbClr val="FFFFFF"/>
                </a:solidFill>
              </a:rPr>
              <a:t>We consider a driver as higher-risk if they are involved in an </a:t>
            </a:r>
            <a:r>
              <a:rPr lang="en">
                <a:solidFill>
                  <a:srgbClr val="FFFFFF"/>
                </a:solidFill>
              </a:rPr>
              <a:t>activity</a:t>
            </a:r>
            <a:r>
              <a:rPr lang="en">
                <a:solidFill>
                  <a:srgbClr val="FFFFFF"/>
                </a:solidFill>
              </a:rPr>
              <a:t> while driving which puts their as well as others’ lives at risk such as drunk driving, over speeding etc. </a:t>
            </a:r>
            <a:endParaRPr>
              <a:solidFill>
                <a:srgbClr val="FFFFFF"/>
              </a:solidFill>
            </a:endParaRPr>
          </a:p>
        </p:txBody>
      </p:sp>
      <p:sp>
        <p:nvSpPr>
          <p:cNvPr id="205" name="Google Shape;205;p22"/>
          <p:cNvSpPr txBox="1"/>
          <p:nvPr/>
        </p:nvSpPr>
        <p:spPr>
          <a:xfrm>
            <a:off x="62525" y="86725"/>
            <a:ext cx="72918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specific resident ZIP Codes that tend to produce higher-risk drivers that are involved in fatal crashes at a higher rate?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a:p>
            <a:pPr indent="0" lvl="0" marL="0" rtl="0" algn="l">
              <a:spcBef>
                <a:spcPts val="0"/>
              </a:spcBef>
              <a:spcAft>
                <a:spcPts val="0"/>
              </a:spcAft>
              <a:buNone/>
            </a:pPr>
            <a:r>
              <a:t/>
            </a:r>
            <a:endParaRPr sz="1700">
              <a:latin typeface="Lexend"/>
              <a:ea typeface="Lexend"/>
              <a:cs typeface="Lexend"/>
              <a:sym typeface="Lexend"/>
            </a:endParaRPr>
          </a:p>
        </p:txBody>
      </p:sp>
      <p:pic>
        <p:nvPicPr>
          <p:cNvPr id="206" name="Google Shape;206;p22"/>
          <p:cNvPicPr preferRelativeResize="0"/>
          <p:nvPr/>
        </p:nvPicPr>
        <p:blipFill rotWithShape="1">
          <a:blip r:embed="rId3">
            <a:alphaModFix/>
          </a:blip>
          <a:srcRect b="0" l="0" r="19672" t="0"/>
          <a:stretch/>
        </p:blipFill>
        <p:spPr>
          <a:xfrm>
            <a:off x="4711850" y="1192825"/>
            <a:ext cx="4432151"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a:blip r:embed="rId3">
            <a:alphaModFix/>
          </a:blip>
          <a:stretch>
            <a:fillRect/>
          </a:stretch>
        </p:blipFill>
        <p:spPr>
          <a:xfrm>
            <a:off x="888387" y="258175"/>
            <a:ext cx="7367226" cy="4834901"/>
          </a:xfrm>
          <a:prstGeom prst="rect">
            <a:avLst/>
          </a:prstGeom>
          <a:noFill/>
          <a:ln>
            <a:noFill/>
          </a:ln>
        </p:spPr>
      </p:pic>
      <p:sp>
        <p:nvSpPr>
          <p:cNvPr id="212" name="Google Shape;212;p23"/>
          <p:cNvSpPr txBox="1"/>
          <p:nvPr/>
        </p:nvSpPr>
        <p:spPr>
          <a:xfrm>
            <a:off x="5878400" y="3108950"/>
            <a:ext cx="3227400" cy="10467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count of drivers involved in crashes (blue) and the count of those categorized as “high risk” (orange), divided by counties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4"/>
          <p:cNvPicPr preferRelativeResize="0"/>
          <p:nvPr/>
        </p:nvPicPr>
        <p:blipFill>
          <a:blip r:embed="rId3">
            <a:alphaModFix/>
          </a:blip>
          <a:stretch>
            <a:fillRect/>
          </a:stretch>
        </p:blipFill>
        <p:spPr>
          <a:xfrm>
            <a:off x="1238250" y="152400"/>
            <a:ext cx="6667500" cy="476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3" name="Google Shape;223;p25"/>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4" name="Google Shape;224;p25"/>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5" name="Google Shape;225;p25"/>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Certain behavior factors significantly increase the odds of death in case of an accident</a:t>
            </a:r>
            <a:endParaRPr sz="2000">
              <a:latin typeface="Lexend"/>
              <a:ea typeface="Lexend"/>
              <a:cs typeface="Lexend"/>
              <a:sym typeface="Lexend"/>
            </a:endParaRPr>
          </a:p>
        </p:txBody>
      </p:sp>
      <p:pic>
        <p:nvPicPr>
          <p:cNvPr id="226" name="Google Shape;226;p25"/>
          <p:cNvPicPr preferRelativeResize="0"/>
          <p:nvPr/>
        </p:nvPicPr>
        <p:blipFill>
          <a:blip r:embed="rId3">
            <a:alphaModFix/>
          </a:blip>
          <a:stretch>
            <a:fillRect/>
          </a:stretch>
        </p:blipFill>
        <p:spPr>
          <a:xfrm>
            <a:off x="1055688" y="2191275"/>
            <a:ext cx="6924675" cy="971550"/>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26"/>
          <p:cNvPicPr preferRelativeResize="0"/>
          <p:nvPr/>
        </p:nvPicPr>
        <p:blipFill>
          <a:blip r:embed="rId3">
            <a:alphaModFix/>
          </a:blip>
          <a:stretch>
            <a:fillRect/>
          </a:stretch>
        </p:blipFill>
        <p:spPr>
          <a:xfrm>
            <a:off x="-1" y="0"/>
            <a:ext cx="4387102" cy="5143499"/>
          </a:xfrm>
          <a:prstGeom prst="rect">
            <a:avLst/>
          </a:prstGeom>
          <a:noFill/>
          <a:ln cap="flat" cmpd="sng" w="9525">
            <a:solidFill>
              <a:schemeClr val="dk1"/>
            </a:solidFill>
            <a:prstDash val="solid"/>
            <a:round/>
            <a:headEnd len="sm" w="sm" type="none"/>
            <a:tailEnd len="sm" w="sm" type="none"/>
          </a:ln>
        </p:spPr>
      </p:pic>
      <p:sp>
        <p:nvSpPr>
          <p:cNvPr id="232" name="Google Shape;232;p26"/>
          <p:cNvSpPr/>
          <p:nvPr/>
        </p:nvSpPr>
        <p:spPr>
          <a:xfrm>
            <a:off x="12100" y="954075"/>
            <a:ext cx="4185300" cy="393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3" name="Google Shape;233;p26"/>
          <p:cNvCxnSpPr/>
          <p:nvPr/>
        </p:nvCxnSpPr>
        <p:spPr>
          <a:xfrm flipH="1" rot="10800000">
            <a:off x="4197400" y="1135725"/>
            <a:ext cx="1553100" cy="150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6"/>
          <p:cNvSpPr/>
          <p:nvPr/>
        </p:nvSpPr>
        <p:spPr>
          <a:xfrm>
            <a:off x="12100" y="3324125"/>
            <a:ext cx="4185300" cy="171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6"/>
          <p:cNvCxnSpPr>
            <a:stCxn id="234" idx="3"/>
          </p:cNvCxnSpPr>
          <p:nvPr/>
        </p:nvCxnSpPr>
        <p:spPr>
          <a:xfrm flipH="1" rot="10800000">
            <a:off x="4197400" y="1155875"/>
            <a:ext cx="1331400" cy="2253900"/>
          </a:xfrm>
          <a:prstGeom prst="bentConnector2">
            <a:avLst/>
          </a:prstGeom>
          <a:noFill/>
          <a:ln cap="flat" cmpd="sng" w="9525">
            <a:solidFill>
              <a:schemeClr val="dk2"/>
            </a:solidFill>
            <a:prstDash val="solid"/>
            <a:round/>
            <a:headEnd len="med" w="med" type="none"/>
            <a:tailEnd len="med" w="med" type="none"/>
          </a:ln>
        </p:spPr>
      </p:cxnSp>
      <p:sp>
        <p:nvSpPr>
          <p:cNvPr id="236" name="Google Shape;236;p26"/>
          <p:cNvSpPr txBox="1"/>
          <p:nvPr/>
        </p:nvSpPr>
        <p:spPr>
          <a:xfrm>
            <a:off x="5817900" y="573100"/>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fact that whether driver is impaired, speeding, is unlicensed or not wearing a seatbelt has significant impact on the odds of a death in the situation of a crash</a:t>
            </a:r>
            <a:endParaRPr>
              <a:solidFill>
                <a:srgbClr val="FFFFFF"/>
              </a:solidFill>
            </a:endParaRPr>
          </a:p>
        </p:txBody>
      </p:sp>
      <p:sp>
        <p:nvSpPr>
          <p:cNvPr id="237" name="Google Shape;237;p26"/>
          <p:cNvSpPr txBox="1"/>
          <p:nvPr/>
        </p:nvSpPr>
        <p:spPr>
          <a:xfrm>
            <a:off x="5817900" y="1996250"/>
            <a:ext cx="3227400" cy="8313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Not wearing a seatbelt increases the odds of death by a </a:t>
            </a:r>
            <a:r>
              <a:rPr lang="en">
                <a:solidFill>
                  <a:srgbClr val="FFFFFF"/>
                </a:solidFill>
              </a:rPr>
              <a:t>multiplicative</a:t>
            </a:r>
            <a:r>
              <a:rPr lang="en">
                <a:solidFill>
                  <a:srgbClr val="FFFFFF"/>
                </a:solidFill>
              </a:rPr>
              <a:t> factor of 1.87, given all else is held constant!</a:t>
            </a:r>
            <a:endParaRPr>
              <a:solidFill>
                <a:srgbClr val="FFFFFF"/>
              </a:solidFill>
            </a:endParaRPr>
          </a:p>
        </p:txBody>
      </p:sp>
      <p:sp>
        <p:nvSpPr>
          <p:cNvPr id="238" name="Google Shape;238;p26"/>
          <p:cNvSpPr/>
          <p:nvPr/>
        </p:nvSpPr>
        <p:spPr>
          <a:xfrm>
            <a:off x="100900" y="4182475"/>
            <a:ext cx="4185300" cy="684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6"/>
          <p:cNvCxnSpPr/>
          <p:nvPr/>
        </p:nvCxnSpPr>
        <p:spPr>
          <a:xfrm flipH="1" rot="10800000">
            <a:off x="4286200" y="4524175"/>
            <a:ext cx="1353600" cy="6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26"/>
          <p:cNvSpPr txBox="1"/>
          <p:nvPr/>
        </p:nvSpPr>
        <p:spPr>
          <a:xfrm>
            <a:off x="5750500" y="3781325"/>
            <a:ext cx="3227400" cy="12621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Statistically</a:t>
            </a:r>
            <a:r>
              <a:rPr lang="en">
                <a:solidFill>
                  <a:srgbClr val="FFFFFF"/>
                </a:solidFill>
              </a:rPr>
              <a:t> significant coefficients implying the odds of a death in a crash are relatively less if the critical event leading to the accident falls into either of three</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idx="1" type="body"/>
          </p:nvPr>
        </p:nvSpPr>
        <p:spPr>
          <a:xfrm>
            <a:off x="311700" y="1152475"/>
            <a:ext cx="4260300" cy="3416400"/>
          </a:xfrm>
          <a:prstGeom prst="rect">
            <a:avLst/>
          </a:prstGeom>
          <a:solidFill>
            <a:srgbClr val="980000"/>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We partition the data into train and test, and both datasets to predict probabilities. We use the actual and the predicted </a:t>
            </a:r>
            <a:r>
              <a:rPr lang="en">
                <a:solidFill>
                  <a:srgbClr val="FFFFFF"/>
                </a:solidFill>
              </a:rPr>
              <a:t>values</a:t>
            </a:r>
            <a:r>
              <a:rPr lang="en">
                <a:solidFill>
                  <a:srgbClr val="FFFFFF"/>
                </a:solidFill>
              </a:rPr>
              <a:t> to compute a confusion matrix, which we use to find out the accuracy and error rate. </a:t>
            </a:r>
            <a:endParaRPr>
              <a:solidFill>
                <a:srgbClr val="FFFFFF"/>
              </a:solidFill>
            </a:endParaRPr>
          </a:p>
          <a:p>
            <a:pPr indent="0" lvl="0" marL="0" rtl="0" algn="l">
              <a:spcBef>
                <a:spcPts val="1200"/>
              </a:spcBef>
              <a:spcAft>
                <a:spcPts val="1200"/>
              </a:spcAft>
              <a:buNone/>
            </a:pPr>
            <a:r>
              <a:rPr lang="en">
                <a:solidFill>
                  <a:srgbClr val="FFFFFF"/>
                </a:solidFill>
              </a:rPr>
              <a:t>In-sample accuracy is 75% and out-of-sample accuracy is 77%</a:t>
            </a:r>
            <a:endParaRPr>
              <a:solidFill>
                <a:srgbClr val="FFFFFF"/>
              </a:solidFill>
            </a:endParaRPr>
          </a:p>
        </p:txBody>
      </p:sp>
      <p:sp>
        <p:nvSpPr>
          <p:cNvPr id="246" name="Google Shape;246;p27"/>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7" name="Google Shape;247;p27"/>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p27"/>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Lexend"/>
                <a:ea typeface="Lexend"/>
                <a:cs typeface="Lexend"/>
                <a:sym typeface="Lexend"/>
              </a:rPr>
              <a:t>Our prediction model has an an out of sample accuracy of 77%</a:t>
            </a:r>
            <a:endParaRPr sz="2000">
              <a:latin typeface="Lexend"/>
              <a:ea typeface="Lexend"/>
              <a:cs typeface="Lexend"/>
              <a:sym typeface="Lexend"/>
            </a:endParaRPr>
          </a:p>
        </p:txBody>
      </p:sp>
      <p:pic>
        <p:nvPicPr>
          <p:cNvPr id="249" name="Google Shape;249;p27"/>
          <p:cNvPicPr preferRelativeResize="0"/>
          <p:nvPr/>
        </p:nvPicPr>
        <p:blipFill>
          <a:blip r:embed="rId3">
            <a:alphaModFix/>
          </a:blip>
          <a:stretch>
            <a:fillRect/>
          </a:stretch>
        </p:blipFill>
        <p:spPr>
          <a:xfrm>
            <a:off x="4769453" y="1226375"/>
            <a:ext cx="4374548" cy="3330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5" name="Google Shape;255;p2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6" name="Google Shape;256;p2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Time has an interesting correlation (which, of course, does not imply..causation!)</a:t>
            </a:r>
            <a:endParaRPr sz="2000">
              <a:latin typeface="Lexend"/>
              <a:ea typeface="Lexend"/>
              <a:cs typeface="Lexend"/>
              <a:sym typeface="Lexend"/>
            </a:endParaRPr>
          </a:p>
        </p:txBody>
      </p:sp>
      <p:pic>
        <p:nvPicPr>
          <p:cNvPr id="257" name="Google Shape;257;p28"/>
          <p:cNvPicPr preferRelativeResize="0"/>
          <p:nvPr/>
        </p:nvPicPr>
        <p:blipFill>
          <a:blip r:embed="rId3">
            <a:alphaModFix/>
          </a:blip>
          <a:stretch>
            <a:fillRect/>
          </a:stretch>
        </p:blipFill>
        <p:spPr>
          <a:xfrm>
            <a:off x="5" y="1152463"/>
            <a:ext cx="4349727" cy="2809776"/>
          </a:xfrm>
          <a:prstGeom prst="rect">
            <a:avLst/>
          </a:prstGeom>
          <a:noFill/>
          <a:ln cap="flat" cmpd="sng" w="9525">
            <a:solidFill>
              <a:schemeClr val="dk1"/>
            </a:solidFill>
            <a:prstDash val="solid"/>
            <a:round/>
            <a:headEnd len="sm" w="sm" type="none"/>
            <a:tailEnd len="sm" w="sm" type="none"/>
          </a:ln>
        </p:spPr>
      </p:pic>
      <p:pic>
        <p:nvPicPr>
          <p:cNvPr id="258" name="Google Shape;258;p28"/>
          <p:cNvPicPr preferRelativeResize="0"/>
          <p:nvPr/>
        </p:nvPicPr>
        <p:blipFill>
          <a:blip r:embed="rId4">
            <a:alphaModFix/>
          </a:blip>
          <a:stretch>
            <a:fillRect/>
          </a:stretch>
        </p:blipFill>
        <p:spPr>
          <a:xfrm>
            <a:off x="4794276" y="1152475"/>
            <a:ext cx="4349716" cy="2809776"/>
          </a:xfrm>
          <a:prstGeom prst="rect">
            <a:avLst/>
          </a:prstGeom>
          <a:noFill/>
          <a:ln cap="flat" cmpd="sng" w="9525">
            <a:solidFill>
              <a:schemeClr val="dk1"/>
            </a:solidFill>
            <a:prstDash val="solid"/>
            <a:round/>
            <a:headEnd len="sm" w="sm" type="none"/>
            <a:tailEnd len="sm" w="sm" type="none"/>
          </a:ln>
        </p:spPr>
      </p:pic>
      <p:sp>
        <p:nvSpPr>
          <p:cNvPr id="259" name="Google Shape;259;p28"/>
          <p:cNvSpPr txBox="1"/>
          <p:nvPr/>
        </p:nvSpPr>
        <p:spPr>
          <a:xfrm>
            <a:off x="52450" y="3948275"/>
            <a:ext cx="898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a:t>
            </a:r>
            <a:r>
              <a:rPr lang="en" sz="1100"/>
              <a:t>Frequency</a:t>
            </a:r>
            <a:r>
              <a:rPr lang="en" sz="1100"/>
              <a:t> of crash by week of the day                                                                      Frequency of crash in a 24 hours day</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conclude that although there are more non-residents who are involved in accidents in communities where they don’t belong to, the factors contributing to the crash are somewhat similar in both the classes albeit certain differences. Hence, an inclusive rather than </a:t>
            </a:r>
            <a:r>
              <a:rPr lang="en"/>
              <a:t>targeted</a:t>
            </a:r>
            <a:r>
              <a:rPr lang="en"/>
              <a:t> approach is the need of the hour.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More data is required for further analysis to ascertain causation for certain response variables. </a:t>
            </a:r>
            <a:endParaRPr/>
          </a:p>
        </p:txBody>
      </p:sp>
      <p:sp>
        <p:nvSpPr>
          <p:cNvPr id="265" name="Google Shape;265;p2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6" name="Google Shape;266;p2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7" name="Google Shape;267;p2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There is a stark difference in the locations where people live and the locations where they get into accidents</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Let us know if you have any questions. Thank you!</a:t>
            </a:r>
            <a:endParaRPr/>
          </a:p>
        </p:txBody>
      </p:sp>
      <p:sp>
        <p:nvSpPr>
          <p:cNvPr id="273" name="Google Shape;273;p3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p3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5" name="Google Shape;275;p30"/>
          <p:cNvSpPr txBox="1"/>
          <p:nvPr/>
        </p:nvSpPr>
        <p:spPr>
          <a:xfrm>
            <a:off x="62525" y="86725"/>
            <a:ext cx="7291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Thank you for listening to our presentation</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 name="Google Shape;66;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7" name="Google Shape;67;p14"/>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We are first year graduate students at Robert H. Smith School of Business</a:t>
            </a:r>
            <a:endParaRPr sz="2500"/>
          </a:p>
        </p:txBody>
      </p:sp>
      <p:pic>
        <p:nvPicPr>
          <p:cNvPr id="68" name="Google Shape;68;p14"/>
          <p:cNvPicPr preferRelativeResize="0"/>
          <p:nvPr/>
        </p:nvPicPr>
        <p:blipFill>
          <a:blip r:embed="rId4">
            <a:alphaModFix/>
          </a:blip>
          <a:stretch>
            <a:fillRect/>
          </a:stretch>
        </p:blipFill>
        <p:spPr>
          <a:xfrm>
            <a:off x="2767891" y="1624050"/>
            <a:ext cx="1570746" cy="1982321"/>
          </a:xfrm>
          <a:prstGeom prst="rect">
            <a:avLst/>
          </a:prstGeom>
          <a:noFill/>
          <a:ln>
            <a:noFill/>
          </a:ln>
        </p:spPr>
      </p:pic>
      <p:pic>
        <p:nvPicPr>
          <p:cNvPr id="69" name="Google Shape;69;p14"/>
          <p:cNvPicPr preferRelativeResize="0"/>
          <p:nvPr/>
        </p:nvPicPr>
        <p:blipFill>
          <a:blip r:embed="rId5">
            <a:alphaModFix/>
          </a:blip>
          <a:stretch>
            <a:fillRect/>
          </a:stretch>
        </p:blipFill>
        <p:spPr>
          <a:xfrm>
            <a:off x="6388580" y="1624050"/>
            <a:ext cx="1570746" cy="1982321"/>
          </a:xfrm>
          <a:prstGeom prst="rect">
            <a:avLst/>
          </a:prstGeom>
          <a:noFill/>
          <a:ln>
            <a:noFill/>
          </a:ln>
        </p:spPr>
      </p:pic>
      <p:pic>
        <p:nvPicPr>
          <p:cNvPr id="70" name="Google Shape;70;p14"/>
          <p:cNvPicPr preferRelativeResize="0"/>
          <p:nvPr/>
        </p:nvPicPr>
        <p:blipFill>
          <a:blip r:embed="rId6">
            <a:alphaModFix/>
          </a:blip>
          <a:stretch>
            <a:fillRect/>
          </a:stretch>
        </p:blipFill>
        <p:spPr>
          <a:xfrm>
            <a:off x="957700" y="1624050"/>
            <a:ext cx="1570590" cy="1982316"/>
          </a:xfrm>
          <a:prstGeom prst="rect">
            <a:avLst/>
          </a:prstGeom>
          <a:noFill/>
          <a:ln>
            <a:noFill/>
          </a:ln>
        </p:spPr>
      </p:pic>
      <p:pic>
        <p:nvPicPr>
          <p:cNvPr id="71" name="Google Shape;71;p14"/>
          <p:cNvPicPr preferRelativeResize="0"/>
          <p:nvPr/>
        </p:nvPicPr>
        <p:blipFill>
          <a:blip r:embed="rId7">
            <a:alphaModFix/>
          </a:blip>
          <a:stretch>
            <a:fillRect/>
          </a:stretch>
        </p:blipFill>
        <p:spPr>
          <a:xfrm>
            <a:off x="4578250" y="1624050"/>
            <a:ext cx="1570750" cy="2016051"/>
          </a:xfrm>
          <a:prstGeom prst="rect">
            <a:avLst/>
          </a:prstGeom>
          <a:noFill/>
          <a:ln>
            <a:noFill/>
          </a:ln>
        </p:spPr>
      </p:pic>
      <p:sp>
        <p:nvSpPr>
          <p:cNvPr id="72" name="Google Shape;72;p14"/>
          <p:cNvSpPr txBox="1"/>
          <p:nvPr/>
        </p:nvSpPr>
        <p:spPr>
          <a:xfrm>
            <a:off x="4893500" y="3752300"/>
            <a:ext cx="125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highlight>
                  <a:schemeClr val="lt1"/>
                </a:highlight>
              </a:rPr>
              <a:t>Jarrar Haider</a:t>
            </a:r>
            <a:endParaRPr sz="1100">
              <a:solidFill>
                <a:schemeClr val="lt1"/>
              </a:solidFill>
              <a:highlight>
                <a:schemeClr val="lt1"/>
              </a:highlight>
            </a:endParaRPr>
          </a:p>
        </p:txBody>
      </p:sp>
      <p:sp>
        <p:nvSpPr>
          <p:cNvPr id="73" name="Google Shape;73;p14"/>
          <p:cNvSpPr/>
          <p:nvPr/>
        </p:nvSpPr>
        <p:spPr>
          <a:xfrm>
            <a:off x="957700" y="3737600"/>
            <a:ext cx="7001400" cy="383400"/>
          </a:xfrm>
          <a:prstGeom prst="rect">
            <a:avLst/>
          </a:prstGeom>
          <a:solidFill>
            <a:srgbClr val="282F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4971925"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Jarrar Haider</a:t>
            </a:r>
            <a:endParaRPr sz="1000">
              <a:solidFill>
                <a:srgbClr val="FFFFFF"/>
              </a:solidFill>
            </a:endParaRPr>
          </a:p>
        </p:txBody>
      </p:sp>
      <p:sp>
        <p:nvSpPr>
          <p:cNvPr id="75" name="Google Shape;75;p14"/>
          <p:cNvSpPr txBox="1"/>
          <p:nvPr/>
        </p:nvSpPr>
        <p:spPr>
          <a:xfrm>
            <a:off x="2951625" y="3745250"/>
            <a:ext cx="1435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Chaitanya Pohnerkar</a:t>
            </a:r>
            <a:endParaRPr sz="1000">
              <a:solidFill>
                <a:srgbClr val="FFFFFF"/>
              </a:solidFill>
            </a:endParaRPr>
          </a:p>
        </p:txBody>
      </p:sp>
      <p:sp>
        <p:nvSpPr>
          <p:cNvPr id="76" name="Google Shape;76;p14"/>
          <p:cNvSpPr txBox="1"/>
          <p:nvPr/>
        </p:nvSpPr>
        <p:spPr>
          <a:xfrm>
            <a:off x="1141350" y="3745250"/>
            <a:ext cx="120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FFFFFF"/>
                </a:solidFill>
              </a:rPr>
              <a:t>Akhil Reddy</a:t>
            </a:r>
            <a:endParaRPr sz="1000">
              <a:solidFill>
                <a:srgbClr val="FFFFFF"/>
              </a:solidFill>
            </a:endParaRPr>
          </a:p>
        </p:txBody>
      </p:sp>
      <p:sp>
        <p:nvSpPr>
          <p:cNvPr id="77" name="Google Shape;77;p14"/>
          <p:cNvSpPr txBox="1"/>
          <p:nvPr/>
        </p:nvSpPr>
        <p:spPr>
          <a:xfrm>
            <a:off x="6572300" y="3745250"/>
            <a:ext cx="120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Lexend"/>
                <a:ea typeface="Lexend"/>
                <a:cs typeface="Lexend"/>
                <a:sym typeface="Lexend"/>
              </a:rPr>
              <a:t>Eeshan Agarwal</a:t>
            </a:r>
            <a:endParaRPr sz="1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5"/>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5"/>
          <p:cNvPicPr preferRelativeResize="0"/>
          <p:nvPr/>
        </p:nvPicPr>
        <p:blipFill>
          <a:blip r:embed="rId3">
            <a:alphaModFix/>
          </a:blip>
          <a:stretch>
            <a:fillRect/>
          </a:stretch>
        </p:blipFill>
        <p:spPr>
          <a:xfrm>
            <a:off x="-2" y="0"/>
            <a:ext cx="9144000" cy="5143500"/>
          </a:xfrm>
          <a:prstGeom prst="rect">
            <a:avLst/>
          </a:prstGeom>
          <a:noFill/>
          <a:ln>
            <a:noFill/>
          </a:ln>
        </p:spPr>
      </p:pic>
      <p:sp>
        <p:nvSpPr>
          <p:cNvPr id="85" name="Google Shape;85;p15"/>
          <p:cNvSpPr txBox="1"/>
          <p:nvPr/>
        </p:nvSpPr>
        <p:spPr>
          <a:xfrm>
            <a:off x="62525" y="86725"/>
            <a:ext cx="72918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Lexend"/>
                <a:ea typeface="Lexend"/>
                <a:cs typeface="Lexend"/>
                <a:sym typeface="Lexend"/>
              </a:rPr>
              <a:t>On average, 534 fatal crashes are reported in Washington State yearly</a:t>
            </a:r>
            <a:endParaRPr sz="2500">
              <a:latin typeface="Lexend"/>
              <a:ea typeface="Lexend"/>
              <a:cs typeface="Lexend"/>
              <a:sym typeface="Lexend"/>
            </a:endParaRPr>
          </a:p>
        </p:txBody>
      </p:sp>
      <p:sp>
        <p:nvSpPr>
          <p:cNvPr id="86" name="Google Shape;86;p15"/>
          <p:cNvSpPr txBox="1"/>
          <p:nvPr/>
        </p:nvSpPr>
        <p:spPr>
          <a:xfrm>
            <a:off x="257700" y="170642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7" name="Google Shape;87;p15"/>
          <p:cNvSpPr/>
          <p:nvPr/>
        </p:nvSpPr>
        <p:spPr>
          <a:xfrm>
            <a:off x="4572013" y="1041025"/>
            <a:ext cx="4572000" cy="3372300"/>
          </a:xfrm>
          <a:prstGeom prst="rect">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8" name="Google Shape;88;p15"/>
          <p:cNvPicPr preferRelativeResize="0"/>
          <p:nvPr/>
        </p:nvPicPr>
        <p:blipFill>
          <a:blip r:embed="rId4">
            <a:alphaModFix/>
          </a:blip>
          <a:stretch>
            <a:fillRect/>
          </a:stretch>
        </p:blipFill>
        <p:spPr>
          <a:xfrm>
            <a:off x="8234102" y="1041025"/>
            <a:ext cx="400171" cy="400199"/>
          </a:xfrm>
          <a:prstGeom prst="rect">
            <a:avLst/>
          </a:prstGeom>
          <a:noFill/>
          <a:ln>
            <a:noFill/>
          </a:ln>
        </p:spPr>
      </p:pic>
      <p:pic>
        <p:nvPicPr>
          <p:cNvPr id="89" name="Google Shape;89;p15"/>
          <p:cNvPicPr preferRelativeResize="0"/>
          <p:nvPr/>
        </p:nvPicPr>
        <p:blipFill>
          <a:blip r:embed="rId4">
            <a:alphaModFix/>
          </a:blip>
          <a:stretch>
            <a:fillRect/>
          </a:stretch>
        </p:blipFill>
        <p:spPr>
          <a:xfrm>
            <a:off x="7708707" y="1041025"/>
            <a:ext cx="400171" cy="400199"/>
          </a:xfrm>
          <a:prstGeom prst="rect">
            <a:avLst/>
          </a:prstGeom>
          <a:noFill/>
          <a:ln>
            <a:noFill/>
          </a:ln>
        </p:spPr>
      </p:pic>
      <p:pic>
        <p:nvPicPr>
          <p:cNvPr id="90" name="Google Shape;90;p15"/>
          <p:cNvPicPr preferRelativeResize="0"/>
          <p:nvPr/>
        </p:nvPicPr>
        <p:blipFill>
          <a:blip r:embed="rId4">
            <a:alphaModFix/>
          </a:blip>
          <a:stretch>
            <a:fillRect/>
          </a:stretch>
        </p:blipFill>
        <p:spPr>
          <a:xfrm>
            <a:off x="7183312" y="1041025"/>
            <a:ext cx="400171" cy="400199"/>
          </a:xfrm>
          <a:prstGeom prst="rect">
            <a:avLst/>
          </a:prstGeom>
          <a:noFill/>
          <a:ln>
            <a:noFill/>
          </a:ln>
        </p:spPr>
      </p:pic>
      <p:pic>
        <p:nvPicPr>
          <p:cNvPr id="91" name="Google Shape;91;p15"/>
          <p:cNvPicPr preferRelativeResize="0"/>
          <p:nvPr/>
        </p:nvPicPr>
        <p:blipFill>
          <a:blip r:embed="rId4">
            <a:alphaModFix/>
          </a:blip>
          <a:stretch>
            <a:fillRect/>
          </a:stretch>
        </p:blipFill>
        <p:spPr>
          <a:xfrm>
            <a:off x="6657917" y="1041025"/>
            <a:ext cx="400171" cy="400199"/>
          </a:xfrm>
          <a:prstGeom prst="rect">
            <a:avLst/>
          </a:prstGeom>
          <a:noFill/>
          <a:ln>
            <a:noFill/>
          </a:ln>
        </p:spPr>
      </p:pic>
      <p:pic>
        <p:nvPicPr>
          <p:cNvPr id="92" name="Google Shape;92;p15"/>
          <p:cNvPicPr preferRelativeResize="0"/>
          <p:nvPr/>
        </p:nvPicPr>
        <p:blipFill>
          <a:blip r:embed="rId4">
            <a:alphaModFix/>
          </a:blip>
          <a:stretch>
            <a:fillRect/>
          </a:stretch>
        </p:blipFill>
        <p:spPr>
          <a:xfrm>
            <a:off x="6132521" y="1041025"/>
            <a:ext cx="400171" cy="400199"/>
          </a:xfrm>
          <a:prstGeom prst="rect">
            <a:avLst/>
          </a:prstGeom>
          <a:noFill/>
          <a:ln>
            <a:noFill/>
          </a:ln>
        </p:spPr>
      </p:pic>
      <p:pic>
        <p:nvPicPr>
          <p:cNvPr id="93" name="Google Shape;93;p15"/>
          <p:cNvPicPr preferRelativeResize="0"/>
          <p:nvPr/>
        </p:nvPicPr>
        <p:blipFill>
          <a:blip r:embed="rId4">
            <a:alphaModFix/>
          </a:blip>
          <a:stretch>
            <a:fillRect/>
          </a:stretch>
        </p:blipFill>
        <p:spPr>
          <a:xfrm>
            <a:off x="5607126" y="1041025"/>
            <a:ext cx="400171" cy="400199"/>
          </a:xfrm>
          <a:prstGeom prst="rect">
            <a:avLst/>
          </a:prstGeom>
          <a:noFill/>
          <a:ln>
            <a:noFill/>
          </a:ln>
        </p:spPr>
      </p:pic>
      <p:pic>
        <p:nvPicPr>
          <p:cNvPr id="94" name="Google Shape;94;p15"/>
          <p:cNvPicPr preferRelativeResize="0"/>
          <p:nvPr/>
        </p:nvPicPr>
        <p:blipFill>
          <a:blip r:embed="rId4">
            <a:alphaModFix/>
          </a:blip>
          <a:stretch>
            <a:fillRect/>
          </a:stretch>
        </p:blipFill>
        <p:spPr>
          <a:xfrm>
            <a:off x="5081731" y="1041025"/>
            <a:ext cx="400171" cy="400199"/>
          </a:xfrm>
          <a:prstGeom prst="rect">
            <a:avLst/>
          </a:prstGeom>
          <a:noFill/>
          <a:ln>
            <a:noFill/>
          </a:ln>
        </p:spPr>
      </p:pic>
      <p:pic>
        <p:nvPicPr>
          <p:cNvPr id="95" name="Google Shape;95;p15"/>
          <p:cNvPicPr preferRelativeResize="0"/>
          <p:nvPr/>
        </p:nvPicPr>
        <p:blipFill>
          <a:blip r:embed="rId4">
            <a:alphaModFix/>
          </a:blip>
          <a:stretch>
            <a:fillRect/>
          </a:stretch>
        </p:blipFill>
        <p:spPr>
          <a:xfrm>
            <a:off x="8234102" y="1441225"/>
            <a:ext cx="400171" cy="400199"/>
          </a:xfrm>
          <a:prstGeom prst="rect">
            <a:avLst/>
          </a:prstGeom>
          <a:noFill/>
          <a:ln>
            <a:noFill/>
          </a:ln>
        </p:spPr>
      </p:pic>
      <p:pic>
        <p:nvPicPr>
          <p:cNvPr id="96" name="Google Shape;96;p15"/>
          <p:cNvPicPr preferRelativeResize="0"/>
          <p:nvPr/>
        </p:nvPicPr>
        <p:blipFill>
          <a:blip r:embed="rId4">
            <a:alphaModFix/>
          </a:blip>
          <a:stretch>
            <a:fillRect/>
          </a:stretch>
        </p:blipFill>
        <p:spPr>
          <a:xfrm>
            <a:off x="7708707" y="1441225"/>
            <a:ext cx="400171" cy="400199"/>
          </a:xfrm>
          <a:prstGeom prst="rect">
            <a:avLst/>
          </a:prstGeom>
          <a:noFill/>
          <a:ln>
            <a:noFill/>
          </a:ln>
        </p:spPr>
      </p:pic>
      <p:pic>
        <p:nvPicPr>
          <p:cNvPr id="97" name="Google Shape;97;p15"/>
          <p:cNvPicPr preferRelativeResize="0"/>
          <p:nvPr/>
        </p:nvPicPr>
        <p:blipFill>
          <a:blip r:embed="rId4">
            <a:alphaModFix/>
          </a:blip>
          <a:stretch>
            <a:fillRect/>
          </a:stretch>
        </p:blipFill>
        <p:spPr>
          <a:xfrm>
            <a:off x="7183312" y="1441225"/>
            <a:ext cx="400171" cy="400199"/>
          </a:xfrm>
          <a:prstGeom prst="rect">
            <a:avLst/>
          </a:prstGeom>
          <a:noFill/>
          <a:ln>
            <a:noFill/>
          </a:ln>
        </p:spPr>
      </p:pic>
      <p:pic>
        <p:nvPicPr>
          <p:cNvPr id="98" name="Google Shape;98;p15"/>
          <p:cNvPicPr preferRelativeResize="0"/>
          <p:nvPr/>
        </p:nvPicPr>
        <p:blipFill>
          <a:blip r:embed="rId4">
            <a:alphaModFix/>
          </a:blip>
          <a:stretch>
            <a:fillRect/>
          </a:stretch>
        </p:blipFill>
        <p:spPr>
          <a:xfrm>
            <a:off x="6657917" y="1441225"/>
            <a:ext cx="400171" cy="400199"/>
          </a:xfrm>
          <a:prstGeom prst="rect">
            <a:avLst/>
          </a:prstGeom>
          <a:noFill/>
          <a:ln>
            <a:noFill/>
          </a:ln>
        </p:spPr>
      </p:pic>
      <p:pic>
        <p:nvPicPr>
          <p:cNvPr id="99" name="Google Shape;99;p15"/>
          <p:cNvPicPr preferRelativeResize="0"/>
          <p:nvPr/>
        </p:nvPicPr>
        <p:blipFill>
          <a:blip r:embed="rId4">
            <a:alphaModFix/>
          </a:blip>
          <a:stretch>
            <a:fillRect/>
          </a:stretch>
        </p:blipFill>
        <p:spPr>
          <a:xfrm>
            <a:off x="6132521" y="1441225"/>
            <a:ext cx="400171" cy="400199"/>
          </a:xfrm>
          <a:prstGeom prst="rect">
            <a:avLst/>
          </a:prstGeom>
          <a:noFill/>
          <a:ln>
            <a:noFill/>
          </a:ln>
        </p:spPr>
      </p:pic>
      <p:pic>
        <p:nvPicPr>
          <p:cNvPr id="100" name="Google Shape;100;p15"/>
          <p:cNvPicPr preferRelativeResize="0"/>
          <p:nvPr/>
        </p:nvPicPr>
        <p:blipFill>
          <a:blip r:embed="rId4">
            <a:alphaModFix/>
          </a:blip>
          <a:stretch>
            <a:fillRect/>
          </a:stretch>
        </p:blipFill>
        <p:spPr>
          <a:xfrm>
            <a:off x="5607126" y="1441225"/>
            <a:ext cx="400171" cy="400199"/>
          </a:xfrm>
          <a:prstGeom prst="rect">
            <a:avLst/>
          </a:prstGeom>
          <a:noFill/>
          <a:ln>
            <a:noFill/>
          </a:ln>
        </p:spPr>
      </p:pic>
      <p:pic>
        <p:nvPicPr>
          <p:cNvPr id="101" name="Google Shape;101;p15"/>
          <p:cNvPicPr preferRelativeResize="0"/>
          <p:nvPr/>
        </p:nvPicPr>
        <p:blipFill>
          <a:blip r:embed="rId4">
            <a:alphaModFix/>
          </a:blip>
          <a:stretch>
            <a:fillRect/>
          </a:stretch>
        </p:blipFill>
        <p:spPr>
          <a:xfrm>
            <a:off x="5081731" y="1441225"/>
            <a:ext cx="400171" cy="400199"/>
          </a:xfrm>
          <a:prstGeom prst="rect">
            <a:avLst/>
          </a:prstGeom>
          <a:noFill/>
          <a:ln>
            <a:noFill/>
          </a:ln>
        </p:spPr>
      </p:pic>
      <p:pic>
        <p:nvPicPr>
          <p:cNvPr id="102" name="Google Shape;102;p15"/>
          <p:cNvPicPr preferRelativeResize="0"/>
          <p:nvPr/>
        </p:nvPicPr>
        <p:blipFill>
          <a:blip r:embed="rId4">
            <a:alphaModFix/>
          </a:blip>
          <a:stretch>
            <a:fillRect/>
          </a:stretch>
        </p:blipFill>
        <p:spPr>
          <a:xfrm>
            <a:off x="8234102" y="1841425"/>
            <a:ext cx="400171" cy="400199"/>
          </a:xfrm>
          <a:prstGeom prst="rect">
            <a:avLst/>
          </a:prstGeom>
          <a:noFill/>
          <a:ln>
            <a:noFill/>
          </a:ln>
        </p:spPr>
      </p:pic>
      <p:pic>
        <p:nvPicPr>
          <p:cNvPr id="103" name="Google Shape;103;p15"/>
          <p:cNvPicPr preferRelativeResize="0"/>
          <p:nvPr/>
        </p:nvPicPr>
        <p:blipFill>
          <a:blip r:embed="rId4">
            <a:alphaModFix/>
          </a:blip>
          <a:stretch>
            <a:fillRect/>
          </a:stretch>
        </p:blipFill>
        <p:spPr>
          <a:xfrm>
            <a:off x="7708707" y="1841425"/>
            <a:ext cx="400171" cy="400199"/>
          </a:xfrm>
          <a:prstGeom prst="rect">
            <a:avLst/>
          </a:prstGeom>
          <a:noFill/>
          <a:ln>
            <a:noFill/>
          </a:ln>
        </p:spPr>
      </p:pic>
      <p:pic>
        <p:nvPicPr>
          <p:cNvPr id="104" name="Google Shape;104;p15"/>
          <p:cNvPicPr preferRelativeResize="0"/>
          <p:nvPr/>
        </p:nvPicPr>
        <p:blipFill>
          <a:blip r:embed="rId4">
            <a:alphaModFix/>
          </a:blip>
          <a:stretch>
            <a:fillRect/>
          </a:stretch>
        </p:blipFill>
        <p:spPr>
          <a:xfrm>
            <a:off x="7183312" y="1841425"/>
            <a:ext cx="400171" cy="400199"/>
          </a:xfrm>
          <a:prstGeom prst="rect">
            <a:avLst/>
          </a:prstGeom>
          <a:noFill/>
          <a:ln>
            <a:noFill/>
          </a:ln>
        </p:spPr>
      </p:pic>
      <p:pic>
        <p:nvPicPr>
          <p:cNvPr id="105" name="Google Shape;105;p15"/>
          <p:cNvPicPr preferRelativeResize="0"/>
          <p:nvPr/>
        </p:nvPicPr>
        <p:blipFill>
          <a:blip r:embed="rId4">
            <a:alphaModFix/>
          </a:blip>
          <a:stretch>
            <a:fillRect/>
          </a:stretch>
        </p:blipFill>
        <p:spPr>
          <a:xfrm>
            <a:off x="6657917" y="1841425"/>
            <a:ext cx="400171" cy="400199"/>
          </a:xfrm>
          <a:prstGeom prst="rect">
            <a:avLst/>
          </a:prstGeom>
          <a:noFill/>
          <a:ln>
            <a:noFill/>
          </a:ln>
        </p:spPr>
      </p:pic>
      <p:pic>
        <p:nvPicPr>
          <p:cNvPr id="106" name="Google Shape;106;p15"/>
          <p:cNvPicPr preferRelativeResize="0"/>
          <p:nvPr/>
        </p:nvPicPr>
        <p:blipFill>
          <a:blip r:embed="rId4">
            <a:alphaModFix/>
          </a:blip>
          <a:stretch>
            <a:fillRect/>
          </a:stretch>
        </p:blipFill>
        <p:spPr>
          <a:xfrm>
            <a:off x="6132521" y="1841425"/>
            <a:ext cx="400171" cy="400199"/>
          </a:xfrm>
          <a:prstGeom prst="rect">
            <a:avLst/>
          </a:prstGeom>
          <a:noFill/>
          <a:ln>
            <a:noFill/>
          </a:ln>
        </p:spPr>
      </p:pic>
      <p:pic>
        <p:nvPicPr>
          <p:cNvPr id="107" name="Google Shape;107;p15"/>
          <p:cNvPicPr preferRelativeResize="0"/>
          <p:nvPr/>
        </p:nvPicPr>
        <p:blipFill>
          <a:blip r:embed="rId4">
            <a:alphaModFix/>
          </a:blip>
          <a:stretch>
            <a:fillRect/>
          </a:stretch>
        </p:blipFill>
        <p:spPr>
          <a:xfrm>
            <a:off x="5607126" y="1841425"/>
            <a:ext cx="400171" cy="400199"/>
          </a:xfrm>
          <a:prstGeom prst="rect">
            <a:avLst/>
          </a:prstGeom>
          <a:noFill/>
          <a:ln>
            <a:noFill/>
          </a:ln>
        </p:spPr>
      </p:pic>
      <p:pic>
        <p:nvPicPr>
          <p:cNvPr id="108" name="Google Shape;108;p15"/>
          <p:cNvPicPr preferRelativeResize="0"/>
          <p:nvPr/>
        </p:nvPicPr>
        <p:blipFill>
          <a:blip r:embed="rId4">
            <a:alphaModFix/>
          </a:blip>
          <a:stretch>
            <a:fillRect/>
          </a:stretch>
        </p:blipFill>
        <p:spPr>
          <a:xfrm>
            <a:off x="5081731" y="1841425"/>
            <a:ext cx="400171" cy="400199"/>
          </a:xfrm>
          <a:prstGeom prst="rect">
            <a:avLst/>
          </a:prstGeom>
          <a:noFill/>
          <a:ln>
            <a:noFill/>
          </a:ln>
        </p:spPr>
      </p:pic>
      <p:pic>
        <p:nvPicPr>
          <p:cNvPr id="109" name="Google Shape;109;p15"/>
          <p:cNvPicPr preferRelativeResize="0"/>
          <p:nvPr/>
        </p:nvPicPr>
        <p:blipFill>
          <a:blip r:embed="rId4">
            <a:alphaModFix/>
          </a:blip>
          <a:stretch>
            <a:fillRect/>
          </a:stretch>
        </p:blipFill>
        <p:spPr>
          <a:xfrm>
            <a:off x="8234102" y="2241625"/>
            <a:ext cx="400171" cy="400199"/>
          </a:xfrm>
          <a:prstGeom prst="rect">
            <a:avLst/>
          </a:prstGeom>
          <a:noFill/>
          <a:ln>
            <a:noFill/>
          </a:ln>
        </p:spPr>
      </p:pic>
      <p:pic>
        <p:nvPicPr>
          <p:cNvPr id="110" name="Google Shape;110;p15"/>
          <p:cNvPicPr preferRelativeResize="0"/>
          <p:nvPr/>
        </p:nvPicPr>
        <p:blipFill>
          <a:blip r:embed="rId4">
            <a:alphaModFix/>
          </a:blip>
          <a:stretch>
            <a:fillRect/>
          </a:stretch>
        </p:blipFill>
        <p:spPr>
          <a:xfrm>
            <a:off x="7708707" y="2241625"/>
            <a:ext cx="400171" cy="400199"/>
          </a:xfrm>
          <a:prstGeom prst="rect">
            <a:avLst/>
          </a:prstGeom>
          <a:noFill/>
          <a:ln>
            <a:noFill/>
          </a:ln>
        </p:spPr>
      </p:pic>
      <p:pic>
        <p:nvPicPr>
          <p:cNvPr id="111" name="Google Shape;111;p15"/>
          <p:cNvPicPr preferRelativeResize="0"/>
          <p:nvPr/>
        </p:nvPicPr>
        <p:blipFill>
          <a:blip r:embed="rId4">
            <a:alphaModFix/>
          </a:blip>
          <a:stretch>
            <a:fillRect/>
          </a:stretch>
        </p:blipFill>
        <p:spPr>
          <a:xfrm>
            <a:off x="7183312" y="2241625"/>
            <a:ext cx="400171" cy="400199"/>
          </a:xfrm>
          <a:prstGeom prst="rect">
            <a:avLst/>
          </a:prstGeom>
          <a:noFill/>
          <a:ln>
            <a:noFill/>
          </a:ln>
        </p:spPr>
      </p:pic>
      <p:pic>
        <p:nvPicPr>
          <p:cNvPr id="112" name="Google Shape;112;p15"/>
          <p:cNvPicPr preferRelativeResize="0"/>
          <p:nvPr/>
        </p:nvPicPr>
        <p:blipFill>
          <a:blip r:embed="rId4">
            <a:alphaModFix/>
          </a:blip>
          <a:stretch>
            <a:fillRect/>
          </a:stretch>
        </p:blipFill>
        <p:spPr>
          <a:xfrm>
            <a:off x="6657917" y="2241625"/>
            <a:ext cx="400171" cy="400199"/>
          </a:xfrm>
          <a:prstGeom prst="rect">
            <a:avLst/>
          </a:prstGeom>
          <a:noFill/>
          <a:ln>
            <a:noFill/>
          </a:ln>
        </p:spPr>
      </p:pic>
      <p:pic>
        <p:nvPicPr>
          <p:cNvPr id="113" name="Google Shape;113;p15"/>
          <p:cNvPicPr preferRelativeResize="0"/>
          <p:nvPr/>
        </p:nvPicPr>
        <p:blipFill>
          <a:blip r:embed="rId4">
            <a:alphaModFix/>
          </a:blip>
          <a:stretch>
            <a:fillRect/>
          </a:stretch>
        </p:blipFill>
        <p:spPr>
          <a:xfrm>
            <a:off x="6132521" y="2241625"/>
            <a:ext cx="400171" cy="400199"/>
          </a:xfrm>
          <a:prstGeom prst="rect">
            <a:avLst/>
          </a:prstGeom>
          <a:noFill/>
          <a:ln>
            <a:noFill/>
          </a:ln>
        </p:spPr>
      </p:pic>
      <p:pic>
        <p:nvPicPr>
          <p:cNvPr id="114" name="Google Shape;114;p15"/>
          <p:cNvPicPr preferRelativeResize="0"/>
          <p:nvPr/>
        </p:nvPicPr>
        <p:blipFill>
          <a:blip r:embed="rId4">
            <a:alphaModFix/>
          </a:blip>
          <a:stretch>
            <a:fillRect/>
          </a:stretch>
        </p:blipFill>
        <p:spPr>
          <a:xfrm>
            <a:off x="5607126" y="2241625"/>
            <a:ext cx="400171" cy="400199"/>
          </a:xfrm>
          <a:prstGeom prst="rect">
            <a:avLst/>
          </a:prstGeom>
          <a:noFill/>
          <a:ln>
            <a:noFill/>
          </a:ln>
        </p:spPr>
      </p:pic>
      <p:pic>
        <p:nvPicPr>
          <p:cNvPr id="115" name="Google Shape;115;p15"/>
          <p:cNvPicPr preferRelativeResize="0"/>
          <p:nvPr/>
        </p:nvPicPr>
        <p:blipFill>
          <a:blip r:embed="rId4">
            <a:alphaModFix/>
          </a:blip>
          <a:stretch>
            <a:fillRect/>
          </a:stretch>
        </p:blipFill>
        <p:spPr>
          <a:xfrm>
            <a:off x="5081731" y="2241625"/>
            <a:ext cx="400171" cy="400199"/>
          </a:xfrm>
          <a:prstGeom prst="rect">
            <a:avLst/>
          </a:prstGeom>
          <a:noFill/>
          <a:ln>
            <a:noFill/>
          </a:ln>
        </p:spPr>
      </p:pic>
      <p:pic>
        <p:nvPicPr>
          <p:cNvPr id="116" name="Google Shape;116;p15"/>
          <p:cNvPicPr preferRelativeResize="0"/>
          <p:nvPr/>
        </p:nvPicPr>
        <p:blipFill>
          <a:blip r:embed="rId4">
            <a:alphaModFix/>
          </a:blip>
          <a:stretch>
            <a:fillRect/>
          </a:stretch>
        </p:blipFill>
        <p:spPr>
          <a:xfrm>
            <a:off x="8234114" y="2641825"/>
            <a:ext cx="400171" cy="400199"/>
          </a:xfrm>
          <a:prstGeom prst="rect">
            <a:avLst/>
          </a:prstGeom>
          <a:noFill/>
          <a:ln>
            <a:noFill/>
          </a:ln>
        </p:spPr>
      </p:pic>
      <p:pic>
        <p:nvPicPr>
          <p:cNvPr id="117" name="Google Shape;117;p15"/>
          <p:cNvPicPr preferRelativeResize="0"/>
          <p:nvPr/>
        </p:nvPicPr>
        <p:blipFill>
          <a:blip r:embed="rId4">
            <a:alphaModFix/>
          </a:blip>
          <a:stretch>
            <a:fillRect/>
          </a:stretch>
        </p:blipFill>
        <p:spPr>
          <a:xfrm>
            <a:off x="7708719" y="2641825"/>
            <a:ext cx="400171" cy="400199"/>
          </a:xfrm>
          <a:prstGeom prst="rect">
            <a:avLst/>
          </a:prstGeom>
          <a:noFill/>
          <a:ln>
            <a:noFill/>
          </a:ln>
        </p:spPr>
      </p:pic>
      <p:pic>
        <p:nvPicPr>
          <p:cNvPr id="118" name="Google Shape;118;p15"/>
          <p:cNvPicPr preferRelativeResize="0"/>
          <p:nvPr/>
        </p:nvPicPr>
        <p:blipFill>
          <a:blip r:embed="rId4">
            <a:alphaModFix/>
          </a:blip>
          <a:stretch>
            <a:fillRect/>
          </a:stretch>
        </p:blipFill>
        <p:spPr>
          <a:xfrm>
            <a:off x="7183324" y="2641825"/>
            <a:ext cx="400171" cy="400199"/>
          </a:xfrm>
          <a:prstGeom prst="rect">
            <a:avLst/>
          </a:prstGeom>
          <a:noFill/>
          <a:ln>
            <a:noFill/>
          </a:ln>
        </p:spPr>
      </p:pic>
      <p:pic>
        <p:nvPicPr>
          <p:cNvPr id="119" name="Google Shape;119;p15"/>
          <p:cNvPicPr preferRelativeResize="0"/>
          <p:nvPr/>
        </p:nvPicPr>
        <p:blipFill>
          <a:blip r:embed="rId4">
            <a:alphaModFix/>
          </a:blip>
          <a:stretch>
            <a:fillRect/>
          </a:stretch>
        </p:blipFill>
        <p:spPr>
          <a:xfrm>
            <a:off x="6657929" y="2641825"/>
            <a:ext cx="400171" cy="400199"/>
          </a:xfrm>
          <a:prstGeom prst="rect">
            <a:avLst/>
          </a:prstGeom>
          <a:noFill/>
          <a:ln>
            <a:noFill/>
          </a:ln>
        </p:spPr>
      </p:pic>
      <p:pic>
        <p:nvPicPr>
          <p:cNvPr id="120" name="Google Shape;120;p15"/>
          <p:cNvPicPr preferRelativeResize="0"/>
          <p:nvPr/>
        </p:nvPicPr>
        <p:blipFill>
          <a:blip r:embed="rId4">
            <a:alphaModFix/>
          </a:blip>
          <a:stretch>
            <a:fillRect/>
          </a:stretch>
        </p:blipFill>
        <p:spPr>
          <a:xfrm>
            <a:off x="6132534" y="2641825"/>
            <a:ext cx="400171" cy="400199"/>
          </a:xfrm>
          <a:prstGeom prst="rect">
            <a:avLst/>
          </a:prstGeom>
          <a:noFill/>
          <a:ln>
            <a:noFill/>
          </a:ln>
        </p:spPr>
      </p:pic>
      <p:pic>
        <p:nvPicPr>
          <p:cNvPr id="121" name="Google Shape;121;p15"/>
          <p:cNvPicPr preferRelativeResize="0"/>
          <p:nvPr/>
        </p:nvPicPr>
        <p:blipFill>
          <a:blip r:embed="rId4">
            <a:alphaModFix/>
          </a:blip>
          <a:stretch>
            <a:fillRect/>
          </a:stretch>
        </p:blipFill>
        <p:spPr>
          <a:xfrm>
            <a:off x="5607139" y="2641825"/>
            <a:ext cx="400171" cy="400199"/>
          </a:xfrm>
          <a:prstGeom prst="rect">
            <a:avLst/>
          </a:prstGeom>
          <a:noFill/>
          <a:ln>
            <a:noFill/>
          </a:ln>
        </p:spPr>
      </p:pic>
      <p:pic>
        <p:nvPicPr>
          <p:cNvPr id="122" name="Google Shape;122;p15"/>
          <p:cNvPicPr preferRelativeResize="0"/>
          <p:nvPr/>
        </p:nvPicPr>
        <p:blipFill>
          <a:blip r:embed="rId4">
            <a:alphaModFix/>
          </a:blip>
          <a:stretch>
            <a:fillRect/>
          </a:stretch>
        </p:blipFill>
        <p:spPr>
          <a:xfrm>
            <a:off x="5081744" y="2641825"/>
            <a:ext cx="400171" cy="400199"/>
          </a:xfrm>
          <a:prstGeom prst="rect">
            <a:avLst/>
          </a:prstGeom>
          <a:noFill/>
          <a:ln>
            <a:noFill/>
          </a:ln>
        </p:spPr>
      </p:pic>
      <p:pic>
        <p:nvPicPr>
          <p:cNvPr id="123" name="Google Shape;123;p15"/>
          <p:cNvPicPr preferRelativeResize="0"/>
          <p:nvPr/>
        </p:nvPicPr>
        <p:blipFill>
          <a:blip r:embed="rId4">
            <a:alphaModFix/>
          </a:blip>
          <a:stretch>
            <a:fillRect/>
          </a:stretch>
        </p:blipFill>
        <p:spPr>
          <a:xfrm>
            <a:off x="8234114" y="3042025"/>
            <a:ext cx="400171" cy="400199"/>
          </a:xfrm>
          <a:prstGeom prst="rect">
            <a:avLst/>
          </a:prstGeom>
          <a:noFill/>
          <a:ln>
            <a:noFill/>
          </a:ln>
        </p:spPr>
      </p:pic>
      <p:pic>
        <p:nvPicPr>
          <p:cNvPr id="124" name="Google Shape;124;p15"/>
          <p:cNvPicPr preferRelativeResize="0"/>
          <p:nvPr/>
        </p:nvPicPr>
        <p:blipFill>
          <a:blip r:embed="rId4">
            <a:alphaModFix/>
          </a:blip>
          <a:stretch>
            <a:fillRect/>
          </a:stretch>
        </p:blipFill>
        <p:spPr>
          <a:xfrm>
            <a:off x="7708719" y="3042025"/>
            <a:ext cx="400171" cy="400199"/>
          </a:xfrm>
          <a:prstGeom prst="rect">
            <a:avLst/>
          </a:prstGeom>
          <a:noFill/>
          <a:ln>
            <a:noFill/>
          </a:ln>
        </p:spPr>
      </p:pic>
      <p:pic>
        <p:nvPicPr>
          <p:cNvPr id="125" name="Google Shape;125;p15"/>
          <p:cNvPicPr preferRelativeResize="0"/>
          <p:nvPr/>
        </p:nvPicPr>
        <p:blipFill>
          <a:blip r:embed="rId4">
            <a:alphaModFix/>
          </a:blip>
          <a:stretch>
            <a:fillRect/>
          </a:stretch>
        </p:blipFill>
        <p:spPr>
          <a:xfrm>
            <a:off x="7183324" y="3042025"/>
            <a:ext cx="400171" cy="400199"/>
          </a:xfrm>
          <a:prstGeom prst="rect">
            <a:avLst/>
          </a:prstGeom>
          <a:noFill/>
          <a:ln>
            <a:noFill/>
          </a:ln>
        </p:spPr>
      </p:pic>
      <p:pic>
        <p:nvPicPr>
          <p:cNvPr id="126" name="Google Shape;126;p15"/>
          <p:cNvPicPr preferRelativeResize="0"/>
          <p:nvPr/>
        </p:nvPicPr>
        <p:blipFill>
          <a:blip r:embed="rId4">
            <a:alphaModFix/>
          </a:blip>
          <a:stretch>
            <a:fillRect/>
          </a:stretch>
        </p:blipFill>
        <p:spPr>
          <a:xfrm>
            <a:off x="6657929" y="3042025"/>
            <a:ext cx="400171" cy="400199"/>
          </a:xfrm>
          <a:prstGeom prst="rect">
            <a:avLst/>
          </a:prstGeom>
          <a:noFill/>
          <a:ln>
            <a:noFill/>
          </a:ln>
        </p:spPr>
      </p:pic>
      <p:pic>
        <p:nvPicPr>
          <p:cNvPr id="127" name="Google Shape;127;p15"/>
          <p:cNvPicPr preferRelativeResize="0"/>
          <p:nvPr/>
        </p:nvPicPr>
        <p:blipFill>
          <a:blip r:embed="rId4">
            <a:alphaModFix/>
          </a:blip>
          <a:stretch>
            <a:fillRect/>
          </a:stretch>
        </p:blipFill>
        <p:spPr>
          <a:xfrm>
            <a:off x="6132534" y="3042025"/>
            <a:ext cx="400171" cy="400199"/>
          </a:xfrm>
          <a:prstGeom prst="rect">
            <a:avLst/>
          </a:prstGeom>
          <a:noFill/>
          <a:ln>
            <a:noFill/>
          </a:ln>
        </p:spPr>
      </p:pic>
      <p:pic>
        <p:nvPicPr>
          <p:cNvPr id="128" name="Google Shape;128;p15"/>
          <p:cNvPicPr preferRelativeResize="0"/>
          <p:nvPr/>
        </p:nvPicPr>
        <p:blipFill>
          <a:blip r:embed="rId4">
            <a:alphaModFix/>
          </a:blip>
          <a:stretch>
            <a:fillRect/>
          </a:stretch>
        </p:blipFill>
        <p:spPr>
          <a:xfrm>
            <a:off x="5607139" y="3042025"/>
            <a:ext cx="400171" cy="400199"/>
          </a:xfrm>
          <a:prstGeom prst="rect">
            <a:avLst/>
          </a:prstGeom>
          <a:noFill/>
          <a:ln>
            <a:noFill/>
          </a:ln>
        </p:spPr>
      </p:pic>
      <p:pic>
        <p:nvPicPr>
          <p:cNvPr id="129" name="Google Shape;129;p15"/>
          <p:cNvPicPr preferRelativeResize="0"/>
          <p:nvPr/>
        </p:nvPicPr>
        <p:blipFill>
          <a:blip r:embed="rId4">
            <a:alphaModFix/>
          </a:blip>
          <a:stretch>
            <a:fillRect/>
          </a:stretch>
        </p:blipFill>
        <p:spPr>
          <a:xfrm>
            <a:off x="5081744" y="3042025"/>
            <a:ext cx="400171" cy="400199"/>
          </a:xfrm>
          <a:prstGeom prst="rect">
            <a:avLst/>
          </a:prstGeom>
          <a:noFill/>
          <a:ln>
            <a:noFill/>
          </a:ln>
        </p:spPr>
      </p:pic>
      <p:pic>
        <p:nvPicPr>
          <p:cNvPr id="130" name="Google Shape;130;p15"/>
          <p:cNvPicPr preferRelativeResize="0"/>
          <p:nvPr/>
        </p:nvPicPr>
        <p:blipFill>
          <a:blip r:embed="rId4">
            <a:alphaModFix/>
          </a:blip>
          <a:stretch>
            <a:fillRect/>
          </a:stretch>
        </p:blipFill>
        <p:spPr>
          <a:xfrm>
            <a:off x="8234114" y="3442225"/>
            <a:ext cx="400171" cy="400199"/>
          </a:xfrm>
          <a:prstGeom prst="rect">
            <a:avLst/>
          </a:prstGeom>
          <a:noFill/>
          <a:ln>
            <a:noFill/>
          </a:ln>
        </p:spPr>
      </p:pic>
      <p:pic>
        <p:nvPicPr>
          <p:cNvPr id="131" name="Google Shape;131;p15"/>
          <p:cNvPicPr preferRelativeResize="0"/>
          <p:nvPr/>
        </p:nvPicPr>
        <p:blipFill>
          <a:blip r:embed="rId4">
            <a:alphaModFix/>
          </a:blip>
          <a:stretch>
            <a:fillRect/>
          </a:stretch>
        </p:blipFill>
        <p:spPr>
          <a:xfrm>
            <a:off x="7708719" y="3442225"/>
            <a:ext cx="400171" cy="400199"/>
          </a:xfrm>
          <a:prstGeom prst="rect">
            <a:avLst/>
          </a:prstGeom>
          <a:noFill/>
          <a:ln>
            <a:noFill/>
          </a:ln>
        </p:spPr>
      </p:pic>
      <p:pic>
        <p:nvPicPr>
          <p:cNvPr id="132" name="Google Shape;132;p15"/>
          <p:cNvPicPr preferRelativeResize="0"/>
          <p:nvPr/>
        </p:nvPicPr>
        <p:blipFill>
          <a:blip r:embed="rId4">
            <a:alphaModFix/>
          </a:blip>
          <a:stretch>
            <a:fillRect/>
          </a:stretch>
        </p:blipFill>
        <p:spPr>
          <a:xfrm>
            <a:off x="7183324" y="3442225"/>
            <a:ext cx="400171" cy="400199"/>
          </a:xfrm>
          <a:prstGeom prst="rect">
            <a:avLst/>
          </a:prstGeom>
          <a:noFill/>
          <a:ln>
            <a:noFill/>
          </a:ln>
        </p:spPr>
      </p:pic>
      <p:pic>
        <p:nvPicPr>
          <p:cNvPr id="133" name="Google Shape;133;p15"/>
          <p:cNvPicPr preferRelativeResize="0"/>
          <p:nvPr/>
        </p:nvPicPr>
        <p:blipFill>
          <a:blip r:embed="rId4">
            <a:alphaModFix/>
          </a:blip>
          <a:stretch>
            <a:fillRect/>
          </a:stretch>
        </p:blipFill>
        <p:spPr>
          <a:xfrm>
            <a:off x="6657929" y="3442225"/>
            <a:ext cx="400171" cy="400199"/>
          </a:xfrm>
          <a:prstGeom prst="rect">
            <a:avLst/>
          </a:prstGeom>
          <a:noFill/>
          <a:ln>
            <a:noFill/>
          </a:ln>
        </p:spPr>
      </p:pic>
      <p:pic>
        <p:nvPicPr>
          <p:cNvPr id="134" name="Google Shape;134;p15"/>
          <p:cNvPicPr preferRelativeResize="0"/>
          <p:nvPr/>
        </p:nvPicPr>
        <p:blipFill>
          <a:blip r:embed="rId4">
            <a:alphaModFix/>
          </a:blip>
          <a:stretch>
            <a:fillRect/>
          </a:stretch>
        </p:blipFill>
        <p:spPr>
          <a:xfrm>
            <a:off x="6132534" y="3442225"/>
            <a:ext cx="400171" cy="400199"/>
          </a:xfrm>
          <a:prstGeom prst="rect">
            <a:avLst/>
          </a:prstGeom>
          <a:noFill/>
          <a:ln>
            <a:noFill/>
          </a:ln>
        </p:spPr>
      </p:pic>
      <p:pic>
        <p:nvPicPr>
          <p:cNvPr id="135" name="Google Shape;135;p15"/>
          <p:cNvPicPr preferRelativeResize="0"/>
          <p:nvPr/>
        </p:nvPicPr>
        <p:blipFill>
          <a:blip r:embed="rId4">
            <a:alphaModFix/>
          </a:blip>
          <a:stretch>
            <a:fillRect/>
          </a:stretch>
        </p:blipFill>
        <p:spPr>
          <a:xfrm>
            <a:off x="5607139" y="3442225"/>
            <a:ext cx="400171" cy="400199"/>
          </a:xfrm>
          <a:prstGeom prst="rect">
            <a:avLst/>
          </a:prstGeom>
          <a:noFill/>
          <a:ln>
            <a:noFill/>
          </a:ln>
        </p:spPr>
      </p:pic>
      <p:pic>
        <p:nvPicPr>
          <p:cNvPr id="136" name="Google Shape;136;p15"/>
          <p:cNvPicPr preferRelativeResize="0"/>
          <p:nvPr/>
        </p:nvPicPr>
        <p:blipFill>
          <a:blip r:embed="rId4">
            <a:alphaModFix/>
          </a:blip>
          <a:stretch>
            <a:fillRect/>
          </a:stretch>
        </p:blipFill>
        <p:spPr>
          <a:xfrm>
            <a:off x="5081744" y="3442225"/>
            <a:ext cx="400171" cy="400199"/>
          </a:xfrm>
          <a:prstGeom prst="rect">
            <a:avLst/>
          </a:prstGeom>
          <a:noFill/>
          <a:ln>
            <a:noFill/>
          </a:ln>
        </p:spPr>
      </p:pic>
      <p:pic>
        <p:nvPicPr>
          <p:cNvPr id="137" name="Google Shape;137;p15"/>
          <p:cNvPicPr preferRelativeResize="0"/>
          <p:nvPr/>
        </p:nvPicPr>
        <p:blipFill>
          <a:blip r:embed="rId4">
            <a:alphaModFix/>
          </a:blip>
          <a:stretch>
            <a:fillRect/>
          </a:stretch>
        </p:blipFill>
        <p:spPr>
          <a:xfrm>
            <a:off x="8234114" y="3842425"/>
            <a:ext cx="400171" cy="400199"/>
          </a:xfrm>
          <a:prstGeom prst="rect">
            <a:avLst/>
          </a:prstGeom>
          <a:noFill/>
          <a:ln>
            <a:noFill/>
          </a:ln>
        </p:spPr>
      </p:pic>
      <p:pic>
        <p:nvPicPr>
          <p:cNvPr id="138" name="Google Shape;138;p15"/>
          <p:cNvPicPr preferRelativeResize="0"/>
          <p:nvPr/>
        </p:nvPicPr>
        <p:blipFill>
          <a:blip r:embed="rId4">
            <a:alphaModFix/>
          </a:blip>
          <a:stretch>
            <a:fillRect/>
          </a:stretch>
        </p:blipFill>
        <p:spPr>
          <a:xfrm>
            <a:off x="7708719" y="3842425"/>
            <a:ext cx="400171" cy="400199"/>
          </a:xfrm>
          <a:prstGeom prst="rect">
            <a:avLst/>
          </a:prstGeom>
          <a:noFill/>
          <a:ln>
            <a:noFill/>
          </a:ln>
        </p:spPr>
      </p:pic>
      <p:pic>
        <p:nvPicPr>
          <p:cNvPr id="139" name="Google Shape;139;p15"/>
          <p:cNvPicPr preferRelativeResize="0"/>
          <p:nvPr/>
        </p:nvPicPr>
        <p:blipFill>
          <a:blip r:embed="rId4">
            <a:alphaModFix/>
          </a:blip>
          <a:stretch>
            <a:fillRect/>
          </a:stretch>
        </p:blipFill>
        <p:spPr>
          <a:xfrm>
            <a:off x="7183324" y="3842425"/>
            <a:ext cx="400171" cy="400199"/>
          </a:xfrm>
          <a:prstGeom prst="rect">
            <a:avLst/>
          </a:prstGeom>
          <a:noFill/>
          <a:ln>
            <a:noFill/>
          </a:ln>
        </p:spPr>
      </p:pic>
      <p:pic>
        <p:nvPicPr>
          <p:cNvPr id="140" name="Google Shape;140;p15"/>
          <p:cNvPicPr preferRelativeResize="0"/>
          <p:nvPr/>
        </p:nvPicPr>
        <p:blipFill>
          <a:blip r:embed="rId4">
            <a:alphaModFix/>
          </a:blip>
          <a:stretch>
            <a:fillRect/>
          </a:stretch>
        </p:blipFill>
        <p:spPr>
          <a:xfrm>
            <a:off x="6657929" y="3842425"/>
            <a:ext cx="400171" cy="400199"/>
          </a:xfrm>
          <a:prstGeom prst="rect">
            <a:avLst/>
          </a:prstGeom>
          <a:noFill/>
          <a:ln>
            <a:noFill/>
          </a:ln>
        </p:spPr>
      </p:pic>
      <p:pic>
        <p:nvPicPr>
          <p:cNvPr id="141" name="Google Shape;141;p15"/>
          <p:cNvPicPr preferRelativeResize="0"/>
          <p:nvPr/>
        </p:nvPicPr>
        <p:blipFill>
          <a:blip r:embed="rId4">
            <a:alphaModFix/>
          </a:blip>
          <a:stretch>
            <a:fillRect/>
          </a:stretch>
        </p:blipFill>
        <p:spPr>
          <a:xfrm>
            <a:off x="6132534" y="3842425"/>
            <a:ext cx="400171" cy="400199"/>
          </a:xfrm>
          <a:prstGeom prst="rect">
            <a:avLst/>
          </a:prstGeom>
          <a:noFill/>
          <a:ln>
            <a:noFill/>
          </a:ln>
        </p:spPr>
      </p:pic>
      <p:pic>
        <p:nvPicPr>
          <p:cNvPr id="142" name="Google Shape;142;p15"/>
          <p:cNvPicPr preferRelativeResize="0"/>
          <p:nvPr/>
        </p:nvPicPr>
        <p:blipFill>
          <a:blip r:embed="rId4">
            <a:alphaModFix/>
          </a:blip>
          <a:stretch>
            <a:fillRect/>
          </a:stretch>
        </p:blipFill>
        <p:spPr>
          <a:xfrm>
            <a:off x="5607139" y="3842425"/>
            <a:ext cx="400171" cy="400199"/>
          </a:xfrm>
          <a:prstGeom prst="rect">
            <a:avLst/>
          </a:prstGeom>
          <a:noFill/>
          <a:ln>
            <a:noFill/>
          </a:ln>
        </p:spPr>
      </p:pic>
      <p:pic>
        <p:nvPicPr>
          <p:cNvPr id="143" name="Google Shape;143;p15"/>
          <p:cNvPicPr preferRelativeResize="0"/>
          <p:nvPr/>
        </p:nvPicPr>
        <p:blipFill>
          <a:blip r:embed="rId4">
            <a:alphaModFix/>
          </a:blip>
          <a:stretch>
            <a:fillRect/>
          </a:stretch>
        </p:blipFill>
        <p:spPr>
          <a:xfrm>
            <a:off x="5081744" y="3842425"/>
            <a:ext cx="400171" cy="400199"/>
          </a:xfrm>
          <a:prstGeom prst="rect">
            <a:avLst/>
          </a:prstGeom>
          <a:noFill/>
          <a:ln>
            <a:noFill/>
          </a:ln>
        </p:spPr>
      </p:pic>
      <p:sp>
        <p:nvSpPr>
          <p:cNvPr id="144" name="Google Shape;144;p15"/>
          <p:cNvSpPr txBox="1"/>
          <p:nvPr/>
        </p:nvSpPr>
        <p:spPr>
          <a:xfrm>
            <a:off x="257700" y="1275325"/>
            <a:ext cx="3855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Data of more than 4000 cities, counties and </a:t>
            </a:r>
            <a:r>
              <a:rPr lang="en"/>
              <a:t>zip codes</a:t>
            </a:r>
            <a:r>
              <a:rPr lang="en"/>
              <a:t> was analyzed in this analysis for insights, patterns and trends.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Meta data included 250+ variables for each data point (i.e., fatal crash incident)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operative term “</a:t>
            </a:r>
            <a:r>
              <a:rPr b="1" i="1" lang="en" u="sng"/>
              <a:t>fatal</a:t>
            </a:r>
            <a:r>
              <a:rPr lang="en"/>
              <a:t>” in this analysis means a crash which resulted in either death or serious injury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16"/>
          <p:cNvPicPr preferRelativeResize="0"/>
          <p:nvPr/>
        </p:nvPicPr>
        <p:blipFill rotWithShape="1">
          <a:blip r:embed="rId3">
            <a:alphaModFix/>
          </a:blip>
          <a:srcRect b="11543" l="0" r="0" t="0"/>
          <a:stretch/>
        </p:blipFill>
        <p:spPr>
          <a:xfrm>
            <a:off x="0" y="0"/>
            <a:ext cx="914400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157" name="Google Shape;157;p17"/>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
        <p:nvSpPr>
          <p:cNvPr id="158" name="Google Shape;158;p17"/>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59" name="Google Shape;159;p17"/>
          <p:cNvPicPr preferRelativeResize="0"/>
          <p:nvPr/>
        </p:nvPicPr>
        <p:blipFill>
          <a:blip r:embed="rId3">
            <a:alphaModFix/>
          </a:blip>
          <a:stretch>
            <a:fillRect/>
          </a:stretch>
        </p:blipFill>
        <p:spPr>
          <a:xfrm>
            <a:off x="7566426" y="-6"/>
            <a:ext cx="1501377" cy="501025"/>
          </a:xfrm>
          <a:prstGeom prst="rect">
            <a:avLst/>
          </a:prstGeom>
          <a:noFill/>
          <a:ln>
            <a:noFill/>
          </a:ln>
        </p:spPr>
      </p:pic>
      <p:pic>
        <p:nvPicPr>
          <p:cNvPr id="160" name="Google Shape;160;p17"/>
          <p:cNvPicPr preferRelativeResize="0"/>
          <p:nvPr/>
        </p:nvPicPr>
        <p:blipFill>
          <a:blip r:embed="rId4">
            <a:alphaModFix/>
          </a:blip>
          <a:stretch>
            <a:fillRect/>
          </a:stretch>
        </p:blipFill>
        <p:spPr>
          <a:xfrm>
            <a:off x="2462860" y="1106125"/>
            <a:ext cx="4110350" cy="385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idx="1" type="body"/>
          </p:nvPr>
        </p:nvSpPr>
        <p:spPr>
          <a:xfrm>
            <a:off x="311700" y="2789600"/>
            <a:ext cx="8520600" cy="1371600"/>
          </a:xfrm>
          <a:prstGeom prst="rect">
            <a:avLst/>
          </a:prstGeom>
          <a:solidFill>
            <a:srgbClr val="980000"/>
          </a:solidFill>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en" sz="1500">
                <a:solidFill>
                  <a:srgbClr val="FFFFFF"/>
                </a:solidFill>
              </a:rPr>
              <a:t>Only 23% of the </a:t>
            </a:r>
            <a:r>
              <a:rPr lang="en" sz="1500">
                <a:solidFill>
                  <a:srgbClr val="FFFFFF"/>
                </a:solidFill>
              </a:rPr>
              <a:t>people</a:t>
            </a:r>
            <a:r>
              <a:rPr lang="en" sz="1500">
                <a:solidFill>
                  <a:srgbClr val="FFFFFF"/>
                </a:solidFill>
              </a:rPr>
              <a:t> </a:t>
            </a:r>
            <a:r>
              <a:rPr lang="en" sz="1500">
                <a:solidFill>
                  <a:srgbClr val="FFFFFF"/>
                </a:solidFill>
              </a:rPr>
              <a:t>who crash in a community belong to the very same community they crashed in. By “community”, we assume zip code. MAPBOX API was used to convert x, y coordinates of crash location to match it to its specific zip code, which was then compared with the driver’s zip code to calculate the proportion. This proves the hypothesis that an overwhelming majority of people involved in fatal crashes in a community are not resident of that area.  </a:t>
            </a:r>
            <a:endParaRPr sz="1500">
              <a:solidFill>
                <a:srgbClr val="FFFFFF"/>
              </a:solidFill>
            </a:endParaRPr>
          </a:p>
        </p:txBody>
      </p:sp>
      <p:sp>
        <p:nvSpPr>
          <p:cNvPr id="166" name="Google Shape;166;p18"/>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7" name="Google Shape;167;p18"/>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8" name="Google Shape;168;p18"/>
          <p:cNvSpPr txBox="1"/>
          <p:nvPr>
            <p:ph type="title"/>
          </p:nvPr>
        </p:nvSpPr>
        <p:spPr>
          <a:xfrm>
            <a:off x="311700" y="1106125"/>
            <a:ext cx="8520600" cy="19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1200"/>
              <a:t>23</a:t>
            </a:r>
            <a:r>
              <a:rPr lang="en" sz="11200"/>
              <a:t>% </a:t>
            </a:r>
            <a:endParaRPr sz="11200"/>
          </a:p>
        </p:txBody>
      </p:sp>
      <p:sp>
        <p:nvSpPr>
          <p:cNvPr id="169" name="Google Shape;169;p18"/>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Among drivers involved in fatal crashes, what proportion are involved in crashes in communities where they live?</a:t>
            </a:r>
            <a:endParaRPr sz="20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idx="1" type="body"/>
          </p:nvPr>
        </p:nvSpPr>
        <p:spPr>
          <a:xfrm>
            <a:off x="826050" y="1152475"/>
            <a:ext cx="2917500" cy="991800"/>
          </a:xfrm>
          <a:prstGeom prst="rect">
            <a:avLst/>
          </a:prstGeom>
          <a:solidFill>
            <a:srgbClr val="980000"/>
          </a:solidFill>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rgbClr val="FFFFFF"/>
                </a:solidFill>
              </a:rPr>
              <a:t>In Seattle, the proportion for residents and non-residents is 18% and 82% respectively, a change of 5 percentage points</a:t>
            </a:r>
            <a:endParaRPr>
              <a:solidFill>
                <a:srgbClr val="FFFFFF"/>
              </a:solidFill>
            </a:endParaRPr>
          </a:p>
        </p:txBody>
      </p:sp>
      <p:sp>
        <p:nvSpPr>
          <p:cNvPr id="175" name="Google Shape;175;p19"/>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6" name="Google Shape;176;p19"/>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77" name="Google Shape;177;p19"/>
          <p:cNvSpPr txBox="1"/>
          <p:nvPr/>
        </p:nvSpPr>
        <p:spPr>
          <a:xfrm>
            <a:off x="62525" y="86725"/>
            <a:ext cx="729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Lexend"/>
                <a:ea typeface="Lexend"/>
                <a:cs typeface="Lexend"/>
                <a:sym typeface="Lexend"/>
              </a:rPr>
              <a:t>The % stays the same for border areas while it changes significantly for Seattle</a:t>
            </a:r>
            <a:endParaRPr sz="2000">
              <a:latin typeface="Lexend"/>
              <a:ea typeface="Lexend"/>
              <a:cs typeface="Lexend"/>
              <a:sym typeface="Lexend"/>
            </a:endParaRPr>
          </a:p>
        </p:txBody>
      </p:sp>
      <p:pic>
        <p:nvPicPr>
          <p:cNvPr id="178" name="Google Shape;178;p19"/>
          <p:cNvPicPr preferRelativeResize="0"/>
          <p:nvPr/>
        </p:nvPicPr>
        <p:blipFill rotWithShape="1">
          <a:blip r:embed="rId3">
            <a:alphaModFix/>
          </a:blip>
          <a:srcRect b="11543" l="0" r="0" t="0"/>
          <a:stretch/>
        </p:blipFill>
        <p:spPr>
          <a:xfrm>
            <a:off x="3955475" y="1387750"/>
            <a:ext cx="4876826" cy="2743200"/>
          </a:xfrm>
          <a:prstGeom prst="rect">
            <a:avLst/>
          </a:prstGeom>
          <a:noFill/>
          <a:ln>
            <a:noFill/>
          </a:ln>
        </p:spPr>
      </p:pic>
      <p:sp>
        <p:nvSpPr>
          <p:cNvPr id="179" name="Google Shape;179;p19"/>
          <p:cNvSpPr/>
          <p:nvPr/>
        </p:nvSpPr>
        <p:spPr>
          <a:xfrm>
            <a:off x="5064825" y="2275250"/>
            <a:ext cx="867600" cy="86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a:off x="7364275" y="2083625"/>
            <a:ext cx="373200" cy="105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5064825" y="3327350"/>
            <a:ext cx="2802600" cy="40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 name="Google Shape;182;p19"/>
          <p:cNvCxnSpPr>
            <a:stCxn id="179" idx="2"/>
          </p:cNvCxnSpPr>
          <p:nvPr/>
        </p:nvCxnSpPr>
        <p:spPr>
          <a:xfrm rot="10800000">
            <a:off x="3380625" y="1559300"/>
            <a:ext cx="1684200" cy="1149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3" name="Google Shape;183;p19"/>
          <p:cNvCxnSpPr/>
          <p:nvPr/>
        </p:nvCxnSpPr>
        <p:spPr>
          <a:xfrm flipH="1">
            <a:off x="2795575" y="3142625"/>
            <a:ext cx="4755300" cy="574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84" name="Google Shape;184;p19"/>
          <p:cNvCxnSpPr/>
          <p:nvPr/>
        </p:nvCxnSpPr>
        <p:spPr>
          <a:xfrm rot="10800000">
            <a:off x="2795625" y="3717350"/>
            <a:ext cx="3670500" cy="10200"/>
          </a:xfrm>
          <a:prstGeom prst="curvedConnector3">
            <a:avLst>
              <a:gd fmla="val 50000" name="adj1"/>
            </a:avLst>
          </a:prstGeom>
          <a:noFill/>
          <a:ln cap="flat" cmpd="sng" w="9525">
            <a:solidFill>
              <a:schemeClr val="dk2"/>
            </a:solidFill>
            <a:prstDash val="solid"/>
            <a:round/>
            <a:headEnd len="med" w="med" type="none"/>
            <a:tailEnd len="med" w="med" type="none"/>
          </a:ln>
        </p:spPr>
      </p:cxnSp>
      <p:sp>
        <p:nvSpPr>
          <p:cNvPr id="185" name="Google Shape;185;p19"/>
          <p:cNvSpPr txBox="1"/>
          <p:nvPr>
            <p:ph idx="1" type="body"/>
          </p:nvPr>
        </p:nvSpPr>
        <p:spPr>
          <a:xfrm>
            <a:off x="62525" y="3327350"/>
            <a:ext cx="2917500" cy="991800"/>
          </a:xfrm>
          <a:prstGeom prst="rect">
            <a:avLst/>
          </a:prstGeom>
          <a:solidFill>
            <a:srgbClr val="980000"/>
          </a:solidFill>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solidFill>
                  <a:srgbClr val="FFFFFF"/>
                </a:solidFill>
              </a:rPr>
              <a:t>However in border areas the ratio is similar to the state average i.e., 23% resident, 77% non-residents</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1" name="Google Shape;191;p20"/>
          <p:cNvSpPr txBox="1"/>
          <p:nvPr/>
        </p:nvSpPr>
        <p:spPr>
          <a:xfrm>
            <a:off x="62525" y="86725"/>
            <a:ext cx="72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0"/>
          <p:cNvSpPr txBox="1"/>
          <p:nvPr/>
        </p:nvSpPr>
        <p:spPr>
          <a:xfrm>
            <a:off x="203725" y="1226375"/>
            <a:ext cx="862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3" name="Google Shape;193;p20"/>
          <p:cNvSpPr txBox="1"/>
          <p:nvPr/>
        </p:nvSpPr>
        <p:spPr>
          <a:xfrm>
            <a:off x="62525" y="86725"/>
            <a:ext cx="7291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Lexend"/>
                <a:ea typeface="Lexend"/>
                <a:cs typeface="Lexend"/>
                <a:sym typeface="Lexend"/>
              </a:rPr>
              <a:t>Are there differences in the types of crashes and behavior factors in those crashes among “residents” versus those deemed to be not “from” the area?</a:t>
            </a:r>
            <a:endParaRPr sz="1700">
              <a:latin typeface="Lexend"/>
              <a:ea typeface="Lexend"/>
              <a:cs typeface="Lexend"/>
              <a:sym typeface="Lexe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1"/>
          <p:cNvPicPr preferRelativeResize="0"/>
          <p:nvPr/>
        </p:nvPicPr>
        <p:blipFill>
          <a:blip r:embed="rId3">
            <a:alphaModFix/>
          </a:blip>
          <a:stretch>
            <a:fillRect/>
          </a:stretch>
        </p:blipFill>
        <p:spPr>
          <a:xfrm>
            <a:off x="628261" y="0"/>
            <a:ext cx="7887479" cy="5143500"/>
          </a:xfrm>
          <a:prstGeom prst="rect">
            <a:avLst/>
          </a:prstGeom>
          <a:noFill/>
          <a:ln>
            <a:noFill/>
          </a:ln>
        </p:spPr>
      </p:pic>
      <p:sp>
        <p:nvSpPr>
          <p:cNvPr id="199" name="Google Shape;199;p21"/>
          <p:cNvSpPr txBox="1"/>
          <p:nvPr/>
        </p:nvSpPr>
        <p:spPr>
          <a:xfrm>
            <a:off x="5878400" y="3108950"/>
            <a:ext cx="3227400" cy="1693200"/>
          </a:xfrm>
          <a:prstGeom prst="rect">
            <a:avLst/>
          </a:prstGeom>
          <a:solidFill>
            <a:srgbClr val="980000"/>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This graph shows the % of crashes by crash type and driver’s state i.e., under influence, over-speeding and/or distracted while driving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The top 4 crash types are picked for comparison only</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