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4" r:id="rId3"/>
    <p:sldId id="258" r:id="rId4"/>
    <p:sldId id="270" r:id="rId5"/>
    <p:sldId id="269" r:id="rId6"/>
    <p:sldId id="271" r:id="rId7"/>
    <p:sldId id="275" r:id="rId8"/>
    <p:sldId id="274" r:id="rId9"/>
    <p:sldId id="278" r:id="rId10"/>
    <p:sldId id="273" r:id="rId11"/>
    <p:sldId id="27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69B"/>
    <a:srgbClr val="00047F"/>
    <a:srgbClr val="0008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C468F-3C96-E34D-B3B3-6AA352F4A3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098D9CC-5694-AB47-8D05-BA3E85E70CC9}">
      <dgm:prSet/>
      <dgm:spPr>
        <a:solidFill>
          <a:srgbClr val="C00000"/>
        </a:solidFill>
        <a:ln>
          <a:solidFill>
            <a:schemeClr val="bg2"/>
          </a:solidFill>
        </a:ln>
      </dgm:spPr>
      <dgm:t>
        <a:bodyPr/>
        <a:lstStyle/>
        <a:p>
          <a:r>
            <a:rPr lang="en-US" dirty="0"/>
            <a:t>Baseball Reference has home run data sorted </a:t>
          </a:r>
        </a:p>
      </dgm:t>
    </dgm:pt>
    <dgm:pt modelId="{3B7431B2-9AF5-524A-9A0F-0DE8C7F68828}" type="sibTrans" cxnId="{5B1A8646-8CBA-8641-AB17-A090CBE93E82}">
      <dgm:prSet/>
      <dgm:spPr/>
      <dgm:t>
        <a:bodyPr/>
        <a:lstStyle/>
        <a:p>
          <a:endParaRPr lang="en-US"/>
        </a:p>
      </dgm:t>
    </dgm:pt>
    <dgm:pt modelId="{D83EE2C6-44FF-974F-95F1-85D8955C7334}" type="parTrans" cxnId="{5B1A8646-8CBA-8641-AB17-A090CBE93E82}">
      <dgm:prSet/>
      <dgm:spPr/>
      <dgm:t>
        <a:bodyPr/>
        <a:lstStyle/>
        <a:p>
          <a:endParaRPr lang="en-US"/>
        </a:p>
      </dgm:t>
    </dgm:pt>
    <dgm:pt modelId="{964C4A22-350A-574F-9096-21D76042B2FD}">
      <dgm:prSet/>
      <dgm:spPr>
        <a:solidFill>
          <a:srgbClr val="C00000"/>
        </a:solidFill>
      </dgm:spPr>
      <dgm:t>
        <a:bodyPr/>
        <a:lstStyle/>
        <a:p>
          <a:r>
            <a:rPr lang="en-US" dirty="0"/>
            <a:t>With the data from Baseball Reference, I was able to clean, analyze, and visualize certain home run data</a:t>
          </a:r>
        </a:p>
      </dgm:t>
    </dgm:pt>
    <dgm:pt modelId="{654A1A9C-B4CF-8D4C-9A17-62AA3E1F3AA7}" type="parTrans" cxnId="{A0324275-233F-204A-A349-AF506D88C460}">
      <dgm:prSet/>
      <dgm:spPr/>
      <dgm:t>
        <a:bodyPr/>
        <a:lstStyle/>
        <a:p>
          <a:endParaRPr lang="en-US"/>
        </a:p>
      </dgm:t>
    </dgm:pt>
    <dgm:pt modelId="{AA3EBE31-CD59-5C46-862D-2B1EF934E8C1}" type="sibTrans" cxnId="{A0324275-233F-204A-A349-AF506D88C460}">
      <dgm:prSet/>
      <dgm:spPr/>
      <dgm:t>
        <a:bodyPr/>
        <a:lstStyle/>
        <a:p>
          <a:endParaRPr lang="en-US"/>
        </a:p>
      </dgm:t>
    </dgm:pt>
    <dgm:pt modelId="{A444EA15-D97F-4D43-ABC0-C4C4835CB360}">
      <dgm:prSet/>
      <dgm:spPr>
        <a:solidFill>
          <a:srgbClr val="C00000"/>
        </a:solidFill>
      </dgm:spPr>
      <dgm:t>
        <a:bodyPr/>
        <a:lstStyle/>
        <a:p>
          <a:r>
            <a:rPr lang="en-US" dirty="0"/>
            <a:t>Disclaimer* - The data set is only all 62 of Judge’s home runs.</a:t>
          </a:r>
        </a:p>
      </dgm:t>
    </dgm:pt>
    <dgm:pt modelId="{5FBDA1E3-BF11-4140-AE61-5191F9C444AF}" type="parTrans" cxnId="{55D873CE-E1B5-1F44-B9E1-97881EAE3DEE}">
      <dgm:prSet/>
      <dgm:spPr/>
      <dgm:t>
        <a:bodyPr/>
        <a:lstStyle/>
        <a:p>
          <a:endParaRPr lang="en-US"/>
        </a:p>
      </dgm:t>
    </dgm:pt>
    <dgm:pt modelId="{7231F30A-A51B-E64F-89CC-298D9C9A582C}" type="sibTrans" cxnId="{55D873CE-E1B5-1F44-B9E1-97881EAE3DEE}">
      <dgm:prSet/>
      <dgm:spPr/>
      <dgm:t>
        <a:bodyPr/>
        <a:lstStyle/>
        <a:p>
          <a:endParaRPr lang="en-US"/>
        </a:p>
      </dgm:t>
    </dgm:pt>
    <dgm:pt modelId="{3C6CC9EE-25F7-2B48-A9F7-791CB4CFA941}" type="pres">
      <dgm:prSet presAssocID="{453C468F-3C96-E34D-B3B3-6AA352F4A3EB}" presName="linear" presStyleCnt="0">
        <dgm:presLayoutVars>
          <dgm:animLvl val="lvl"/>
          <dgm:resizeHandles val="exact"/>
        </dgm:presLayoutVars>
      </dgm:prSet>
      <dgm:spPr/>
    </dgm:pt>
    <dgm:pt modelId="{FFE76ACE-1E47-CD4B-A41A-878315A3156A}" type="pres">
      <dgm:prSet presAssocID="{7098D9CC-5694-AB47-8D05-BA3E85E70CC9}" presName="parentText" presStyleLbl="node1" presStyleIdx="0" presStyleCnt="3">
        <dgm:presLayoutVars>
          <dgm:chMax val="0"/>
          <dgm:bulletEnabled val="1"/>
        </dgm:presLayoutVars>
      </dgm:prSet>
      <dgm:spPr/>
    </dgm:pt>
    <dgm:pt modelId="{4BF3357D-AECF-6046-BAB3-40A24737D5E9}" type="pres">
      <dgm:prSet presAssocID="{3B7431B2-9AF5-524A-9A0F-0DE8C7F68828}" presName="spacer" presStyleCnt="0"/>
      <dgm:spPr/>
    </dgm:pt>
    <dgm:pt modelId="{025FF90F-6541-7848-AE86-93765828AA66}" type="pres">
      <dgm:prSet presAssocID="{964C4A22-350A-574F-9096-21D76042B2FD}" presName="parentText" presStyleLbl="node1" presStyleIdx="1" presStyleCnt="3">
        <dgm:presLayoutVars>
          <dgm:chMax val="0"/>
          <dgm:bulletEnabled val="1"/>
        </dgm:presLayoutVars>
      </dgm:prSet>
      <dgm:spPr/>
    </dgm:pt>
    <dgm:pt modelId="{96394A3D-548D-D74C-9A9E-C78DD0F3F6B2}" type="pres">
      <dgm:prSet presAssocID="{AA3EBE31-CD59-5C46-862D-2B1EF934E8C1}" presName="spacer" presStyleCnt="0"/>
      <dgm:spPr/>
    </dgm:pt>
    <dgm:pt modelId="{5F996FF3-ED0A-9440-99C7-744473151A3E}" type="pres">
      <dgm:prSet presAssocID="{A444EA15-D97F-4D43-ABC0-C4C4835CB360}" presName="parentText" presStyleLbl="node1" presStyleIdx="2" presStyleCnt="3">
        <dgm:presLayoutVars>
          <dgm:chMax val="0"/>
          <dgm:bulletEnabled val="1"/>
        </dgm:presLayoutVars>
      </dgm:prSet>
      <dgm:spPr/>
    </dgm:pt>
  </dgm:ptLst>
  <dgm:cxnLst>
    <dgm:cxn modelId="{602C681D-5824-1448-A41F-1F287D67F1BC}" type="presOf" srcId="{7098D9CC-5694-AB47-8D05-BA3E85E70CC9}" destId="{FFE76ACE-1E47-CD4B-A41A-878315A3156A}" srcOrd="0" destOrd="0" presId="urn:microsoft.com/office/officeart/2005/8/layout/vList2"/>
    <dgm:cxn modelId="{5B1A8646-8CBA-8641-AB17-A090CBE93E82}" srcId="{453C468F-3C96-E34D-B3B3-6AA352F4A3EB}" destId="{7098D9CC-5694-AB47-8D05-BA3E85E70CC9}" srcOrd="0" destOrd="0" parTransId="{D83EE2C6-44FF-974F-95F1-85D8955C7334}" sibTransId="{3B7431B2-9AF5-524A-9A0F-0DE8C7F68828}"/>
    <dgm:cxn modelId="{5DC7A864-B7D3-C84B-B174-F45BBFBCE579}" type="presOf" srcId="{A444EA15-D97F-4D43-ABC0-C4C4835CB360}" destId="{5F996FF3-ED0A-9440-99C7-744473151A3E}" srcOrd="0" destOrd="0" presId="urn:microsoft.com/office/officeart/2005/8/layout/vList2"/>
    <dgm:cxn modelId="{A0324275-233F-204A-A349-AF506D88C460}" srcId="{453C468F-3C96-E34D-B3B3-6AA352F4A3EB}" destId="{964C4A22-350A-574F-9096-21D76042B2FD}" srcOrd="1" destOrd="0" parTransId="{654A1A9C-B4CF-8D4C-9A17-62AA3E1F3AA7}" sibTransId="{AA3EBE31-CD59-5C46-862D-2B1EF934E8C1}"/>
    <dgm:cxn modelId="{862D28C3-9816-0047-8F2F-20C519BA1A87}" type="presOf" srcId="{453C468F-3C96-E34D-B3B3-6AA352F4A3EB}" destId="{3C6CC9EE-25F7-2B48-A9F7-791CB4CFA941}" srcOrd="0" destOrd="0" presId="urn:microsoft.com/office/officeart/2005/8/layout/vList2"/>
    <dgm:cxn modelId="{55D873CE-E1B5-1F44-B9E1-97881EAE3DEE}" srcId="{453C468F-3C96-E34D-B3B3-6AA352F4A3EB}" destId="{A444EA15-D97F-4D43-ABC0-C4C4835CB360}" srcOrd="2" destOrd="0" parTransId="{5FBDA1E3-BF11-4140-AE61-5191F9C444AF}" sibTransId="{7231F30A-A51B-E64F-89CC-298D9C9A582C}"/>
    <dgm:cxn modelId="{67C133DA-F14D-4D4F-97A4-7425A351B2F5}" type="presOf" srcId="{964C4A22-350A-574F-9096-21D76042B2FD}" destId="{025FF90F-6541-7848-AE86-93765828AA66}" srcOrd="0" destOrd="0" presId="urn:microsoft.com/office/officeart/2005/8/layout/vList2"/>
    <dgm:cxn modelId="{22794195-936C-A445-AA5A-8C394D0FA033}" type="presParOf" srcId="{3C6CC9EE-25F7-2B48-A9F7-791CB4CFA941}" destId="{FFE76ACE-1E47-CD4B-A41A-878315A3156A}" srcOrd="0" destOrd="0" presId="urn:microsoft.com/office/officeart/2005/8/layout/vList2"/>
    <dgm:cxn modelId="{889D0174-08E9-E240-8AB1-E64FCBD0EFB2}" type="presParOf" srcId="{3C6CC9EE-25F7-2B48-A9F7-791CB4CFA941}" destId="{4BF3357D-AECF-6046-BAB3-40A24737D5E9}" srcOrd="1" destOrd="0" presId="urn:microsoft.com/office/officeart/2005/8/layout/vList2"/>
    <dgm:cxn modelId="{AD84637B-0B17-0A47-BC76-AA881F93E5BF}" type="presParOf" srcId="{3C6CC9EE-25F7-2B48-A9F7-791CB4CFA941}" destId="{025FF90F-6541-7848-AE86-93765828AA66}" srcOrd="2" destOrd="0" presId="urn:microsoft.com/office/officeart/2005/8/layout/vList2"/>
    <dgm:cxn modelId="{DF0E56C7-B6AE-9546-84FA-79E5C8494DD1}" type="presParOf" srcId="{3C6CC9EE-25F7-2B48-A9F7-791CB4CFA941}" destId="{96394A3D-548D-D74C-9A9E-C78DD0F3F6B2}" srcOrd="3" destOrd="0" presId="urn:microsoft.com/office/officeart/2005/8/layout/vList2"/>
    <dgm:cxn modelId="{D337C93D-9CEE-964E-BBCA-2B51C6A67ED7}" type="presParOf" srcId="{3C6CC9EE-25F7-2B48-A9F7-791CB4CFA941}" destId="{5F996FF3-ED0A-9440-99C7-744473151A3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76ACE-1E47-CD4B-A41A-878315A3156A}">
      <dsp:nvSpPr>
        <dsp:cNvPr id="0" name=""/>
        <dsp:cNvSpPr/>
      </dsp:nvSpPr>
      <dsp:spPr>
        <a:xfrm>
          <a:off x="0" y="90011"/>
          <a:ext cx="5129049" cy="684450"/>
        </a:xfrm>
        <a:prstGeom prst="roundRect">
          <a:avLst/>
        </a:prstGeom>
        <a:solidFill>
          <a:srgbClr val="C00000"/>
        </a:solidFill>
        <a:ln w="127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Baseball Reference has home run data sorted </a:t>
          </a:r>
        </a:p>
      </dsp:txBody>
      <dsp:txXfrm>
        <a:off x="33412" y="123423"/>
        <a:ext cx="5062225" cy="617626"/>
      </dsp:txXfrm>
    </dsp:sp>
    <dsp:sp modelId="{025FF90F-6541-7848-AE86-93765828AA66}">
      <dsp:nvSpPr>
        <dsp:cNvPr id="0" name=""/>
        <dsp:cNvSpPr/>
      </dsp:nvSpPr>
      <dsp:spPr>
        <a:xfrm>
          <a:off x="0" y="826301"/>
          <a:ext cx="5129049" cy="68445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With the data from Baseball Reference, I was able to clean, analyze, and visualize certain home run data</a:t>
          </a:r>
        </a:p>
      </dsp:txBody>
      <dsp:txXfrm>
        <a:off x="33412" y="859713"/>
        <a:ext cx="5062225" cy="617626"/>
      </dsp:txXfrm>
    </dsp:sp>
    <dsp:sp modelId="{5F996FF3-ED0A-9440-99C7-744473151A3E}">
      <dsp:nvSpPr>
        <dsp:cNvPr id="0" name=""/>
        <dsp:cNvSpPr/>
      </dsp:nvSpPr>
      <dsp:spPr>
        <a:xfrm>
          <a:off x="0" y="1562592"/>
          <a:ext cx="5129049" cy="68445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Disclaimer* - The data set is only all 62 of Judge’s home runs.</a:t>
          </a:r>
        </a:p>
      </dsp:txBody>
      <dsp:txXfrm>
        <a:off x="33412" y="1596004"/>
        <a:ext cx="5062225"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39224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443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112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429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03493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64DE79-268F-4C1A-8933-263129D2AF90}" type="datetimeFigureOut">
              <a:rPr lang="en-US" smtClean="0"/>
              <a:t>11/6/22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9713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711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598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8906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11/6/22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55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764DE79-268F-4C1A-8933-263129D2AF90}" type="datetimeFigureOut">
              <a:rPr lang="en-US" smtClean="0"/>
              <a:t>11/6/22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4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64DE79-268F-4C1A-8933-263129D2AF90}" type="datetimeFigureOut">
              <a:rPr lang="en-US" smtClean="0"/>
              <a:t>11/6/22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84665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C6EF-5BD2-A7B1-F7E9-EA1003774713}"/>
              </a:ext>
            </a:extLst>
          </p:cNvPr>
          <p:cNvSpPr>
            <a:spLocks noGrp="1"/>
          </p:cNvSpPr>
          <p:nvPr>
            <p:ph type="ctrTitle"/>
          </p:nvPr>
        </p:nvSpPr>
        <p:spPr>
          <a:xfrm>
            <a:off x="3065841" y="1081987"/>
            <a:ext cx="8991600" cy="1645920"/>
          </a:xfrm>
        </p:spPr>
        <p:txBody>
          <a:bodyPr/>
          <a:lstStyle/>
          <a:p>
            <a:r>
              <a:rPr lang="en-US" dirty="0"/>
              <a:t>Aaron Judge and His Case as the Lead-Off hitter</a:t>
            </a:r>
          </a:p>
        </p:txBody>
      </p:sp>
      <p:sp>
        <p:nvSpPr>
          <p:cNvPr id="3" name="Subtitle 2">
            <a:extLst>
              <a:ext uri="{FF2B5EF4-FFF2-40B4-BE49-F238E27FC236}">
                <a16:creationId xmlns:a16="http://schemas.microsoft.com/office/drawing/2014/main" id="{233BE6BF-F232-D7F9-65D1-3CD004921748}"/>
              </a:ext>
            </a:extLst>
          </p:cNvPr>
          <p:cNvSpPr>
            <a:spLocks noGrp="1"/>
          </p:cNvSpPr>
          <p:nvPr>
            <p:ph type="subTitle" idx="1"/>
          </p:nvPr>
        </p:nvSpPr>
        <p:spPr>
          <a:xfrm>
            <a:off x="4294338" y="2901403"/>
            <a:ext cx="6801612" cy="1239894"/>
          </a:xfrm>
        </p:spPr>
        <p:txBody>
          <a:bodyPr/>
          <a:lstStyle/>
          <a:p>
            <a:r>
              <a:rPr lang="en-US" dirty="0">
                <a:solidFill>
                  <a:schemeClr val="bg1"/>
                </a:solidFill>
              </a:rPr>
              <a:t>Jarrett Markman</a:t>
            </a:r>
            <a:endParaRPr lang="en-US" sz="800" dirty="0">
              <a:solidFill>
                <a:schemeClr val="bg1"/>
              </a:solidFill>
            </a:endParaRPr>
          </a:p>
        </p:txBody>
      </p:sp>
      <p:pic>
        <p:nvPicPr>
          <p:cNvPr id="1026" name="Picture 2" descr="Aaron Judge Stats, Fantasy &amp; News | New York Yankees">
            <a:extLst>
              <a:ext uri="{FF2B5EF4-FFF2-40B4-BE49-F238E27FC236}">
                <a16:creationId xmlns:a16="http://schemas.microsoft.com/office/drawing/2014/main" id="{C80A3AEE-4219-1ADD-64EC-62553CF45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29" y="288544"/>
            <a:ext cx="2151836" cy="3232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118C13-4F0A-0F0E-34FD-F42B3C9E3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841" y="3521350"/>
            <a:ext cx="2456995" cy="282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1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D1C-9F08-8FD6-11BA-1DA97E3ADA9F}"/>
              </a:ext>
            </a:extLst>
          </p:cNvPr>
          <p:cNvSpPr>
            <a:spLocks noGrp="1"/>
          </p:cNvSpPr>
          <p:nvPr>
            <p:ph type="title"/>
          </p:nvPr>
        </p:nvSpPr>
        <p:spPr/>
        <p:txBody>
          <a:bodyPr/>
          <a:lstStyle/>
          <a:p>
            <a:r>
              <a:rPr lang="en-US" dirty="0"/>
              <a:t>Mathematical Analysis (Part II)</a:t>
            </a:r>
          </a:p>
        </p:txBody>
      </p:sp>
      <p:sp>
        <p:nvSpPr>
          <p:cNvPr id="3" name="Content Placeholder 2">
            <a:extLst>
              <a:ext uri="{FF2B5EF4-FFF2-40B4-BE49-F238E27FC236}">
                <a16:creationId xmlns:a16="http://schemas.microsoft.com/office/drawing/2014/main" id="{70424E13-4CCA-9019-4F05-0354B4D655B6}"/>
              </a:ext>
            </a:extLst>
          </p:cNvPr>
          <p:cNvSpPr>
            <a:spLocks noGrp="1"/>
          </p:cNvSpPr>
          <p:nvPr>
            <p:ph idx="1"/>
          </p:nvPr>
        </p:nvSpPr>
        <p:spPr/>
        <p:txBody>
          <a:bodyPr>
            <a:normAutofit fontScale="62500" lnSpcReduction="20000"/>
          </a:bodyPr>
          <a:lstStyle/>
          <a:p>
            <a:r>
              <a:rPr lang="en-US" dirty="0"/>
              <a:t>At the 2-spot:</a:t>
            </a:r>
          </a:p>
          <a:p>
            <a:pPr lvl="1"/>
            <a:r>
              <a:rPr lang="en-US" dirty="0"/>
              <a:t>The odds he hits a 2-run home run are 3.26%</a:t>
            </a:r>
          </a:p>
          <a:p>
            <a:r>
              <a:rPr lang="en-US" dirty="0"/>
              <a:t>At the 3-spot:</a:t>
            </a:r>
          </a:p>
          <a:p>
            <a:pPr lvl="1"/>
            <a:r>
              <a:rPr lang="en-US" dirty="0"/>
              <a:t>The odds he hits a 3-run home run are .82%</a:t>
            </a:r>
          </a:p>
          <a:p>
            <a:pPr lvl="1"/>
            <a:r>
              <a:rPr lang="en-US" dirty="0"/>
              <a:t>The odds he hits a 2-run home run are 3.05%</a:t>
            </a:r>
          </a:p>
          <a:p>
            <a:pPr lvl="2"/>
            <a:r>
              <a:rPr lang="en-US" dirty="0"/>
              <a:t>The odds he hits either a 2-run or 3-run home run are 3.87%</a:t>
            </a:r>
          </a:p>
          <a:p>
            <a:r>
              <a:rPr lang="en-US" dirty="0"/>
              <a:t>At the 1-spot:</a:t>
            </a:r>
          </a:p>
          <a:p>
            <a:pPr lvl="1"/>
            <a:r>
              <a:rPr lang="en-US" dirty="0"/>
              <a:t>The odds he hits a solo, lead-off home run are 8.3%</a:t>
            </a:r>
          </a:p>
          <a:p>
            <a:pPr lvl="1"/>
            <a:r>
              <a:rPr lang="en-US" dirty="0"/>
              <a:t>If the lineup starts an inning 8-9-1:</a:t>
            </a:r>
          </a:p>
          <a:p>
            <a:pPr lvl="2"/>
            <a:r>
              <a:rPr lang="en-US" dirty="0"/>
              <a:t>The odds he hits a 3-run home run are .70%</a:t>
            </a:r>
          </a:p>
          <a:p>
            <a:pPr lvl="2"/>
            <a:r>
              <a:rPr lang="en-US" dirty="0"/>
              <a:t>The odds he hits a 2-run home run are 3.42%</a:t>
            </a:r>
          </a:p>
          <a:p>
            <a:pPr lvl="3"/>
            <a:r>
              <a:rPr lang="en-US" dirty="0"/>
              <a:t>The odds he hits either a 2-run or 3-run home run are 4.12%.</a:t>
            </a:r>
          </a:p>
        </p:txBody>
      </p:sp>
    </p:spTree>
    <p:extLst>
      <p:ext uri="{BB962C8B-B14F-4D97-AF65-F5344CB8AC3E}">
        <p14:creationId xmlns:p14="http://schemas.microsoft.com/office/powerpoint/2010/main" val="376307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DFD6-160E-B20D-BF99-B77F7A33A69F}"/>
              </a:ext>
            </a:extLst>
          </p:cNvPr>
          <p:cNvSpPr>
            <a:spLocks noGrp="1"/>
          </p:cNvSpPr>
          <p:nvPr>
            <p:ph type="title"/>
          </p:nvPr>
        </p:nvSpPr>
        <p:spPr/>
        <p:txBody>
          <a:bodyPr/>
          <a:lstStyle/>
          <a:p>
            <a:r>
              <a:rPr lang="en-US" dirty="0"/>
              <a:t>Mathematical Reasoning</a:t>
            </a:r>
          </a:p>
        </p:txBody>
      </p:sp>
      <p:sp>
        <p:nvSpPr>
          <p:cNvPr id="3" name="Content Placeholder 2">
            <a:extLst>
              <a:ext uri="{FF2B5EF4-FFF2-40B4-BE49-F238E27FC236}">
                <a16:creationId xmlns:a16="http://schemas.microsoft.com/office/drawing/2014/main" id="{8E96D3E5-7987-ACF5-DC32-65CF0EB58E26}"/>
              </a:ext>
            </a:extLst>
          </p:cNvPr>
          <p:cNvSpPr>
            <a:spLocks noGrp="1"/>
          </p:cNvSpPr>
          <p:nvPr>
            <p:ph idx="1"/>
          </p:nvPr>
        </p:nvSpPr>
        <p:spPr/>
        <p:txBody>
          <a:bodyPr>
            <a:normAutofit fontScale="62500" lnSpcReduction="20000"/>
          </a:bodyPr>
          <a:lstStyle/>
          <a:p>
            <a:r>
              <a:rPr lang="en-US" dirty="0"/>
              <a:t>The most likely outcome in all these scenarios is that Judge hits a 2-run home run in the 8-9-1 turnover (aside from a solo home run).</a:t>
            </a:r>
          </a:p>
          <a:p>
            <a:r>
              <a:rPr lang="en-US" dirty="0"/>
              <a:t>Based on how unlikely Judge was to hit a home run in the 3-spot, he is more likely to hit a home run at the 1-spot with the 8 and 9 hitters getting on than hitting a home run at the 3-spot with the 1 and 2 hitters getting on (this is mostly due in part to the fact that the difference in OBP from the “better” hitters, isn’t significantly higher than the OBP for the “worse” hitters). </a:t>
            </a:r>
          </a:p>
          <a:p>
            <a:r>
              <a:rPr lang="en-US" dirty="0"/>
              <a:t>In addition to that, he’s more likely to get either a 2-run or 3-run home run from 8-9-1 at the 1-spot than he is to get either a 2-run or 3-run home run from 1-2-3 at the 3-spot. </a:t>
            </a:r>
          </a:p>
          <a:p>
            <a:r>
              <a:rPr lang="en-US" dirty="0"/>
              <a:t>Not to mention that based on the Yankee lineup the OBPs for the top hitters were overestimated and bottom hitters were underestimated.</a:t>
            </a:r>
          </a:p>
          <a:p>
            <a:r>
              <a:rPr lang="en-US" dirty="0"/>
              <a:t>The nation that a good hitter with power (someone like Judge) should hit later in the lineup for the possibility of a runner on base is ridiculous. </a:t>
            </a:r>
          </a:p>
          <a:p>
            <a:pPr lvl="1"/>
            <a:r>
              <a:rPr lang="en-US" dirty="0"/>
              <a:t> The odds that a runner gets on base and Judge hits a home run are extremely low (less than half as likely as Judge hitting a solo home run). </a:t>
            </a:r>
          </a:p>
          <a:p>
            <a:pPr lvl="1"/>
            <a:r>
              <a:rPr lang="en-US" dirty="0"/>
              <a:t>The marginal benefit of hitting judge more is higher than the extremely low possibility of him hitting a home run with runners on base.</a:t>
            </a:r>
          </a:p>
        </p:txBody>
      </p:sp>
    </p:spTree>
    <p:extLst>
      <p:ext uri="{BB962C8B-B14F-4D97-AF65-F5344CB8AC3E}">
        <p14:creationId xmlns:p14="http://schemas.microsoft.com/office/powerpoint/2010/main" val="234934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CEEB-64EE-D323-35B8-27C4F533DE2C}"/>
              </a:ext>
            </a:extLst>
          </p:cNvPr>
          <p:cNvSpPr>
            <a:spLocks noGrp="1"/>
          </p:cNvSpPr>
          <p:nvPr>
            <p:ph type="title"/>
          </p:nvPr>
        </p:nvSpPr>
        <p:spPr/>
        <p:txBody>
          <a:bodyPr/>
          <a:lstStyle/>
          <a:p>
            <a:r>
              <a:rPr lang="en-US" dirty="0"/>
              <a:t>Judge should hit first.</a:t>
            </a:r>
          </a:p>
        </p:txBody>
      </p:sp>
      <p:sp>
        <p:nvSpPr>
          <p:cNvPr id="3" name="Content Placeholder 2">
            <a:extLst>
              <a:ext uri="{FF2B5EF4-FFF2-40B4-BE49-F238E27FC236}">
                <a16:creationId xmlns:a16="http://schemas.microsoft.com/office/drawing/2014/main" id="{3809B219-798A-78EE-CBE5-F9FF7D92D4C0}"/>
              </a:ext>
            </a:extLst>
          </p:cNvPr>
          <p:cNvSpPr>
            <a:spLocks noGrp="1"/>
          </p:cNvSpPr>
          <p:nvPr>
            <p:ph idx="1"/>
          </p:nvPr>
        </p:nvSpPr>
        <p:spPr/>
        <p:txBody>
          <a:bodyPr>
            <a:normAutofit fontScale="70000" lnSpcReduction="20000"/>
          </a:bodyPr>
          <a:lstStyle/>
          <a:p>
            <a:r>
              <a:rPr lang="en-US" dirty="0"/>
              <a:t>Based on baseball history,  Aaron Judge is the prototypical 3-hitter,  however,  out of all the places he hit in the Yankees lineup that might be the worst possible spot for him. </a:t>
            </a:r>
          </a:p>
          <a:p>
            <a:r>
              <a:rPr lang="en-US" dirty="0"/>
              <a:t>Despite not being a leadoff hitter, most of the time Aaron Judge’s home runs came with nobody on base (over 66% of his home runs were solo home runs).</a:t>
            </a:r>
          </a:p>
          <a:p>
            <a:r>
              <a:rPr lang="en-US" dirty="0"/>
              <a:t>Aaron Judge has no effect on whether runners get on base, so it would make a lot of logical sense to hit him first, so he has the best opportunity to hit a home run</a:t>
            </a:r>
          </a:p>
          <a:p>
            <a:r>
              <a:rPr lang="en-US" dirty="0"/>
              <a:t>If the hitters before him are not extremely likely to get on base, the likelihood that Judge hits a home run in addition to them getting on base is so small compared to the chance that Judge hits a solo home run on his own. </a:t>
            </a:r>
          </a:p>
          <a:p>
            <a:r>
              <a:rPr lang="en-US" dirty="0"/>
              <a:t>Hitting Judge in the first spot would give the Yankees the chance to hit their best hitter the most and give their best hitter the change to produce the most runs to the best of his ability. </a:t>
            </a:r>
          </a:p>
          <a:p>
            <a:r>
              <a:rPr lang="en-US" dirty="0"/>
              <a:t>The already unlikely outcome of a runner getting on base for Judge to then hit a home run is not worth sacrificing the very valuable opportunity of getting your best hitter the biggest chance to affect the game.</a:t>
            </a:r>
          </a:p>
          <a:p>
            <a:r>
              <a:rPr lang="en-US" dirty="0"/>
              <a:t>HIT YOUR BEST HITTER FIRST!</a:t>
            </a:r>
          </a:p>
          <a:p>
            <a:pPr marL="0" indent="0">
              <a:buNone/>
            </a:pPr>
            <a:endParaRPr lang="en-US" dirty="0"/>
          </a:p>
        </p:txBody>
      </p:sp>
    </p:spTree>
    <p:extLst>
      <p:ext uri="{BB962C8B-B14F-4D97-AF65-F5344CB8AC3E}">
        <p14:creationId xmlns:p14="http://schemas.microsoft.com/office/powerpoint/2010/main" val="95669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7E06E14-F8C0-FF43-1546-83C6B66739B3}"/>
              </a:ext>
            </a:extLst>
          </p:cNvPr>
          <p:cNvSpPr>
            <a:spLocks noGrp="1"/>
          </p:cNvSpPr>
          <p:nvPr>
            <p:ph type="title"/>
          </p:nvPr>
        </p:nvSpPr>
        <p:spPr>
          <a:xfrm>
            <a:off x="583955" y="733463"/>
            <a:ext cx="7729728" cy="1188720"/>
          </a:xfrm>
        </p:spPr>
        <p:txBody>
          <a:bodyPr/>
          <a:lstStyle/>
          <a:p>
            <a:r>
              <a:rPr lang="en-US" dirty="0">
                <a:solidFill>
                  <a:srgbClr val="00047F"/>
                </a:solidFill>
              </a:rPr>
              <a:t>How was specific data found?</a:t>
            </a:r>
          </a:p>
        </p:txBody>
      </p:sp>
      <p:graphicFrame>
        <p:nvGraphicFramePr>
          <p:cNvPr id="19" name="Diagram 18">
            <a:extLst>
              <a:ext uri="{FF2B5EF4-FFF2-40B4-BE49-F238E27FC236}">
                <a16:creationId xmlns:a16="http://schemas.microsoft.com/office/drawing/2014/main" id="{72D37A1C-3EE9-4052-B2C0-EB82DEA99294}"/>
              </a:ext>
            </a:extLst>
          </p:cNvPr>
          <p:cNvGraphicFramePr/>
          <p:nvPr>
            <p:extLst>
              <p:ext uri="{D42A27DB-BD31-4B8C-83A1-F6EECF244321}">
                <p14:modId xmlns:p14="http://schemas.microsoft.com/office/powerpoint/2010/main" val="2762661728"/>
              </p:ext>
            </p:extLst>
          </p:nvPr>
        </p:nvGraphicFramePr>
        <p:xfrm>
          <a:off x="3552495" y="2319029"/>
          <a:ext cx="5129049" cy="2337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45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EFE674AF-7194-FAEF-0F03-F4F5D5F80238}"/>
              </a:ext>
            </a:extLst>
          </p:cNvPr>
          <p:cNvPicPr>
            <a:picLocks noGrp="1" noChangeAspect="1"/>
          </p:cNvPicPr>
          <p:nvPr>
            <p:ph idx="1"/>
          </p:nvPr>
        </p:nvPicPr>
        <p:blipFill>
          <a:blip r:embed="rId2"/>
          <a:stretch>
            <a:fillRect/>
          </a:stretch>
        </p:blipFill>
        <p:spPr>
          <a:xfrm>
            <a:off x="1438915" y="2440698"/>
            <a:ext cx="9314170" cy="2584680"/>
          </a:xfrm>
          <a:prstGeom prst="rect">
            <a:avLst/>
          </a:prstGeom>
        </p:spPr>
      </p:pic>
    </p:spTree>
    <p:extLst>
      <p:ext uri="{BB962C8B-B14F-4D97-AF65-F5344CB8AC3E}">
        <p14:creationId xmlns:p14="http://schemas.microsoft.com/office/powerpoint/2010/main" val="331810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6FE7-D324-DB8F-5169-4A1E47A79D2A}"/>
              </a:ext>
            </a:extLst>
          </p:cNvPr>
          <p:cNvSpPr>
            <a:spLocks noGrp="1"/>
          </p:cNvSpPr>
          <p:nvPr>
            <p:ph type="title"/>
          </p:nvPr>
        </p:nvSpPr>
        <p:spPr>
          <a:xfrm>
            <a:off x="5138928" y="964692"/>
            <a:ext cx="6092952" cy="1188720"/>
          </a:xfrm>
        </p:spPr>
        <p:txBody>
          <a:bodyPr>
            <a:normAutofit/>
          </a:bodyPr>
          <a:lstStyle/>
          <a:p>
            <a:r>
              <a:rPr lang="en-US" dirty="0"/>
              <a:t>Home run analysis</a:t>
            </a:r>
          </a:p>
        </p:txBody>
      </p:sp>
      <p:sp>
        <p:nvSpPr>
          <p:cNvPr id="3" name="Content Placeholder 2">
            <a:extLst>
              <a:ext uri="{FF2B5EF4-FFF2-40B4-BE49-F238E27FC236}">
                <a16:creationId xmlns:a16="http://schemas.microsoft.com/office/drawing/2014/main" id="{72C81C3E-FF65-9955-DF53-A8CDE6282EFF}"/>
              </a:ext>
            </a:extLst>
          </p:cNvPr>
          <p:cNvSpPr>
            <a:spLocks noGrp="1"/>
          </p:cNvSpPr>
          <p:nvPr>
            <p:ph idx="1"/>
          </p:nvPr>
        </p:nvSpPr>
        <p:spPr>
          <a:xfrm>
            <a:off x="960121" y="964692"/>
            <a:ext cx="3707652" cy="4775335"/>
          </a:xfrm>
        </p:spPr>
        <p:txBody>
          <a:bodyPr>
            <a:normAutofit/>
          </a:bodyPr>
          <a:lstStyle/>
          <a:p>
            <a:pPr>
              <a:lnSpc>
                <a:spcPct val="90000"/>
              </a:lnSpc>
            </a:pPr>
            <a:r>
              <a:rPr lang="en-US" sz="1500" dirty="0"/>
              <a:t>The distribution is heavily right-skewed. </a:t>
            </a:r>
          </a:p>
          <a:p>
            <a:pPr>
              <a:lnSpc>
                <a:spcPct val="90000"/>
              </a:lnSpc>
            </a:pPr>
            <a:r>
              <a:rPr lang="en-US" sz="1500" dirty="0"/>
              <a:t>While it makes a lot of sense for a right-skew due to the fact it’s unlikely to have multiple base runners on for a home run consistently, the skew is very big.</a:t>
            </a:r>
          </a:p>
          <a:p>
            <a:pPr>
              <a:lnSpc>
                <a:spcPct val="90000"/>
              </a:lnSpc>
            </a:pPr>
            <a:r>
              <a:rPr lang="en-US" sz="1500" dirty="0"/>
              <a:t>Almost 70% of Judge’s 60 homers were solo home runs, meaning that almost 7 out of every 10 home runs would come with no runners on base. </a:t>
            </a:r>
          </a:p>
          <a:p>
            <a:pPr>
              <a:lnSpc>
                <a:spcPct val="90000"/>
              </a:lnSpc>
            </a:pPr>
            <a:r>
              <a:rPr lang="en-US" sz="1500" dirty="0"/>
              <a:t>Roughly 2 of every 10 would be a 2-run home run, and 1 out of every 10 would be a 3-run home run. </a:t>
            </a:r>
          </a:p>
          <a:p>
            <a:pPr>
              <a:lnSpc>
                <a:spcPct val="90000"/>
              </a:lnSpc>
            </a:pPr>
            <a:r>
              <a:rPr lang="en-US" sz="1500" dirty="0"/>
              <a:t>It’s very clear that despite not hitting first in the lineup,  so many of Judge’s home runs came with no runners on base.</a:t>
            </a:r>
          </a:p>
          <a:p>
            <a:pPr>
              <a:lnSpc>
                <a:spcPct val="90000"/>
              </a:lnSpc>
            </a:pPr>
            <a:endParaRPr lang="en-US" sz="1500" dirty="0"/>
          </a:p>
        </p:txBody>
      </p:sp>
      <p:pic>
        <p:nvPicPr>
          <p:cNvPr id="5" name="Content Placeholder 3" descr="Chart, histogram&#10;&#10;Description automatically generated">
            <a:extLst>
              <a:ext uri="{FF2B5EF4-FFF2-40B4-BE49-F238E27FC236}">
                <a16:creationId xmlns:a16="http://schemas.microsoft.com/office/drawing/2014/main" id="{8CA04E4B-CEC9-29A0-561D-512A73482021}"/>
              </a:ext>
            </a:extLst>
          </p:cNvPr>
          <p:cNvPicPr>
            <a:picLocks noChangeAspect="1"/>
          </p:cNvPicPr>
          <p:nvPr/>
        </p:nvPicPr>
        <p:blipFill>
          <a:blip r:embed="rId2"/>
          <a:stretch>
            <a:fillRect/>
          </a:stretch>
        </p:blipFill>
        <p:spPr>
          <a:xfrm>
            <a:off x="4992414" y="2409968"/>
            <a:ext cx="3164360" cy="3357412"/>
          </a:xfrm>
          <a:prstGeom prst="rect">
            <a:avLst/>
          </a:prstGeom>
          <a:ln w="31750" cap="sq">
            <a:solidFill>
              <a:srgbClr val="FFFFFF"/>
            </a:solidFill>
            <a:miter lim="800000"/>
          </a:ln>
        </p:spPr>
      </p:pic>
      <p:pic>
        <p:nvPicPr>
          <p:cNvPr id="6" name="Picture 5" descr="Chart, histogram&#10;&#10;Description automatically generated">
            <a:extLst>
              <a:ext uri="{FF2B5EF4-FFF2-40B4-BE49-F238E27FC236}">
                <a16:creationId xmlns:a16="http://schemas.microsoft.com/office/drawing/2014/main" id="{4D5E2AEB-E7A0-46DD-39C0-B60FADF601F2}"/>
              </a:ext>
            </a:extLst>
          </p:cNvPr>
          <p:cNvPicPr>
            <a:picLocks noChangeAspect="1"/>
          </p:cNvPicPr>
          <p:nvPr/>
        </p:nvPicPr>
        <p:blipFill>
          <a:blip r:embed="rId3"/>
          <a:stretch>
            <a:fillRect/>
          </a:stretch>
        </p:blipFill>
        <p:spPr>
          <a:xfrm>
            <a:off x="8367290" y="2409968"/>
            <a:ext cx="3477869" cy="3330059"/>
          </a:xfrm>
          <a:prstGeom prst="rect">
            <a:avLst/>
          </a:prstGeom>
          <a:ln w="31750" cap="sq">
            <a:solidFill>
              <a:srgbClr val="FFFFFF"/>
            </a:solidFill>
            <a:miter lim="800000"/>
          </a:ln>
        </p:spPr>
      </p:pic>
    </p:spTree>
    <p:extLst>
      <p:ext uri="{BB962C8B-B14F-4D97-AF65-F5344CB8AC3E}">
        <p14:creationId xmlns:p14="http://schemas.microsoft.com/office/powerpoint/2010/main" val="345100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876-91C7-B9DC-22D3-0FA56942E0C1}"/>
              </a:ext>
            </a:extLst>
          </p:cNvPr>
          <p:cNvSpPr>
            <a:spLocks noGrp="1"/>
          </p:cNvSpPr>
          <p:nvPr>
            <p:ph type="title"/>
          </p:nvPr>
        </p:nvSpPr>
        <p:spPr>
          <a:xfrm>
            <a:off x="5138928" y="964692"/>
            <a:ext cx="6092952" cy="1188720"/>
          </a:xfrm>
        </p:spPr>
        <p:txBody>
          <a:bodyPr>
            <a:normAutofit/>
          </a:bodyPr>
          <a:lstStyle/>
          <a:p>
            <a:r>
              <a:rPr lang="en-US" sz="2200" dirty="0"/>
              <a:t>More judge Home Run analysis</a:t>
            </a:r>
          </a:p>
        </p:txBody>
      </p:sp>
      <p:sp>
        <p:nvSpPr>
          <p:cNvPr id="3" name="Content Placeholder 2">
            <a:extLst>
              <a:ext uri="{FF2B5EF4-FFF2-40B4-BE49-F238E27FC236}">
                <a16:creationId xmlns:a16="http://schemas.microsoft.com/office/drawing/2014/main" id="{74D9077E-028E-2EE6-CDD1-2401B542A6FF}"/>
              </a:ext>
            </a:extLst>
          </p:cNvPr>
          <p:cNvSpPr>
            <a:spLocks noGrp="1"/>
          </p:cNvSpPr>
          <p:nvPr>
            <p:ph idx="1"/>
          </p:nvPr>
        </p:nvSpPr>
        <p:spPr>
          <a:xfrm>
            <a:off x="960121" y="964692"/>
            <a:ext cx="3707652" cy="4775335"/>
          </a:xfrm>
        </p:spPr>
        <p:txBody>
          <a:bodyPr>
            <a:normAutofit/>
          </a:bodyPr>
          <a:lstStyle/>
          <a:p>
            <a:r>
              <a:rPr lang="en-US" dirty="0"/>
              <a:t>Contrary to my initial belief, Judge did have 4 lead-off home runs, which was the most he hit in any inning the leadoff spot. </a:t>
            </a:r>
          </a:p>
          <a:p>
            <a:r>
              <a:rPr lang="en-US" dirty="0"/>
              <a:t>However, despite not hitting in the leadoff spot, Judge had 4 first inning solo home runs. </a:t>
            </a:r>
          </a:p>
          <a:p>
            <a:pPr lvl="1"/>
            <a:r>
              <a:rPr lang="en-US" dirty="0"/>
              <a:t>Meaning that the leadoff hitter and/or the second hitter failed to get on base for Judge’s home run. </a:t>
            </a:r>
          </a:p>
          <a:p>
            <a:r>
              <a:rPr lang="en-US" dirty="0"/>
              <a:t>He additionally hit many solo home runs in other innings when not hitting first in the lineup, meaning the hitter(s) in the first or second slot failed consistently failed to get on base for his home runs. </a:t>
            </a:r>
          </a:p>
        </p:txBody>
      </p:sp>
      <p:pic>
        <p:nvPicPr>
          <p:cNvPr id="4" name="Picture 3" descr="Chart, histogram&#10;&#10;Description automatically generated">
            <a:extLst>
              <a:ext uri="{FF2B5EF4-FFF2-40B4-BE49-F238E27FC236}">
                <a16:creationId xmlns:a16="http://schemas.microsoft.com/office/drawing/2014/main" id="{F860C7F1-69A6-9E4C-ADAB-5543B8E96D88}"/>
              </a:ext>
            </a:extLst>
          </p:cNvPr>
          <p:cNvPicPr>
            <a:picLocks noChangeAspect="1"/>
          </p:cNvPicPr>
          <p:nvPr/>
        </p:nvPicPr>
        <p:blipFill>
          <a:blip r:embed="rId2"/>
          <a:stretch>
            <a:fillRect/>
          </a:stretch>
        </p:blipFill>
        <p:spPr>
          <a:xfrm>
            <a:off x="4897821" y="2987740"/>
            <a:ext cx="3126715" cy="2040181"/>
          </a:xfrm>
          <a:prstGeom prst="rect">
            <a:avLst/>
          </a:prstGeom>
          <a:ln w="31750" cap="sq">
            <a:solidFill>
              <a:srgbClr val="FFFFFF"/>
            </a:solidFill>
            <a:miter lim="800000"/>
          </a:ln>
        </p:spPr>
      </p:pic>
      <p:pic>
        <p:nvPicPr>
          <p:cNvPr id="5" name="Picture 4" descr="Chart, histogram&#10;&#10;Description automatically generated">
            <a:extLst>
              <a:ext uri="{FF2B5EF4-FFF2-40B4-BE49-F238E27FC236}">
                <a16:creationId xmlns:a16="http://schemas.microsoft.com/office/drawing/2014/main" id="{8C318D21-4DDA-0CF7-2D58-3CE589A0E82E}"/>
              </a:ext>
            </a:extLst>
          </p:cNvPr>
          <p:cNvPicPr>
            <a:picLocks noChangeAspect="1"/>
          </p:cNvPicPr>
          <p:nvPr/>
        </p:nvPicPr>
        <p:blipFill>
          <a:blip r:embed="rId3"/>
          <a:stretch>
            <a:fillRect/>
          </a:stretch>
        </p:blipFill>
        <p:spPr>
          <a:xfrm>
            <a:off x="8346269" y="2987740"/>
            <a:ext cx="3159046" cy="2061276"/>
          </a:xfrm>
          <a:prstGeom prst="rect">
            <a:avLst/>
          </a:prstGeom>
          <a:ln w="31750" cap="sq">
            <a:solidFill>
              <a:srgbClr val="FFFFFF"/>
            </a:solidFill>
            <a:miter lim="800000"/>
          </a:ln>
        </p:spPr>
      </p:pic>
    </p:spTree>
    <p:extLst>
      <p:ext uri="{BB962C8B-B14F-4D97-AF65-F5344CB8AC3E}">
        <p14:creationId xmlns:p14="http://schemas.microsoft.com/office/powerpoint/2010/main" val="303733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CE71-3B89-7036-CC5D-99CF48A94888}"/>
              </a:ext>
            </a:extLst>
          </p:cNvPr>
          <p:cNvSpPr>
            <a:spLocks noGrp="1"/>
          </p:cNvSpPr>
          <p:nvPr>
            <p:ph type="title"/>
          </p:nvPr>
        </p:nvSpPr>
        <p:spPr>
          <a:xfrm>
            <a:off x="5138928" y="964692"/>
            <a:ext cx="6092952" cy="1188720"/>
          </a:xfrm>
        </p:spPr>
        <p:txBody>
          <a:bodyPr>
            <a:normAutofit/>
          </a:bodyPr>
          <a:lstStyle/>
          <a:p>
            <a:r>
              <a:rPr lang="en-US" sz="2400"/>
              <a:t>Home Runs by Lineups and outs</a:t>
            </a:r>
            <a:endParaRPr lang="en-US" sz="2400" dirty="0"/>
          </a:p>
        </p:txBody>
      </p:sp>
      <p:sp>
        <p:nvSpPr>
          <p:cNvPr id="3" name="Content Placeholder 2">
            <a:extLst>
              <a:ext uri="{FF2B5EF4-FFF2-40B4-BE49-F238E27FC236}">
                <a16:creationId xmlns:a16="http://schemas.microsoft.com/office/drawing/2014/main" id="{D717E1D8-C54E-7F58-A229-4C69C494ADAB}"/>
              </a:ext>
            </a:extLst>
          </p:cNvPr>
          <p:cNvSpPr>
            <a:spLocks noGrp="1"/>
          </p:cNvSpPr>
          <p:nvPr>
            <p:ph idx="1"/>
          </p:nvPr>
        </p:nvSpPr>
        <p:spPr>
          <a:xfrm>
            <a:off x="960121" y="964692"/>
            <a:ext cx="3707652" cy="3680880"/>
          </a:xfrm>
        </p:spPr>
        <p:txBody>
          <a:bodyPr>
            <a:normAutofit fontScale="92500" lnSpcReduction="20000"/>
          </a:bodyPr>
          <a:lstStyle/>
          <a:p>
            <a:r>
              <a:rPr lang="en-US" dirty="0"/>
              <a:t>For over 75% of his home runs, Judge hit second in the lineup.</a:t>
            </a:r>
          </a:p>
          <a:p>
            <a:r>
              <a:rPr lang="en-US" dirty="0"/>
              <a:t>Despite this, most often he ended up (by far) hitting his solo home runs with no outs in the inning. </a:t>
            </a:r>
          </a:p>
          <a:p>
            <a:r>
              <a:rPr lang="en-US" dirty="0"/>
              <a:t>He only hit 12 total home runs as the leadoff hitter (4 of them leading off the game) yet hit well over 15 solo home runs with no outs in the inning. </a:t>
            </a:r>
          </a:p>
          <a:p>
            <a:r>
              <a:rPr lang="en-US" dirty="0"/>
              <a:t>Hitting him second gave almost no competitive advantage, because despite not being the lead-off hitter in the game, he was still forced into a lead-off role, hitting most of his solo home runs as a lead-off hitter. </a:t>
            </a:r>
          </a:p>
        </p:txBody>
      </p:sp>
      <p:pic>
        <p:nvPicPr>
          <p:cNvPr id="5" name="Picture 4" descr="Chart, histogram&#10;&#10;Description automatically generated">
            <a:extLst>
              <a:ext uri="{FF2B5EF4-FFF2-40B4-BE49-F238E27FC236}">
                <a16:creationId xmlns:a16="http://schemas.microsoft.com/office/drawing/2014/main" id="{0C872C91-90F6-33F1-4D47-F811B35E37AA}"/>
              </a:ext>
            </a:extLst>
          </p:cNvPr>
          <p:cNvPicPr>
            <a:picLocks noChangeAspect="1"/>
          </p:cNvPicPr>
          <p:nvPr/>
        </p:nvPicPr>
        <p:blipFill>
          <a:blip r:embed="rId2"/>
          <a:stretch>
            <a:fillRect/>
          </a:stretch>
        </p:blipFill>
        <p:spPr>
          <a:xfrm>
            <a:off x="5203583" y="2757055"/>
            <a:ext cx="2820953" cy="2701062"/>
          </a:xfrm>
          <a:prstGeom prst="rect">
            <a:avLst/>
          </a:prstGeom>
          <a:ln w="31750" cap="sq">
            <a:solidFill>
              <a:srgbClr val="FFFFFF"/>
            </a:solidFill>
            <a:miter lim="800000"/>
          </a:ln>
        </p:spPr>
      </p:pic>
      <p:pic>
        <p:nvPicPr>
          <p:cNvPr id="7" name="Picture 6" descr="Table&#10;&#10;Description automatically generated">
            <a:extLst>
              <a:ext uri="{FF2B5EF4-FFF2-40B4-BE49-F238E27FC236}">
                <a16:creationId xmlns:a16="http://schemas.microsoft.com/office/drawing/2014/main" id="{F6AE9655-118D-6E09-1765-21FB3F9E7A1F}"/>
              </a:ext>
            </a:extLst>
          </p:cNvPr>
          <p:cNvPicPr>
            <a:picLocks noChangeAspect="1"/>
          </p:cNvPicPr>
          <p:nvPr/>
        </p:nvPicPr>
        <p:blipFill>
          <a:blip r:embed="rId3"/>
          <a:stretch>
            <a:fillRect/>
          </a:stretch>
        </p:blipFill>
        <p:spPr>
          <a:xfrm>
            <a:off x="699823" y="4875411"/>
            <a:ext cx="3967950" cy="1165412"/>
          </a:xfrm>
          <a:prstGeom prst="rect">
            <a:avLst/>
          </a:prstGeom>
        </p:spPr>
      </p:pic>
      <p:pic>
        <p:nvPicPr>
          <p:cNvPr id="9" name="Picture 8">
            <a:extLst>
              <a:ext uri="{FF2B5EF4-FFF2-40B4-BE49-F238E27FC236}">
                <a16:creationId xmlns:a16="http://schemas.microsoft.com/office/drawing/2014/main" id="{C3EB8182-798A-98E5-6F23-AEF47295F27C}"/>
              </a:ext>
            </a:extLst>
          </p:cNvPr>
          <p:cNvPicPr>
            <a:picLocks noChangeAspect="1"/>
          </p:cNvPicPr>
          <p:nvPr/>
        </p:nvPicPr>
        <p:blipFill>
          <a:blip r:embed="rId4"/>
          <a:stretch>
            <a:fillRect/>
          </a:stretch>
        </p:blipFill>
        <p:spPr>
          <a:xfrm>
            <a:off x="8592901" y="2757055"/>
            <a:ext cx="2638978" cy="2746448"/>
          </a:xfrm>
          <a:prstGeom prst="rect">
            <a:avLst/>
          </a:prstGeom>
        </p:spPr>
      </p:pic>
    </p:spTree>
    <p:extLst>
      <p:ext uri="{BB962C8B-B14F-4D97-AF65-F5344CB8AC3E}">
        <p14:creationId xmlns:p14="http://schemas.microsoft.com/office/powerpoint/2010/main" val="338714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Bar chart&#10;&#10;Description automatically generated with medium confidence">
            <a:extLst>
              <a:ext uri="{FF2B5EF4-FFF2-40B4-BE49-F238E27FC236}">
                <a16:creationId xmlns:a16="http://schemas.microsoft.com/office/drawing/2014/main" id="{B78842F7-8FD8-BD22-A851-82F7B00BEDD7}"/>
              </a:ext>
            </a:extLst>
          </p:cNvPr>
          <p:cNvPicPr>
            <a:picLocks noGrp="1" noChangeAspect="1"/>
          </p:cNvPicPr>
          <p:nvPr>
            <p:ph idx="1"/>
          </p:nvPr>
        </p:nvPicPr>
        <p:blipFill>
          <a:blip r:embed="rId2"/>
          <a:stretch>
            <a:fillRect/>
          </a:stretch>
        </p:blipFill>
        <p:spPr>
          <a:xfrm>
            <a:off x="2994781" y="2267712"/>
            <a:ext cx="6202437" cy="2930652"/>
          </a:xfrm>
          <a:prstGeom prst="rect">
            <a:avLst/>
          </a:prstGeom>
        </p:spPr>
      </p:pic>
    </p:spTree>
    <p:extLst>
      <p:ext uri="{BB962C8B-B14F-4D97-AF65-F5344CB8AC3E}">
        <p14:creationId xmlns:p14="http://schemas.microsoft.com/office/powerpoint/2010/main" val="61230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4FE1-FAC8-08E3-4A31-8FB4FE87385C}"/>
              </a:ext>
            </a:extLst>
          </p:cNvPr>
          <p:cNvSpPr>
            <a:spLocks noGrp="1"/>
          </p:cNvSpPr>
          <p:nvPr>
            <p:ph type="title"/>
          </p:nvPr>
        </p:nvSpPr>
        <p:spPr/>
        <p:txBody>
          <a:bodyPr/>
          <a:lstStyle/>
          <a:p>
            <a:r>
              <a:rPr lang="en-US" dirty="0"/>
              <a:t>Mathematical analysis (Part I)</a:t>
            </a:r>
          </a:p>
        </p:txBody>
      </p:sp>
      <p:sp>
        <p:nvSpPr>
          <p:cNvPr id="3" name="Content Placeholder 2">
            <a:extLst>
              <a:ext uri="{FF2B5EF4-FFF2-40B4-BE49-F238E27FC236}">
                <a16:creationId xmlns:a16="http://schemas.microsoft.com/office/drawing/2014/main" id="{68ADDEEC-2EEF-35C8-E15C-B1AE8C5628D9}"/>
              </a:ext>
            </a:extLst>
          </p:cNvPr>
          <p:cNvSpPr>
            <a:spLocks noGrp="1"/>
          </p:cNvSpPr>
          <p:nvPr>
            <p:ph idx="1"/>
          </p:nvPr>
        </p:nvSpPr>
        <p:spPr/>
        <p:txBody>
          <a:bodyPr>
            <a:normAutofit fontScale="85000" lnSpcReduction="20000"/>
          </a:bodyPr>
          <a:lstStyle/>
          <a:p>
            <a:r>
              <a:rPr lang="en-US" dirty="0"/>
              <a:t>Odds of a Judge home run in the 1-spot = .083 or 8.3%</a:t>
            </a:r>
          </a:p>
          <a:p>
            <a:r>
              <a:rPr lang="en-US" dirty="0"/>
              <a:t>Odds of a Judge home run in the 2-spot = .093 or 9.3%</a:t>
            </a:r>
          </a:p>
          <a:p>
            <a:r>
              <a:rPr lang="en-US" dirty="0"/>
              <a:t>Odds of a Judge home run in the 3-spot = .067 or 6.7%</a:t>
            </a:r>
          </a:p>
          <a:p>
            <a:r>
              <a:rPr lang="en-US" dirty="0"/>
              <a:t>Assumptions:</a:t>
            </a:r>
          </a:p>
          <a:p>
            <a:pPr lvl="1"/>
            <a:r>
              <a:rPr lang="en-US" dirty="0"/>
              <a:t>If Judge hits 2</a:t>
            </a:r>
            <a:r>
              <a:rPr lang="en-US" baseline="30000" dirty="0"/>
              <a:t>nd</a:t>
            </a:r>
            <a:r>
              <a:rPr lang="en-US" dirty="0"/>
              <a:t>:</a:t>
            </a:r>
          </a:p>
          <a:p>
            <a:pPr lvl="2"/>
            <a:r>
              <a:rPr lang="en-US" dirty="0"/>
              <a:t>Leadoff hitter has a .350 OBP.</a:t>
            </a:r>
          </a:p>
          <a:p>
            <a:pPr lvl="1"/>
            <a:r>
              <a:rPr lang="en-US" dirty="0"/>
              <a:t>If Judge hits 3</a:t>
            </a:r>
            <a:r>
              <a:rPr lang="en-US" baseline="30000" dirty="0"/>
              <a:t>rd</a:t>
            </a:r>
            <a:r>
              <a:rPr lang="en-US" dirty="0"/>
              <a:t>:</a:t>
            </a:r>
          </a:p>
          <a:p>
            <a:pPr lvl="2"/>
            <a:r>
              <a:rPr lang="en-US" dirty="0"/>
              <a:t>Leadoff hitter and 2</a:t>
            </a:r>
            <a:r>
              <a:rPr lang="en-US" baseline="30000" dirty="0"/>
              <a:t>nd</a:t>
            </a:r>
            <a:r>
              <a:rPr lang="en-US" dirty="0"/>
              <a:t> hitter have .350 OBPs.</a:t>
            </a:r>
          </a:p>
          <a:p>
            <a:pPr lvl="1"/>
            <a:r>
              <a:rPr lang="en-US" dirty="0"/>
              <a:t>If Judge hits 1</a:t>
            </a:r>
            <a:r>
              <a:rPr lang="en-US" baseline="30000" dirty="0"/>
              <a:t>st</a:t>
            </a:r>
            <a:r>
              <a:rPr lang="en-US" dirty="0"/>
              <a:t>:</a:t>
            </a:r>
          </a:p>
          <a:p>
            <a:pPr lvl="2"/>
            <a:r>
              <a:rPr lang="en-US" dirty="0"/>
              <a:t>8</a:t>
            </a:r>
            <a:r>
              <a:rPr lang="en-US" baseline="30000" dirty="0"/>
              <a:t>th</a:t>
            </a:r>
            <a:r>
              <a:rPr lang="en-US" dirty="0"/>
              <a:t> and 9</a:t>
            </a:r>
            <a:r>
              <a:rPr lang="en-US" baseline="30000" dirty="0"/>
              <a:t>th</a:t>
            </a:r>
            <a:r>
              <a:rPr lang="en-US" dirty="0"/>
              <a:t> hitters have .290 OBPs.</a:t>
            </a:r>
          </a:p>
        </p:txBody>
      </p:sp>
    </p:spTree>
    <p:extLst>
      <p:ext uri="{BB962C8B-B14F-4D97-AF65-F5344CB8AC3E}">
        <p14:creationId xmlns:p14="http://schemas.microsoft.com/office/powerpoint/2010/main" val="322666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6E50-8F61-A996-3998-2A4DB5A4E096}"/>
              </a:ext>
            </a:extLst>
          </p:cNvPr>
          <p:cNvSpPr>
            <a:spLocks noGrp="1"/>
          </p:cNvSpPr>
          <p:nvPr>
            <p:ph type="title"/>
          </p:nvPr>
        </p:nvSpPr>
        <p:spPr>
          <a:xfrm>
            <a:off x="1761954" y="451944"/>
            <a:ext cx="8668092" cy="1690957"/>
          </a:xfrm>
        </p:spPr>
        <p:txBody>
          <a:bodyPr/>
          <a:lstStyle/>
          <a:p>
            <a:r>
              <a:rPr lang="en-US" dirty="0"/>
              <a:t>Mathematical process</a:t>
            </a:r>
          </a:p>
        </p:txBody>
      </p:sp>
      <p:sp>
        <p:nvSpPr>
          <p:cNvPr id="3" name="Content Placeholder 2">
            <a:extLst>
              <a:ext uri="{FF2B5EF4-FFF2-40B4-BE49-F238E27FC236}">
                <a16:creationId xmlns:a16="http://schemas.microsoft.com/office/drawing/2014/main" id="{3EFE2CE9-DF62-601B-B398-5365A560C67E}"/>
              </a:ext>
            </a:extLst>
          </p:cNvPr>
          <p:cNvSpPr>
            <a:spLocks noGrp="1"/>
          </p:cNvSpPr>
          <p:nvPr>
            <p:ph idx="1"/>
          </p:nvPr>
        </p:nvSpPr>
        <p:spPr>
          <a:xfrm>
            <a:off x="1761954" y="2238651"/>
            <a:ext cx="8668091" cy="3101983"/>
          </a:xfrm>
        </p:spPr>
        <p:txBody>
          <a:bodyPr>
            <a:noAutofit/>
          </a:bodyPr>
          <a:lstStyle/>
          <a:p>
            <a:r>
              <a:rPr lang="en-US" sz="900" dirty="0"/>
              <a:t>At the 1-spot:</a:t>
            </a:r>
          </a:p>
          <a:p>
            <a:pPr lvl="1"/>
            <a:r>
              <a:rPr lang="en-US" sz="900" dirty="0" err="1"/>
              <a:t>Pr</a:t>
            </a:r>
            <a:r>
              <a:rPr lang="en-US" sz="900" dirty="0"/>
              <a:t>(solo home run) = .083 = 8.3%</a:t>
            </a:r>
          </a:p>
          <a:p>
            <a:pPr lvl="1"/>
            <a:r>
              <a:rPr lang="en-US" sz="900" dirty="0" err="1"/>
              <a:t>Pr</a:t>
            </a:r>
            <a:r>
              <a:rPr lang="en-US" sz="900" dirty="0"/>
              <a:t>(3-run home run) = </a:t>
            </a:r>
            <a:r>
              <a:rPr lang="en-US" sz="900" dirty="0" err="1"/>
              <a:t>Pr</a:t>
            </a:r>
            <a:r>
              <a:rPr lang="en-US" sz="900" dirty="0"/>
              <a:t>(8 hitter gets on base) and </a:t>
            </a:r>
            <a:r>
              <a:rPr lang="en-US" sz="900" dirty="0" err="1"/>
              <a:t>Pr</a:t>
            </a:r>
            <a:r>
              <a:rPr lang="en-US" sz="900" dirty="0"/>
              <a:t>(9 hitter gets on base) and </a:t>
            </a:r>
            <a:r>
              <a:rPr lang="en-US" sz="900" dirty="0" err="1"/>
              <a:t>Pr</a:t>
            </a:r>
            <a:r>
              <a:rPr lang="en-US" sz="900" dirty="0"/>
              <a:t>(Judge home run at 1-spot)</a:t>
            </a:r>
          </a:p>
          <a:p>
            <a:pPr lvl="2"/>
            <a:r>
              <a:rPr lang="en-US" sz="900" dirty="0" err="1"/>
              <a:t>Pr</a:t>
            </a:r>
            <a:r>
              <a:rPr lang="en-US" sz="900" dirty="0"/>
              <a:t>(3-run home run) = .290 x .290 x .083 = .70%</a:t>
            </a:r>
          </a:p>
          <a:p>
            <a:pPr lvl="1"/>
            <a:r>
              <a:rPr lang="en-US" sz="900" dirty="0" err="1"/>
              <a:t>Pr</a:t>
            </a:r>
            <a:r>
              <a:rPr lang="en-US" sz="900" dirty="0"/>
              <a:t>(2-run home run) = </a:t>
            </a:r>
            <a:r>
              <a:rPr lang="en-US" sz="900" dirty="0" err="1"/>
              <a:t>Pr</a:t>
            </a:r>
            <a:r>
              <a:rPr lang="en-US" sz="900" dirty="0"/>
              <a:t>(8 hitter gets on base) and </a:t>
            </a:r>
            <a:r>
              <a:rPr lang="en-US" sz="900" dirty="0" err="1"/>
              <a:t>Pr</a:t>
            </a:r>
            <a:r>
              <a:rPr lang="en-US" sz="900" dirty="0"/>
              <a:t>(9 hitter does not get on base) and </a:t>
            </a:r>
            <a:r>
              <a:rPr lang="en-US" sz="900" dirty="0" err="1"/>
              <a:t>Pr</a:t>
            </a:r>
            <a:r>
              <a:rPr lang="en-US" sz="900" dirty="0"/>
              <a:t>(Judge home run at the 1-spot) or </a:t>
            </a:r>
            <a:r>
              <a:rPr lang="en-US" sz="900" dirty="0" err="1"/>
              <a:t>Pr</a:t>
            </a:r>
            <a:r>
              <a:rPr lang="en-US" sz="900" dirty="0"/>
              <a:t>(8 hitter does not get on base) and </a:t>
            </a:r>
            <a:r>
              <a:rPr lang="en-US" sz="900" dirty="0" err="1"/>
              <a:t>Pr</a:t>
            </a:r>
            <a:r>
              <a:rPr lang="en-US" sz="900" dirty="0"/>
              <a:t>(9 hitter gets on base) and </a:t>
            </a:r>
            <a:r>
              <a:rPr lang="en-US" sz="900" dirty="0" err="1"/>
              <a:t>Pr</a:t>
            </a:r>
            <a:r>
              <a:rPr lang="en-US" sz="900" dirty="0"/>
              <a:t>(Judge home run at the 1-spot)</a:t>
            </a:r>
          </a:p>
          <a:p>
            <a:pPr lvl="2"/>
            <a:r>
              <a:rPr lang="en-US" sz="900" dirty="0" err="1"/>
              <a:t>Pr</a:t>
            </a:r>
            <a:r>
              <a:rPr lang="en-US" sz="900" dirty="0"/>
              <a:t>(2-run home run) = .290 x .710 x .083 x 2(represents both outcomes) = 3.42%</a:t>
            </a:r>
          </a:p>
          <a:p>
            <a:pPr lvl="1"/>
            <a:r>
              <a:rPr lang="en-US" sz="900" dirty="0" err="1"/>
              <a:t>Pr</a:t>
            </a:r>
            <a:r>
              <a:rPr lang="en-US" sz="900" dirty="0"/>
              <a:t>(3-run home run) or </a:t>
            </a:r>
            <a:r>
              <a:rPr lang="en-US" sz="900" dirty="0" err="1"/>
              <a:t>Pr</a:t>
            </a:r>
            <a:r>
              <a:rPr lang="en-US" sz="900" dirty="0"/>
              <a:t>(2-run home run) = .70% + 3.42% = 4.12%</a:t>
            </a:r>
          </a:p>
          <a:p>
            <a:r>
              <a:rPr lang="en-US" sz="900" dirty="0"/>
              <a:t>At the 2-spot:</a:t>
            </a:r>
          </a:p>
          <a:p>
            <a:pPr lvl="1"/>
            <a:r>
              <a:rPr lang="en-US" sz="900" dirty="0" err="1"/>
              <a:t>Pr</a:t>
            </a:r>
            <a:r>
              <a:rPr lang="en-US" sz="900" dirty="0"/>
              <a:t>(2-run home run) = </a:t>
            </a:r>
            <a:r>
              <a:rPr lang="en-US" sz="900" dirty="0" err="1"/>
              <a:t>Pr</a:t>
            </a:r>
            <a:r>
              <a:rPr lang="en-US" sz="900" dirty="0"/>
              <a:t>(1 hitter gets on base) and </a:t>
            </a:r>
            <a:r>
              <a:rPr lang="en-US" sz="900" dirty="0" err="1"/>
              <a:t>Pr</a:t>
            </a:r>
            <a:r>
              <a:rPr lang="en-US" sz="900" dirty="0"/>
              <a:t>(Judge home run at 2-spot)</a:t>
            </a:r>
          </a:p>
          <a:p>
            <a:pPr lvl="2"/>
            <a:r>
              <a:rPr lang="en-US" sz="900" dirty="0" err="1"/>
              <a:t>Pr</a:t>
            </a:r>
            <a:r>
              <a:rPr lang="en-US" sz="900" dirty="0"/>
              <a:t>(2-run home run) = .350 x .093 = 3.26%</a:t>
            </a:r>
          </a:p>
          <a:p>
            <a:r>
              <a:rPr lang="en-US" sz="900" dirty="0"/>
              <a:t>At the 3-spot:</a:t>
            </a:r>
          </a:p>
          <a:p>
            <a:pPr lvl="1"/>
            <a:r>
              <a:rPr lang="en-US" sz="900" dirty="0" err="1"/>
              <a:t>Pr</a:t>
            </a:r>
            <a:r>
              <a:rPr lang="en-US" sz="900" dirty="0"/>
              <a:t>(3-run home run) = </a:t>
            </a:r>
            <a:r>
              <a:rPr lang="en-US" sz="900" dirty="0" err="1"/>
              <a:t>Pr</a:t>
            </a:r>
            <a:r>
              <a:rPr lang="en-US" sz="900" dirty="0"/>
              <a:t>(1 hitter gets on base) and </a:t>
            </a:r>
            <a:r>
              <a:rPr lang="en-US" sz="900" dirty="0" err="1"/>
              <a:t>Pr</a:t>
            </a:r>
            <a:r>
              <a:rPr lang="en-US" sz="900" dirty="0"/>
              <a:t>(2 hitter gets on base) and </a:t>
            </a:r>
            <a:r>
              <a:rPr lang="en-US" sz="900" dirty="0" err="1"/>
              <a:t>Pr</a:t>
            </a:r>
            <a:r>
              <a:rPr lang="en-US" sz="900" dirty="0"/>
              <a:t>(Judge home run at the 3-spot)</a:t>
            </a:r>
          </a:p>
          <a:p>
            <a:pPr lvl="2"/>
            <a:r>
              <a:rPr lang="en-US" sz="900" dirty="0" err="1"/>
              <a:t>Pr</a:t>
            </a:r>
            <a:r>
              <a:rPr lang="en-US" sz="900" dirty="0"/>
              <a:t>(3-run home run) = .350 x .350 x .067 = .82%</a:t>
            </a:r>
          </a:p>
          <a:p>
            <a:pPr lvl="1"/>
            <a:r>
              <a:rPr lang="en-US" sz="900" dirty="0" err="1"/>
              <a:t>Pr</a:t>
            </a:r>
            <a:r>
              <a:rPr lang="en-US" sz="900" dirty="0"/>
              <a:t>(2-run home run) = </a:t>
            </a:r>
            <a:r>
              <a:rPr lang="en-US" sz="900" dirty="0" err="1"/>
              <a:t>Pr</a:t>
            </a:r>
            <a:r>
              <a:rPr lang="en-US" sz="900" dirty="0"/>
              <a:t>(1 hitter gets on base) and </a:t>
            </a:r>
            <a:r>
              <a:rPr lang="en-US" sz="900" dirty="0" err="1"/>
              <a:t>Pr</a:t>
            </a:r>
            <a:r>
              <a:rPr lang="en-US" sz="900" dirty="0"/>
              <a:t>(2 hitter does not get on base) and </a:t>
            </a:r>
            <a:r>
              <a:rPr lang="en-US" sz="900" dirty="0" err="1"/>
              <a:t>Pr</a:t>
            </a:r>
            <a:r>
              <a:rPr lang="en-US" sz="900" dirty="0"/>
              <a:t>(Judge home run at the 3-spot) or </a:t>
            </a:r>
            <a:r>
              <a:rPr lang="en-US" sz="900" dirty="0" err="1"/>
              <a:t>Pr</a:t>
            </a:r>
            <a:r>
              <a:rPr lang="en-US" sz="900" dirty="0"/>
              <a:t>(1 hitter does not get on base) and </a:t>
            </a:r>
            <a:r>
              <a:rPr lang="en-US" sz="900" dirty="0" err="1"/>
              <a:t>Pr</a:t>
            </a:r>
            <a:r>
              <a:rPr lang="en-US" sz="900" dirty="0"/>
              <a:t>(2 hitter gets on base) and </a:t>
            </a:r>
            <a:r>
              <a:rPr lang="en-US" sz="900" dirty="0" err="1"/>
              <a:t>Pr</a:t>
            </a:r>
            <a:r>
              <a:rPr lang="en-US" sz="900" dirty="0"/>
              <a:t>(Judge home run at the 3-spot)</a:t>
            </a:r>
          </a:p>
          <a:p>
            <a:pPr lvl="2"/>
            <a:r>
              <a:rPr lang="en-US" sz="900" dirty="0" err="1"/>
              <a:t>Pr</a:t>
            </a:r>
            <a:r>
              <a:rPr lang="en-US" sz="900" dirty="0"/>
              <a:t>(2-run home run) = .350 x .650 x .067 x 2(represents both outcomes) = 3.05%</a:t>
            </a:r>
          </a:p>
          <a:p>
            <a:pPr lvl="1"/>
            <a:r>
              <a:rPr lang="en-US" sz="900" dirty="0" err="1"/>
              <a:t>Pr</a:t>
            </a:r>
            <a:r>
              <a:rPr lang="en-US" sz="900" dirty="0"/>
              <a:t>(3-run home run) or </a:t>
            </a:r>
            <a:r>
              <a:rPr lang="en-US" sz="900" dirty="0" err="1"/>
              <a:t>Pr</a:t>
            </a:r>
            <a:r>
              <a:rPr lang="en-US" sz="900" dirty="0"/>
              <a:t>(2-run home run) = .82% + 3.05% = 3.87%</a:t>
            </a:r>
          </a:p>
          <a:p>
            <a:endParaRPr lang="en-US" sz="900" dirty="0"/>
          </a:p>
          <a:p>
            <a:endParaRPr lang="en-US" sz="900" dirty="0"/>
          </a:p>
        </p:txBody>
      </p:sp>
    </p:spTree>
    <p:extLst>
      <p:ext uri="{BB962C8B-B14F-4D97-AF65-F5344CB8AC3E}">
        <p14:creationId xmlns:p14="http://schemas.microsoft.com/office/powerpoint/2010/main" val="59292829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{A11288EE-8406-DB42-A2AB-F0F2BE1C163D}tf10001120</Template>
  <TotalTime>462</TotalTime>
  <Words>1542</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Aaron Judge and His Case as the Lead-Off hitter</vt:lpstr>
      <vt:lpstr>How was specific data found?</vt:lpstr>
      <vt:lpstr>PowerPoint Presentation</vt:lpstr>
      <vt:lpstr>Home run analysis</vt:lpstr>
      <vt:lpstr>More judge Home Run analysis</vt:lpstr>
      <vt:lpstr>Home Runs by Lineups and outs</vt:lpstr>
      <vt:lpstr>PowerPoint Presentation</vt:lpstr>
      <vt:lpstr>Mathematical analysis (Part I)</vt:lpstr>
      <vt:lpstr>Mathematical process</vt:lpstr>
      <vt:lpstr>Mathematical Analysis (Part II)</vt:lpstr>
      <vt:lpstr>Mathematical Reasoning</vt:lpstr>
      <vt:lpstr>Judge should hit first.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Aaron Judge and His Case as the Lead-Off hitter</dc:title>
  <dc:creator>Jarrett Markman</dc:creator>
  <cp:lastModifiedBy>Jarrett Markman</cp:lastModifiedBy>
  <cp:revision>123</cp:revision>
  <dcterms:created xsi:type="dcterms:W3CDTF">2022-11-04T00:34:47Z</dcterms:created>
  <dcterms:modified xsi:type="dcterms:W3CDTF">2022-11-06T18:28:45Z</dcterms:modified>
</cp:coreProperties>
</file>