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sldIdLst>
    <p:sldId id="256" r:id="rId2"/>
    <p:sldId id="258" r:id="rId3"/>
    <p:sldId id="260" r:id="rId4"/>
    <p:sldId id="261" r:id="rId5"/>
    <p:sldId id="265" r:id="rId6"/>
    <p:sldId id="269" r:id="rId7"/>
    <p:sldId id="264" r:id="rId8"/>
    <p:sldId id="270" r:id="rId9"/>
    <p:sldId id="266" r:id="rId10"/>
    <p:sldId id="271" r:id="rId11"/>
    <p:sldId id="272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08"/>
    <p:restoredTop sz="96197"/>
  </p:normalViewPr>
  <p:slideViewPr>
    <p:cSldViewPr snapToGrid="0" snapToObjects="1">
      <p:cViewPr varScale="1">
        <p:scale>
          <a:sx n="108" d="100"/>
          <a:sy n="108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Markman/Desktop/Projects/Salary%20Cap%20in%20the%20NFL/2019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Markman/Desktop/Projects/Salary%20Cap%20in%20the%20NFL/2019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Markman/Desktop/Projects/Salary%20Cap%20in%20the%20NFL/2020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Markman/Desktop/Projects/Salary%20Cap%20in%20the%20NFL/2020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Markman/Desktop/Projects/Salary%20Cap%20in%20the%20NFL/2021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Markman/Desktop/Projects/Salary%20Cap%20in%20the%20NFL/2021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Win</a:t>
            </a:r>
            <a:r>
              <a:rPr lang="en-US" baseline="0"/>
              <a:t> % to Total Cap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 Total Cap 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65648009623797021"/>
                  <c:y val="-0.2522933070866141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Sheet1!$C$2:$C$33</c:f>
              <c:numCache>
                <c:formatCode>0.0%</c:formatCode>
                <c:ptCount val="32"/>
                <c:pt idx="0">
                  <c:v>0.81299999999999994</c:v>
                </c:pt>
                <c:pt idx="1">
                  <c:v>0.375</c:v>
                </c:pt>
                <c:pt idx="2">
                  <c:v>0.5</c:v>
                </c:pt>
                <c:pt idx="3">
                  <c:v>0.625</c:v>
                </c:pt>
                <c:pt idx="4">
                  <c:v>0.56299999999999994</c:v>
                </c:pt>
                <c:pt idx="5">
                  <c:v>0.438</c:v>
                </c:pt>
                <c:pt idx="6">
                  <c:v>0.75</c:v>
                </c:pt>
                <c:pt idx="7">
                  <c:v>0.25</c:v>
                </c:pt>
                <c:pt idx="8">
                  <c:v>0.34399999999999997</c:v>
                </c:pt>
                <c:pt idx="9">
                  <c:v>0.81299999999999994</c:v>
                </c:pt>
                <c:pt idx="10">
                  <c:v>0.625</c:v>
                </c:pt>
                <c:pt idx="11">
                  <c:v>0.375</c:v>
                </c:pt>
                <c:pt idx="12">
                  <c:v>0.875</c:v>
                </c:pt>
                <c:pt idx="13">
                  <c:v>0.438</c:v>
                </c:pt>
                <c:pt idx="14">
                  <c:v>0.81299999999999994</c:v>
                </c:pt>
                <c:pt idx="15">
                  <c:v>0.125</c:v>
                </c:pt>
                <c:pt idx="16">
                  <c:v>0.438</c:v>
                </c:pt>
                <c:pt idx="17">
                  <c:v>0.68799999999999994</c:v>
                </c:pt>
                <c:pt idx="18">
                  <c:v>0.438</c:v>
                </c:pt>
                <c:pt idx="19">
                  <c:v>0.313</c:v>
                </c:pt>
                <c:pt idx="20">
                  <c:v>0.313</c:v>
                </c:pt>
                <c:pt idx="21">
                  <c:v>0.5</c:v>
                </c:pt>
                <c:pt idx="22">
                  <c:v>0.5</c:v>
                </c:pt>
                <c:pt idx="23">
                  <c:v>0.438</c:v>
                </c:pt>
                <c:pt idx="24">
                  <c:v>0.56299999999999994</c:v>
                </c:pt>
                <c:pt idx="25">
                  <c:v>0.188</c:v>
                </c:pt>
                <c:pt idx="26">
                  <c:v>0.219</c:v>
                </c:pt>
                <c:pt idx="27">
                  <c:v>0.313</c:v>
                </c:pt>
                <c:pt idx="28">
                  <c:v>0.625</c:v>
                </c:pt>
                <c:pt idx="29">
                  <c:v>0.438</c:v>
                </c:pt>
                <c:pt idx="30">
                  <c:v>0.56299999999999994</c:v>
                </c:pt>
                <c:pt idx="31">
                  <c:v>0.75</c:v>
                </c:pt>
              </c:numCache>
            </c:numRef>
          </c:xVal>
          <c:yVal>
            <c:numRef>
              <c:f>Sheet1!$D$2:$D$33</c:f>
              <c:numCache>
                <c:formatCode>_("$"* #,##0_);_("$"* \(#,##0\);_("$"* "-"_);_(@_)</c:formatCode>
                <c:ptCount val="32"/>
                <c:pt idx="0">
                  <c:v>220650341</c:v>
                </c:pt>
                <c:pt idx="1">
                  <c:v>212753859</c:v>
                </c:pt>
                <c:pt idx="2">
                  <c:v>206404929</c:v>
                </c:pt>
                <c:pt idx="3">
                  <c:v>198106556</c:v>
                </c:pt>
                <c:pt idx="4">
                  <c:v>197068185</c:v>
                </c:pt>
                <c:pt idx="5">
                  <c:v>196100572</c:v>
                </c:pt>
                <c:pt idx="6">
                  <c:v>194988547</c:v>
                </c:pt>
                <c:pt idx="7">
                  <c:v>194612924</c:v>
                </c:pt>
                <c:pt idx="8">
                  <c:v>192019927</c:v>
                </c:pt>
                <c:pt idx="9">
                  <c:v>191756597</c:v>
                </c:pt>
                <c:pt idx="10">
                  <c:v>191016955</c:v>
                </c:pt>
                <c:pt idx="11">
                  <c:v>190540169</c:v>
                </c:pt>
                <c:pt idx="12">
                  <c:v>190028527</c:v>
                </c:pt>
                <c:pt idx="13">
                  <c:v>188464903</c:v>
                </c:pt>
                <c:pt idx="14">
                  <c:v>187888357</c:v>
                </c:pt>
                <c:pt idx="15">
                  <c:v>184954951</c:v>
                </c:pt>
                <c:pt idx="16">
                  <c:v>184939978</c:v>
                </c:pt>
                <c:pt idx="17">
                  <c:v>184894364</c:v>
                </c:pt>
                <c:pt idx="18">
                  <c:v>184246919</c:v>
                </c:pt>
                <c:pt idx="19">
                  <c:v>184097522</c:v>
                </c:pt>
                <c:pt idx="20">
                  <c:v>183306165</c:v>
                </c:pt>
                <c:pt idx="21">
                  <c:v>182861976</c:v>
                </c:pt>
                <c:pt idx="22">
                  <c:v>182367508</c:v>
                </c:pt>
                <c:pt idx="23">
                  <c:v>182229585</c:v>
                </c:pt>
                <c:pt idx="24">
                  <c:v>180977365</c:v>
                </c:pt>
                <c:pt idx="25">
                  <c:v>180627946</c:v>
                </c:pt>
                <c:pt idx="26">
                  <c:v>176627499</c:v>
                </c:pt>
                <c:pt idx="27">
                  <c:v>175757955</c:v>
                </c:pt>
                <c:pt idx="28">
                  <c:v>174804987</c:v>
                </c:pt>
                <c:pt idx="29">
                  <c:v>173145802</c:v>
                </c:pt>
                <c:pt idx="30">
                  <c:v>170362399</c:v>
                </c:pt>
                <c:pt idx="31">
                  <c:v>166507002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AA2-A64E-A71E-3F3DFC781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8708960"/>
        <c:axId val="1429160016"/>
      </c:scatterChart>
      <c:valAx>
        <c:axId val="1428708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Win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160016"/>
        <c:crosses val="autoZero"/>
        <c:crossBetween val="midCat"/>
      </c:valAx>
      <c:valAx>
        <c:axId val="142916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Cap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08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Draft Pick Position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71750349956255466"/>
                  <c:y val="-0.2631740303295421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Sheet1!$E$2:$E$33</c:f>
              <c:numCache>
                <c:formatCode>General</c:formatCode>
                <c:ptCount val="32"/>
                <c:pt idx="0">
                  <c:v>31</c:v>
                </c:pt>
                <c:pt idx="1">
                  <c:v>10</c:v>
                </c:pt>
                <c:pt idx="2">
                  <c:v>18</c:v>
                </c:pt>
                <c:pt idx="3">
                  <c:v>26</c:v>
                </c:pt>
                <c:pt idx="4">
                  <c:v>29</c:v>
                </c:pt>
                <c:pt idx="5">
                  <c:v>13</c:v>
                </c:pt>
                <c:pt idx="6">
                  <c:v>23</c:v>
                </c:pt>
                <c:pt idx="7">
                  <c:v>4</c:v>
                </c:pt>
                <c:pt idx="8">
                  <c:v>8</c:v>
                </c:pt>
                <c:pt idx="9">
                  <c:v>30</c:v>
                </c:pt>
                <c:pt idx="10">
                  <c:v>25</c:v>
                </c:pt>
                <c:pt idx="11">
                  <c:v>9</c:v>
                </c:pt>
                <c:pt idx="12">
                  <c:v>28</c:v>
                </c:pt>
                <c:pt idx="13">
                  <c:v>11</c:v>
                </c:pt>
                <c:pt idx="14">
                  <c:v>24</c:v>
                </c:pt>
                <c:pt idx="15">
                  <c:v>1</c:v>
                </c:pt>
                <c:pt idx="16">
                  <c:v>14</c:v>
                </c:pt>
                <c:pt idx="17">
                  <c:v>27</c:v>
                </c:pt>
                <c:pt idx="18">
                  <c:v>16</c:v>
                </c:pt>
                <c:pt idx="19">
                  <c:v>6</c:v>
                </c:pt>
                <c:pt idx="20">
                  <c:v>7</c:v>
                </c:pt>
                <c:pt idx="21">
                  <c:v>19</c:v>
                </c:pt>
                <c:pt idx="22">
                  <c:v>17</c:v>
                </c:pt>
                <c:pt idx="23">
                  <c:v>15</c:v>
                </c:pt>
                <c:pt idx="24">
                  <c:v>20</c:v>
                </c:pt>
                <c:pt idx="25">
                  <c:v>2</c:v>
                </c:pt>
                <c:pt idx="26">
                  <c:v>3</c:v>
                </c:pt>
                <c:pt idx="27">
                  <c:v>5</c:v>
                </c:pt>
                <c:pt idx="28">
                  <c:v>22</c:v>
                </c:pt>
                <c:pt idx="29">
                  <c:v>12</c:v>
                </c:pt>
                <c:pt idx="30">
                  <c:v>21</c:v>
                </c:pt>
                <c:pt idx="31">
                  <c:v>32</c:v>
                </c:pt>
              </c:numCache>
            </c:numRef>
          </c:xVal>
          <c:yVal>
            <c:numRef>
              <c:f>Sheet1!$D$2:$D$33</c:f>
              <c:numCache>
                <c:formatCode>_("$"* #,##0_);_("$"* \(#,##0\);_("$"* "-"_);_(@_)</c:formatCode>
                <c:ptCount val="32"/>
                <c:pt idx="0">
                  <c:v>220650341</c:v>
                </c:pt>
                <c:pt idx="1">
                  <c:v>212753859</c:v>
                </c:pt>
                <c:pt idx="2">
                  <c:v>206404929</c:v>
                </c:pt>
                <c:pt idx="3">
                  <c:v>198106556</c:v>
                </c:pt>
                <c:pt idx="4">
                  <c:v>197068185</c:v>
                </c:pt>
                <c:pt idx="5">
                  <c:v>196100572</c:v>
                </c:pt>
                <c:pt idx="6">
                  <c:v>194988547</c:v>
                </c:pt>
                <c:pt idx="7">
                  <c:v>194612924</c:v>
                </c:pt>
                <c:pt idx="8">
                  <c:v>192019927</c:v>
                </c:pt>
                <c:pt idx="9">
                  <c:v>191756597</c:v>
                </c:pt>
                <c:pt idx="10">
                  <c:v>191016955</c:v>
                </c:pt>
                <c:pt idx="11">
                  <c:v>190540169</c:v>
                </c:pt>
                <c:pt idx="12">
                  <c:v>190028527</c:v>
                </c:pt>
                <c:pt idx="13">
                  <c:v>188464903</c:v>
                </c:pt>
                <c:pt idx="14">
                  <c:v>187888357</c:v>
                </c:pt>
                <c:pt idx="15">
                  <c:v>184954951</c:v>
                </c:pt>
                <c:pt idx="16">
                  <c:v>184939978</c:v>
                </c:pt>
                <c:pt idx="17">
                  <c:v>184894364</c:v>
                </c:pt>
                <c:pt idx="18">
                  <c:v>184246919</c:v>
                </c:pt>
                <c:pt idx="19">
                  <c:v>184097522</c:v>
                </c:pt>
                <c:pt idx="20">
                  <c:v>183306165</c:v>
                </c:pt>
                <c:pt idx="21">
                  <c:v>182861976</c:v>
                </c:pt>
                <c:pt idx="22">
                  <c:v>182367508</c:v>
                </c:pt>
                <c:pt idx="23">
                  <c:v>182229585</c:v>
                </c:pt>
                <c:pt idx="24">
                  <c:v>180977365</c:v>
                </c:pt>
                <c:pt idx="25">
                  <c:v>180627946</c:v>
                </c:pt>
                <c:pt idx="26">
                  <c:v>176627499</c:v>
                </c:pt>
                <c:pt idx="27">
                  <c:v>175757955</c:v>
                </c:pt>
                <c:pt idx="28">
                  <c:v>174804987</c:v>
                </c:pt>
                <c:pt idx="29">
                  <c:v>173145802</c:v>
                </c:pt>
                <c:pt idx="30">
                  <c:v>170362399</c:v>
                </c:pt>
                <c:pt idx="31">
                  <c:v>166507002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B46-BF4A-9CB2-749D2411D7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633216"/>
        <c:axId val="392620608"/>
      </c:scatterChart>
      <c:valAx>
        <c:axId val="392633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Draft Pick Position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620608"/>
        <c:crosses val="autoZero"/>
        <c:crossBetween val="midCat"/>
      </c:valAx>
      <c:valAx>
        <c:axId val="39262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Cap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633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Win % to Cap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 Total Cap 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65189501312335962"/>
                  <c:y val="-0.2133978565179352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Sheet1!$C$2:$C$33</c:f>
              <c:numCache>
                <c:formatCode>0.0%</c:formatCode>
                <c:ptCount val="32"/>
                <c:pt idx="0">
                  <c:v>0.68799999999999994</c:v>
                </c:pt>
                <c:pt idx="1">
                  <c:v>0.81299999999999994</c:v>
                </c:pt>
                <c:pt idx="2">
                  <c:v>0.875</c:v>
                </c:pt>
                <c:pt idx="3">
                  <c:v>0.68799999999999994</c:v>
                </c:pt>
                <c:pt idx="4">
                  <c:v>0.5</c:v>
                </c:pt>
                <c:pt idx="5">
                  <c:v>0.25</c:v>
                </c:pt>
                <c:pt idx="6">
                  <c:v>0.5</c:v>
                </c:pt>
                <c:pt idx="7">
                  <c:v>0.313</c:v>
                </c:pt>
                <c:pt idx="8">
                  <c:v>0.625</c:v>
                </c:pt>
                <c:pt idx="9">
                  <c:v>0.375</c:v>
                </c:pt>
                <c:pt idx="10">
                  <c:v>0.313</c:v>
                </c:pt>
                <c:pt idx="11">
                  <c:v>0.75</c:v>
                </c:pt>
                <c:pt idx="12">
                  <c:v>0.28100000000000003</c:v>
                </c:pt>
                <c:pt idx="13">
                  <c:v>0.81299999999999994</c:v>
                </c:pt>
                <c:pt idx="14">
                  <c:v>0.68799999999999994</c:v>
                </c:pt>
                <c:pt idx="15">
                  <c:v>0.25</c:v>
                </c:pt>
                <c:pt idx="16">
                  <c:v>0.68799999999999994</c:v>
                </c:pt>
                <c:pt idx="17">
                  <c:v>0.28100000000000003</c:v>
                </c:pt>
                <c:pt idx="18">
                  <c:v>0.625</c:v>
                </c:pt>
                <c:pt idx="19">
                  <c:v>0.438</c:v>
                </c:pt>
                <c:pt idx="20">
                  <c:v>0.313</c:v>
                </c:pt>
                <c:pt idx="21">
                  <c:v>0.438</c:v>
                </c:pt>
                <c:pt idx="22">
                  <c:v>0.75</c:v>
                </c:pt>
                <c:pt idx="23">
                  <c:v>0.5</c:v>
                </c:pt>
                <c:pt idx="24">
                  <c:v>0.75</c:v>
                </c:pt>
                <c:pt idx="25">
                  <c:v>0.438</c:v>
                </c:pt>
                <c:pt idx="26">
                  <c:v>0.375</c:v>
                </c:pt>
                <c:pt idx="27">
                  <c:v>0.375</c:v>
                </c:pt>
                <c:pt idx="28">
                  <c:v>0.68799999999999994</c:v>
                </c:pt>
                <c:pt idx="29">
                  <c:v>0.438</c:v>
                </c:pt>
                <c:pt idx="30">
                  <c:v>6.3E-2</c:v>
                </c:pt>
                <c:pt idx="31">
                  <c:v>0.125</c:v>
                </c:pt>
              </c:numCache>
            </c:numRef>
          </c:xVal>
          <c:yVal>
            <c:numRef>
              <c:f>Sheet1!$D$2:$D$33</c:f>
              <c:numCache>
                <c:formatCode>_("$"* #,##0_);_("$"* \(#,##0\);_("$"* "-"_);_(@_)</c:formatCode>
                <c:ptCount val="32"/>
                <c:pt idx="0">
                  <c:v>231385518</c:v>
                </c:pt>
                <c:pt idx="1">
                  <c:v>218228694</c:v>
                </c:pt>
                <c:pt idx="2">
                  <c:v>216749367</c:v>
                </c:pt>
                <c:pt idx="3">
                  <c:v>216614008</c:v>
                </c:pt>
                <c:pt idx="4">
                  <c:v>214145655</c:v>
                </c:pt>
                <c:pt idx="5">
                  <c:v>210781361</c:v>
                </c:pt>
                <c:pt idx="6">
                  <c:v>204713154</c:v>
                </c:pt>
                <c:pt idx="7">
                  <c:v>204039300</c:v>
                </c:pt>
                <c:pt idx="8">
                  <c:v>202755153</c:v>
                </c:pt>
                <c:pt idx="9">
                  <c:v>202659073</c:v>
                </c:pt>
                <c:pt idx="10">
                  <c:v>201274115</c:v>
                </c:pt>
                <c:pt idx="11">
                  <c:v>200893810</c:v>
                </c:pt>
                <c:pt idx="12">
                  <c:v>200593459</c:v>
                </c:pt>
                <c:pt idx="13">
                  <c:v>199876795</c:v>
                </c:pt>
                <c:pt idx="14">
                  <c:v>199841623</c:v>
                </c:pt>
                <c:pt idx="15">
                  <c:v>199335990</c:v>
                </c:pt>
                <c:pt idx="16">
                  <c:v>199101772</c:v>
                </c:pt>
                <c:pt idx="17">
                  <c:v>197637354</c:v>
                </c:pt>
                <c:pt idx="18">
                  <c:v>196611667</c:v>
                </c:pt>
                <c:pt idx="19">
                  <c:v>195831178</c:v>
                </c:pt>
                <c:pt idx="20">
                  <c:v>195780141</c:v>
                </c:pt>
                <c:pt idx="21">
                  <c:v>195362741</c:v>
                </c:pt>
                <c:pt idx="22">
                  <c:v>194669953</c:v>
                </c:pt>
                <c:pt idx="23">
                  <c:v>194162965</c:v>
                </c:pt>
                <c:pt idx="24">
                  <c:v>193994032</c:v>
                </c:pt>
                <c:pt idx="25">
                  <c:v>193510405</c:v>
                </c:pt>
                <c:pt idx="26">
                  <c:v>192619204</c:v>
                </c:pt>
                <c:pt idx="27">
                  <c:v>191282501</c:v>
                </c:pt>
                <c:pt idx="28">
                  <c:v>190989245</c:v>
                </c:pt>
                <c:pt idx="29">
                  <c:v>186649624</c:v>
                </c:pt>
                <c:pt idx="30">
                  <c:v>184288252</c:v>
                </c:pt>
                <c:pt idx="31">
                  <c:v>182498749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C6-8746-BEEF-55A0A1EAF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0046304"/>
        <c:axId val="390047952"/>
      </c:scatterChart>
      <c:valAx>
        <c:axId val="39004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Win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047952"/>
        <c:crosses val="autoZero"/>
        <c:crossBetween val="midCat"/>
      </c:valAx>
      <c:valAx>
        <c:axId val="39004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Cap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046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Draft Pick Position to Total Cap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Draft Pick Position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71699693788276464"/>
                  <c:y val="-0.2028211577719451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Sheet1!$E$2:$E$33</c:f>
              <c:numCache>
                <c:formatCode>General</c:formatCode>
                <c:ptCount val="32"/>
                <c:pt idx="0">
                  <c:v>21</c:v>
                </c:pt>
                <c:pt idx="1">
                  <c:v>30</c:v>
                </c:pt>
                <c:pt idx="2">
                  <c:v>31</c:v>
                </c:pt>
                <c:pt idx="3">
                  <c:v>22</c:v>
                </c:pt>
                <c:pt idx="4">
                  <c:v>17</c:v>
                </c:pt>
                <c:pt idx="5">
                  <c:v>3</c:v>
                </c:pt>
                <c:pt idx="6">
                  <c:v>20</c:v>
                </c:pt>
                <c:pt idx="7">
                  <c:v>8</c:v>
                </c:pt>
                <c:pt idx="8">
                  <c:v>18</c:v>
                </c:pt>
                <c:pt idx="9">
                  <c:v>12</c:v>
                </c:pt>
                <c:pt idx="10">
                  <c:v>7</c:v>
                </c:pt>
                <c:pt idx="11">
                  <c:v>23</c:v>
                </c:pt>
                <c:pt idx="12">
                  <c:v>6</c:v>
                </c:pt>
                <c:pt idx="13">
                  <c:v>29</c:v>
                </c:pt>
                <c:pt idx="14">
                  <c:v>32</c:v>
                </c:pt>
                <c:pt idx="15">
                  <c:v>4</c:v>
                </c:pt>
                <c:pt idx="16">
                  <c:v>26</c:v>
                </c:pt>
                <c:pt idx="17">
                  <c:v>5</c:v>
                </c:pt>
                <c:pt idx="18">
                  <c:v>25</c:v>
                </c:pt>
                <c:pt idx="19">
                  <c:v>13</c:v>
                </c:pt>
                <c:pt idx="20">
                  <c:v>9</c:v>
                </c:pt>
                <c:pt idx="21">
                  <c:v>14</c:v>
                </c:pt>
                <c:pt idx="22">
                  <c:v>24</c:v>
                </c:pt>
                <c:pt idx="23">
                  <c:v>16</c:v>
                </c:pt>
                <c:pt idx="24">
                  <c:v>28</c:v>
                </c:pt>
                <c:pt idx="25">
                  <c:v>19</c:v>
                </c:pt>
                <c:pt idx="26">
                  <c:v>11</c:v>
                </c:pt>
                <c:pt idx="27">
                  <c:v>10</c:v>
                </c:pt>
                <c:pt idx="28">
                  <c:v>27</c:v>
                </c:pt>
                <c:pt idx="29">
                  <c:v>15</c:v>
                </c:pt>
                <c:pt idx="30">
                  <c:v>1</c:v>
                </c:pt>
                <c:pt idx="31">
                  <c:v>2</c:v>
                </c:pt>
              </c:numCache>
            </c:numRef>
          </c:xVal>
          <c:yVal>
            <c:numRef>
              <c:f>Sheet1!$D$2:$D$33</c:f>
              <c:numCache>
                <c:formatCode>_("$"* #,##0_);_("$"* \(#,##0\);_("$"* "-"_);_(@_)</c:formatCode>
                <c:ptCount val="32"/>
                <c:pt idx="0">
                  <c:v>231385518</c:v>
                </c:pt>
                <c:pt idx="1">
                  <c:v>218228694</c:v>
                </c:pt>
                <c:pt idx="2">
                  <c:v>216749367</c:v>
                </c:pt>
                <c:pt idx="3">
                  <c:v>216614008</c:v>
                </c:pt>
                <c:pt idx="4">
                  <c:v>214145655</c:v>
                </c:pt>
                <c:pt idx="5">
                  <c:v>210781361</c:v>
                </c:pt>
                <c:pt idx="6">
                  <c:v>204713154</c:v>
                </c:pt>
                <c:pt idx="7">
                  <c:v>204039300</c:v>
                </c:pt>
                <c:pt idx="8">
                  <c:v>202755153</c:v>
                </c:pt>
                <c:pt idx="9">
                  <c:v>202659073</c:v>
                </c:pt>
                <c:pt idx="10">
                  <c:v>201274115</c:v>
                </c:pt>
                <c:pt idx="11">
                  <c:v>200893810</c:v>
                </c:pt>
                <c:pt idx="12">
                  <c:v>200593459</c:v>
                </c:pt>
                <c:pt idx="13">
                  <c:v>199876795</c:v>
                </c:pt>
                <c:pt idx="14">
                  <c:v>199841623</c:v>
                </c:pt>
                <c:pt idx="15">
                  <c:v>199335990</c:v>
                </c:pt>
                <c:pt idx="16">
                  <c:v>199101772</c:v>
                </c:pt>
                <c:pt idx="17">
                  <c:v>197637354</c:v>
                </c:pt>
                <c:pt idx="18">
                  <c:v>196611667</c:v>
                </c:pt>
                <c:pt idx="19">
                  <c:v>195831178</c:v>
                </c:pt>
                <c:pt idx="20">
                  <c:v>195780141</c:v>
                </c:pt>
                <c:pt idx="21">
                  <c:v>195362741</c:v>
                </c:pt>
                <c:pt idx="22">
                  <c:v>194669953</c:v>
                </c:pt>
                <c:pt idx="23">
                  <c:v>194162965</c:v>
                </c:pt>
                <c:pt idx="24">
                  <c:v>193994032</c:v>
                </c:pt>
                <c:pt idx="25">
                  <c:v>193510405</c:v>
                </c:pt>
                <c:pt idx="26">
                  <c:v>192619204</c:v>
                </c:pt>
                <c:pt idx="27">
                  <c:v>191282501</c:v>
                </c:pt>
                <c:pt idx="28">
                  <c:v>190989245</c:v>
                </c:pt>
                <c:pt idx="29">
                  <c:v>186649624</c:v>
                </c:pt>
                <c:pt idx="30">
                  <c:v>184288252</c:v>
                </c:pt>
                <c:pt idx="31">
                  <c:v>182498749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5B8-114B-9AB6-D003DE84F2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0053216"/>
        <c:axId val="390005344"/>
      </c:scatterChart>
      <c:valAx>
        <c:axId val="390053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Draft Pick Position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005344"/>
        <c:crosses val="autoZero"/>
        <c:crossBetween val="midCat"/>
      </c:valAx>
      <c:valAx>
        <c:axId val="39000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Cap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053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Win</a:t>
            </a:r>
            <a:r>
              <a:rPr lang="en-US" baseline="0"/>
              <a:t> % to Cap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 Total Cap 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63649409448818894"/>
                  <c:y val="-0.4483373432487605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/>
                      <a:t>R² = 0.0029</a:t>
                    </a:r>
                    <a:endParaRPr lang="en-US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Sheet1!$C$2:$C$33</c:f>
              <c:numCache>
                <c:formatCode>0.0%</c:formatCode>
                <c:ptCount val="32"/>
                <c:pt idx="0">
                  <c:v>0.70599999999999996</c:v>
                </c:pt>
                <c:pt idx="1">
                  <c:v>0.23499999999999999</c:v>
                </c:pt>
                <c:pt idx="2">
                  <c:v>0.47099999999999997</c:v>
                </c:pt>
                <c:pt idx="3">
                  <c:v>0.58799999999999997</c:v>
                </c:pt>
                <c:pt idx="4">
                  <c:v>0.20599999999999999</c:v>
                </c:pt>
                <c:pt idx="5">
                  <c:v>0.52900000000000003</c:v>
                </c:pt>
                <c:pt idx="6">
                  <c:v>0.58799999999999997</c:v>
                </c:pt>
                <c:pt idx="7">
                  <c:v>0.41199999999999998</c:v>
                </c:pt>
                <c:pt idx="8">
                  <c:v>0.64700000000000002</c:v>
                </c:pt>
                <c:pt idx="9">
                  <c:v>0.58799999999999997</c:v>
                </c:pt>
                <c:pt idx="10">
                  <c:v>0.52900000000000003</c:v>
                </c:pt>
                <c:pt idx="11">
                  <c:v>0.35299999999999998</c:v>
                </c:pt>
                <c:pt idx="12">
                  <c:v>0.58799999999999997</c:v>
                </c:pt>
                <c:pt idx="13">
                  <c:v>0.47099999999999997</c:v>
                </c:pt>
                <c:pt idx="14">
                  <c:v>0.41199999999999998</c:v>
                </c:pt>
                <c:pt idx="15">
                  <c:v>0.64700000000000002</c:v>
                </c:pt>
                <c:pt idx="16">
                  <c:v>0.52900000000000003</c:v>
                </c:pt>
                <c:pt idx="17">
                  <c:v>0.23499999999999999</c:v>
                </c:pt>
                <c:pt idx="18">
                  <c:v>0.41199999999999998</c:v>
                </c:pt>
                <c:pt idx="19">
                  <c:v>0.52900000000000003</c:v>
                </c:pt>
                <c:pt idx="20">
                  <c:v>0.70599999999999996</c:v>
                </c:pt>
                <c:pt idx="21">
                  <c:v>0.70599999999999996</c:v>
                </c:pt>
                <c:pt idx="22">
                  <c:v>0.70599999999999996</c:v>
                </c:pt>
                <c:pt idx="23">
                  <c:v>0.47099999999999997</c:v>
                </c:pt>
                <c:pt idx="24">
                  <c:v>0.23499999999999999</c:v>
                </c:pt>
                <c:pt idx="25">
                  <c:v>0.52900000000000003</c:v>
                </c:pt>
                <c:pt idx="26">
                  <c:v>0.29399999999999998</c:v>
                </c:pt>
                <c:pt idx="27">
                  <c:v>0.17599999999999999</c:v>
                </c:pt>
                <c:pt idx="28">
                  <c:v>0.76500000000000001</c:v>
                </c:pt>
                <c:pt idx="29">
                  <c:v>0.76500000000000001</c:v>
                </c:pt>
                <c:pt idx="30">
                  <c:v>0.55900000000000005</c:v>
                </c:pt>
                <c:pt idx="31">
                  <c:v>0.41199999999999998</c:v>
                </c:pt>
              </c:numCache>
            </c:numRef>
          </c:xVal>
          <c:yVal>
            <c:numRef>
              <c:f>Sheet1!$D$2:$D$33</c:f>
              <c:numCache>
                <c:formatCode>_("$"* #,##0_);_("$"* \(#,##0\);_("$"* "-"_);_(@_)</c:formatCode>
                <c:ptCount val="32"/>
                <c:pt idx="0">
                  <c:v>205643002</c:v>
                </c:pt>
                <c:pt idx="1">
                  <c:v>203671640</c:v>
                </c:pt>
                <c:pt idx="2">
                  <c:v>202441273</c:v>
                </c:pt>
                <c:pt idx="3">
                  <c:v>199373159</c:v>
                </c:pt>
                <c:pt idx="4">
                  <c:v>196592545</c:v>
                </c:pt>
                <c:pt idx="5">
                  <c:v>195163942</c:v>
                </c:pt>
                <c:pt idx="6">
                  <c:v>195101014</c:v>
                </c:pt>
                <c:pt idx="7">
                  <c:v>193941718</c:v>
                </c:pt>
                <c:pt idx="8">
                  <c:v>191131791</c:v>
                </c:pt>
                <c:pt idx="9">
                  <c:v>189930974</c:v>
                </c:pt>
                <c:pt idx="10">
                  <c:v>189181452</c:v>
                </c:pt>
                <c:pt idx="11">
                  <c:v>188749384</c:v>
                </c:pt>
                <c:pt idx="12">
                  <c:v>188623718</c:v>
                </c:pt>
                <c:pt idx="13">
                  <c:v>188454009</c:v>
                </c:pt>
                <c:pt idx="14">
                  <c:v>188343846</c:v>
                </c:pt>
                <c:pt idx="15">
                  <c:v>187711864</c:v>
                </c:pt>
                <c:pt idx="16">
                  <c:v>187137746</c:v>
                </c:pt>
                <c:pt idx="17">
                  <c:v>186953103</c:v>
                </c:pt>
                <c:pt idx="18">
                  <c:v>185499791</c:v>
                </c:pt>
                <c:pt idx="19">
                  <c:v>185212258</c:v>
                </c:pt>
                <c:pt idx="20">
                  <c:v>184957146</c:v>
                </c:pt>
                <c:pt idx="21">
                  <c:v>184416734</c:v>
                </c:pt>
                <c:pt idx="22">
                  <c:v>184237454</c:v>
                </c:pt>
                <c:pt idx="23">
                  <c:v>182781957</c:v>
                </c:pt>
                <c:pt idx="24">
                  <c:v>182521051</c:v>
                </c:pt>
                <c:pt idx="25">
                  <c:v>181992647</c:v>
                </c:pt>
                <c:pt idx="26">
                  <c:v>181771931</c:v>
                </c:pt>
                <c:pt idx="27">
                  <c:v>180473269</c:v>
                </c:pt>
                <c:pt idx="28">
                  <c:v>180389514</c:v>
                </c:pt>
                <c:pt idx="29">
                  <c:v>177831945</c:v>
                </c:pt>
                <c:pt idx="30">
                  <c:v>177407130</c:v>
                </c:pt>
                <c:pt idx="31">
                  <c:v>172703125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136-5541-89C1-DF7A918C4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1402016"/>
        <c:axId val="391403664"/>
      </c:scatterChart>
      <c:valAx>
        <c:axId val="391402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Win</a:t>
                </a:r>
                <a:r>
                  <a:rPr lang="en-US" baseline="0"/>
                  <a:t>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403664"/>
        <c:crosses val="autoZero"/>
        <c:crossBetween val="midCat"/>
      </c:valAx>
      <c:valAx>
        <c:axId val="39140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Cap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402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Draft Pick Position to Cap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Draft Pick Position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69199693788276462"/>
                  <c:y val="-0.4554782735491396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Sheet1!$E$2:$E$33</c:f>
              <c:numCache>
                <c:formatCode>General</c:formatCode>
                <c:ptCount val="32"/>
                <c:pt idx="0">
                  <c:v>24</c:v>
                </c:pt>
                <c:pt idx="1">
                  <c:v>4</c:v>
                </c:pt>
                <c:pt idx="2">
                  <c:v>13</c:v>
                </c:pt>
                <c:pt idx="3">
                  <c:v>21</c:v>
                </c:pt>
                <c:pt idx="4">
                  <c:v>2</c:v>
                </c:pt>
                <c:pt idx="5">
                  <c:v>15</c:v>
                </c:pt>
                <c:pt idx="6">
                  <c:v>29</c:v>
                </c:pt>
                <c:pt idx="7">
                  <c:v>11</c:v>
                </c:pt>
                <c:pt idx="8">
                  <c:v>23</c:v>
                </c:pt>
                <c:pt idx="9">
                  <c:v>22</c:v>
                </c:pt>
                <c:pt idx="10">
                  <c:v>19</c:v>
                </c:pt>
                <c:pt idx="11">
                  <c:v>7</c:v>
                </c:pt>
                <c:pt idx="12">
                  <c:v>31</c:v>
                </c:pt>
                <c:pt idx="13">
                  <c:v>12</c:v>
                </c:pt>
                <c:pt idx="14">
                  <c:v>9</c:v>
                </c:pt>
                <c:pt idx="15">
                  <c:v>25</c:v>
                </c:pt>
                <c:pt idx="16">
                  <c:v>16</c:v>
                </c:pt>
                <c:pt idx="17">
                  <c:v>3</c:v>
                </c:pt>
                <c:pt idx="18">
                  <c:v>8</c:v>
                </c:pt>
                <c:pt idx="19">
                  <c:v>18</c:v>
                </c:pt>
                <c:pt idx="20">
                  <c:v>30</c:v>
                </c:pt>
                <c:pt idx="21">
                  <c:v>26</c:v>
                </c:pt>
                <c:pt idx="22">
                  <c:v>32</c:v>
                </c:pt>
                <c:pt idx="23">
                  <c:v>14</c:v>
                </c:pt>
                <c:pt idx="24">
                  <c:v>5</c:v>
                </c:pt>
                <c:pt idx="25">
                  <c:v>17</c:v>
                </c:pt>
                <c:pt idx="26">
                  <c:v>6</c:v>
                </c:pt>
                <c:pt idx="27">
                  <c:v>1</c:v>
                </c:pt>
                <c:pt idx="28">
                  <c:v>28</c:v>
                </c:pt>
                <c:pt idx="29">
                  <c:v>27</c:v>
                </c:pt>
                <c:pt idx="30">
                  <c:v>20</c:v>
                </c:pt>
                <c:pt idx="31">
                  <c:v>10</c:v>
                </c:pt>
              </c:numCache>
            </c:numRef>
          </c:xVal>
          <c:yVal>
            <c:numRef>
              <c:f>Sheet1!$D$2:$D$33</c:f>
              <c:numCache>
                <c:formatCode>_("$"* #,##0_);_("$"* \(#,##0\);_("$"* "-"_);_(@_)</c:formatCode>
                <c:ptCount val="32"/>
                <c:pt idx="0">
                  <c:v>205643002</c:v>
                </c:pt>
                <c:pt idx="1">
                  <c:v>203671640</c:v>
                </c:pt>
                <c:pt idx="2">
                  <c:v>202441273</c:v>
                </c:pt>
                <c:pt idx="3">
                  <c:v>199373159</c:v>
                </c:pt>
                <c:pt idx="4">
                  <c:v>196592545</c:v>
                </c:pt>
                <c:pt idx="5">
                  <c:v>195163942</c:v>
                </c:pt>
                <c:pt idx="6">
                  <c:v>195101014</c:v>
                </c:pt>
                <c:pt idx="7">
                  <c:v>193941718</c:v>
                </c:pt>
                <c:pt idx="8">
                  <c:v>191131791</c:v>
                </c:pt>
                <c:pt idx="9">
                  <c:v>189930974</c:v>
                </c:pt>
                <c:pt idx="10">
                  <c:v>189181452</c:v>
                </c:pt>
                <c:pt idx="11">
                  <c:v>188749384</c:v>
                </c:pt>
                <c:pt idx="12">
                  <c:v>188623718</c:v>
                </c:pt>
                <c:pt idx="13">
                  <c:v>188454009</c:v>
                </c:pt>
                <c:pt idx="14">
                  <c:v>188343846</c:v>
                </c:pt>
                <c:pt idx="15">
                  <c:v>187711864</c:v>
                </c:pt>
                <c:pt idx="16">
                  <c:v>187137746</c:v>
                </c:pt>
                <c:pt idx="17">
                  <c:v>186953103</c:v>
                </c:pt>
                <c:pt idx="18">
                  <c:v>185499791</c:v>
                </c:pt>
                <c:pt idx="19">
                  <c:v>185212258</c:v>
                </c:pt>
                <c:pt idx="20">
                  <c:v>184957146</c:v>
                </c:pt>
                <c:pt idx="21">
                  <c:v>184416734</c:v>
                </c:pt>
                <c:pt idx="22">
                  <c:v>184237454</c:v>
                </c:pt>
                <c:pt idx="23">
                  <c:v>182781957</c:v>
                </c:pt>
                <c:pt idx="24">
                  <c:v>182521051</c:v>
                </c:pt>
                <c:pt idx="25">
                  <c:v>181992647</c:v>
                </c:pt>
                <c:pt idx="26">
                  <c:v>181771931</c:v>
                </c:pt>
                <c:pt idx="27">
                  <c:v>180473269</c:v>
                </c:pt>
                <c:pt idx="28">
                  <c:v>180389514</c:v>
                </c:pt>
                <c:pt idx="29">
                  <c:v>177831945</c:v>
                </c:pt>
                <c:pt idx="30">
                  <c:v>177407130</c:v>
                </c:pt>
                <c:pt idx="31">
                  <c:v>172703125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DB-A64D-85BD-3FFEDB337F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415296"/>
        <c:axId val="74419120"/>
      </c:scatterChart>
      <c:valAx>
        <c:axId val="74415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Draft Position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19120"/>
        <c:crosses val="autoZero"/>
        <c:crossBetween val="midCat"/>
      </c:valAx>
      <c:valAx>
        <c:axId val="7441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Cap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15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5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6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2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9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7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1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2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4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6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1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52" r:id="rId6"/>
    <p:sldLayoutId id="2147483747" r:id="rId7"/>
    <p:sldLayoutId id="2147483748" r:id="rId8"/>
    <p:sldLayoutId id="2147483749" r:id="rId9"/>
    <p:sldLayoutId id="2147483751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otrac.com/nfl/cap/2021/" TargetMode="External"/><Relationship Id="rId13" Type="http://schemas.openxmlformats.org/officeDocument/2006/relationships/hyperlink" Target="https://www.graduatetutor.com/statistics-tutor/interpreting-regression-output/#:~:text=Statistically%20speaking%2C%20the%20significance%20F,regression%20output%20are%20actually%20zero" TargetMode="External"/><Relationship Id="rId3" Type="http://schemas.openxmlformats.org/officeDocument/2006/relationships/hyperlink" Target="https://bleacherreport.com/articles/1665623-how-does-the-salary-cap-work-in-the-nfl" TargetMode="External"/><Relationship Id="rId7" Type="http://schemas.openxmlformats.org/officeDocument/2006/relationships/hyperlink" Target="https://www.tankathon.com/nfl" TargetMode="External"/><Relationship Id="rId12" Type="http://schemas.openxmlformats.org/officeDocument/2006/relationships/hyperlink" Target="https://sports.nbcsports.com/2020/04/25/nfl-draft-order-2020/" TargetMode="External"/><Relationship Id="rId2" Type="http://schemas.openxmlformats.org/officeDocument/2006/relationships/hyperlink" Target="https://scholarworks.calstate.edu/downloads/z603qz23h?locale=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verthecap.com/salary-cap-space/" TargetMode="External"/><Relationship Id="rId11" Type="http://schemas.openxmlformats.org/officeDocument/2006/relationships/hyperlink" Target="https://www.nfl.com/news/2021-nfl-draft-order-for-all-seven-rounds" TargetMode="External"/><Relationship Id="rId5" Type="http://schemas.openxmlformats.org/officeDocument/2006/relationships/hyperlink" Target="https://overthecap.com/" TargetMode="External"/><Relationship Id="rId10" Type="http://schemas.openxmlformats.org/officeDocument/2006/relationships/hyperlink" Target="https://www.spotrac.com/nfl/cap/2019/" TargetMode="External"/><Relationship Id="rId4" Type="http://schemas.openxmlformats.org/officeDocument/2006/relationships/hyperlink" Target="https://www.nfl.com/news/nfl-informs-clubs-2022-salary-cap-projected-to-be-208-2-million" TargetMode="External"/><Relationship Id="rId9" Type="http://schemas.openxmlformats.org/officeDocument/2006/relationships/hyperlink" Target="https://www.spotrac.com/nfl/cap/202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witter.com/marcus_mosher/status/1493067757138628609?s=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d and blue gradient color background-color">
            <a:extLst>
              <a:ext uri="{FF2B5EF4-FFF2-40B4-BE49-F238E27FC236}">
                <a16:creationId xmlns:a16="http://schemas.microsoft.com/office/drawing/2014/main" id="{E52BACA8-DC80-4295-B1FC-CC3D92539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06" b="34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32707-D8A7-AE4F-97D7-032635733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Salary Management in the NFL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62E58-6877-9D46-8FA2-D8C6E0C13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/>
              <a:t>Jarrett Markman</a:t>
            </a:r>
          </a:p>
        </p:txBody>
      </p:sp>
    </p:spTree>
    <p:extLst>
      <p:ext uri="{BB962C8B-B14F-4D97-AF65-F5344CB8AC3E}">
        <p14:creationId xmlns:p14="http://schemas.microsoft.com/office/powerpoint/2010/main" val="288617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3BABFF-9810-5943-8939-4D9EE480EA48}"/>
              </a:ext>
            </a:extLst>
          </p:cNvPr>
          <p:cNvSpPr txBox="1"/>
          <p:nvPr/>
        </p:nvSpPr>
        <p:spPr>
          <a:xfrm>
            <a:off x="1045029" y="1080655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 Total Cap – Win %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A8E4D2-78EC-9749-93A7-1C0698E4BE9C}"/>
              </a:ext>
            </a:extLst>
          </p:cNvPr>
          <p:cNvSpPr txBox="1"/>
          <p:nvPr/>
        </p:nvSpPr>
        <p:spPr>
          <a:xfrm>
            <a:off x="6602681" y="1080655"/>
            <a:ext cx="507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 Total Cap – Draft Pick Position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F26EC-630B-594E-9EEB-413032C7E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2113809"/>
            <a:ext cx="5718155" cy="39425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8D19D-E9CB-D842-AAE9-9DBAEED1E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16" y="2113809"/>
            <a:ext cx="5628383" cy="394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9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AA12-2882-0A4C-AF8A-5A3BA0D4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C35D-487A-1343-B5E4-4C8FAB0A2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500" dirty="0"/>
              <a:t>In 2019 there were R correlation coefficients of ~ .18 for both Total Cap to (win% and draft pick position).</a:t>
            </a:r>
          </a:p>
          <a:p>
            <a:r>
              <a:rPr lang="en-US" sz="1500" dirty="0"/>
              <a:t>In 2020 there were R correlation coefficients of ~ .44 and .33 for Total Cap to (win % and draft pick position).</a:t>
            </a:r>
          </a:p>
          <a:p>
            <a:r>
              <a:rPr lang="en-US" sz="1500" dirty="0"/>
              <a:t>In 2021 there were R correlation coefficients of ~ .05 and .04 for Total Cap to (win % and draft pick position). </a:t>
            </a:r>
          </a:p>
          <a:p>
            <a:r>
              <a:rPr lang="en-US" sz="1500" dirty="0"/>
              <a:t>For team salaries, I think it’s fair to say that it’s inconclusive if team spending is related to success or not. In 2019 and 2021 there was no correlation between total cap and win % and total cap and draft pick position. However, it 2020, there was a small positive correlation between total cap and win% and total cap and draft pick position.</a:t>
            </a:r>
          </a:p>
          <a:p>
            <a:r>
              <a:rPr lang="en-US" sz="1500" dirty="0"/>
              <a:t>I would say that because the data proves no strong positive correlation between either win % or draft pick position and total cap, it doesn’t make much sense for NFL teams to be under the belief that more spending leads to more success.</a:t>
            </a:r>
          </a:p>
          <a:p>
            <a:r>
              <a:rPr lang="en-US" sz="1500" dirty="0"/>
              <a:t>In my opinion, I believe that teams should approach NFL spending more efficiently, and just aimlessly throwing money at certain players when the team isn’t currently competitive is a poor strategy for team building. </a:t>
            </a:r>
          </a:p>
        </p:txBody>
      </p:sp>
    </p:spTree>
    <p:extLst>
      <p:ext uri="{BB962C8B-B14F-4D97-AF65-F5344CB8AC3E}">
        <p14:creationId xmlns:p14="http://schemas.microsoft.com/office/powerpoint/2010/main" val="415399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E7DF-FC8D-544D-BF19-D63FB09F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4EBC8-9512-5240-B2EC-B09D79D86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hlinkClick r:id="rId2"/>
              </a:rPr>
              <a:t>https://scholarworks.calstate.edu/downloads/z603qz23h?locale=en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https://bleacherreport.com/articles/1665623-how-does-the-salary-cap-work-in-the-nfl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https://www.nfl.com/news/nfl-informs-clubs-2022-salary-cap-projected-to-be-208-2-million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https://overthecap.com/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https://overthecap.com/salary-cap-space/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https://www.tankathon.com/nfl</a:t>
            </a:r>
            <a:endParaRPr lang="en-US" dirty="0"/>
          </a:p>
          <a:p>
            <a:r>
              <a:rPr lang="en-US" dirty="0">
                <a:hlinkClick r:id="rId8"/>
              </a:rPr>
              <a:t>https://www.spotrac.com/nfl/cap/2021/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https://www.spotrac.com/nfl/cap/2020/</a:t>
            </a:r>
            <a:r>
              <a:rPr lang="en-US" dirty="0"/>
              <a:t> </a:t>
            </a:r>
          </a:p>
          <a:p>
            <a:r>
              <a:rPr lang="en-US" dirty="0">
                <a:hlinkClick r:id="rId10"/>
              </a:rPr>
              <a:t>https://www.spotrac.com/nfl/cap/2019/</a:t>
            </a:r>
            <a:endParaRPr lang="en-US" dirty="0"/>
          </a:p>
          <a:p>
            <a:r>
              <a:rPr lang="en-US" dirty="0">
                <a:hlinkClick r:id="rId11"/>
              </a:rPr>
              <a:t>https://www.nfl.com/news/2021-nfl-draft-order-for-all-seven-rounds</a:t>
            </a:r>
            <a:endParaRPr lang="en-US" dirty="0"/>
          </a:p>
          <a:p>
            <a:r>
              <a:rPr lang="en-US" dirty="0">
                <a:hlinkClick r:id="rId12"/>
              </a:rPr>
              <a:t>https://sports.nbcsports.com/2020/04/25/nfl-draft-order-2020/</a:t>
            </a:r>
            <a:endParaRPr lang="en-US" dirty="0"/>
          </a:p>
          <a:p>
            <a:r>
              <a:rPr lang="en-US" dirty="0">
                <a:hlinkClick r:id="rId13"/>
              </a:rPr>
              <a:t>https://www.graduatetutor.com/statistics-tutor/interpreting-regression-output/#:~:text=Statistically%20speaking%2C%20the%20significance%20F,regression%20output%20are%20actually%20zero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1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DB8C-8834-7F46-B81C-5311DF41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8DAC-720F-3D48-8318-8553F5F9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Every single professional sport has a finite amount of money given dedicated to paying salaries to their players. In the NFL, there are many teams that have a variety of different strategies in forming their teams based on salaries. It’s very common for teams to invest a lot of money in a position like quarterback, however, for some teams the quarterback can cost upwards of 20% of the team's cap space. Many teams find a lot of success with quarterbacks on rookie contracts, such as the 2021-2022 Cincinnati Bengals. Is there a way that teams should effectively use their allotted cap space? Does more spending lead to more success in the NFL? Is there a way to convey how teams should use their cap space in today’s NFL?</a:t>
            </a:r>
          </a:p>
        </p:txBody>
      </p:sp>
    </p:spTree>
    <p:extLst>
      <p:ext uri="{BB962C8B-B14F-4D97-AF65-F5344CB8AC3E}">
        <p14:creationId xmlns:p14="http://schemas.microsoft.com/office/powerpoint/2010/main" val="225999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797BF-F7D2-C04E-96EF-B9335F25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3DEE-3117-A141-A379-1453A44CE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>
                <a:hlinkClick r:id="rId2"/>
              </a:rPr>
              <a:t>https://twitter.com/marcus_mosher/status/1493067757138628609?s=10</a:t>
            </a:r>
            <a:r>
              <a:rPr lang="en-US" sz="1700"/>
              <a:t> 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16BE297-0D24-474E-AA5A-A25955205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0640" y="913678"/>
            <a:ext cx="6656832" cy="49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43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2304-089F-834C-864C-973CA30E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Salary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B433-193D-C843-91FD-8280D1FE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2019, 2020, 2021 Seasons</a:t>
            </a:r>
          </a:p>
          <a:p>
            <a:r>
              <a:rPr lang="en-US" dirty="0"/>
              <a:t>Data found from </a:t>
            </a:r>
            <a:r>
              <a:rPr lang="en-US" dirty="0" err="1"/>
              <a:t>spotrac.com</a:t>
            </a:r>
            <a:r>
              <a:rPr lang="en-US" dirty="0"/>
              <a:t> and </a:t>
            </a:r>
            <a:r>
              <a:rPr lang="en-US" dirty="0" err="1"/>
              <a:t>overthecap.com</a:t>
            </a:r>
            <a:endParaRPr lang="en-US" dirty="0"/>
          </a:p>
          <a:p>
            <a:r>
              <a:rPr lang="en-US" dirty="0"/>
              <a:t>Used Total Cap $ for all cap allocations in that year</a:t>
            </a:r>
          </a:p>
          <a:p>
            <a:r>
              <a:rPr lang="en-US" dirty="0"/>
              <a:t>Used win % and draft pick position as a measurement of success</a:t>
            </a:r>
          </a:p>
          <a:p>
            <a:r>
              <a:rPr lang="en-US" dirty="0"/>
              <a:t>Regression models and correlation coefficients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5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12C9-3A1B-7742-A5E8-5C32A864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3F8E45-C520-4349-B320-4C1620EA4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294371"/>
              </p:ext>
            </p:extLst>
          </p:nvPr>
        </p:nvGraphicFramePr>
        <p:xfrm>
          <a:off x="1116013" y="2478088"/>
          <a:ext cx="4979987" cy="3694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57F2280-2731-1542-8986-1430DC8C48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655280"/>
              </p:ext>
            </p:extLst>
          </p:nvPr>
        </p:nvGraphicFramePr>
        <p:xfrm>
          <a:off x="6303709" y="2478088"/>
          <a:ext cx="4979987" cy="3694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0756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6C156-C1C0-EC46-BE33-64A155790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92" y="2101059"/>
            <a:ext cx="5498408" cy="414536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3BABFF-9810-5943-8939-4D9EE480EA48}"/>
              </a:ext>
            </a:extLst>
          </p:cNvPr>
          <p:cNvSpPr txBox="1"/>
          <p:nvPr/>
        </p:nvSpPr>
        <p:spPr>
          <a:xfrm>
            <a:off x="1045029" y="1080655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 Total Cap – Win %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4289DD-39E5-DC4F-80B0-6900CEF2B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92" y="2101060"/>
            <a:ext cx="5468916" cy="4145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A8E4D2-78EC-9749-93A7-1C0698E4BE9C}"/>
              </a:ext>
            </a:extLst>
          </p:cNvPr>
          <p:cNvSpPr txBox="1"/>
          <p:nvPr/>
        </p:nvSpPr>
        <p:spPr>
          <a:xfrm>
            <a:off x="6602681" y="1080655"/>
            <a:ext cx="507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 Total Cap – Draft Pick Position Regression</a:t>
            </a:r>
          </a:p>
        </p:txBody>
      </p:sp>
    </p:spTree>
    <p:extLst>
      <p:ext uri="{BB962C8B-B14F-4D97-AF65-F5344CB8AC3E}">
        <p14:creationId xmlns:p14="http://schemas.microsoft.com/office/powerpoint/2010/main" val="36928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0F07-181B-D54C-94D9-F15BB402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6D835D-94AC-7D47-9723-62103FD1A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267114"/>
              </p:ext>
            </p:extLst>
          </p:nvPr>
        </p:nvGraphicFramePr>
        <p:xfrm>
          <a:off x="1116013" y="2478088"/>
          <a:ext cx="4979987" cy="3694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E0BB2A-F3A9-5847-9955-103D47964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050235"/>
              </p:ext>
            </p:extLst>
          </p:nvPr>
        </p:nvGraphicFramePr>
        <p:xfrm>
          <a:off x="6096000" y="2478088"/>
          <a:ext cx="5187696" cy="3694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124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3BABFF-9810-5943-8939-4D9EE480EA48}"/>
              </a:ext>
            </a:extLst>
          </p:cNvPr>
          <p:cNvSpPr txBox="1"/>
          <p:nvPr/>
        </p:nvSpPr>
        <p:spPr>
          <a:xfrm>
            <a:off x="1045029" y="1080655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 Total Cap – Win %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A8E4D2-78EC-9749-93A7-1C0698E4BE9C}"/>
              </a:ext>
            </a:extLst>
          </p:cNvPr>
          <p:cNvSpPr txBox="1"/>
          <p:nvPr/>
        </p:nvSpPr>
        <p:spPr>
          <a:xfrm>
            <a:off x="6602681" y="1080655"/>
            <a:ext cx="507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 Total Cap – Draft Pick Position Regression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7F9FBF1-A020-A947-B7AA-C1CACBE48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27" y="2204955"/>
            <a:ext cx="5549873" cy="397021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A8E7E0-6EA8-AB40-9BF5-6517F5036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4955"/>
            <a:ext cx="5502320" cy="397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3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0F07-181B-D54C-94D9-F15BB402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97257D-E535-7340-A723-DBFC74B3E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264411"/>
              </p:ext>
            </p:extLst>
          </p:nvPr>
        </p:nvGraphicFramePr>
        <p:xfrm>
          <a:off x="1116013" y="2478088"/>
          <a:ext cx="4979987" cy="3694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21466D-5FCE-4744-B992-C868DA3ABF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483227"/>
              </p:ext>
            </p:extLst>
          </p:nvPr>
        </p:nvGraphicFramePr>
        <p:xfrm>
          <a:off x="6096000" y="2478088"/>
          <a:ext cx="5187696" cy="3694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28629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703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Salary Management in the NFL</vt:lpstr>
      <vt:lpstr>Methodology</vt:lpstr>
      <vt:lpstr>PowerPoint Presentation</vt:lpstr>
      <vt:lpstr>Team Salary Evaluation</vt:lpstr>
      <vt:lpstr>2019</vt:lpstr>
      <vt:lpstr>PowerPoint Presentation</vt:lpstr>
      <vt:lpstr>2020</vt:lpstr>
      <vt:lpstr>PowerPoint Presentation</vt:lpstr>
      <vt:lpstr>2021</vt:lpstr>
      <vt:lpstr>PowerPoint Presentation</vt:lpstr>
      <vt:lpstr>Analysis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Management in the NFL</dc:title>
  <dc:creator>Jarrett Markman</dc:creator>
  <cp:lastModifiedBy>Jarrett Markman</cp:lastModifiedBy>
  <cp:revision>30</cp:revision>
  <dcterms:created xsi:type="dcterms:W3CDTF">2022-02-01T04:53:02Z</dcterms:created>
  <dcterms:modified xsi:type="dcterms:W3CDTF">2022-04-08T19:48:55Z</dcterms:modified>
</cp:coreProperties>
</file>