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723af9c8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723af9c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c188c1a0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c188c1a0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4afa4e0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4afa4e0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4afa4e05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4afa4e0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9e2e566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9e2e56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9e2e5664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9e2e5664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9e2e5664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9e2e5664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9e2e5664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09e2e5664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9e2e5664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09e2e5664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9e2e5664e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09e2e5664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8b8328b2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8b8328b2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f9ca9b33c_2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f9ca9b33c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f9ca9b33c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f9ca9b33c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cf9ca9b33c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cf9ca9b33c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cf9ca9b33c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cf9ca9b33c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cf9ca9b33c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cf9ca9b33c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cf9ca9b33c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cf9ca9b33c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f9ca9b33c_2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f9ca9b33c_2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cf9ca9b33c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cf9ca9b33c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f9ca9b33c_2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f9ca9b33c_2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cf9ca9b33c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cf9ca9b33c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c188c1a0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c188c1a0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fc188c1a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fc188c1a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f9ca9b33c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f9ca9b33c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0723af9c8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0723af9c8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063e14dcf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063e14dcf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c188c1a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c188c1a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c188c1a0e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c188c1a0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cf9ca9b33c_2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cf9ca9b33c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c188c1a0e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c188c1a0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723af9c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723af9c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c188c1a0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c188c1a0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si.com/more-sports/2011/08/03/defending-qb-rating"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hyperlink" Target="https://www.pro-football-reference.com/teams/nwe/" TargetMode="External"/><Relationship Id="rId13" Type="http://schemas.openxmlformats.org/officeDocument/2006/relationships/hyperlink" Target="https://www.pro-football-reference.com/boxscores/200201270pit.htm" TargetMode="External"/><Relationship Id="rId3" Type="http://schemas.openxmlformats.org/officeDocument/2006/relationships/hyperlink" Target="https://scholarworks.calstate.edu/downloads/z603qz23h" TargetMode="External"/><Relationship Id="rId7" Type="http://schemas.openxmlformats.org/officeDocument/2006/relationships/hyperlink" Target="https://www.pro-football-reference.com/teams/nwe/2009.htm" TargetMode="External"/><Relationship Id="rId12" Type="http://schemas.openxmlformats.org/officeDocument/2006/relationships/hyperlink" Target="https://www.pro-football-reference.com/players/comeback.cgi?player=BradTo00"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www.pro-football-reference.com/teams/nwe/2008.htm" TargetMode="External"/><Relationship Id="rId11" Type="http://schemas.openxmlformats.org/officeDocument/2006/relationships/hyperlink" Target="https://www.pro-football-reference.com/players/B/BradTo00.htm" TargetMode="External"/><Relationship Id="rId5" Type="http://schemas.openxmlformats.org/officeDocument/2006/relationships/hyperlink" Target="https://www.youtube.com/watch?v=1SxpiE0_FNY" TargetMode="External"/><Relationship Id="rId10" Type="http://schemas.openxmlformats.org/officeDocument/2006/relationships/hyperlink" Target="https://www.pro-football-reference.com/teams/gnb/" TargetMode="External"/><Relationship Id="rId4" Type="http://schemas.openxmlformats.org/officeDocument/2006/relationships/hyperlink" Target="https://www.pro-football-reference.com/leaders/pass_att_career.htm" TargetMode="External"/><Relationship Id="rId9" Type="http://schemas.openxmlformats.org/officeDocument/2006/relationships/hyperlink" Target="https://www.pro-football-reference.com/teams/clt/"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www.pro-football-reference.com/teams/nwe/2019.htm" TargetMode="External"/><Relationship Id="rId13" Type="http://schemas.openxmlformats.org/officeDocument/2006/relationships/hyperlink" Target="https://www.si.com/more-sports/2011/08/03/defending-qb-rating" TargetMode="External"/><Relationship Id="rId3" Type="http://schemas.openxmlformats.org/officeDocument/2006/relationships/hyperlink" Target="https://www.pro-football-reference.com/boxscores/201702050atl.htm" TargetMode="External"/><Relationship Id="rId7" Type="http://schemas.openxmlformats.org/officeDocument/2006/relationships/hyperlink" Target="https://www.pro-football-reference.com/teams/tam/2020.htm" TargetMode="External"/><Relationship Id="rId12" Type="http://schemas.openxmlformats.org/officeDocument/2006/relationships/hyperlink" Target="https://www.statmuse.com/nfl/ask/average-qb-passer-rating-201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hyperlink" Target="https://www.pro-football-reference.com/teams/tam/2019.htm" TargetMode="External"/><Relationship Id="rId11" Type="http://schemas.openxmlformats.org/officeDocument/2006/relationships/hyperlink" Target="https://www.statmuse.com/nfl/ask/average-qb-passer-rating-2003" TargetMode="External"/><Relationship Id="rId5" Type="http://schemas.openxmlformats.org/officeDocument/2006/relationships/hyperlink" Target="https://www.youtube.com/watch?v=DJh9lQ8x7qQ" TargetMode="External"/><Relationship Id="rId10" Type="http://schemas.openxmlformats.org/officeDocument/2006/relationships/hyperlink" Target="https://www.statmuse.com/nfl/ask/average-qb-passer-rating-2001" TargetMode="External"/><Relationship Id="rId4" Type="http://schemas.openxmlformats.org/officeDocument/2006/relationships/hyperlink" Target="https://www.espn.com/nfl/boxscore/_/gameId/400927752" TargetMode="External"/><Relationship Id="rId9" Type="http://schemas.openxmlformats.org/officeDocument/2006/relationships/hyperlink" Target="https://www.pro-football-reference.com/teams/nwe/2021.htm"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www.pro-football-reference.com/players/B/BreeDr00.htm" TargetMode="External"/><Relationship Id="rId3" Type="http://schemas.openxmlformats.org/officeDocument/2006/relationships/hyperlink" Target="https://www.pro-football-reference.com/players/R/RodgAa00.htm" TargetMode="External"/><Relationship Id="rId7" Type="http://schemas.openxmlformats.org/officeDocument/2006/relationships/hyperlink" Target="https://www.statmuse.com/nfl/ask/peyton-manning-playoff-stats"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www.pro-football-reference.com/players/M/MannPe00.htm" TargetMode="External"/><Relationship Id="rId11" Type="http://schemas.openxmlformats.org/officeDocument/2006/relationships/hyperlink" Target="https://www.statmuse.com/nfl/ask/patrick-mahomes-playoff-stats" TargetMode="External"/><Relationship Id="rId5" Type="http://schemas.openxmlformats.org/officeDocument/2006/relationships/hyperlink" Target="https://www.statmuse.com/nfl/ask/tom-brady-career-playoff-game-stats" TargetMode="External"/><Relationship Id="rId10" Type="http://schemas.openxmlformats.org/officeDocument/2006/relationships/hyperlink" Target="https://www.pro-football-reference.com/players/M/MahoPa00.htm" TargetMode="External"/><Relationship Id="rId4" Type="http://schemas.openxmlformats.org/officeDocument/2006/relationships/hyperlink" Target="https://www.statmuse.com/nfl/ask/aaron-rodgers-career-playoff-game-stats" TargetMode="External"/><Relationship Id="rId9" Type="http://schemas.openxmlformats.org/officeDocument/2006/relationships/hyperlink" Target="https://www.statmuse.com/nfl/ask/drew-brees-playoff-stats"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1SxpiE0_FNY"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28300"/>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Quarterback Analysis and Why Tom Brady is one of the Most Overrated Players of All-Time</a:t>
            </a:r>
            <a:endParaRPr>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527300" y="28044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Jarrett Markman</a:t>
            </a:r>
            <a:endParaRPr>
              <a:solidFill>
                <a:schemeClr val="dk1"/>
              </a:solidFill>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6206950" y="2206450"/>
            <a:ext cx="2937051" cy="2937051"/>
          </a:xfrm>
          <a:prstGeom prst="rect">
            <a:avLst/>
          </a:prstGeom>
          <a:noFill/>
          <a:ln>
            <a:noFill/>
          </a:ln>
        </p:spPr>
      </p:pic>
      <p:pic>
        <p:nvPicPr>
          <p:cNvPr id="57" name="Google Shape;57;p13"/>
          <p:cNvPicPr preferRelativeResize="0"/>
          <p:nvPr/>
        </p:nvPicPr>
        <p:blipFill>
          <a:blip r:embed="rId4">
            <a:alphaModFix/>
          </a:blip>
          <a:stretch>
            <a:fillRect/>
          </a:stretch>
        </p:blipFill>
        <p:spPr>
          <a:xfrm>
            <a:off x="6148500" y="2220550"/>
            <a:ext cx="2846751" cy="28467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Obviously randomness and luck are a part of football, but this just goes to show that tom Brady gets credit as the “GOAT” while he consistently underperforms. Selecting specific games is extremely biased and flawed because all possible “GOATs” have bad performances, however this is just some conceptual evidence that Brady’s TEAMs find success in spite of him performing poorly, yet this kind of Super Bowl and playoff runs highlight that he’s not that good of a performer. Later on you can see that Aaron Rodgers actually performs better and still loses because the circumstances are different. Brady wins because his TEAMs win, not him.</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Contesting his Super Bowl win with the Bucs</a:t>
            </a:r>
            <a:endParaRPr dirty="0"/>
          </a:p>
        </p:txBody>
      </p:sp>
      <p:sp>
        <p:nvSpPr>
          <p:cNvPr id="118" name="Google Shape;11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The 2019 Tampa Bay Buccaneers were:</a:t>
            </a:r>
            <a:endParaRPr>
              <a:solidFill>
                <a:schemeClr val="dk1"/>
              </a:solidFill>
              <a:latin typeface="Times New Roman"/>
              <a:ea typeface="Times New Roman"/>
              <a:cs typeface="Times New Roman"/>
              <a:sym typeface="Times New Roman"/>
            </a:endParaRPr>
          </a:p>
          <a:p>
            <a:pPr marL="457200" lvl="0" indent="-317182" algn="l" rtl="0">
              <a:spcBef>
                <a:spcPts val="1200"/>
              </a:spcBef>
              <a:spcAft>
                <a:spcPts val="0"/>
              </a:spcAft>
              <a:buClr>
                <a:schemeClr val="dk1"/>
              </a:buClr>
              <a:buSzPct val="100000"/>
              <a:buFont typeface="Times New Roman"/>
              <a:buChar char="-"/>
            </a:pPr>
            <a:r>
              <a:rPr lang="en">
                <a:solidFill>
                  <a:schemeClr val="dk1"/>
                </a:solidFill>
                <a:latin typeface="Times New Roman"/>
                <a:ea typeface="Times New Roman"/>
                <a:cs typeface="Times New Roman"/>
                <a:sym typeface="Times New Roman"/>
              </a:rPr>
              <a:t>3rd in points and yards per game, 32nd in Turnovers, 29th in points allowed per game, 15th in yards allowed per game AND 20th in average offensive field position.</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The 2020 Tampa Bay Buccaneers were:</a:t>
            </a:r>
            <a:endParaRPr>
              <a:solidFill>
                <a:schemeClr val="dk1"/>
              </a:solidFill>
              <a:latin typeface="Times New Roman"/>
              <a:ea typeface="Times New Roman"/>
              <a:cs typeface="Times New Roman"/>
              <a:sym typeface="Times New Roman"/>
            </a:endParaRPr>
          </a:p>
          <a:p>
            <a:pPr marL="457200" lvl="0" indent="-317182" algn="l" rtl="0">
              <a:spcBef>
                <a:spcPts val="1200"/>
              </a:spcBef>
              <a:spcAft>
                <a:spcPts val="0"/>
              </a:spcAft>
              <a:buClr>
                <a:schemeClr val="dk1"/>
              </a:buClr>
              <a:buSzPct val="100000"/>
              <a:buFont typeface="Times New Roman"/>
              <a:buChar char="-"/>
            </a:pPr>
            <a:r>
              <a:rPr lang="en">
                <a:solidFill>
                  <a:schemeClr val="dk1"/>
                </a:solidFill>
                <a:latin typeface="Times New Roman"/>
                <a:ea typeface="Times New Roman"/>
                <a:cs typeface="Times New Roman"/>
                <a:sym typeface="Times New Roman"/>
              </a:rPr>
              <a:t>3rd in points per game, 7th in yards per game and turnovers, 8TH in POINTS ALLOWED PER GAME, 6TH IN YARDS ALLOWED PER GAME AND 4th in average offensive field position.</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a:solidFill>
                  <a:schemeClr val="dk1"/>
                </a:solidFill>
                <a:latin typeface="Times New Roman"/>
                <a:ea typeface="Times New Roman"/>
                <a:cs typeface="Times New Roman"/>
                <a:sym typeface="Times New Roman"/>
              </a:rPr>
              <a:t>The Buccaneers improved by 21 teams in points allowed/game, 9 teams in yards allowed per game, and 16 teams in average offensive field position. Those are 3 things that Tom Brady literally has no objective role in improving. Being a motivator can only go so far. Something Brady did do was improve the turnover situation, but the season before was just a historic turnover filled season by Jameis Winston. The Buccaneers defense and field position drastically improved over the seasons, which played the largest role in their success not Tom Brady. The Bucs won because they majorly improved in a variety of areas.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Adding on to his success with the Patriots</a:t>
            </a:r>
            <a:endParaRPr/>
          </a:p>
        </p:txBody>
      </p:sp>
      <p:sp>
        <p:nvSpPr>
          <p:cNvPr id="124" name="Google Shape;12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Two years removed from the Tom Brady era, the Patriots are somehow currently 8-4, led by rookie quarterback Mac Jones. Mac Jones was the fifth quarterback taken in the 2021 NFL draft, behind other rookie quarterbacks such as Trevor Lawrence, Zach Wilson, Trey Lance and Justin Fields. The consensus amongst multiple NFL fans is that the four other quarterbacks are better than Mac Jones. That is because, despite Mac Jones winning the most, most fans believe that the other quarterbacks are on subpar teams which is playing a large role in why the team is so bad. The thing with Brady is that fans have attached themselves to this belief that he’s the reason why New England is winning. That is simply not true. He was just the quarterback for the most successful franchise in the past 2 decades.</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20"/>
              <a:t>Tom Brady led 2019-2020 Patriots versus Mac Jones led 2021-2022 Patriots</a:t>
            </a:r>
            <a:endParaRPr sz="1920"/>
          </a:p>
        </p:txBody>
      </p:sp>
      <p:sp>
        <p:nvSpPr>
          <p:cNvPr id="130" name="Google Shape;13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The Tom Brady 2019-2020 Patriots had :</a:t>
            </a:r>
            <a:endParaRPr>
              <a:solidFill>
                <a:schemeClr val="dk1"/>
              </a:solidFill>
              <a:latin typeface="Times New Roman"/>
              <a:ea typeface="Times New Roman"/>
              <a:cs typeface="Times New Roman"/>
              <a:sym typeface="Times New Roman"/>
            </a:endParaRPr>
          </a:p>
          <a:p>
            <a:pPr marL="457200" lvl="0" indent="-330200" algn="l" rtl="0">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7th and 15th best offense in terms of points for and yards gained, respectively</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3rd best average field position</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best defense in terms of points allowed and yards gained</a:t>
            </a:r>
            <a:endParaRPr sz="16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Through week 11 the Mac Jones Patriots are:</a:t>
            </a:r>
            <a:endParaRPr>
              <a:solidFill>
                <a:schemeClr val="dk1"/>
              </a:solidFill>
              <a:latin typeface="Times New Roman"/>
              <a:ea typeface="Times New Roman"/>
              <a:cs typeface="Times New Roman"/>
              <a:sym typeface="Times New Roman"/>
            </a:endParaRPr>
          </a:p>
          <a:p>
            <a:pPr marL="457200" lvl="0" indent="-330200" algn="l" rtl="0">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6th and 17th best offense in terms of points for and yards gained, respectively</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best average field position</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best defense in terms of points allowed and 3rd best in terms of yards gained</a:t>
            </a:r>
            <a:endParaRPr sz="16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sz="1600">
                <a:solidFill>
                  <a:schemeClr val="dk1"/>
                </a:solidFill>
                <a:latin typeface="Times New Roman"/>
                <a:ea typeface="Times New Roman"/>
                <a:cs typeface="Times New Roman"/>
                <a:sym typeface="Times New Roman"/>
              </a:rPr>
              <a:t>The 2019-2020 Patriots were 10-1 through week 12 and finished 12-4, the 2021-2022 Patriots are 8-4 through week 12. Is Mac Jones a possible GOAT? It’s certainly possible, but Brady’s patriots and Mac Jones’ Patriots aren’t all that different.</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20" dirty="0"/>
              <a:t>Tom Brady in Super Bowl Wins with the Patriots</a:t>
            </a:r>
            <a:endParaRPr sz="2220" dirty="0"/>
          </a:p>
        </p:txBody>
      </p:sp>
      <p:sp>
        <p:nvSpPr>
          <p:cNvPr id="136" name="Google Shape;136;p26"/>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lnSpc>
                <a:spcPct val="50000"/>
              </a:lnSpc>
              <a:spcBef>
                <a:spcPts val="0"/>
              </a:spcBef>
              <a:spcAft>
                <a:spcPts val="0"/>
              </a:spcAft>
              <a:buNone/>
            </a:pPr>
            <a:r>
              <a:rPr lang="en" sz="1200" dirty="0">
                <a:solidFill>
                  <a:schemeClr val="dk1"/>
                </a:solidFill>
                <a:latin typeface="Times New Roman"/>
                <a:ea typeface="Times New Roman"/>
                <a:cs typeface="Times New Roman"/>
                <a:sym typeface="Times New Roman"/>
              </a:rPr>
              <a:t>2001-2002 Super Bowl</a:t>
            </a:r>
            <a:endParaRPr sz="1200" dirty="0">
              <a:solidFill>
                <a:schemeClr val="dk1"/>
              </a:solidFill>
              <a:latin typeface="Times New Roman"/>
              <a:ea typeface="Times New Roman"/>
              <a:cs typeface="Times New Roman"/>
              <a:sym typeface="Times New Roman"/>
            </a:endParaRPr>
          </a:p>
          <a:p>
            <a:pPr marL="457200" lvl="0" indent="-304800" algn="l" rtl="0">
              <a:lnSpc>
                <a:spcPct val="50000"/>
              </a:lnSpc>
              <a:spcBef>
                <a:spcPts val="120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77.3 Passer Rating</a:t>
            </a:r>
            <a:endParaRPr sz="1200" dirty="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1.0 TD%</a:t>
            </a:r>
            <a:endParaRPr sz="1200" dirty="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1.0 INT%</a:t>
            </a:r>
            <a:endParaRPr sz="1200" dirty="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5.01 ANY/A</a:t>
            </a:r>
            <a:endParaRPr sz="1200" dirty="0">
              <a:solidFill>
                <a:schemeClr val="dk1"/>
              </a:solidFill>
              <a:latin typeface="Times New Roman"/>
              <a:ea typeface="Times New Roman"/>
              <a:cs typeface="Times New Roman"/>
              <a:sym typeface="Times New Roman"/>
            </a:endParaRPr>
          </a:p>
          <a:p>
            <a:pPr marL="0" lvl="0" indent="0" algn="l" rtl="0">
              <a:lnSpc>
                <a:spcPct val="50000"/>
              </a:lnSpc>
              <a:spcBef>
                <a:spcPts val="1200"/>
              </a:spcBef>
              <a:spcAft>
                <a:spcPts val="0"/>
              </a:spcAft>
              <a:buNone/>
            </a:pPr>
            <a:r>
              <a:rPr lang="en" sz="1200" dirty="0">
                <a:solidFill>
                  <a:schemeClr val="dk1"/>
                </a:solidFill>
                <a:latin typeface="Times New Roman"/>
                <a:ea typeface="Times New Roman"/>
                <a:cs typeface="Times New Roman"/>
                <a:sym typeface="Times New Roman"/>
              </a:rPr>
              <a:t>2003-2004 Super Bowl</a:t>
            </a:r>
            <a:endParaRPr sz="1200" dirty="0">
              <a:solidFill>
                <a:schemeClr val="dk1"/>
              </a:solidFill>
              <a:latin typeface="Times New Roman"/>
              <a:ea typeface="Times New Roman"/>
              <a:cs typeface="Times New Roman"/>
              <a:sym typeface="Times New Roman"/>
            </a:endParaRPr>
          </a:p>
          <a:p>
            <a:pPr marL="457200" lvl="0" indent="-304800" algn="l" rtl="0">
              <a:lnSpc>
                <a:spcPct val="50000"/>
              </a:lnSpc>
              <a:spcBef>
                <a:spcPts val="120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84.5 Passer Rating</a:t>
            </a:r>
            <a:endParaRPr sz="1200" dirty="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4.0 TD%</a:t>
            </a:r>
            <a:endParaRPr sz="1200" dirty="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1.6 INT%</a:t>
            </a:r>
            <a:endParaRPr sz="1200" dirty="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6.37 ANY/A</a:t>
            </a:r>
            <a:endParaRPr sz="1200" dirty="0">
              <a:solidFill>
                <a:schemeClr val="dk1"/>
              </a:solidFill>
              <a:latin typeface="Times New Roman"/>
              <a:ea typeface="Times New Roman"/>
              <a:cs typeface="Times New Roman"/>
              <a:sym typeface="Times New Roman"/>
            </a:endParaRPr>
          </a:p>
          <a:p>
            <a:pPr marL="0" lvl="0" indent="0" algn="l" rtl="0">
              <a:lnSpc>
                <a:spcPct val="50000"/>
              </a:lnSpc>
              <a:spcBef>
                <a:spcPts val="1200"/>
              </a:spcBef>
              <a:spcAft>
                <a:spcPts val="0"/>
              </a:spcAft>
              <a:buNone/>
            </a:pPr>
            <a:r>
              <a:rPr lang="en" sz="1200" dirty="0">
                <a:solidFill>
                  <a:schemeClr val="dk1"/>
                </a:solidFill>
                <a:latin typeface="Times New Roman"/>
                <a:ea typeface="Times New Roman"/>
                <a:cs typeface="Times New Roman"/>
                <a:sym typeface="Times New Roman"/>
              </a:rPr>
              <a:t>2004-2005 Super Bowl</a:t>
            </a:r>
            <a:endParaRPr sz="1200" dirty="0">
              <a:solidFill>
                <a:schemeClr val="dk1"/>
              </a:solidFill>
              <a:latin typeface="Times New Roman"/>
              <a:ea typeface="Times New Roman"/>
              <a:cs typeface="Times New Roman"/>
              <a:sym typeface="Times New Roman"/>
            </a:endParaRPr>
          </a:p>
          <a:p>
            <a:pPr marL="457200" lvl="0" indent="-304800" algn="l" rtl="0">
              <a:lnSpc>
                <a:spcPct val="50000"/>
              </a:lnSpc>
              <a:spcBef>
                <a:spcPts val="120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109.4 Passer Rating</a:t>
            </a:r>
            <a:endParaRPr sz="1200" dirty="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6.2 TD%</a:t>
            </a:r>
            <a:endParaRPr sz="1200" dirty="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0.0 INT%</a:t>
            </a:r>
            <a:endParaRPr sz="1200" dirty="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7.16 ANY/A</a:t>
            </a:r>
            <a:endParaRPr sz="1200" dirty="0">
              <a:solidFill>
                <a:schemeClr val="dk1"/>
              </a:solidFill>
              <a:latin typeface="Times New Roman"/>
              <a:ea typeface="Times New Roman"/>
              <a:cs typeface="Times New Roman"/>
              <a:sym typeface="Times New Roman"/>
            </a:endParaRPr>
          </a:p>
        </p:txBody>
      </p:sp>
      <p:sp>
        <p:nvSpPr>
          <p:cNvPr id="137" name="Google Shape;137;p26"/>
          <p:cNvSpPr txBox="1"/>
          <p:nvPr/>
        </p:nvSpPr>
        <p:spPr>
          <a:xfrm>
            <a:off x="4863825" y="1152475"/>
            <a:ext cx="3968400" cy="3601800"/>
          </a:xfrm>
          <a:prstGeom prst="rect">
            <a:avLst/>
          </a:prstGeom>
          <a:noFill/>
          <a:ln>
            <a:noFill/>
          </a:ln>
        </p:spPr>
        <p:txBody>
          <a:bodyPr spcFirstLastPara="1" wrap="square" lIns="91425" tIns="91425" rIns="91425" bIns="91425" anchor="t" anchorCtr="0">
            <a:spAutoFit/>
          </a:bodyPr>
          <a:lstStyle/>
          <a:p>
            <a:pPr marL="0" lvl="0" indent="0" algn="l" rtl="0">
              <a:lnSpc>
                <a:spcPct val="125000"/>
              </a:lnSpc>
              <a:spcBef>
                <a:spcPts val="0"/>
              </a:spcBef>
              <a:spcAft>
                <a:spcPts val="0"/>
              </a:spcAft>
              <a:buNone/>
            </a:pPr>
            <a:r>
              <a:rPr lang="en" sz="1200">
                <a:solidFill>
                  <a:schemeClr val="dk1"/>
                </a:solidFill>
                <a:latin typeface="Times New Roman"/>
                <a:ea typeface="Times New Roman"/>
                <a:cs typeface="Times New Roman"/>
                <a:sym typeface="Times New Roman"/>
              </a:rPr>
              <a:t>2014-2015 Super Bowl</a:t>
            </a:r>
            <a:endParaRPr sz="1200">
              <a:solidFill>
                <a:schemeClr val="dk1"/>
              </a:solidFill>
              <a:latin typeface="Times New Roman"/>
              <a:ea typeface="Times New Roman"/>
              <a:cs typeface="Times New Roman"/>
              <a:sym typeface="Times New Roman"/>
            </a:endParaRPr>
          </a:p>
          <a:p>
            <a:pPr marL="457200" lvl="0" indent="-304800" algn="l" rtl="0">
              <a:lnSpc>
                <a:spcPct val="12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100.3 Passer Rating</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7.4 TD%</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3.0 INT%</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6.60 ANY/A</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lnSpc>
                <a:spcPct val="125000"/>
              </a:lnSpc>
              <a:spcBef>
                <a:spcPts val="0"/>
              </a:spcBef>
              <a:spcAft>
                <a:spcPts val="0"/>
              </a:spcAft>
              <a:buNone/>
            </a:pPr>
            <a:r>
              <a:rPr lang="en" sz="1200">
                <a:solidFill>
                  <a:schemeClr val="dk1"/>
                </a:solidFill>
                <a:latin typeface="Times New Roman"/>
                <a:ea typeface="Times New Roman"/>
                <a:cs typeface="Times New Roman"/>
                <a:sym typeface="Times New Roman"/>
              </a:rPr>
              <a:t>2016-2017 Super Bowl</a:t>
            </a:r>
            <a:endParaRPr sz="1200">
              <a:solidFill>
                <a:schemeClr val="dk1"/>
              </a:solidFill>
              <a:latin typeface="Times New Roman"/>
              <a:ea typeface="Times New Roman"/>
              <a:cs typeface="Times New Roman"/>
              <a:sym typeface="Times New Roman"/>
            </a:endParaRPr>
          </a:p>
          <a:p>
            <a:pPr marL="457200" lvl="0" indent="-304800" algn="l" rtl="0">
              <a:lnSpc>
                <a:spcPct val="12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97.7 Passer Rating</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4.9 TD%</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2.1 INT%</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7.28 ANY/A</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lnSpc>
                <a:spcPct val="125000"/>
              </a:lnSpc>
              <a:spcBef>
                <a:spcPts val="0"/>
              </a:spcBef>
              <a:spcAft>
                <a:spcPts val="0"/>
              </a:spcAft>
              <a:buNone/>
            </a:pPr>
            <a:r>
              <a:rPr lang="en" sz="1200">
                <a:solidFill>
                  <a:schemeClr val="dk1"/>
                </a:solidFill>
                <a:latin typeface="Times New Roman"/>
                <a:ea typeface="Times New Roman"/>
                <a:cs typeface="Times New Roman"/>
                <a:sym typeface="Times New Roman"/>
              </a:rPr>
              <a:t>2018-2019 Super Bowl</a:t>
            </a:r>
            <a:endParaRPr sz="1200">
              <a:solidFill>
                <a:schemeClr val="dk1"/>
              </a:solidFill>
              <a:latin typeface="Times New Roman"/>
              <a:ea typeface="Times New Roman"/>
              <a:cs typeface="Times New Roman"/>
              <a:sym typeface="Times New Roman"/>
            </a:endParaRPr>
          </a:p>
          <a:p>
            <a:pPr marL="457200" lvl="0" indent="-304800" algn="l" rtl="0">
              <a:lnSpc>
                <a:spcPct val="12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85.8 Passer Rating</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1.6 TD%</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2.4 INT%</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7.49 ANY/A</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t>Why he shouldn’t be credited as much for some of these performances</a:t>
            </a:r>
            <a:endParaRPr sz="2020"/>
          </a:p>
        </p:txBody>
      </p:sp>
      <p:sp>
        <p:nvSpPr>
          <p:cNvPr id="143" name="Google Shape;14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In the 2001-2002 Playoffs Tom Brady had a 77.3 Passer Rating. The league average was 78.5, meaning that during the playoffs Brady was a below league average quarterback. He additionally had a terrible TD% of 1%, which is extremely low, in addition to having an extremely low 5.01 ANY/A. In his next super bowl win, he was again, not the “greatest of all time” in the playoffs with a barely above league average of passer rating of 84.5, and a somewhat low TD% of 4.0. In his next 2 Super Bowls he was very good. In the 2016-2017 playoffs, Brady had a solid passer rating of 97.7, but a slightly low TD% of 4.9, and a decent INT% of 2.1. Not to say he performed poorly, he just did not perform that well. In his last Super Bowl with the Patriots in the 2018-2019 Super Bowl. Brady was terrible yet again, but for some reason the greatest quarterback of all times’ argument is based on terrible performances like these. He had a passer rating of 85.8, which was 6.9 points lower than league average. Do you know how below average that is? For whatever reason the greatest Quarterback of all times’ legacy is founded based on this. In addition to being below league average in passer rating he had a horrible TD% of 1.6 and a mediocre 2.4 INT%. He threw 3 interceptions and 2 touchdowns. In this horrible Super Bowl performance he had his best career Super Bowl win ANY/A of 7.49. Overall, Tom Brady doesn’t even deserve half the credit he gets for his team’s super bowl accomplishments. He only has 2 “good” playoff performances in a Super Bowl win with the Patriots. In 3 of them he is a below league average and borderline “bad” quarterback. Tom Brady deserves absolutely NONE of the credit he gets for these 3 super bowls. People make these distinctions that he’s the greatest quarterback of all time mostly in part because of his super bowls, but he’s been bad and below league average in HALF OF THEM. It makes no sense for him to be called the greatest of all time. </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Aaron Rodgers playoff losses</a:t>
            </a:r>
            <a:endParaRPr/>
          </a:p>
        </p:txBody>
      </p:sp>
      <p:sp>
        <p:nvSpPr>
          <p:cNvPr id="149" name="Google Shape;149;p28"/>
          <p:cNvSpPr txBox="1">
            <a:spLocks noGrp="1"/>
          </p:cNvSpPr>
          <p:nvPr>
            <p:ph type="body" idx="1"/>
          </p:nvPr>
        </p:nvSpPr>
        <p:spPr>
          <a:xfrm>
            <a:off x="311700" y="1152475"/>
            <a:ext cx="2144400" cy="3416400"/>
          </a:xfrm>
          <a:prstGeom prst="rect">
            <a:avLst/>
          </a:prstGeom>
        </p:spPr>
        <p:txBody>
          <a:bodyPr spcFirstLastPara="1" wrap="square" lIns="91425" tIns="91425" rIns="91425" bIns="91425" anchor="t" anchorCtr="0">
            <a:noAutofit/>
          </a:bodyPr>
          <a:lstStyle/>
          <a:p>
            <a:pPr marL="0" lvl="0" indent="0" algn="l" rtl="0">
              <a:lnSpc>
                <a:spcPct val="30000"/>
              </a:lnSpc>
              <a:spcBef>
                <a:spcPts val="0"/>
              </a:spcBef>
              <a:spcAft>
                <a:spcPts val="0"/>
              </a:spcAft>
              <a:buSzPts val="688"/>
              <a:buNone/>
            </a:pPr>
            <a:r>
              <a:rPr lang="en" sz="1225">
                <a:solidFill>
                  <a:schemeClr val="dk1"/>
                </a:solidFill>
                <a:latin typeface="Times New Roman"/>
                <a:ea typeface="Times New Roman"/>
                <a:cs typeface="Times New Roman"/>
                <a:sym typeface="Times New Roman"/>
              </a:rPr>
              <a:t>2009-2010 Playoffs</a:t>
            </a:r>
            <a:endParaRPr sz="1225">
              <a:solidFill>
                <a:schemeClr val="dk1"/>
              </a:solidFill>
              <a:latin typeface="Times New Roman"/>
              <a:ea typeface="Times New Roman"/>
              <a:cs typeface="Times New Roman"/>
              <a:sym typeface="Times New Roman"/>
            </a:endParaRPr>
          </a:p>
          <a:p>
            <a:pPr marL="457200" lvl="0" indent="-306387" algn="l" rtl="0">
              <a:lnSpc>
                <a:spcPct val="30000"/>
              </a:lnSpc>
              <a:spcBef>
                <a:spcPts val="1200"/>
              </a:spcBef>
              <a:spcAft>
                <a:spcPts val="0"/>
              </a:spcAft>
              <a:buClr>
                <a:schemeClr val="dk1"/>
              </a:buClr>
              <a:buSzPts val="1225"/>
              <a:buFont typeface="Times New Roman"/>
              <a:buChar char="-"/>
            </a:pPr>
            <a:r>
              <a:rPr lang="en" sz="1225">
                <a:solidFill>
                  <a:schemeClr val="dk1"/>
                </a:solidFill>
                <a:latin typeface="Times New Roman"/>
                <a:ea typeface="Times New Roman"/>
                <a:cs typeface="Times New Roman"/>
                <a:sym typeface="Times New Roman"/>
              </a:rPr>
              <a:t>121.4 Passer Rating</a:t>
            </a:r>
            <a:endParaRPr sz="1225">
              <a:solidFill>
                <a:schemeClr val="dk1"/>
              </a:solidFill>
              <a:latin typeface="Times New Roman"/>
              <a:ea typeface="Times New Roman"/>
              <a:cs typeface="Times New Roman"/>
              <a:sym typeface="Times New Roman"/>
            </a:endParaRPr>
          </a:p>
          <a:p>
            <a:pPr marL="457200" lvl="0" indent="-306387" algn="l" rtl="0">
              <a:lnSpc>
                <a:spcPct val="75000"/>
              </a:lnSpc>
              <a:spcBef>
                <a:spcPts val="0"/>
              </a:spcBef>
              <a:spcAft>
                <a:spcPts val="0"/>
              </a:spcAft>
              <a:buClr>
                <a:schemeClr val="dk1"/>
              </a:buClr>
              <a:buSzPts val="1225"/>
              <a:buFont typeface="Times New Roman"/>
              <a:buChar char="-"/>
            </a:pPr>
            <a:r>
              <a:rPr lang="en" sz="1225">
                <a:solidFill>
                  <a:schemeClr val="dk1"/>
                </a:solidFill>
                <a:latin typeface="Times New Roman"/>
                <a:ea typeface="Times New Roman"/>
                <a:cs typeface="Times New Roman"/>
                <a:sym typeface="Times New Roman"/>
              </a:rPr>
              <a:t>9.5 TD%</a:t>
            </a:r>
            <a:endParaRPr sz="1225">
              <a:solidFill>
                <a:schemeClr val="dk1"/>
              </a:solidFill>
              <a:latin typeface="Times New Roman"/>
              <a:ea typeface="Times New Roman"/>
              <a:cs typeface="Times New Roman"/>
              <a:sym typeface="Times New Roman"/>
            </a:endParaRPr>
          </a:p>
          <a:p>
            <a:pPr marL="457200" lvl="0" indent="-306387" algn="l" rtl="0">
              <a:lnSpc>
                <a:spcPct val="75000"/>
              </a:lnSpc>
              <a:spcBef>
                <a:spcPts val="0"/>
              </a:spcBef>
              <a:spcAft>
                <a:spcPts val="0"/>
              </a:spcAft>
              <a:buClr>
                <a:schemeClr val="dk1"/>
              </a:buClr>
              <a:buSzPts val="1225"/>
              <a:buFont typeface="Times New Roman"/>
              <a:buChar char="-"/>
            </a:pPr>
            <a:r>
              <a:rPr lang="en" sz="1225">
                <a:solidFill>
                  <a:schemeClr val="dk1"/>
                </a:solidFill>
                <a:latin typeface="Times New Roman"/>
                <a:ea typeface="Times New Roman"/>
                <a:cs typeface="Times New Roman"/>
                <a:sym typeface="Times New Roman"/>
              </a:rPr>
              <a:t>2.4 INT%</a:t>
            </a:r>
            <a:endParaRPr sz="1225">
              <a:solidFill>
                <a:schemeClr val="dk1"/>
              </a:solidFill>
              <a:latin typeface="Times New Roman"/>
              <a:ea typeface="Times New Roman"/>
              <a:cs typeface="Times New Roman"/>
              <a:sym typeface="Times New Roman"/>
            </a:endParaRPr>
          </a:p>
          <a:p>
            <a:pPr marL="457200" lvl="0" indent="-306387" algn="l" rtl="0">
              <a:lnSpc>
                <a:spcPct val="75000"/>
              </a:lnSpc>
              <a:spcBef>
                <a:spcPts val="0"/>
              </a:spcBef>
              <a:spcAft>
                <a:spcPts val="0"/>
              </a:spcAft>
              <a:buClr>
                <a:schemeClr val="dk1"/>
              </a:buClr>
              <a:buSzPts val="1225"/>
              <a:buFont typeface="Times New Roman"/>
              <a:buChar char="-"/>
            </a:pPr>
            <a:r>
              <a:rPr lang="en" sz="1225">
                <a:solidFill>
                  <a:schemeClr val="dk1"/>
                </a:solidFill>
                <a:latin typeface="Times New Roman"/>
                <a:ea typeface="Times New Roman"/>
                <a:cs typeface="Times New Roman"/>
                <a:sym typeface="Times New Roman"/>
              </a:rPr>
              <a:t>9.34 ANY/A</a:t>
            </a:r>
            <a:endParaRPr sz="1225">
              <a:solidFill>
                <a:schemeClr val="dk1"/>
              </a:solidFill>
              <a:latin typeface="Times New Roman"/>
              <a:ea typeface="Times New Roman"/>
              <a:cs typeface="Times New Roman"/>
              <a:sym typeface="Times New Roman"/>
            </a:endParaRPr>
          </a:p>
          <a:p>
            <a:pPr marL="0" lvl="0" indent="0" algn="l" rtl="0">
              <a:lnSpc>
                <a:spcPct val="30000"/>
              </a:lnSpc>
              <a:spcBef>
                <a:spcPts val="1200"/>
              </a:spcBef>
              <a:spcAft>
                <a:spcPts val="0"/>
              </a:spcAft>
              <a:buSzPts val="688"/>
              <a:buNone/>
            </a:pPr>
            <a:r>
              <a:rPr lang="en" sz="1225">
                <a:solidFill>
                  <a:schemeClr val="dk1"/>
                </a:solidFill>
                <a:latin typeface="Times New Roman"/>
                <a:ea typeface="Times New Roman"/>
                <a:cs typeface="Times New Roman"/>
                <a:sym typeface="Times New Roman"/>
              </a:rPr>
              <a:t>2011-2012 Playoffs</a:t>
            </a:r>
            <a:endParaRPr sz="1225">
              <a:solidFill>
                <a:schemeClr val="dk1"/>
              </a:solidFill>
              <a:latin typeface="Times New Roman"/>
              <a:ea typeface="Times New Roman"/>
              <a:cs typeface="Times New Roman"/>
              <a:sym typeface="Times New Roman"/>
            </a:endParaRPr>
          </a:p>
          <a:p>
            <a:pPr marL="457200" lvl="0" indent="-306387" algn="l" rtl="0">
              <a:lnSpc>
                <a:spcPct val="30000"/>
              </a:lnSpc>
              <a:spcBef>
                <a:spcPts val="1200"/>
              </a:spcBef>
              <a:spcAft>
                <a:spcPts val="0"/>
              </a:spcAft>
              <a:buClr>
                <a:schemeClr val="dk1"/>
              </a:buClr>
              <a:buSzPts val="1225"/>
              <a:buFont typeface="Times New Roman"/>
              <a:buChar char="-"/>
            </a:pPr>
            <a:r>
              <a:rPr lang="en" sz="1225">
                <a:solidFill>
                  <a:schemeClr val="dk1"/>
                </a:solidFill>
                <a:latin typeface="Times New Roman"/>
                <a:ea typeface="Times New Roman"/>
                <a:cs typeface="Times New Roman"/>
                <a:sym typeface="Times New Roman"/>
              </a:rPr>
              <a:t>78.5 Passer Rating</a:t>
            </a:r>
            <a:endParaRPr sz="1225">
              <a:solidFill>
                <a:schemeClr val="dk1"/>
              </a:solidFill>
              <a:latin typeface="Times New Roman"/>
              <a:ea typeface="Times New Roman"/>
              <a:cs typeface="Times New Roman"/>
              <a:sym typeface="Times New Roman"/>
            </a:endParaRPr>
          </a:p>
          <a:p>
            <a:pPr marL="457200" lvl="0" indent="-306387" algn="l" rtl="0">
              <a:lnSpc>
                <a:spcPct val="75000"/>
              </a:lnSpc>
              <a:spcBef>
                <a:spcPts val="0"/>
              </a:spcBef>
              <a:spcAft>
                <a:spcPts val="0"/>
              </a:spcAft>
              <a:buClr>
                <a:schemeClr val="dk1"/>
              </a:buClr>
              <a:buSzPts val="1225"/>
              <a:buFont typeface="Times New Roman"/>
              <a:buChar char="-"/>
            </a:pPr>
            <a:r>
              <a:rPr lang="en" sz="1225">
                <a:solidFill>
                  <a:schemeClr val="dk1"/>
                </a:solidFill>
                <a:latin typeface="Times New Roman"/>
                <a:ea typeface="Times New Roman"/>
                <a:cs typeface="Times New Roman"/>
                <a:sym typeface="Times New Roman"/>
              </a:rPr>
              <a:t>4.3 TD%</a:t>
            </a:r>
            <a:endParaRPr sz="1225">
              <a:solidFill>
                <a:schemeClr val="dk1"/>
              </a:solidFill>
              <a:latin typeface="Times New Roman"/>
              <a:ea typeface="Times New Roman"/>
              <a:cs typeface="Times New Roman"/>
              <a:sym typeface="Times New Roman"/>
            </a:endParaRPr>
          </a:p>
          <a:p>
            <a:pPr marL="457200" lvl="0" indent="-306387" algn="l" rtl="0">
              <a:lnSpc>
                <a:spcPct val="75000"/>
              </a:lnSpc>
              <a:spcBef>
                <a:spcPts val="0"/>
              </a:spcBef>
              <a:spcAft>
                <a:spcPts val="0"/>
              </a:spcAft>
              <a:buClr>
                <a:schemeClr val="dk1"/>
              </a:buClr>
              <a:buSzPts val="1225"/>
              <a:buFont typeface="Times New Roman"/>
              <a:buChar char="-"/>
            </a:pPr>
            <a:r>
              <a:rPr lang="en" sz="1225">
                <a:solidFill>
                  <a:schemeClr val="dk1"/>
                </a:solidFill>
                <a:latin typeface="Times New Roman"/>
                <a:ea typeface="Times New Roman"/>
                <a:cs typeface="Times New Roman"/>
                <a:sym typeface="Times New Roman"/>
              </a:rPr>
              <a:t>2.2. INT %</a:t>
            </a:r>
            <a:endParaRPr sz="1225">
              <a:solidFill>
                <a:schemeClr val="dk1"/>
              </a:solidFill>
              <a:latin typeface="Times New Roman"/>
              <a:ea typeface="Times New Roman"/>
              <a:cs typeface="Times New Roman"/>
              <a:sym typeface="Times New Roman"/>
            </a:endParaRPr>
          </a:p>
          <a:p>
            <a:pPr marL="457200" lvl="0" indent="-306387" algn="l" rtl="0">
              <a:lnSpc>
                <a:spcPct val="75000"/>
              </a:lnSpc>
              <a:spcBef>
                <a:spcPts val="0"/>
              </a:spcBef>
              <a:spcAft>
                <a:spcPts val="0"/>
              </a:spcAft>
              <a:buClr>
                <a:schemeClr val="dk1"/>
              </a:buClr>
              <a:buSzPts val="1225"/>
              <a:buFont typeface="Times New Roman"/>
              <a:buChar char="-"/>
            </a:pPr>
            <a:r>
              <a:rPr lang="en" sz="1225">
                <a:solidFill>
                  <a:schemeClr val="dk1"/>
                </a:solidFill>
                <a:latin typeface="Times New Roman"/>
                <a:ea typeface="Times New Roman"/>
                <a:cs typeface="Times New Roman"/>
                <a:sym typeface="Times New Roman"/>
              </a:rPr>
              <a:t>4.72 ANY/A</a:t>
            </a:r>
            <a:endParaRPr sz="1225">
              <a:solidFill>
                <a:schemeClr val="dk1"/>
              </a:solidFill>
              <a:latin typeface="Times New Roman"/>
              <a:ea typeface="Times New Roman"/>
              <a:cs typeface="Times New Roman"/>
              <a:sym typeface="Times New Roman"/>
            </a:endParaRPr>
          </a:p>
          <a:p>
            <a:pPr marL="0" lvl="0" indent="0" algn="l" rtl="0">
              <a:lnSpc>
                <a:spcPct val="30000"/>
              </a:lnSpc>
              <a:spcBef>
                <a:spcPts val="1200"/>
              </a:spcBef>
              <a:spcAft>
                <a:spcPts val="0"/>
              </a:spcAft>
              <a:buSzPts val="688"/>
              <a:buNone/>
            </a:pPr>
            <a:r>
              <a:rPr lang="en" sz="1225">
                <a:solidFill>
                  <a:schemeClr val="dk1"/>
                </a:solidFill>
                <a:latin typeface="Times New Roman"/>
                <a:ea typeface="Times New Roman"/>
                <a:cs typeface="Times New Roman"/>
                <a:sym typeface="Times New Roman"/>
              </a:rPr>
              <a:t>2012-2013 Playoffs</a:t>
            </a:r>
            <a:endParaRPr sz="1225">
              <a:solidFill>
                <a:schemeClr val="dk1"/>
              </a:solidFill>
              <a:latin typeface="Times New Roman"/>
              <a:ea typeface="Times New Roman"/>
              <a:cs typeface="Times New Roman"/>
              <a:sym typeface="Times New Roman"/>
            </a:endParaRPr>
          </a:p>
          <a:p>
            <a:pPr marL="457200" lvl="0" indent="-306387" algn="l" rtl="0">
              <a:lnSpc>
                <a:spcPct val="30000"/>
              </a:lnSpc>
              <a:spcBef>
                <a:spcPts val="1200"/>
              </a:spcBef>
              <a:spcAft>
                <a:spcPts val="0"/>
              </a:spcAft>
              <a:buClr>
                <a:schemeClr val="dk1"/>
              </a:buClr>
              <a:buSzPts val="1225"/>
              <a:buFont typeface="Times New Roman"/>
              <a:buChar char="-"/>
            </a:pPr>
            <a:r>
              <a:rPr lang="en" sz="1225">
                <a:solidFill>
                  <a:schemeClr val="dk1"/>
                </a:solidFill>
                <a:latin typeface="Times New Roman"/>
                <a:ea typeface="Times New Roman"/>
                <a:cs typeface="Times New Roman"/>
                <a:sym typeface="Times New Roman"/>
              </a:rPr>
              <a:t>97.6 Passer Rating</a:t>
            </a:r>
            <a:endParaRPr sz="1225">
              <a:solidFill>
                <a:schemeClr val="dk1"/>
              </a:solidFill>
              <a:latin typeface="Times New Roman"/>
              <a:ea typeface="Times New Roman"/>
              <a:cs typeface="Times New Roman"/>
              <a:sym typeface="Times New Roman"/>
            </a:endParaRPr>
          </a:p>
          <a:p>
            <a:pPr marL="457200" lvl="0" indent="-306387" algn="l" rtl="0">
              <a:lnSpc>
                <a:spcPct val="75000"/>
              </a:lnSpc>
              <a:spcBef>
                <a:spcPts val="0"/>
              </a:spcBef>
              <a:spcAft>
                <a:spcPts val="0"/>
              </a:spcAft>
              <a:buClr>
                <a:schemeClr val="dk1"/>
              </a:buClr>
              <a:buSzPts val="1225"/>
              <a:buFont typeface="Times New Roman"/>
              <a:buChar char="-"/>
            </a:pPr>
            <a:r>
              <a:rPr lang="en" sz="1225">
                <a:solidFill>
                  <a:schemeClr val="dk1"/>
                </a:solidFill>
                <a:latin typeface="Times New Roman"/>
                <a:ea typeface="Times New Roman"/>
                <a:cs typeface="Times New Roman"/>
                <a:sym typeface="Times New Roman"/>
              </a:rPr>
              <a:t>4.2 TD%</a:t>
            </a:r>
            <a:endParaRPr sz="1225">
              <a:solidFill>
                <a:schemeClr val="dk1"/>
              </a:solidFill>
              <a:latin typeface="Times New Roman"/>
              <a:ea typeface="Times New Roman"/>
              <a:cs typeface="Times New Roman"/>
              <a:sym typeface="Times New Roman"/>
            </a:endParaRPr>
          </a:p>
          <a:p>
            <a:pPr marL="457200" lvl="0" indent="-306387" algn="l" rtl="0">
              <a:lnSpc>
                <a:spcPct val="75000"/>
              </a:lnSpc>
              <a:spcBef>
                <a:spcPts val="0"/>
              </a:spcBef>
              <a:spcAft>
                <a:spcPts val="0"/>
              </a:spcAft>
              <a:buClr>
                <a:schemeClr val="dk1"/>
              </a:buClr>
              <a:buSzPts val="1225"/>
              <a:buFont typeface="Times New Roman"/>
              <a:buChar char="-"/>
            </a:pPr>
            <a:r>
              <a:rPr lang="en" sz="1225">
                <a:solidFill>
                  <a:schemeClr val="dk1"/>
                </a:solidFill>
                <a:latin typeface="Times New Roman"/>
                <a:ea typeface="Times New Roman"/>
                <a:cs typeface="Times New Roman"/>
                <a:sym typeface="Times New Roman"/>
              </a:rPr>
              <a:t>1.4 INT%</a:t>
            </a:r>
            <a:endParaRPr sz="1225">
              <a:solidFill>
                <a:schemeClr val="dk1"/>
              </a:solidFill>
              <a:latin typeface="Times New Roman"/>
              <a:ea typeface="Times New Roman"/>
              <a:cs typeface="Times New Roman"/>
              <a:sym typeface="Times New Roman"/>
            </a:endParaRPr>
          </a:p>
          <a:p>
            <a:pPr marL="457200" lvl="0" indent="-306387" algn="l" rtl="0">
              <a:lnSpc>
                <a:spcPct val="75000"/>
              </a:lnSpc>
              <a:spcBef>
                <a:spcPts val="0"/>
              </a:spcBef>
              <a:spcAft>
                <a:spcPts val="0"/>
              </a:spcAft>
              <a:buClr>
                <a:schemeClr val="dk1"/>
              </a:buClr>
              <a:buSzPts val="1225"/>
              <a:buFont typeface="Times New Roman"/>
              <a:buChar char="-"/>
            </a:pPr>
            <a:r>
              <a:rPr lang="en" sz="1225">
                <a:solidFill>
                  <a:schemeClr val="dk1"/>
                </a:solidFill>
                <a:latin typeface="Times New Roman"/>
                <a:ea typeface="Times New Roman"/>
                <a:cs typeface="Times New Roman"/>
                <a:sym typeface="Times New Roman"/>
              </a:rPr>
              <a:t>6.75 ANY/A</a:t>
            </a:r>
            <a:endParaRPr sz="1225">
              <a:solidFill>
                <a:schemeClr val="dk1"/>
              </a:solidFill>
              <a:latin typeface="Times New Roman"/>
              <a:ea typeface="Times New Roman"/>
              <a:cs typeface="Times New Roman"/>
              <a:sym typeface="Times New Roman"/>
            </a:endParaRPr>
          </a:p>
          <a:p>
            <a:pPr marL="0" lvl="0" indent="0" algn="l" rtl="0">
              <a:lnSpc>
                <a:spcPct val="75000"/>
              </a:lnSpc>
              <a:spcBef>
                <a:spcPts val="1200"/>
              </a:spcBef>
              <a:spcAft>
                <a:spcPts val="0"/>
              </a:spcAft>
              <a:buNone/>
            </a:pPr>
            <a:r>
              <a:rPr lang="en" sz="1225">
                <a:solidFill>
                  <a:schemeClr val="dk1"/>
                </a:solidFill>
                <a:latin typeface="Times New Roman"/>
                <a:ea typeface="Times New Roman"/>
                <a:cs typeface="Times New Roman"/>
                <a:sym typeface="Times New Roman"/>
              </a:rPr>
              <a:t>2013-2014 Playoffs</a:t>
            </a:r>
            <a:endParaRPr sz="1225">
              <a:solidFill>
                <a:schemeClr val="dk1"/>
              </a:solidFill>
              <a:latin typeface="Times New Roman"/>
              <a:ea typeface="Times New Roman"/>
              <a:cs typeface="Times New Roman"/>
              <a:sym typeface="Times New Roman"/>
            </a:endParaRPr>
          </a:p>
          <a:p>
            <a:pPr marL="457200" lvl="0" indent="-306387" algn="l" rtl="0">
              <a:lnSpc>
                <a:spcPct val="75000"/>
              </a:lnSpc>
              <a:spcBef>
                <a:spcPts val="1200"/>
              </a:spcBef>
              <a:spcAft>
                <a:spcPts val="0"/>
              </a:spcAft>
              <a:buClr>
                <a:schemeClr val="dk1"/>
              </a:buClr>
              <a:buSzPts val="1225"/>
              <a:buFont typeface="Times New Roman"/>
              <a:buChar char="-"/>
            </a:pPr>
            <a:r>
              <a:rPr lang="en" sz="1225">
                <a:solidFill>
                  <a:schemeClr val="dk1"/>
                </a:solidFill>
                <a:latin typeface="Times New Roman"/>
                <a:ea typeface="Times New Roman"/>
                <a:cs typeface="Times New Roman"/>
                <a:sym typeface="Times New Roman"/>
              </a:rPr>
              <a:t>97.8 Passer Rating</a:t>
            </a:r>
            <a:endParaRPr sz="1225">
              <a:solidFill>
                <a:schemeClr val="dk1"/>
              </a:solidFill>
              <a:latin typeface="Times New Roman"/>
              <a:ea typeface="Times New Roman"/>
              <a:cs typeface="Times New Roman"/>
              <a:sym typeface="Times New Roman"/>
            </a:endParaRPr>
          </a:p>
          <a:p>
            <a:pPr marL="457200" lvl="0" indent="-306387" algn="l" rtl="0">
              <a:lnSpc>
                <a:spcPct val="75000"/>
              </a:lnSpc>
              <a:spcBef>
                <a:spcPts val="0"/>
              </a:spcBef>
              <a:spcAft>
                <a:spcPts val="0"/>
              </a:spcAft>
              <a:buClr>
                <a:schemeClr val="dk1"/>
              </a:buClr>
              <a:buSzPts val="1225"/>
              <a:buFont typeface="Times New Roman"/>
              <a:buChar char="-"/>
            </a:pPr>
            <a:r>
              <a:rPr lang="en" sz="1225">
                <a:solidFill>
                  <a:schemeClr val="dk1"/>
                </a:solidFill>
                <a:latin typeface="Times New Roman"/>
                <a:ea typeface="Times New Roman"/>
                <a:cs typeface="Times New Roman"/>
                <a:sym typeface="Times New Roman"/>
              </a:rPr>
              <a:t>3.8 TD%</a:t>
            </a:r>
            <a:endParaRPr sz="1225">
              <a:solidFill>
                <a:schemeClr val="dk1"/>
              </a:solidFill>
              <a:latin typeface="Times New Roman"/>
              <a:ea typeface="Times New Roman"/>
              <a:cs typeface="Times New Roman"/>
              <a:sym typeface="Times New Roman"/>
            </a:endParaRPr>
          </a:p>
          <a:p>
            <a:pPr marL="457200" lvl="0" indent="-306387" algn="l" rtl="0">
              <a:lnSpc>
                <a:spcPct val="75000"/>
              </a:lnSpc>
              <a:spcBef>
                <a:spcPts val="0"/>
              </a:spcBef>
              <a:spcAft>
                <a:spcPts val="0"/>
              </a:spcAft>
              <a:buClr>
                <a:schemeClr val="dk1"/>
              </a:buClr>
              <a:buSzPts val="1225"/>
              <a:buFont typeface="Times New Roman"/>
              <a:buChar char="-"/>
            </a:pPr>
            <a:r>
              <a:rPr lang="en" sz="1225">
                <a:solidFill>
                  <a:schemeClr val="dk1"/>
                </a:solidFill>
                <a:latin typeface="Times New Roman"/>
                <a:ea typeface="Times New Roman"/>
                <a:cs typeface="Times New Roman"/>
                <a:sym typeface="Times New Roman"/>
              </a:rPr>
              <a:t>0.0 INT%</a:t>
            </a:r>
            <a:endParaRPr sz="1225">
              <a:solidFill>
                <a:schemeClr val="dk1"/>
              </a:solidFill>
              <a:latin typeface="Times New Roman"/>
              <a:ea typeface="Times New Roman"/>
              <a:cs typeface="Times New Roman"/>
              <a:sym typeface="Times New Roman"/>
            </a:endParaRPr>
          </a:p>
          <a:p>
            <a:pPr marL="457200" lvl="0" indent="-306387" algn="l" rtl="0">
              <a:lnSpc>
                <a:spcPct val="75000"/>
              </a:lnSpc>
              <a:spcBef>
                <a:spcPts val="0"/>
              </a:spcBef>
              <a:spcAft>
                <a:spcPts val="0"/>
              </a:spcAft>
              <a:buClr>
                <a:schemeClr val="dk1"/>
              </a:buClr>
              <a:buSzPts val="1225"/>
              <a:buFont typeface="Times New Roman"/>
              <a:buChar char="-"/>
            </a:pPr>
            <a:r>
              <a:rPr lang="en" sz="1225">
                <a:solidFill>
                  <a:schemeClr val="dk1"/>
                </a:solidFill>
                <a:latin typeface="Times New Roman"/>
                <a:ea typeface="Times New Roman"/>
                <a:cs typeface="Times New Roman"/>
                <a:sym typeface="Times New Roman"/>
              </a:rPr>
              <a:t>5.90 ANY/A</a:t>
            </a:r>
            <a:endParaRPr sz="1225">
              <a:solidFill>
                <a:schemeClr val="dk1"/>
              </a:solidFill>
              <a:latin typeface="Times New Roman"/>
              <a:ea typeface="Times New Roman"/>
              <a:cs typeface="Times New Roman"/>
              <a:sym typeface="Times New Roman"/>
            </a:endParaRPr>
          </a:p>
        </p:txBody>
      </p:sp>
      <p:sp>
        <p:nvSpPr>
          <p:cNvPr id="150" name="Google Shape;150;p28"/>
          <p:cNvSpPr txBox="1"/>
          <p:nvPr/>
        </p:nvSpPr>
        <p:spPr>
          <a:xfrm>
            <a:off x="2821000" y="1017725"/>
            <a:ext cx="42603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2014-2015 Playoffs</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91.1 Passer Rating</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5.8 TD%</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2.9 INT%</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6.72 ANY/A</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2015-2016 Playoffs</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84.9 Passer Rating</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5.0 TD%</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1.3 INT%</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5.99 ANY/A</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2016-2017 Playoffs</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103.8 Passer Rating</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7.0 TD% </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1.6 INT%</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7.36 ANY/A</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2019-2020 Playoffs</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104.9 Passer Rating</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6.1 TD%</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3.0 INT%</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7.34 ANY/A</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151" name="Google Shape;151;p28"/>
          <p:cNvSpPr txBox="1"/>
          <p:nvPr/>
        </p:nvSpPr>
        <p:spPr>
          <a:xfrm>
            <a:off x="5678400" y="1017725"/>
            <a:ext cx="3153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2020-2021 Playoffs</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104.4 Passer Rating</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6.0 TD%</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1.2 INT%</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7.47 ANY/A</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a:t>
            </a:r>
            <a:endParaRPr/>
          </a:p>
        </p:txBody>
      </p:sp>
      <p:sp>
        <p:nvSpPr>
          <p:cNvPr id="157" name="Google Shape;15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Just by looking at these 9 losses, Aaron Rodgers performs well a majority of the time, with passer ratings above 100 in 4 out of the 9 losses. With an above average passer rating in 7 out of 9 losses. In most of these performances, Rodgers has a fairly high TD% and a fairly low INT%. In his last 5 appearances his TD% has been at least 5% or higher. That only occurred 2 times in Brady’s 6 super bowl win appearances with the Patriots. Aaron Rodgers had a poor ANY/A in the 2011-2012 playoffs, however, outside of that performance, he had good ANY/A numbers. He had an INT% below 1.7% in 5 out of the 9 losses. With mediocre %s of 2.2 and 2.4% in 2 other appearances, with 2 slightly poor INT% numbers of 2.9 and 3.0%.</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Aaron Rodgers deserves more credit than Brady</a:t>
            </a:r>
            <a:endParaRPr/>
          </a:p>
        </p:txBody>
      </p:sp>
      <p:sp>
        <p:nvSpPr>
          <p:cNvPr id="163" name="Google Shape;16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To start, in Rodgers’ first career postseason performance he had a ridiculous 121.4 passer rating, absurd 9.5 TD%, and otherworldly 9.34 ANY/A. Those numbers are amazing, and are better than anything that Brady ever did in his Super Bowl wins. However his team didn’t win the game like Brady’s. His team actually gave up 51 points, which is something that has NEVER happened to Brady. Let me repeat, in Aaron Rodgers first playoff start, his defense performed so poorly, so poorly yet it has NEVER happened to the greatest of all time Tom Brady, because I guess he just motivates his defense so much to not do that terrible. In Rodgers’ 3 worst playoff loss postseason performances, they are objectively better than Brady’s 3 worst super bowl wins. The difference between Brady and Rodgers is that Brady’s teams are good enough to win in spite of his horrible performances, while Rodgers can perform exceptionally well yet still lose.</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PSA about Passer Rating</a:t>
            </a:r>
            <a:endParaRPr/>
          </a:p>
        </p:txBody>
      </p:sp>
      <p:sp>
        <p:nvSpPr>
          <p:cNvPr id="169" name="Google Shape;16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latin typeface="Times New Roman"/>
                <a:ea typeface="Times New Roman"/>
                <a:cs typeface="Times New Roman"/>
                <a:sym typeface="Times New Roman"/>
              </a:rPr>
              <a:t>In a Sports Illustrated article: </a:t>
            </a:r>
            <a:r>
              <a:rPr lang="en" u="sng">
                <a:solidFill>
                  <a:schemeClr val="hlink"/>
                </a:solidFill>
                <a:latin typeface="Times New Roman"/>
                <a:ea typeface="Times New Roman"/>
                <a:cs typeface="Times New Roman"/>
                <a:sym typeface="Times New Roman"/>
                <a:hlinkClick r:id="rId3"/>
              </a:rPr>
              <a:t>Kerry J. Byrne: In defense of passer rating - Sports Illustrated</a:t>
            </a:r>
            <a:r>
              <a:rPr lang="en">
                <a:solidFill>
                  <a:schemeClr val="dk1"/>
                </a:solidFill>
                <a:latin typeface="Times New Roman"/>
                <a:ea typeface="Times New Roman"/>
                <a:cs typeface="Times New Roman"/>
                <a:sym typeface="Times New Roman"/>
              </a:rPr>
              <a:t>. Passer Rating and its correlation to success is discussed. “Teams that posted a higher passer rating went 203-53 (.793) in 2010.” This doesn’t necessarily mean that Passer Rating is definitively an effective stat, because there are still plenty of variables that are prevalent, in addition to the possibility of low passer ratings (examples of inefficient quarterbacking) winning games, which would mean that the low rating is somewhat connected to success, when obviously Byrne doesn’t want to defend a low passer rating.</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dirty="0">
                <a:solidFill>
                  <a:schemeClr val="dk1"/>
                </a:solidFill>
                <a:latin typeface="Times New Roman"/>
                <a:ea typeface="Times New Roman"/>
                <a:cs typeface="Times New Roman"/>
                <a:sym typeface="Times New Roman"/>
              </a:rPr>
              <a:t>I have grown up my whole life with football fans telling me that Tom Brady is the greatest of all time. As an avid viewer of the NFL, I grew to hate Tom Brady because he kept on getting credit for team accomplishments. He was a part of the Patriots dynasty and he profited off one of the greatest coaches and some of the greatest teams of all time. He consistently underperformed in big playoff games, yet his team made up for his poor performances yet he gets praised as this amazing player who carries his team to victory. Throughout his career, he's had top 10 defenses that helped his teams strive for success and help get him his 7 rings. To me, football is the epitome of a team sport, especially due in part to the fact that you have something like 40 players playing in a game on your team making an impact, and the slightest misstep on their part could make or break the game. Not to mention the countless coaches that can influence certain players and other members of the organization. Tom Brady is someone who has profited on extremely successful coaches, special team players, defenses, and overall organizational management. The differences between Tom Brady and other QBs like Aaron Rodgers and Peyton Manning haven't had the benefits of playing with an extremely successful defensive scheme, special teams, and coaching. The statistics and data tell the tale of how these Quarterbacks outperform Brady yet their teams aren't as successful as his so they don't get the credit Brady doesn't deserve. For my project, I looked at a variety of statistics such as Passer Rating, TD%, INT%, EPA/play, CPOE, DYAR, DVOA and others. I compared Brady to other QBs like Rodgers, Manning, Drew </a:t>
            </a:r>
            <a:r>
              <a:rPr lang="en" sz="1300" dirty="0" err="1">
                <a:solidFill>
                  <a:schemeClr val="dk1"/>
                </a:solidFill>
                <a:latin typeface="Times New Roman"/>
                <a:ea typeface="Times New Roman"/>
                <a:cs typeface="Times New Roman"/>
                <a:sym typeface="Times New Roman"/>
              </a:rPr>
              <a:t>Brees</a:t>
            </a:r>
            <a:r>
              <a:rPr lang="en" sz="1300" dirty="0">
                <a:solidFill>
                  <a:schemeClr val="dk1"/>
                </a:solidFill>
                <a:latin typeface="Times New Roman"/>
                <a:ea typeface="Times New Roman"/>
                <a:cs typeface="Times New Roman"/>
                <a:sym typeface="Times New Roman"/>
              </a:rPr>
              <a:t>, Patrick </a:t>
            </a:r>
            <a:r>
              <a:rPr lang="en" sz="1300" dirty="0" err="1">
                <a:solidFill>
                  <a:schemeClr val="dk1"/>
                </a:solidFill>
                <a:latin typeface="Times New Roman"/>
                <a:ea typeface="Times New Roman"/>
                <a:cs typeface="Times New Roman"/>
                <a:sym typeface="Times New Roman"/>
              </a:rPr>
              <a:t>Mahomes</a:t>
            </a:r>
            <a:r>
              <a:rPr lang="en" sz="1300" dirty="0">
                <a:solidFill>
                  <a:schemeClr val="dk1"/>
                </a:solidFill>
                <a:latin typeface="Times New Roman"/>
                <a:ea typeface="Times New Roman"/>
                <a:cs typeface="Times New Roman"/>
                <a:sym typeface="Times New Roman"/>
              </a:rPr>
              <a:t> and Russell Wilson, and I used EPA/play, CPOE, DYAR and DVOA with different weights (in addition to a playoff weight) to create a composite score to evaluate these 6 QBs.</a:t>
            </a:r>
            <a:endParaRPr sz="13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Comparisons</a:t>
            </a:r>
            <a:endParaRPr/>
          </a:p>
        </p:txBody>
      </p:sp>
      <p:sp>
        <p:nvSpPr>
          <p:cNvPr id="175" name="Google Shape;17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solidFill>
                  <a:schemeClr val="dk1"/>
                </a:solidFill>
                <a:latin typeface="Times New Roman"/>
                <a:ea typeface="Times New Roman"/>
                <a:cs typeface="Times New Roman"/>
                <a:sym typeface="Times New Roman"/>
              </a:rPr>
              <a:t>I decided to look at Aaron Rodgers, Peyton Manning, Drew Brees, and Patrick Mahomes in comparison to Brady..</a:t>
            </a:r>
            <a:endParaRPr>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a:solidFill>
                  <a:schemeClr val="dk1"/>
                </a:solidFill>
                <a:latin typeface="Times New Roman"/>
                <a:ea typeface="Times New Roman"/>
                <a:cs typeface="Times New Roman"/>
                <a:sym typeface="Times New Roman"/>
              </a:rPr>
              <a:t>Look at:</a:t>
            </a:r>
            <a:endParaRPr>
              <a:solidFill>
                <a:schemeClr val="dk1"/>
              </a:solidFill>
              <a:latin typeface="Times New Roman"/>
              <a:ea typeface="Times New Roman"/>
              <a:cs typeface="Times New Roman"/>
              <a:sym typeface="Times New Roman"/>
            </a:endParaRPr>
          </a:p>
          <a:p>
            <a:pPr marL="457200" lvl="0" indent="-342900" algn="l" rtl="0">
              <a:lnSpc>
                <a:spcPct val="100000"/>
              </a:lnSpc>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Passer Rating (A metric used to evaluate overall qb passing performance incorporating: yards, completion %, touchdowns and interceptions)</a:t>
            </a:r>
            <a:endParaRPr>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Passing yards/game</a:t>
            </a:r>
            <a:endParaRPr>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TD % (Touchdowns/attempt)</a:t>
            </a:r>
            <a:endParaRPr>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INT % (Interceptions/attempt)</a:t>
            </a:r>
            <a:endParaRPr>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Comp % (completed passes/attempt)</a:t>
            </a:r>
            <a:endParaRPr>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TD/INT (touchdown to interception ratio)</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Tom Brady</a:t>
            </a:r>
            <a:endParaRPr/>
          </a:p>
        </p:txBody>
      </p:sp>
      <p:sp>
        <p:nvSpPr>
          <p:cNvPr id="181" name="Google Shape;18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latin typeface="Times New Roman"/>
                <a:ea typeface="Times New Roman"/>
                <a:cs typeface="Times New Roman"/>
                <a:sym typeface="Times New Roman"/>
              </a:rPr>
              <a:t>Career season and playoff stats:</a:t>
            </a:r>
            <a:endParaRPr/>
          </a:p>
        </p:txBody>
      </p:sp>
      <p:pic>
        <p:nvPicPr>
          <p:cNvPr id="182" name="Google Shape;182;p33"/>
          <p:cNvPicPr preferRelativeResize="0"/>
          <p:nvPr/>
        </p:nvPicPr>
        <p:blipFill>
          <a:blip r:embed="rId3">
            <a:alphaModFix/>
          </a:blip>
          <a:stretch>
            <a:fillRect/>
          </a:stretch>
        </p:blipFill>
        <p:spPr>
          <a:xfrm>
            <a:off x="311700" y="1794250"/>
            <a:ext cx="8520601" cy="777500"/>
          </a:xfrm>
          <a:prstGeom prst="rect">
            <a:avLst/>
          </a:prstGeom>
          <a:noFill/>
          <a:ln>
            <a:noFill/>
          </a:ln>
        </p:spPr>
      </p:pic>
      <p:pic>
        <p:nvPicPr>
          <p:cNvPr id="183" name="Google Shape;183;p33"/>
          <p:cNvPicPr preferRelativeResize="0"/>
          <p:nvPr/>
        </p:nvPicPr>
        <p:blipFill>
          <a:blip r:embed="rId4">
            <a:alphaModFix/>
          </a:blip>
          <a:stretch>
            <a:fillRect/>
          </a:stretch>
        </p:blipFill>
        <p:spPr>
          <a:xfrm>
            <a:off x="311700" y="3348276"/>
            <a:ext cx="8520600" cy="777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Aaron Rodgers</a:t>
            </a:r>
            <a:endParaRPr/>
          </a:p>
        </p:txBody>
      </p:sp>
      <p:sp>
        <p:nvSpPr>
          <p:cNvPr id="189" name="Google Shape;18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latin typeface="Times New Roman"/>
                <a:ea typeface="Times New Roman"/>
                <a:cs typeface="Times New Roman"/>
                <a:sym typeface="Times New Roman"/>
              </a:rPr>
              <a:t>Career season and playoff stats:</a:t>
            </a:r>
            <a:endParaRPr>
              <a:solidFill>
                <a:schemeClr val="dk1"/>
              </a:solidFill>
              <a:latin typeface="Times New Roman"/>
              <a:ea typeface="Times New Roman"/>
              <a:cs typeface="Times New Roman"/>
              <a:sym typeface="Times New Roman"/>
            </a:endParaRPr>
          </a:p>
        </p:txBody>
      </p:sp>
      <p:pic>
        <p:nvPicPr>
          <p:cNvPr id="190" name="Google Shape;190;p34"/>
          <p:cNvPicPr preferRelativeResize="0"/>
          <p:nvPr/>
        </p:nvPicPr>
        <p:blipFill>
          <a:blip r:embed="rId3">
            <a:alphaModFix/>
          </a:blip>
          <a:stretch>
            <a:fillRect/>
          </a:stretch>
        </p:blipFill>
        <p:spPr>
          <a:xfrm>
            <a:off x="311700" y="1788700"/>
            <a:ext cx="8449699" cy="1004600"/>
          </a:xfrm>
          <a:prstGeom prst="rect">
            <a:avLst/>
          </a:prstGeom>
          <a:noFill/>
          <a:ln>
            <a:noFill/>
          </a:ln>
        </p:spPr>
      </p:pic>
      <p:pic>
        <p:nvPicPr>
          <p:cNvPr id="191" name="Google Shape;191;p34"/>
          <p:cNvPicPr preferRelativeResize="0"/>
          <p:nvPr/>
        </p:nvPicPr>
        <p:blipFill>
          <a:blip r:embed="rId4">
            <a:alphaModFix/>
          </a:blip>
          <a:stretch>
            <a:fillRect/>
          </a:stretch>
        </p:blipFill>
        <p:spPr>
          <a:xfrm>
            <a:off x="311700" y="3280750"/>
            <a:ext cx="8520598" cy="1004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Peyton Manning</a:t>
            </a:r>
            <a:endParaRPr/>
          </a:p>
        </p:txBody>
      </p:sp>
      <p:sp>
        <p:nvSpPr>
          <p:cNvPr id="197" name="Google Shape;197;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Career (minus his rookie season) season and playoff stats:</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198" name="Google Shape;198;p35"/>
          <p:cNvPicPr preferRelativeResize="0"/>
          <p:nvPr/>
        </p:nvPicPr>
        <p:blipFill>
          <a:blip r:embed="rId3">
            <a:alphaModFix/>
          </a:blip>
          <a:stretch>
            <a:fillRect/>
          </a:stretch>
        </p:blipFill>
        <p:spPr>
          <a:xfrm>
            <a:off x="311700" y="2166075"/>
            <a:ext cx="8520601" cy="776600"/>
          </a:xfrm>
          <a:prstGeom prst="rect">
            <a:avLst/>
          </a:prstGeom>
          <a:noFill/>
          <a:ln>
            <a:noFill/>
          </a:ln>
        </p:spPr>
      </p:pic>
      <p:pic>
        <p:nvPicPr>
          <p:cNvPr id="199" name="Google Shape;199;p35"/>
          <p:cNvPicPr preferRelativeResize="0"/>
          <p:nvPr/>
        </p:nvPicPr>
        <p:blipFill>
          <a:blip r:embed="rId4">
            <a:alphaModFix/>
          </a:blip>
          <a:stretch>
            <a:fillRect/>
          </a:stretch>
        </p:blipFill>
        <p:spPr>
          <a:xfrm>
            <a:off x="311700" y="3792286"/>
            <a:ext cx="8520601" cy="776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Drew Brees</a:t>
            </a:r>
            <a:endParaRPr/>
          </a:p>
        </p:txBody>
      </p:sp>
      <p:sp>
        <p:nvSpPr>
          <p:cNvPr id="205" name="Google Shape;20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Career (with New Orleans) season and playoff stats:</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206" name="Google Shape;206;p36"/>
          <p:cNvPicPr preferRelativeResize="0"/>
          <p:nvPr/>
        </p:nvPicPr>
        <p:blipFill>
          <a:blip r:embed="rId3">
            <a:alphaModFix/>
          </a:blip>
          <a:stretch>
            <a:fillRect/>
          </a:stretch>
        </p:blipFill>
        <p:spPr>
          <a:xfrm>
            <a:off x="311700" y="2192200"/>
            <a:ext cx="8520599" cy="873525"/>
          </a:xfrm>
          <a:prstGeom prst="rect">
            <a:avLst/>
          </a:prstGeom>
          <a:noFill/>
          <a:ln>
            <a:noFill/>
          </a:ln>
        </p:spPr>
      </p:pic>
      <p:pic>
        <p:nvPicPr>
          <p:cNvPr id="207" name="Google Shape;207;p36"/>
          <p:cNvPicPr preferRelativeResize="0"/>
          <p:nvPr/>
        </p:nvPicPr>
        <p:blipFill>
          <a:blip r:embed="rId4">
            <a:alphaModFix/>
          </a:blip>
          <a:stretch>
            <a:fillRect/>
          </a:stretch>
        </p:blipFill>
        <p:spPr>
          <a:xfrm>
            <a:off x="311700" y="3695350"/>
            <a:ext cx="8520601" cy="873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Patrick Mahomes</a:t>
            </a:r>
            <a:endParaRPr/>
          </a:p>
        </p:txBody>
      </p:sp>
      <p:sp>
        <p:nvSpPr>
          <p:cNvPr id="213" name="Google Shape;21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latin typeface="Times New Roman"/>
                <a:ea typeface="Times New Roman"/>
                <a:cs typeface="Times New Roman"/>
                <a:sym typeface="Times New Roman"/>
              </a:rPr>
              <a:t>Career and playoff stats:</a:t>
            </a:r>
            <a:endParaRPr>
              <a:solidFill>
                <a:schemeClr val="dk1"/>
              </a:solidFill>
              <a:latin typeface="Times New Roman"/>
              <a:ea typeface="Times New Roman"/>
              <a:cs typeface="Times New Roman"/>
              <a:sym typeface="Times New Roman"/>
            </a:endParaRPr>
          </a:p>
        </p:txBody>
      </p:sp>
      <p:pic>
        <p:nvPicPr>
          <p:cNvPr id="214" name="Google Shape;214;p37"/>
          <p:cNvPicPr preferRelativeResize="0"/>
          <p:nvPr/>
        </p:nvPicPr>
        <p:blipFill>
          <a:blip r:embed="rId3">
            <a:alphaModFix/>
          </a:blip>
          <a:stretch>
            <a:fillRect/>
          </a:stretch>
        </p:blipFill>
        <p:spPr>
          <a:xfrm>
            <a:off x="311700" y="2104450"/>
            <a:ext cx="8520600" cy="829750"/>
          </a:xfrm>
          <a:prstGeom prst="rect">
            <a:avLst/>
          </a:prstGeom>
          <a:noFill/>
          <a:ln>
            <a:noFill/>
          </a:ln>
        </p:spPr>
      </p:pic>
      <p:pic>
        <p:nvPicPr>
          <p:cNvPr id="215" name="Google Shape;215;p37"/>
          <p:cNvPicPr preferRelativeResize="0"/>
          <p:nvPr/>
        </p:nvPicPr>
        <p:blipFill>
          <a:blip r:embed="rId4">
            <a:alphaModFix/>
          </a:blip>
          <a:stretch>
            <a:fillRect/>
          </a:stretch>
        </p:blipFill>
        <p:spPr>
          <a:xfrm>
            <a:off x="311700" y="3739125"/>
            <a:ext cx="8520600" cy="829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Regular Season and </a:t>
            </a:r>
            <a:r>
              <a:rPr lang="en">
                <a:solidFill>
                  <a:srgbClr val="FF0000"/>
                </a:solidFill>
              </a:rPr>
              <a:t>Postseason</a:t>
            </a:r>
            <a:r>
              <a:rPr lang="en"/>
              <a:t> Stats &amp; Ranks</a:t>
            </a:r>
            <a:endParaRPr/>
          </a:p>
        </p:txBody>
      </p:sp>
      <p:sp>
        <p:nvSpPr>
          <p:cNvPr id="221" name="Google Shape;221;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Passer Rating</a:t>
            </a:r>
            <a:endParaRPr sz="1350">
              <a:solidFill>
                <a:schemeClr val="dk1"/>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Mahomes 109.3</a:t>
            </a:r>
            <a:endParaRPr sz="1350">
              <a:solidFill>
                <a:schemeClr val="dk1"/>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Rodgers 103.9</a:t>
            </a:r>
            <a:endParaRPr sz="1350">
              <a:solidFill>
                <a:schemeClr val="dk1"/>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Brees 101.5</a:t>
            </a:r>
            <a:endParaRPr sz="1350">
              <a:solidFill>
                <a:schemeClr val="dk1"/>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Manning 98.1</a:t>
            </a:r>
            <a:endParaRPr sz="1350">
              <a:solidFill>
                <a:schemeClr val="dk1"/>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Brady 97.3</a:t>
            </a:r>
            <a:endParaRPr sz="1350">
              <a:solidFill>
                <a:schemeClr val="dk1"/>
              </a:solidFill>
              <a:latin typeface="Times New Roman"/>
              <a:ea typeface="Times New Roman"/>
              <a:cs typeface="Times New Roman"/>
              <a:sym typeface="Times New Roman"/>
            </a:endParaRPr>
          </a:p>
          <a:p>
            <a:pPr marL="457200" lvl="0"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TD %</a:t>
            </a:r>
            <a:endParaRPr sz="1350">
              <a:solidFill>
                <a:schemeClr val="dk1"/>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Mahomes 6.9</a:t>
            </a:r>
            <a:endParaRPr sz="1350">
              <a:solidFill>
                <a:schemeClr val="dk1"/>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Rodgers 6.3</a:t>
            </a:r>
            <a:endParaRPr sz="1350">
              <a:solidFill>
                <a:schemeClr val="dk1"/>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Manning 5.8</a:t>
            </a:r>
            <a:endParaRPr sz="1350">
              <a:solidFill>
                <a:schemeClr val="dk1"/>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Brees 5.6</a:t>
            </a:r>
            <a:endParaRPr sz="1350">
              <a:solidFill>
                <a:schemeClr val="dk1"/>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Brady 5.5</a:t>
            </a:r>
            <a:endParaRPr sz="1350">
              <a:solidFill>
                <a:schemeClr val="dk1"/>
              </a:solidFill>
              <a:latin typeface="Times New Roman"/>
              <a:ea typeface="Times New Roman"/>
              <a:cs typeface="Times New Roman"/>
              <a:sym typeface="Times New Roman"/>
            </a:endParaRPr>
          </a:p>
          <a:p>
            <a:pPr marL="457200" lvl="0"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INT %</a:t>
            </a:r>
            <a:endParaRPr sz="1350">
              <a:solidFill>
                <a:schemeClr val="dk1"/>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Rodgers 1.4</a:t>
            </a:r>
            <a:endParaRPr sz="1350">
              <a:solidFill>
                <a:schemeClr val="dk1"/>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Mahomes 1.4</a:t>
            </a:r>
            <a:endParaRPr sz="1350">
              <a:solidFill>
                <a:schemeClr val="dk1"/>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Brady 1.8</a:t>
            </a:r>
            <a:endParaRPr sz="1350">
              <a:solidFill>
                <a:schemeClr val="dk1"/>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Brees 2.2</a:t>
            </a:r>
            <a:endParaRPr sz="1350">
              <a:solidFill>
                <a:schemeClr val="dk1"/>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chemeClr val="dk1"/>
              </a:buClr>
              <a:buSzPts val="1350"/>
              <a:buFont typeface="Times New Roman"/>
              <a:buAutoNum type="arabicPeriod"/>
            </a:pPr>
            <a:r>
              <a:rPr lang="en" sz="1350">
                <a:solidFill>
                  <a:schemeClr val="dk1"/>
                </a:solidFill>
                <a:latin typeface="Times New Roman"/>
                <a:ea typeface="Times New Roman"/>
                <a:cs typeface="Times New Roman"/>
                <a:sym typeface="Times New Roman"/>
              </a:rPr>
              <a:t>Manning 2.5</a:t>
            </a:r>
            <a:endParaRPr sz="1350">
              <a:solidFill>
                <a:schemeClr val="dk1"/>
              </a:solidFill>
              <a:latin typeface="Times New Roman"/>
              <a:ea typeface="Times New Roman"/>
              <a:cs typeface="Times New Roman"/>
              <a:sym typeface="Times New Roman"/>
            </a:endParaRPr>
          </a:p>
        </p:txBody>
      </p:sp>
      <p:sp>
        <p:nvSpPr>
          <p:cNvPr id="222" name="Google Shape;222;p38"/>
          <p:cNvSpPr txBox="1"/>
          <p:nvPr/>
        </p:nvSpPr>
        <p:spPr>
          <a:xfrm>
            <a:off x="4039575" y="1152475"/>
            <a:ext cx="4609800" cy="3177000"/>
          </a:xfrm>
          <a:prstGeom prst="rect">
            <a:avLst/>
          </a:prstGeom>
          <a:noFill/>
          <a:ln>
            <a:noFill/>
          </a:ln>
        </p:spPr>
        <p:txBody>
          <a:bodyPr spcFirstLastPara="1" wrap="square" lIns="91425" tIns="91425" rIns="91425" bIns="91425" anchor="t" anchorCtr="0">
            <a:spAutoFit/>
          </a:bodyPr>
          <a:lstStyle/>
          <a:p>
            <a:pPr marL="457200" lvl="0"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Passer Rating</a:t>
            </a:r>
            <a:endParaRPr sz="1350">
              <a:solidFill>
                <a:srgbClr val="FF0000"/>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Rodgers 100.5 (-3.4)</a:t>
            </a:r>
            <a:endParaRPr sz="1350">
              <a:solidFill>
                <a:srgbClr val="FF0000"/>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Mahomes 100.4 (-8.9)</a:t>
            </a:r>
            <a:endParaRPr sz="1350">
              <a:solidFill>
                <a:srgbClr val="FF0000"/>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Brees 97.1 (-4.4)</a:t>
            </a:r>
            <a:endParaRPr sz="1350">
              <a:solidFill>
                <a:srgbClr val="FF0000"/>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Brady 90.4 (-6.9)</a:t>
            </a:r>
            <a:endParaRPr sz="1350">
              <a:solidFill>
                <a:srgbClr val="FF0000"/>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Manning 87.4 (-10.7)</a:t>
            </a:r>
            <a:endParaRPr sz="1350">
              <a:solidFill>
                <a:srgbClr val="FF0000"/>
              </a:solidFill>
              <a:latin typeface="Times New Roman"/>
              <a:ea typeface="Times New Roman"/>
              <a:cs typeface="Times New Roman"/>
              <a:sym typeface="Times New Roman"/>
            </a:endParaRPr>
          </a:p>
          <a:p>
            <a:pPr marL="457200" lvl="0"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TD %</a:t>
            </a:r>
            <a:endParaRPr sz="1350">
              <a:solidFill>
                <a:srgbClr val="FF0000"/>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Rodgers 6.0 (-0.3)</a:t>
            </a:r>
            <a:endParaRPr sz="1350">
              <a:solidFill>
                <a:srgbClr val="FF0000"/>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Mahomes 5.6 (-1.3)</a:t>
            </a:r>
            <a:endParaRPr sz="1350">
              <a:solidFill>
                <a:srgbClr val="FF0000"/>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Brees 5.1 (-0.5)</a:t>
            </a:r>
            <a:endParaRPr sz="1350">
              <a:solidFill>
                <a:srgbClr val="FF0000"/>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Brady 4.7 (-0.8)</a:t>
            </a:r>
            <a:endParaRPr sz="1350">
              <a:solidFill>
                <a:srgbClr val="FF0000"/>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Manning 3.9 (-1.9)</a:t>
            </a:r>
            <a:endParaRPr sz="1350">
              <a:solidFill>
                <a:srgbClr val="FF0000"/>
              </a:solidFill>
              <a:latin typeface="Times New Roman"/>
              <a:ea typeface="Times New Roman"/>
              <a:cs typeface="Times New Roman"/>
              <a:sym typeface="Times New Roman"/>
            </a:endParaRPr>
          </a:p>
          <a:p>
            <a:pPr marL="457200" lvl="0"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INT %</a:t>
            </a:r>
            <a:endParaRPr sz="1350">
              <a:solidFill>
                <a:srgbClr val="FF0000"/>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Mahomes 1.3 (+0.1)</a:t>
            </a:r>
            <a:endParaRPr sz="1350">
              <a:solidFill>
                <a:srgbClr val="FF0000"/>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Rodgers 1.7 (-0.3)</a:t>
            </a:r>
            <a:endParaRPr sz="1350">
              <a:solidFill>
                <a:srgbClr val="FF0000"/>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Brees 2.1 (+0.1)</a:t>
            </a:r>
            <a:endParaRPr sz="1350">
              <a:solidFill>
                <a:srgbClr val="FF0000"/>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Brady 2.2 (-0.4)</a:t>
            </a:r>
            <a:endParaRPr sz="1350">
              <a:solidFill>
                <a:srgbClr val="FF0000"/>
              </a:solidFill>
              <a:latin typeface="Times New Roman"/>
              <a:ea typeface="Times New Roman"/>
              <a:cs typeface="Times New Roman"/>
              <a:sym typeface="Times New Roman"/>
            </a:endParaRPr>
          </a:p>
          <a:p>
            <a:pPr marL="914400" lvl="1" indent="-314325" algn="l" rtl="0">
              <a:lnSpc>
                <a:spcPct val="80000"/>
              </a:lnSpc>
              <a:spcBef>
                <a:spcPts val="0"/>
              </a:spcBef>
              <a:spcAft>
                <a:spcPts val="0"/>
              </a:spcAft>
              <a:buClr>
                <a:srgbClr val="FF0000"/>
              </a:buClr>
              <a:buSzPts val="1350"/>
              <a:buFont typeface="Times New Roman"/>
              <a:buAutoNum type="arabicPeriod"/>
            </a:pPr>
            <a:r>
              <a:rPr lang="en" sz="1350">
                <a:solidFill>
                  <a:srgbClr val="FF0000"/>
                </a:solidFill>
                <a:latin typeface="Times New Roman"/>
                <a:ea typeface="Times New Roman"/>
                <a:cs typeface="Times New Roman"/>
                <a:sym typeface="Times New Roman"/>
              </a:rPr>
              <a:t>Manning 2.4 (+0.1)</a:t>
            </a:r>
            <a:endParaRPr sz="1350">
              <a:solidFill>
                <a:srgbClr val="FF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Regular Season and </a:t>
            </a:r>
            <a:r>
              <a:rPr lang="en">
                <a:solidFill>
                  <a:srgbClr val="FF0000"/>
                </a:solidFill>
              </a:rPr>
              <a:t>Postseason</a:t>
            </a:r>
            <a:r>
              <a:rPr lang="en"/>
              <a:t> Stats &amp; Ranks</a:t>
            </a:r>
            <a:endParaRPr/>
          </a:p>
        </p:txBody>
      </p:sp>
      <p:sp>
        <p:nvSpPr>
          <p:cNvPr id="228" name="Google Shape;228;p39"/>
          <p:cNvSpPr txBox="1">
            <a:spLocks noGrp="1"/>
          </p:cNvSpPr>
          <p:nvPr>
            <p:ph type="body" idx="1"/>
          </p:nvPr>
        </p:nvSpPr>
        <p:spPr>
          <a:xfrm>
            <a:off x="4298700" y="1110725"/>
            <a:ext cx="8520600" cy="3416400"/>
          </a:xfrm>
          <a:prstGeom prst="rect">
            <a:avLst/>
          </a:prstGeom>
        </p:spPr>
        <p:txBody>
          <a:bodyPr spcFirstLastPara="1" wrap="square" lIns="91425" tIns="91425" rIns="91425" bIns="91425" anchor="t" anchorCtr="0">
            <a:noAutofit/>
          </a:bodyPr>
          <a:lstStyle/>
          <a:p>
            <a:pPr marL="457200" lvl="0"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TD/INT</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Mahomes 4.25 (-0.71)</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Rodgers 3.46 (-1.17)</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Brees 2.47 (-0.11)</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Brady 2.18 (-0.86)</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Manning 1.60 (-0.70)</a:t>
            </a:r>
            <a:endParaRPr sz="1200">
              <a:solidFill>
                <a:srgbClr val="FF0000"/>
              </a:solidFill>
              <a:latin typeface="Times New Roman"/>
              <a:ea typeface="Times New Roman"/>
              <a:cs typeface="Times New Roman"/>
              <a:sym typeface="Times New Roman"/>
            </a:endParaRPr>
          </a:p>
          <a:p>
            <a:pPr marL="457200" lvl="0"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Comp %</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Brees 66.7 (-2.1)</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Rodgers 64.6 (-0.5)</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Mahomes 63.5 (-2.6)</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Manning 63.2 (-0.8)</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Brady 62.7 (-1.3)</a:t>
            </a:r>
            <a:endParaRPr sz="1200">
              <a:solidFill>
                <a:srgbClr val="FF0000"/>
              </a:solidFill>
              <a:latin typeface="Times New Roman"/>
              <a:ea typeface="Times New Roman"/>
              <a:cs typeface="Times New Roman"/>
              <a:sym typeface="Times New Roman"/>
            </a:endParaRPr>
          </a:p>
          <a:p>
            <a:pPr marL="457200" lvl="0"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TD/game</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Rodgers 2.14 (+0.05)</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Mahomes 2.13 (-0.40)</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Brees 2.06 (-0.09)</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Brady 1.84 (-0.09)</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Manning 1.48 (-0.57)</a:t>
            </a:r>
            <a:endParaRPr sz="1200">
              <a:solidFill>
                <a:srgbClr val="FF0000"/>
              </a:solidFill>
              <a:latin typeface="Times New Roman"/>
              <a:ea typeface="Times New Roman"/>
              <a:cs typeface="Times New Roman"/>
              <a:sym typeface="Times New Roman"/>
            </a:endParaRPr>
          </a:p>
          <a:p>
            <a:pPr marL="457200" lvl="0"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Yards/game</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Brees 298.1 (-0.2)</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Mahomes 290.5 (-17.7)</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Brady 276.6 (+13.5)</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Manning 271.8 (-1.0)</a:t>
            </a:r>
            <a:endParaRPr sz="1200">
              <a:solidFill>
                <a:srgbClr val="FF0000"/>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rgbClr val="FF0000"/>
              </a:buClr>
              <a:buSzPts val="1200"/>
              <a:buFont typeface="Times New Roman"/>
              <a:buAutoNum type="arabicPeriod"/>
            </a:pPr>
            <a:r>
              <a:rPr lang="en" sz="1200">
                <a:solidFill>
                  <a:srgbClr val="FF0000"/>
                </a:solidFill>
                <a:latin typeface="Times New Roman"/>
                <a:ea typeface="Times New Roman"/>
                <a:cs typeface="Times New Roman"/>
                <a:sym typeface="Times New Roman"/>
              </a:rPr>
              <a:t>Rodgers 270.0 (+9.9)</a:t>
            </a:r>
            <a:endParaRPr sz="1200">
              <a:solidFill>
                <a:srgbClr val="FF0000"/>
              </a:solidFill>
              <a:latin typeface="Times New Roman"/>
              <a:ea typeface="Times New Roman"/>
              <a:cs typeface="Times New Roman"/>
              <a:sym typeface="Times New Roman"/>
            </a:endParaRPr>
          </a:p>
        </p:txBody>
      </p:sp>
      <p:sp>
        <p:nvSpPr>
          <p:cNvPr id="229" name="Google Shape;229;p39"/>
          <p:cNvSpPr txBox="1"/>
          <p:nvPr/>
        </p:nvSpPr>
        <p:spPr>
          <a:xfrm>
            <a:off x="311700" y="1110725"/>
            <a:ext cx="6557700" cy="3731100"/>
          </a:xfrm>
          <a:prstGeom prst="rect">
            <a:avLst/>
          </a:prstGeom>
          <a:noFill/>
          <a:ln>
            <a:noFill/>
          </a:ln>
        </p:spPr>
        <p:txBody>
          <a:bodyPr spcFirstLastPara="1" wrap="square" lIns="91425" tIns="91425" rIns="91425" bIns="91425" anchor="t" anchorCtr="0">
            <a:spAutoFit/>
          </a:bodyPr>
          <a:lstStyle/>
          <a:p>
            <a:pPr marL="457200" lvl="0" indent="-304800" algn="l" rtl="0">
              <a:lnSpc>
                <a:spcPct val="80000"/>
              </a:lnSpc>
              <a:spcBef>
                <a:spcPts val="0"/>
              </a:spcBef>
              <a:spcAft>
                <a:spcPts val="0"/>
              </a:spcAft>
              <a:buClr>
                <a:schemeClr val="dk1"/>
              </a:buClr>
              <a:buSzPts val="1200"/>
              <a:buFont typeface="Times New Roman"/>
              <a:buAutoNum type="arabicPeriod"/>
            </a:pPr>
            <a:r>
              <a:rPr lang="en" sz="1200" dirty="0">
                <a:solidFill>
                  <a:schemeClr val="dk1"/>
                </a:solidFill>
                <a:latin typeface="Times New Roman"/>
                <a:ea typeface="Times New Roman"/>
                <a:cs typeface="Times New Roman"/>
                <a:sym typeface="Times New Roman"/>
              </a:rPr>
              <a:t>TD/INT</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err="1">
                <a:solidFill>
                  <a:schemeClr val="dk1"/>
                </a:solidFill>
                <a:latin typeface="Times New Roman"/>
                <a:ea typeface="Times New Roman"/>
                <a:cs typeface="Times New Roman"/>
                <a:sym typeface="Times New Roman"/>
              </a:rPr>
              <a:t>Mahomes</a:t>
            </a:r>
            <a:r>
              <a:rPr lang="en" sz="1200" dirty="0">
                <a:solidFill>
                  <a:schemeClr val="dk1"/>
                </a:solidFill>
                <a:latin typeface="Times New Roman"/>
                <a:ea typeface="Times New Roman"/>
                <a:cs typeface="Times New Roman"/>
                <a:sym typeface="Times New Roman"/>
              </a:rPr>
              <a:t> 4.96</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a:solidFill>
                  <a:schemeClr val="dk1"/>
                </a:solidFill>
                <a:latin typeface="Times New Roman"/>
                <a:ea typeface="Times New Roman"/>
                <a:cs typeface="Times New Roman"/>
                <a:sym typeface="Times New Roman"/>
              </a:rPr>
              <a:t>Rodgers 4.63</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a:solidFill>
                  <a:schemeClr val="dk1"/>
                </a:solidFill>
                <a:latin typeface="Times New Roman"/>
                <a:ea typeface="Times New Roman"/>
                <a:cs typeface="Times New Roman"/>
                <a:sym typeface="Times New Roman"/>
              </a:rPr>
              <a:t>Brady 3.04</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err="1">
                <a:solidFill>
                  <a:schemeClr val="dk1"/>
                </a:solidFill>
                <a:latin typeface="Times New Roman"/>
                <a:ea typeface="Times New Roman"/>
                <a:cs typeface="Times New Roman"/>
                <a:sym typeface="Times New Roman"/>
              </a:rPr>
              <a:t>Brees</a:t>
            </a:r>
            <a:r>
              <a:rPr lang="en" sz="1200" dirty="0">
                <a:solidFill>
                  <a:schemeClr val="dk1"/>
                </a:solidFill>
                <a:latin typeface="Times New Roman"/>
                <a:ea typeface="Times New Roman"/>
                <a:cs typeface="Times New Roman"/>
                <a:sym typeface="Times New Roman"/>
              </a:rPr>
              <a:t> 2.58</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a:solidFill>
                  <a:schemeClr val="dk1"/>
                </a:solidFill>
                <a:latin typeface="Times New Roman"/>
                <a:ea typeface="Times New Roman"/>
                <a:cs typeface="Times New Roman"/>
                <a:sym typeface="Times New Roman"/>
              </a:rPr>
              <a:t>Manning 2.30</a:t>
            </a:r>
            <a:endParaRPr sz="1200" dirty="0">
              <a:solidFill>
                <a:schemeClr val="dk1"/>
              </a:solidFill>
              <a:latin typeface="Times New Roman"/>
              <a:ea typeface="Times New Roman"/>
              <a:cs typeface="Times New Roman"/>
              <a:sym typeface="Times New Roman"/>
            </a:endParaRPr>
          </a:p>
          <a:p>
            <a:pPr marL="457200" lvl="0" indent="-304800" algn="l" rtl="0">
              <a:lnSpc>
                <a:spcPct val="80000"/>
              </a:lnSpc>
              <a:spcBef>
                <a:spcPts val="0"/>
              </a:spcBef>
              <a:spcAft>
                <a:spcPts val="0"/>
              </a:spcAft>
              <a:buClr>
                <a:schemeClr val="dk1"/>
              </a:buClr>
              <a:buSzPts val="1200"/>
              <a:buFont typeface="Times New Roman"/>
              <a:buAutoNum type="arabicPeriod"/>
            </a:pPr>
            <a:r>
              <a:rPr lang="en" sz="1200" dirty="0">
                <a:solidFill>
                  <a:schemeClr val="dk1"/>
                </a:solidFill>
                <a:latin typeface="Times New Roman"/>
                <a:ea typeface="Times New Roman"/>
                <a:cs typeface="Times New Roman"/>
                <a:sym typeface="Times New Roman"/>
              </a:rPr>
              <a:t>Comp %</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err="1">
                <a:solidFill>
                  <a:schemeClr val="dk1"/>
                </a:solidFill>
                <a:latin typeface="Times New Roman"/>
                <a:ea typeface="Times New Roman"/>
                <a:cs typeface="Times New Roman"/>
                <a:sym typeface="Times New Roman"/>
              </a:rPr>
              <a:t>Brees</a:t>
            </a:r>
            <a:r>
              <a:rPr lang="en" sz="1200" dirty="0">
                <a:solidFill>
                  <a:schemeClr val="dk1"/>
                </a:solidFill>
                <a:latin typeface="Times New Roman"/>
                <a:ea typeface="Times New Roman"/>
                <a:cs typeface="Times New Roman"/>
                <a:sym typeface="Times New Roman"/>
              </a:rPr>
              <a:t> 68.8</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err="1">
                <a:solidFill>
                  <a:schemeClr val="dk1"/>
                </a:solidFill>
                <a:latin typeface="Times New Roman"/>
                <a:ea typeface="Times New Roman"/>
                <a:cs typeface="Times New Roman"/>
                <a:sym typeface="Times New Roman"/>
              </a:rPr>
              <a:t>Mahomes</a:t>
            </a:r>
            <a:r>
              <a:rPr lang="en" sz="1200" dirty="0">
                <a:solidFill>
                  <a:schemeClr val="dk1"/>
                </a:solidFill>
                <a:latin typeface="Times New Roman"/>
                <a:ea typeface="Times New Roman"/>
                <a:cs typeface="Times New Roman"/>
                <a:sym typeface="Times New Roman"/>
              </a:rPr>
              <a:t> 66.1</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a:solidFill>
                  <a:schemeClr val="dk1"/>
                </a:solidFill>
                <a:latin typeface="Times New Roman"/>
                <a:ea typeface="Times New Roman"/>
                <a:cs typeface="Times New Roman"/>
                <a:sym typeface="Times New Roman"/>
              </a:rPr>
              <a:t>Rodgers 65.1</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a:solidFill>
                  <a:schemeClr val="dk1"/>
                </a:solidFill>
                <a:latin typeface="Times New Roman"/>
                <a:ea typeface="Times New Roman"/>
                <a:cs typeface="Times New Roman"/>
                <a:sym typeface="Times New Roman"/>
              </a:rPr>
              <a:t>Manning 64.0</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a:solidFill>
                  <a:schemeClr val="dk1"/>
                </a:solidFill>
                <a:latin typeface="Times New Roman"/>
                <a:ea typeface="Times New Roman"/>
                <a:cs typeface="Times New Roman"/>
                <a:sym typeface="Times New Roman"/>
              </a:rPr>
              <a:t>Brady 64.0</a:t>
            </a:r>
            <a:endParaRPr sz="900" dirty="0">
              <a:solidFill>
                <a:schemeClr val="dk1"/>
              </a:solidFill>
              <a:latin typeface="Times New Roman"/>
              <a:ea typeface="Times New Roman"/>
              <a:cs typeface="Times New Roman"/>
              <a:sym typeface="Times New Roman"/>
            </a:endParaRPr>
          </a:p>
          <a:p>
            <a:pPr marL="457200" lvl="0" indent="-304800" algn="l" rtl="0">
              <a:lnSpc>
                <a:spcPct val="80000"/>
              </a:lnSpc>
              <a:spcBef>
                <a:spcPts val="0"/>
              </a:spcBef>
              <a:spcAft>
                <a:spcPts val="0"/>
              </a:spcAft>
              <a:buClr>
                <a:schemeClr val="dk1"/>
              </a:buClr>
              <a:buSzPts val="1200"/>
              <a:buFont typeface="Times New Roman"/>
              <a:buAutoNum type="arabicPeriod"/>
            </a:pPr>
            <a:r>
              <a:rPr lang="en" sz="1200" dirty="0">
                <a:solidFill>
                  <a:schemeClr val="dk1"/>
                </a:solidFill>
                <a:latin typeface="Times New Roman"/>
                <a:ea typeface="Times New Roman"/>
                <a:cs typeface="Times New Roman"/>
                <a:sym typeface="Times New Roman"/>
              </a:rPr>
              <a:t>TD/game</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err="1">
                <a:solidFill>
                  <a:schemeClr val="dk1"/>
                </a:solidFill>
                <a:latin typeface="Times New Roman"/>
                <a:ea typeface="Times New Roman"/>
                <a:cs typeface="Times New Roman"/>
                <a:sym typeface="Times New Roman"/>
              </a:rPr>
              <a:t>Mahomes</a:t>
            </a:r>
            <a:r>
              <a:rPr lang="en" sz="1200" dirty="0">
                <a:solidFill>
                  <a:schemeClr val="dk1"/>
                </a:solidFill>
                <a:latin typeface="Times New Roman"/>
                <a:ea typeface="Times New Roman"/>
                <a:cs typeface="Times New Roman"/>
                <a:sym typeface="Times New Roman"/>
              </a:rPr>
              <a:t> 2.53</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err="1">
                <a:solidFill>
                  <a:schemeClr val="dk1"/>
                </a:solidFill>
                <a:latin typeface="Times New Roman"/>
                <a:ea typeface="Times New Roman"/>
                <a:cs typeface="Times New Roman"/>
                <a:sym typeface="Times New Roman"/>
              </a:rPr>
              <a:t>Brees</a:t>
            </a:r>
            <a:r>
              <a:rPr lang="en" sz="1200" dirty="0">
                <a:solidFill>
                  <a:schemeClr val="dk1"/>
                </a:solidFill>
                <a:latin typeface="Times New Roman"/>
                <a:ea typeface="Times New Roman"/>
                <a:cs typeface="Times New Roman"/>
                <a:sym typeface="Times New Roman"/>
              </a:rPr>
              <a:t> 2.15</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a:solidFill>
                  <a:schemeClr val="dk1"/>
                </a:solidFill>
                <a:latin typeface="Times New Roman"/>
                <a:ea typeface="Times New Roman"/>
                <a:cs typeface="Times New Roman"/>
                <a:sym typeface="Times New Roman"/>
              </a:rPr>
              <a:t>Rodgers 2.09</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a:solidFill>
                  <a:schemeClr val="dk1"/>
                </a:solidFill>
                <a:latin typeface="Times New Roman"/>
                <a:ea typeface="Times New Roman"/>
                <a:cs typeface="Times New Roman"/>
                <a:sym typeface="Times New Roman"/>
              </a:rPr>
              <a:t>Manning 2.05</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a:solidFill>
                  <a:schemeClr val="dk1"/>
                </a:solidFill>
                <a:latin typeface="Times New Roman"/>
                <a:ea typeface="Times New Roman"/>
                <a:cs typeface="Times New Roman"/>
                <a:sym typeface="Times New Roman"/>
              </a:rPr>
              <a:t>Brady 1.93</a:t>
            </a:r>
            <a:endParaRPr sz="1200" dirty="0">
              <a:solidFill>
                <a:schemeClr val="dk1"/>
              </a:solidFill>
              <a:latin typeface="Times New Roman"/>
              <a:ea typeface="Times New Roman"/>
              <a:cs typeface="Times New Roman"/>
              <a:sym typeface="Times New Roman"/>
            </a:endParaRPr>
          </a:p>
          <a:p>
            <a:pPr marL="457200" lvl="0" indent="-304800" algn="l" rtl="0">
              <a:lnSpc>
                <a:spcPct val="80000"/>
              </a:lnSpc>
              <a:spcBef>
                <a:spcPts val="0"/>
              </a:spcBef>
              <a:spcAft>
                <a:spcPts val="0"/>
              </a:spcAft>
              <a:buClr>
                <a:schemeClr val="dk1"/>
              </a:buClr>
              <a:buSzPts val="1200"/>
              <a:buFont typeface="Times New Roman"/>
              <a:buAutoNum type="arabicPeriod"/>
            </a:pPr>
            <a:r>
              <a:rPr lang="en" sz="1200" dirty="0">
                <a:solidFill>
                  <a:schemeClr val="dk1"/>
                </a:solidFill>
                <a:latin typeface="Times New Roman"/>
                <a:ea typeface="Times New Roman"/>
                <a:cs typeface="Times New Roman"/>
                <a:sym typeface="Times New Roman"/>
              </a:rPr>
              <a:t>Yards/game</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err="1">
                <a:solidFill>
                  <a:schemeClr val="dk1"/>
                </a:solidFill>
                <a:latin typeface="Times New Roman"/>
                <a:ea typeface="Times New Roman"/>
                <a:cs typeface="Times New Roman"/>
                <a:sym typeface="Times New Roman"/>
              </a:rPr>
              <a:t>Mahomes</a:t>
            </a:r>
            <a:r>
              <a:rPr lang="en" sz="1200" dirty="0">
                <a:solidFill>
                  <a:schemeClr val="dk1"/>
                </a:solidFill>
                <a:latin typeface="Times New Roman"/>
                <a:ea typeface="Times New Roman"/>
                <a:cs typeface="Times New Roman"/>
                <a:sym typeface="Times New Roman"/>
              </a:rPr>
              <a:t> 308.2</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err="1">
                <a:solidFill>
                  <a:schemeClr val="dk1"/>
                </a:solidFill>
                <a:latin typeface="Times New Roman"/>
                <a:ea typeface="Times New Roman"/>
                <a:cs typeface="Times New Roman"/>
                <a:sym typeface="Times New Roman"/>
              </a:rPr>
              <a:t>Brees</a:t>
            </a:r>
            <a:r>
              <a:rPr lang="en" sz="1200" dirty="0">
                <a:solidFill>
                  <a:schemeClr val="dk1"/>
                </a:solidFill>
                <a:latin typeface="Times New Roman"/>
                <a:ea typeface="Times New Roman"/>
                <a:cs typeface="Times New Roman"/>
                <a:sym typeface="Times New Roman"/>
              </a:rPr>
              <a:t> 298.3</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a:solidFill>
                  <a:schemeClr val="dk1"/>
                </a:solidFill>
                <a:latin typeface="Times New Roman"/>
                <a:ea typeface="Times New Roman"/>
                <a:cs typeface="Times New Roman"/>
                <a:sym typeface="Times New Roman"/>
              </a:rPr>
              <a:t>Manning 272.8</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a:solidFill>
                  <a:schemeClr val="dk1"/>
                </a:solidFill>
                <a:latin typeface="Times New Roman"/>
                <a:ea typeface="Times New Roman"/>
                <a:cs typeface="Times New Roman"/>
                <a:sym typeface="Times New Roman"/>
              </a:rPr>
              <a:t>Brady 263.1</a:t>
            </a:r>
            <a:endParaRPr sz="1200" dirty="0">
              <a:solidFill>
                <a:schemeClr val="dk1"/>
              </a:solidFill>
              <a:latin typeface="Times New Roman"/>
              <a:ea typeface="Times New Roman"/>
              <a:cs typeface="Times New Roman"/>
              <a:sym typeface="Times New Roman"/>
            </a:endParaRPr>
          </a:p>
          <a:p>
            <a:pPr marL="914400" lvl="1" indent="-304800" algn="l" rtl="0">
              <a:lnSpc>
                <a:spcPct val="80000"/>
              </a:lnSpc>
              <a:spcBef>
                <a:spcPts val="0"/>
              </a:spcBef>
              <a:spcAft>
                <a:spcPts val="0"/>
              </a:spcAft>
              <a:buClr>
                <a:schemeClr val="dk1"/>
              </a:buClr>
              <a:buSzPts val="1200"/>
              <a:buFont typeface="Times New Roman"/>
              <a:buAutoNum type="arabicPeriod"/>
            </a:pPr>
            <a:r>
              <a:rPr lang="en" sz="1200" dirty="0">
                <a:solidFill>
                  <a:schemeClr val="dk1"/>
                </a:solidFill>
                <a:latin typeface="Times New Roman"/>
                <a:ea typeface="Times New Roman"/>
                <a:cs typeface="Times New Roman"/>
                <a:sym typeface="Times New Roman"/>
              </a:rPr>
              <a:t>Rodgers 260.1</a:t>
            </a:r>
            <a:endParaRPr sz="1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33"/>
        <p:cNvGrpSpPr/>
        <p:nvPr/>
      </p:nvGrpSpPr>
      <p:grpSpPr>
        <a:xfrm>
          <a:off x="0" y="0"/>
          <a:ext cx="0" cy="0"/>
          <a:chOff x="0" y="0"/>
          <a:chExt cx="0" cy="0"/>
        </a:xfrm>
      </p:grpSpPr>
      <p:sp>
        <p:nvSpPr>
          <p:cNvPr id="234" name="Google Shape;23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Observations of Regular Season Stats &amp; Ranks</a:t>
            </a:r>
            <a:endParaRPr/>
          </a:p>
        </p:txBody>
      </p:sp>
      <p:sp>
        <p:nvSpPr>
          <p:cNvPr id="235" name="Google Shape;235;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For the data just listed, I organized it into what I felt was most important in evaluating any quarterback. From this data collected,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seems to be the best quarterback out of the bunch. While I could make the argument for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to be the best, I consider that invalid because he has absolutely no form of longevity. This data has only been collected 3 seasons into his career. The next player who has found the most success other than Patrick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is Aaron Rodgers. Aaron Rodgers has a very good argument for the greatest quarterback of all time based on these statistics in addition to his longevity. He ranks second behind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in Passer Rating, TD%, INT% and TD/INT. While Tom Brady has the most passing touchdowns of all time, his TD% is the lowest out of all these other QBs. Which is why counting statistics don’t tell the whole story. Patrick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and Aaron Rodgers stats are better than Brady’s in every single category except for passing yards/game for Rodgers. While Tom Brady has a better INT% and TD/INT than both Drew </a:t>
            </a:r>
            <a:r>
              <a:rPr lang="en" dirty="0" err="1">
                <a:solidFill>
                  <a:schemeClr val="dk1"/>
                </a:solidFill>
                <a:latin typeface="Times New Roman"/>
                <a:ea typeface="Times New Roman"/>
                <a:cs typeface="Times New Roman"/>
                <a:sym typeface="Times New Roman"/>
              </a:rPr>
              <a:t>Brees</a:t>
            </a:r>
            <a:r>
              <a:rPr lang="en" dirty="0">
                <a:solidFill>
                  <a:schemeClr val="dk1"/>
                </a:solidFill>
                <a:latin typeface="Times New Roman"/>
                <a:ea typeface="Times New Roman"/>
                <a:cs typeface="Times New Roman"/>
                <a:sym typeface="Times New Roman"/>
              </a:rPr>
              <a:t> and Peyton Manning, he has the worst Passer Rating, TD%, Comp%, TD/game and second-to-last in yards/game. Based on this data there is no statistical evidence that provides an argument for Tom Brady being the best Quarterback of all time. In fact, this evidence suggests that Brady is the worst Quarterback out of these 5.</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239"/>
        <p:cNvGrpSpPr/>
        <p:nvPr/>
      </p:nvGrpSpPr>
      <p:grpSpPr>
        <a:xfrm>
          <a:off x="0" y="0"/>
          <a:ext cx="0" cy="0"/>
          <a:chOff x="0" y="0"/>
          <a:chExt cx="0" cy="0"/>
        </a:xfrm>
      </p:grpSpPr>
      <p:sp>
        <p:nvSpPr>
          <p:cNvPr id="240" name="Google Shape;24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Observations of Postseason Stats &amp; Ranks</a:t>
            </a:r>
            <a:endParaRPr/>
          </a:p>
        </p:txBody>
      </p:sp>
      <p:sp>
        <p:nvSpPr>
          <p:cNvPr id="241" name="Google Shape;241;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There is a narrative for the argument that Tom Brady is the greatest is because of his playoff success; which is why I decided to compare the postseason success of these 5 quarterbacks, in addition to their performance relative to the regular season. In addition to my hypothesis based on regular season performance, Aaron Rodgers is the best quarterback in terms of playoff performance. Even including Patrick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Rodgers has the best passer rating, TD%, and the highest TD/game, in addition to the second best INT%, Comp% and TD/INT. Out of the 5 QBs, Peyton Manning is the worst quarterback in the postseason and has the largest drop-off in production from the regular season. Both Patrick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and Drew </a:t>
            </a:r>
            <a:r>
              <a:rPr lang="en" dirty="0" err="1">
                <a:solidFill>
                  <a:schemeClr val="dk1"/>
                </a:solidFill>
                <a:latin typeface="Times New Roman"/>
                <a:ea typeface="Times New Roman"/>
                <a:cs typeface="Times New Roman"/>
                <a:sym typeface="Times New Roman"/>
              </a:rPr>
              <a:t>Brees</a:t>
            </a:r>
            <a:r>
              <a:rPr lang="en" dirty="0">
                <a:solidFill>
                  <a:schemeClr val="dk1"/>
                </a:solidFill>
                <a:latin typeface="Times New Roman"/>
                <a:ea typeface="Times New Roman"/>
                <a:cs typeface="Times New Roman"/>
                <a:sym typeface="Times New Roman"/>
              </a:rPr>
              <a:t> have better statistics than Brady for every single category.</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PSA</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SUPER BOWL IS A TEAM AWARD, yes QB is important, but football is the epitome of a team sport and is a team award. As seen in a paper written by Steven Vu given positional correlation coefficients QB isn’t as valuable as people make it out to be. Tom Brady should not be the sole benefactor of the patriots success and their 6 wins. There are hundreds of other players that played a big role in their success. Like, Randy Moss, Rob Gronkowski, Devin White, Mike Evans, Chris Godwin, Tristan </a:t>
            </a:r>
            <a:r>
              <a:rPr lang="en" dirty="0" err="1">
                <a:solidFill>
                  <a:schemeClr val="dk1"/>
                </a:solidFill>
                <a:latin typeface="Times New Roman"/>
                <a:ea typeface="Times New Roman"/>
                <a:cs typeface="Times New Roman"/>
                <a:sym typeface="Times New Roman"/>
              </a:rPr>
              <a:t>Wirfs</a:t>
            </a:r>
            <a:r>
              <a:rPr lang="en" dirty="0">
                <a:solidFill>
                  <a:schemeClr val="dk1"/>
                </a:solidFill>
                <a:latin typeface="Times New Roman"/>
                <a:ea typeface="Times New Roman"/>
                <a:cs typeface="Times New Roman"/>
                <a:sym typeface="Times New Roman"/>
              </a:rPr>
              <a:t>, Shaq Barrett, Rob Ninkovich, Wes Welker, Julian Edelman, James White, Dion Lewis, Stephon Gilmore. The names are countless and I could probably come up with at least 100 household names that Tom Brady played with and won a super bowl with. The amount of rings a player has should not be what defines them as the “greatest.” </a:t>
            </a:r>
            <a:r>
              <a:rPr lang="en" b="1" dirty="0">
                <a:solidFill>
                  <a:schemeClr val="dk1"/>
                </a:solidFill>
                <a:latin typeface="Times New Roman"/>
                <a:ea typeface="Times New Roman"/>
                <a:cs typeface="Times New Roman"/>
                <a:sym typeface="Times New Roman"/>
              </a:rPr>
              <a:t>The only argument for Tom Brady being the GOAT is his rings. He’s not the best quarterback based on any measure of statistics. He shouldn’t be called “the best” if the only argument for him is a team accomplishment instead of his own statistics or accomplishments.</a:t>
            </a:r>
            <a:r>
              <a:rPr lang="en" dirty="0">
                <a:solidFill>
                  <a:schemeClr val="dk1"/>
                </a:solidFill>
                <a:latin typeface="Times New Roman"/>
                <a:ea typeface="Times New Roman"/>
                <a:cs typeface="Times New Roman"/>
                <a:sym typeface="Times New Roman"/>
              </a:rPr>
              <a:t> While it is impossible to say whether he would find success on other teams or if other quarterbacks would maintain the same level of success. It is clear based on data that other quarterbacks perform better than him and have much more of an impact on how well the team performs instead of Tom Brady exploiting his team’s success. He does not become better in the playoffs as silly people believe for some reason. Tom Brady plays quarterback in the National Football league. He does not play cornerback, or wide receiver, or defensive end or special teams. His team impact comes from his role as the quarterback, not as another offensive player or as a defensive player or as a special teams player. Hypothetically, Brady could throw an interception every single time he has a pass attempt, yet his team could still win the game, or even blow out the opponent if the other 52 players on the team play their role and find their own success.</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245"/>
        <p:cNvGrpSpPr/>
        <p:nvPr/>
      </p:nvGrpSpPr>
      <p:grpSpPr>
        <a:xfrm>
          <a:off x="0" y="0"/>
          <a:ext cx="0" cy="0"/>
          <a:chOff x="0" y="0"/>
          <a:chExt cx="0" cy="0"/>
        </a:xfrm>
      </p:grpSpPr>
      <p:sp>
        <p:nvSpPr>
          <p:cNvPr id="246" name="Google Shape;246;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Sources I</a:t>
            </a:r>
            <a:endParaRPr/>
          </a:p>
        </p:txBody>
      </p:sp>
      <p:sp>
        <p:nvSpPr>
          <p:cNvPr id="247" name="Google Shape;247;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dirty="0">
                <a:solidFill>
                  <a:schemeClr val="dk1"/>
                </a:solidFill>
                <a:latin typeface="Times New Roman"/>
                <a:ea typeface="Times New Roman"/>
                <a:cs typeface="Times New Roman"/>
                <a:sym typeface="Times New Roman"/>
              </a:rPr>
              <a:t>Steven Vu. (2015, Fall). </a:t>
            </a:r>
            <a:r>
              <a:rPr lang="en" sz="1000" i="1" dirty="0">
                <a:solidFill>
                  <a:schemeClr val="dk1"/>
                </a:solidFill>
                <a:latin typeface="Times New Roman"/>
                <a:ea typeface="Times New Roman"/>
                <a:cs typeface="Times New Roman"/>
                <a:sym typeface="Times New Roman"/>
              </a:rPr>
              <a:t>The Era of Analytics in the NFL: Application of Modern Portfolio Theory. </a:t>
            </a:r>
            <a:r>
              <a:rPr lang="en" sz="1000" dirty="0">
                <a:solidFill>
                  <a:schemeClr val="dk1"/>
                </a:solidFill>
                <a:latin typeface="Times New Roman"/>
                <a:ea typeface="Times New Roman"/>
                <a:cs typeface="Times New Roman"/>
                <a:sym typeface="Times New Roman"/>
              </a:rPr>
              <a:t>California State University, Long Beach. </a:t>
            </a:r>
            <a:r>
              <a:rPr lang="en" sz="1000" u="sng" dirty="0">
                <a:solidFill>
                  <a:schemeClr val="hlink"/>
                </a:solidFill>
                <a:latin typeface="Times New Roman"/>
                <a:ea typeface="Times New Roman"/>
                <a:cs typeface="Times New Roman"/>
                <a:sym typeface="Times New Roman"/>
                <a:hlinkClick r:id="rId3"/>
              </a:rPr>
              <a:t>https://scholarworks.calstate.edu/downloads/z603qz23h</a:t>
            </a:r>
            <a:r>
              <a:rPr lang="en" sz="1000" dirty="0">
                <a:solidFill>
                  <a:schemeClr val="dk1"/>
                </a:solidFill>
                <a:latin typeface="Times New Roman"/>
                <a:ea typeface="Times New Roman"/>
                <a:cs typeface="Times New Roman"/>
                <a:sym typeface="Times New Roman"/>
              </a:rPr>
              <a:t> </a:t>
            </a:r>
            <a:endParaRPr sz="1000"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000" dirty="0">
                <a:solidFill>
                  <a:schemeClr val="dk1"/>
                </a:solidFill>
                <a:latin typeface="Times New Roman"/>
                <a:ea typeface="Times New Roman"/>
                <a:cs typeface="Times New Roman"/>
                <a:sym typeface="Times New Roman"/>
              </a:rPr>
              <a:t>Unknown. (n.d.). </a:t>
            </a:r>
            <a:r>
              <a:rPr lang="en" sz="1000" i="1" dirty="0">
                <a:solidFill>
                  <a:schemeClr val="dk1"/>
                </a:solidFill>
                <a:latin typeface="Times New Roman"/>
                <a:ea typeface="Times New Roman"/>
                <a:cs typeface="Times New Roman"/>
                <a:sym typeface="Times New Roman"/>
              </a:rPr>
              <a:t>NFL Pass Attempts Career Leaders.</a:t>
            </a:r>
            <a:r>
              <a:rPr lang="en" sz="1000" dirty="0">
                <a:solidFill>
                  <a:schemeClr val="dk1"/>
                </a:solidFill>
                <a:latin typeface="Times New Roman"/>
                <a:ea typeface="Times New Roman"/>
                <a:cs typeface="Times New Roman"/>
                <a:sym typeface="Times New Roman"/>
              </a:rPr>
              <a:t> Pro Football Reference. </a:t>
            </a:r>
            <a:r>
              <a:rPr lang="en" sz="1000" u="sng" dirty="0">
                <a:solidFill>
                  <a:schemeClr val="hlink"/>
                </a:solidFill>
                <a:latin typeface="Times New Roman"/>
                <a:ea typeface="Times New Roman"/>
                <a:cs typeface="Times New Roman"/>
                <a:sym typeface="Times New Roman"/>
                <a:hlinkClick r:id="rId4"/>
              </a:rPr>
              <a:t>https://www.pro-football-reference.com/leaders/pass_att_career.htm</a:t>
            </a:r>
            <a:r>
              <a:rPr lang="en" sz="1000" dirty="0">
                <a:solidFill>
                  <a:schemeClr val="dk1"/>
                </a:solidFill>
                <a:latin typeface="Times New Roman"/>
                <a:ea typeface="Times New Roman"/>
                <a:cs typeface="Times New Roman"/>
                <a:sym typeface="Times New Roman"/>
              </a:rPr>
              <a:t> </a:t>
            </a:r>
            <a:endParaRPr sz="1000"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000" dirty="0">
                <a:solidFill>
                  <a:schemeClr val="dk1"/>
                </a:solidFill>
                <a:latin typeface="Times New Roman"/>
                <a:ea typeface="Times New Roman"/>
                <a:cs typeface="Times New Roman"/>
                <a:sym typeface="Times New Roman"/>
              </a:rPr>
              <a:t>[Barry </a:t>
            </a:r>
            <a:r>
              <a:rPr lang="en" sz="1000" dirty="0" err="1">
                <a:solidFill>
                  <a:schemeClr val="dk1"/>
                </a:solidFill>
                <a:latin typeface="Times New Roman"/>
                <a:ea typeface="Times New Roman"/>
                <a:cs typeface="Times New Roman"/>
                <a:sym typeface="Times New Roman"/>
              </a:rPr>
              <a:t>McCockiner</a:t>
            </a:r>
            <a:r>
              <a:rPr lang="en" sz="1000" dirty="0">
                <a:solidFill>
                  <a:schemeClr val="dk1"/>
                </a:solidFill>
                <a:latin typeface="Times New Roman"/>
                <a:ea typeface="Times New Roman"/>
                <a:cs typeface="Times New Roman"/>
                <a:sym typeface="Times New Roman"/>
              </a:rPr>
              <a:t>]. (2020, June 22). </a:t>
            </a:r>
            <a:r>
              <a:rPr lang="en" sz="1000" i="1" dirty="0">
                <a:solidFill>
                  <a:schemeClr val="dk1"/>
                </a:solidFill>
                <a:latin typeface="Times New Roman"/>
                <a:ea typeface="Times New Roman"/>
                <a:cs typeface="Times New Roman"/>
                <a:sym typeface="Times New Roman"/>
              </a:rPr>
              <a:t>TOM BRADY: THE MOST OVERRATED PLAYER IN SPORTS HISTORY </a:t>
            </a:r>
            <a:r>
              <a:rPr lang="en" sz="1000" dirty="0">
                <a:solidFill>
                  <a:schemeClr val="dk1"/>
                </a:solidFill>
                <a:latin typeface="Times New Roman"/>
                <a:ea typeface="Times New Roman"/>
                <a:cs typeface="Times New Roman"/>
                <a:sym typeface="Times New Roman"/>
              </a:rPr>
              <a:t>[Video]. YouTube. </a:t>
            </a:r>
            <a:r>
              <a:rPr lang="en" sz="1000" u="sng" dirty="0">
                <a:solidFill>
                  <a:schemeClr val="hlink"/>
                </a:solidFill>
                <a:latin typeface="Times New Roman"/>
                <a:ea typeface="Times New Roman"/>
                <a:cs typeface="Times New Roman"/>
                <a:sym typeface="Times New Roman"/>
                <a:hlinkClick r:id="rId5"/>
              </a:rPr>
              <a:t>https://www.youtube.com/watch?v=1SxpiE0_FNY</a:t>
            </a:r>
            <a:endParaRPr sz="1000"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000" dirty="0">
                <a:solidFill>
                  <a:schemeClr val="dk1"/>
                </a:solidFill>
                <a:latin typeface="Times New Roman"/>
                <a:ea typeface="Times New Roman"/>
                <a:cs typeface="Times New Roman"/>
                <a:sym typeface="Times New Roman"/>
              </a:rPr>
              <a:t>Unknown. (n.d.). </a:t>
            </a:r>
            <a:r>
              <a:rPr lang="en" sz="1000" i="1" dirty="0">
                <a:solidFill>
                  <a:schemeClr val="dk1"/>
                </a:solidFill>
                <a:latin typeface="Times New Roman"/>
                <a:ea typeface="Times New Roman"/>
                <a:cs typeface="Times New Roman"/>
                <a:sym typeface="Times New Roman"/>
              </a:rPr>
              <a:t>2008 New England Patriots Statistics &amp; Players.</a:t>
            </a:r>
            <a:r>
              <a:rPr lang="en" sz="1000" dirty="0">
                <a:solidFill>
                  <a:schemeClr val="dk1"/>
                </a:solidFill>
                <a:latin typeface="Times New Roman"/>
                <a:ea typeface="Times New Roman"/>
                <a:cs typeface="Times New Roman"/>
                <a:sym typeface="Times New Roman"/>
              </a:rPr>
              <a:t> Pro Football Reference. </a:t>
            </a:r>
            <a:r>
              <a:rPr lang="en" sz="1000" u="sng" dirty="0">
                <a:solidFill>
                  <a:schemeClr val="hlink"/>
                </a:solidFill>
                <a:latin typeface="Times New Roman"/>
                <a:ea typeface="Times New Roman"/>
                <a:cs typeface="Times New Roman"/>
                <a:sym typeface="Times New Roman"/>
                <a:hlinkClick r:id="rId6"/>
              </a:rPr>
              <a:t>https://www.pro-football-reference.com/teams/nwe/2008.htm</a:t>
            </a:r>
            <a:r>
              <a:rPr lang="en" sz="1000" dirty="0">
                <a:solidFill>
                  <a:schemeClr val="dk1"/>
                </a:solidFill>
                <a:latin typeface="Times New Roman"/>
                <a:ea typeface="Times New Roman"/>
                <a:cs typeface="Times New Roman"/>
                <a:sym typeface="Times New Roman"/>
              </a:rPr>
              <a:t> </a:t>
            </a:r>
            <a:endParaRPr sz="1000"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000" dirty="0">
                <a:solidFill>
                  <a:schemeClr val="dk1"/>
                </a:solidFill>
                <a:latin typeface="Times New Roman"/>
                <a:ea typeface="Times New Roman"/>
                <a:cs typeface="Times New Roman"/>
                <a:sym typeface="Times New Roman"/>
              </a:rPr>
              <a:t>Unknown. (n.d.). </a:t>
            </a:r>
            <a:r>
              <a:rPr lang="en" sz="1000" i="1" dirty="0">
                <a:solidFill>
                  <a:schemeClr val="dk1"/>
                </a:solidFill>
                <a:latin typeface="Times New Roman"/>
                <a:ea typeface="Times New Roman"/>
                <a:cs typeface="Times New Roman"/>
                <a:sym typeface="Times New Roman"/>
              </a:rPr>
              <a:t>2009 New England Patriots Statistics &amp; Players</a:t>
            </a:r>
            <a:r>
              <a:rPr lang="en" sz="1000" dirty="0">
                <a:solidFill>
                  <a:schemeClr val="dk1"/>
                </a:solidFill>
                <a:latin typeface="Times New Roman"/>
                <a:ea typeface="Times New Roman"/>
                <a:cs typeface="Times New Roman"/>
                <a:sym typeface="Times New Roman"/>
              </a:rPr>
              <a:t>. Pro Football Reference. </a:t>
            </a:r>
            <a:r>
              <a:rPr lang="en" sz="1000" u="sng" dirty="0">
                <a:solidFill>
                  <a:schemeClr val="hlink"/>
                </a:solidFill>
                <a:latin typeface="Times New Roman"/>
                <a:ea typeface="Times New Roman"/>
                <a:cs typeface="Times New Roman"/>
                <a:sym typeface="Times New Roman"/>
                <a:hlinkClick r:id="rId7"/>
              </a:rPr>
              <a:t>https://www.pro-football-reference.com/teams/nwe/2009.htm</a:t>
            </a:r>
            <a:r>
              <a:rPr lang="en" sz="1000" dirty="0">
                <a:solidFill>
                  <a:schemeClr val="dk1"/>
                </a:solidFill>
                <a:latin typeface="Times New Roman"/>
                <a:ea typeface="Times New Roman"/>
                <a:cs typeface="Times New Roman"/>
                <a:sym typeface="Times New Roman"/>
              </a:rPr>
              <a:t>  </a:t>
            </a:r>
            <a:endParaRPr sz="1000" dirty="0">
              <a:solidFill>
                <a:schemeClr val="dk1"/>
              </a:solidFill>
              <a:latin typeface="Times New Roman"/>
              <a:ea typeface="Times New Roman"/>
              <a:cs typeface="Times New Roman"/>
              <a:sym typeface="Times New Roman"/>
            </a:endParaRPr>
          </a:p>
          <a:p>
            <a:pPr marL="0" lvl="0" indent="0" algn="l" rtl="0">
              <a:lnSpc>
                <a:spcPct val="105000"/>
              </a:lnSpc>
              <a:spcBef>
                <a:spcPts val="1200"/>
              </a:spcBef>
              <a:spcAft>
                <a:spcPts val="0"/>
              </a:spcAft>
              <a:buClr>
                <a:schemeClr val="dk1"/>
              </a:buClr>
              <a:buSzPts val="275"/>
              <a:buFont typeface="Arial"/>
              <a:buNone/>
            </a:pPr>
            <a:r>
              <a:rPr lang="en" sz="1000" dirty="0">
                <a:solidFill>
                  <a:schemeClr val="dk1"/>
                </a:solidFill>
                <a:latin typeface="Times New Roman"/>
                <a:ea typeface="Times New Roman"/>
                <a:cs typeface="Times New Roman"/>
                <a:sym typeface="Times New Roman"/>
              </a:rPr>
              <a:t>Unknown. (n.d.). </a:t>
            </a:r>
            <a:r>
              <a:rPr lang="en" sz="1000" i="1" dirty="0">
                <a:solidFill>
                  <a:schemeClr val="dk1"/>
                </a:solidFill>
                <a:latin typeface="Times New Roman"/>
                <a:ea typeface="Times New Roman"/>
                <a:cs typeface="Times New Roman"/>
                <a:sym typeface="Times New Roman"/>
              </a:rPr>
              <a:t>New England Patriots Franchise Encyclopedia</a:t>
            </a:r>
            <a:r>
              <a:rPr lang="en" sz="1000" dirty="0">
                <a:solidFill>
                  <a:schemeClr val="dk1"/>
                </a:solidFill>
                <a:latin typeface="Times New Roman"/>
                <a:ea typeface="Times New Roman"/>
                <a:cs typeface="Times New Roman"/>
                <a:sym typeface="Times New Roman"/>
              </a:rPr>
              <a:t>. Pro Football Reference. </a:t>
            </a:r>
            <a:r>
              <a:rPr lang="en" sz="1000" u="sng" dirty="0">
                <a:solidFill>
                  <a:schemeClr val="accent5"/>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https://www.pro-football-reference.com/teams/nwe/</a:t>
            </a:r>
            <a:endParaRPr sz="1000"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000" dirty="0">
                <a:solidFill>
                  <a:schemeClr val="dk1"/>
                </a:solidFill>
                <a:latin typeface="Times New Roman"/>
                <a:ea typeface="Times New Roman"/>
                <a:cs typeface="Times New Roman"/>
                <a:sym typeface="Times New Roman"/>
              </a:rPr>
              <a:t>Unknown. (n.d.). </a:t>
            </a:r>
            <a:r>
              <a:rPr lang="en" sz="1000" i="1" dirty="0">
                <a:solidFill>
                  <a:schemeClr val="dk1"/>
                </a:solidFill>
                <a:latin typeface="Times New Roman"/>
                <a:ea typeface="Times New Roman"/>
                <a:cs typeface="Times New Roman"/>
                <a:sym typeface="Times New Roman"/>
              </a:rPr>
              <a:t>Baltimore/Indianapolis Colts Franchise Encyclopedia</a:t>
            </a:r>
            <a:r>
              <a:rPr lang="en" sz="1000" dirty="0">
                <a:solidFill>
                  <a:schemeClr val="dk1"/>
                </a:solidFill>
                <a:latin typeface="Times New Roman"/>
                <a:ea typeface="Times New Roman"/>
                <a:cs typeface="Times New Roman"/>
                <a:sym typeface="Times New Roman"/>
              </a:rPr>
              <a:t>. Pro Football Reference. </a:t>
            </a:r>
            <a:r>
              <a:rPr lang="en" sz="1000" u="sng" dirty="0">
                <a:solidFill>
                  <a:schemeClr val="hlink"/>
                </a:solidFill>
                <a:latin typeface="Times New Roman"/>
                <a:ea typeface="Times New Roman"/>
                <a:cs typeface="Times New Roman"/>
                <a:sym typeface="Times New Roman"/>
                <a:hlinkClick r:id="rId9"/>
              </a:rPr>
              <a:t>https://www.pro-football-reference.com/teams/clt/</a:t>
            </a:r>
            <a:r>
              <a:rPr lang="en" sz="1000" dirty="0">
                <a:solidFill>
                  <a:schemeClr val="dk1"/>
                </a:solidFill>
                <a:latin typeface="Times New Roman"/>
                <a:ea typeface="Times New Roman"/>
                <a:cs typeface="Times New Roman"/>
                <a:sym typeface="Times New Roman"/>
              </a:rPr>
              <a:t> </a:t>
            </a:r>
            <a:endParaRPr sz="1000"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000" dirty="0">
                <a:solidFill>
                  <a:schemeClr val="dk1"/>
                </a:solidFill>
                <a:latin typeface="Times New Roman"/>
                <a:ea typeface="Times New Roman"/>
                <a:cs typeface="Times New Roman"/>
                <a:sym typeface="Times New Roman"/>
              </a:rPr>
              <a:t>Unknown. (n.d.). </a:t>
            </a:r>
            <a:r>
              <a:rPr lang="en" sz="1000" i="1" dirty="0">
                <a:solidFill>
                  <a:schemeClr val="dk1"/>
                </a:solidFill>
                <a:latin typeface="Times New Roman"/>
                <a:ea typeface="Times New Roman"/>
                <a:cs typeface="Times New Roman"/>
                <a:sym typeface="Times New Roman"/>
              </a:rPr>
              <a:t>Green Bay Packers Franchise Encyclopedia</a:t>
            </a:r>
            <a:r>
              <a:rPr lang="en" sz="1000" dirty="0">
                <a:solidFill>
                  <a:schemeClr val="dk1"/>
                </a:solidFill>
                <a:latin typeface="Times New Roman"/>
                <a:ea typeface="Times New Roman"/>
                <a:cs typeface="Times New Roman"/>
                <a:sym typeface="Times New Roman"/>
              </a:rPr>
              <a:t>. Pro Football Reference. </a:t>
            </a:r>
            <a:r>
              <a:rPr lang="en" sz="1000" u="sng" dirty="0">
                <a:solidFill>
                  <a:schemeClr val="hlink"/>
                </a:solidFill>
                <a:latin typeface="Times New Roman"/>
                <a:ea typeface="Times New Roman"/>
                <a:cs typeface="Times New Roman"/>
                <a:sym typeface="Times New Roman"/>
                <a:hlinkClick r:id="rId10"/>
              </a:rPr>
              <a:t>https://www.pro-football-reference.com/teams/gnb/</a:t>
            </a:r>
            <a:r>
              <a:rPr lang="en" sz="1000" dirty="0">
                <a:solidFill>
                  <a:schemeClr val="dk1"/>
                </a:solidFill>
                <a:latin typeface="Times New Roman"/>
                <a:ea typeface="Times New Roman"/>
                <a:cs typeface="Times New Roman"/>
                <a:sym typeface="Times New Roman"/>
              </a:rPr>
              <a:t> </a:t>
            </a:r>
            <a:endParaRPr sz="1000"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000" dirty="0">
                <a:solidFill>
                  <a:schemeClr val="dk1"/>
                </a:solidFill>
                <a:latin typeface="Times New Roman"/>
                <a:ea typeface="Times New Roman"/>
                <a:cs typeface="Times New Roman"/>
                <a:sym typeface="Times New Roman"/>
              </a:rPr>
              <a:t>Unknown. (n.d.). </a:t>
            </a:r>
            <a:r>
              <a:rPr lang="en" sz="1000" i="1" dirty="0">
                <a:solidFill>
                  <a:schemeClr val="dk1"/>
                </a:solidFill>
                <a:latin typeface="Times New Roman"/>
                <a:ea typeface="Times New Roman"/>
                <a:cs typeface="Times New Roman"/>
                <a:sym typeface="Times New Roman"/>
              </a:rPr>
              <a:t>Tom Brady</a:t>
            </a:r>
            <a:r>
              <a:rPr lang="en" sz="1000" dirty="0">
                <a:solidFill>
                  <a:schemeClr val="dk1"/>
                </a:solidFill>
                <a:latin typeface="Times New Roman"/>
                <a:ea typeface="Times New Roman"/>
                <a:cs typeface="Times New Roman"/>
                <a:sym typeface="Times New Roman"/>
              </a:rPr>
              <a:t>. Pro Football Reference. </a:t>
            </a:r>
            <a:r>
              <a:rPr lang="en" sz="1000" u="sng" dirty="0">
                <a:solidFill>
                  <a:schemeClr val="hlink"/>
                </a:solidFill>
                <a:latin typeface="Times New Roman"/>
                <a:ea typeface="Times New Roman"/>
                <a:cs typeface="Times New Roman"/>
                <a:sym typeface="Times New Roman"/>
                <a:hlinkClick r:id="rId11"/>
              </a:rPr>
              <a:t>https://www.pro-football-reference.com/players/B/BradTo00.htm</a:t>
            </a:r>
            <a:r>
              <a:rPr lang="en" sz="1000" dirty="0">
                <a:solidFill>
                  <a:schemeClr val="dk1"/>
                </a:solidFill>
                <a:latin typeface="Times New Roman"/>
                <a:ea typeface="Times New Roman"/>
                <a:cs typeface="Times New Roman"/>
                <a:sym typeface="Times New Roman"/>
              </a:rPr>
              <a:t> </a:t>
            </a:r>
            <a:endParaRPr sz="1000"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000" dirty="0">
                <a:solidFill>
                  <a:schemeClr val="dk1"/>
                </a:solidFill>
                <a:latin typeface="Times New Roman"/>
                <a:ea typeface="Times New Roman"/>
                <a:cs typeface="Times New Roman"/>
                <a:sym typeface="Times New Roman"/>
              </a:rPr>
              <a:t>Unknown. (n.d.). </a:t>
            </a:r>
            <a:r>
              <a:rPr lang="en" sz="1000" i="1" dirty="0">
                <a:solidFill>
                  <a:schemeClr val="dk1"/>
                </a:solidFill>
                <a:latin typeface="Times New Roman"/>
                <a:ea typeface="Times New Roman"/>
                <a:cs typeface="Times New Roman"/>
                <a:sym typeface="Times New Roman"/>
              </a:rPr>
              <a:t>Tom Brady Game Winning Drives</a:t>
            </a:r>
            <a:r>
              <a:rPr lang="en" sz="1000" dirty="0">
                <a:solidFill>
                  <a:schemeClr val="dk1"/>
                </a:solidFill>
                <a:latin typeface="Times New Roman"/>
                <a:ea typeface="Times New Roman"/>
                <a:cs typeface="Times New Roman"/>
                <a:sym typeface="Times New Roman"/>
              </a:rPr>
              <a:t>. Pro Football Reference. </a:t>
            </a:r>
            <a:r>
              <a:rPr lang="en" sz="1000" u="sng" dirty="0">
                <a:solidFill>
                  <a:schemeClr val="hlink"/>
                </a:solidFill>
                <a:latin typeface="Times New Roman"/>
                <a:ea typeface="Times New Roman"/>
                <a:cs typeface="Times New Roman"/>
                <a:sym typeface="Times New Roman"/>
                <a:hlinkClick r:id="rId12"/>
              </a:rPr>
              <a:t>https://www.pro-football-reference.com/players/comeback.cgi?player=BradTo00</a:t>
            </a:r>
            <a:r>
              <a:rPr lang="en" sz="1000" dirty="0">
                <a:solidFill>
                  <a:schemeClr val="dk1"/>
                </a:solidFill>
                <a:latin typeface="Times New Roman"/>
                <a:ea typeface="Times New Roman"/>
                <a:cs typeface="Times New Roman"/>
                <a:sym typeface="Times New Roman"/>
              </a:rPr>
              <a:t> </a:t>
            </a:r>
            <a:endParaRPr sz="1000"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1200"/>
              </a:spcAft>
              <a:buNone/>
            </a:pPr>
            <a:r>
              <a:rPr lang="en" sz="1000" dirty="0">
                <a:solidFill>
                  <a:schemeClr val="dk1"/>
                </a:solidFill>
                <a:latin typeface="Times New Roman"/>
                <a:ea typeface="Times New Roman"/>
                <a:cs typeface="Times New Roman"/>
                <a:sym typeface="Times New Roman"/>
              </a:rPr>
              <a:t>Unknown. (n.d.). </a:t>
            </a:r>
            <a:r>
              <a:rPr lang="en" sz="1000" i="1" dirty="0">
                <a:solidFill>
                  <a:schemeClr val="dk1"/>
                </a:solidFill>
                <a:latin typeface="Times New Roman"/>
                <a:ea typeface="Times New Roman"/>
                <a:cs typeface="Times New Roman"/>
                <a:sym typeface="Times New Roman"/>
              </a:rPr>
              <a:t>AFC Championship - New England Patriots at Pittsburgh Steelers - January 27th, 2002</a:t>
            </a:r>
            <a:r>
              <a:rPr lang="en" sz="1000" dirty="0">
                <a:solidFill>
                  <a:schemeClr val="dk1"/>
                </a:solidFill>
                <a:latin typeface="Times New Roman"/>
                <a:ea typeface="Times New Roman"/>
                <a:cs typeface="Times New Roman"/>
                <a:sym typeface="Times New Roman"/>
              </a:rPr>
              <a:t>. Pro Football Reference.</a:t>
            </a:r>
            <a:r>
              <a:rPr lang="en" sz="1000" i="1" dirty="0">
                <a:solidFill>
                  <a:schemeClr val="dk1"/>
                </a:solidFill>
                <a:latin typeface="Times New Roman"/>
                <a:ea typeface="Times New Roman"/>
                <a:cs typeface="Times New Roman"/>
                <a:sym typeface="Times New Roman"/>
              </a:rPr>
              <a:t> </a:t>
            </a:r>
            <a:r>
              <a:rPr lang="en" sz="1000" u="sng" dirty="0">
                <a:solidFill>
                  <a:schemeClr val="hlink"/>
                </a:solidFill>
                <a:latin typeface="Times New Roman"/>
                <a:ea typeface="Times New Roman"/>
                <a:cs typeface="Times New Roman"/>
                <a:sym typeface="Times New Roman"/>
                <a:hlinkClick r:id="rId13"/>
              </a:rPr>
              <a:t>https://www.pro-football-reference.com/boxscores/200201270pit.htm</a:t>
            </a:r>
            <a:r>
              <a:rPr lang="en" sz="1000" dirty="0">
                <a:solidFill>
                  <a:schemeClr val="dk1"/>
                </a:solidFill>
                <a:latin typeface="Times New Roman"/>
                <a:ea typeface="Times New Roman"/>
                <a:cs typeface="Times New Roman"/>
                <a:sym typeface="Times New Roman"/>
              </a:rPr>
              <a:t> </a:t>
            </a:r>
            <a:endParaRPr sz="1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251"/>
        <p:cNvGrpSpPr/>
        <p:nvPr/>
      </p:nvGrpSpPr>
      <p:grpSpPr>
        <a:xfrm>
          <a:off x="0" y="0"/>
          <a:ext cx="0" cy="0"/>
          <a:chOff x="0" y="0"/>
          <a:chExt cx="0" cy="0"/>
        </a:xfrm>
      </p:grpSpPr>
      <p:sp>
        <p:nvSpPr>
          <p:cNvPr id="252" name="Google Shape;252;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Sources Part II</a:t>
            </a:r>
            <a:endParaRPr/>
          </a:p>
        </p:txBody>
      </p:sp>
      <p:sp>
        <p:nvSpPr>
          <p:cNvPr id="253" name="Google Shape;253;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50" dirty="0">
                <a:solidFill>
                  <a:schemeClr val="dk1"/>
                </a:solidFill>
                <a:latin typeface="Times New Roman"/>
                <a:ea typeface="Times New Roman"/>
                <a:cs typeface="Times New Roman"/>
                <a:sym typeface="Times New Roman"/>
              </a:rPr>
              <a:t>Unknown. (n.d.). </a:t>
            </a:r>
            <a:r>
              <a:rPr lang="en" sz="1050" i="1" dirty="0">
                <a:solidFill>
                  <a:schemeClr val="dk1"/>
                </a:solidFill>
                <a:latin typeface="Times New Roman"/>
                <a:ea typeface="Times New Roman"/>
                <a:cs typeface="Times New Roman"/>
                <a:sym typeface="Times New Roman"/>
              </a:rPr>
              <a:t>Super Bowl LI - New England Patriots vs. Atlanta Falcons - February 5th, 2017</a:t>
            </a:r>
            <a:r>
              <a:rPr lang="en" sz="1050" dirty="0">
                <a:solidFill>
                  <a:schemeClr val="dk1"/>
                </a:solidFill>
                <a:latin typeface="Times New Roman"/>
                <a:ea typeface="Times New Roman"/>
                <a:cs typeface="Times New Roman"/>
                <a:sym typeface="Times New Roman"/>
              </a:rPr>
              <a:t>. Pro Football Reference. </a:t>
            </a:r>
            <a:r>
              <a:rPr lang="en" sz="1050" u="sng" dirty="0">
                <a:solidFill>
                  <a:schemeClr val="accent5"/>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https://www.pro-football-reference.com/boxscores/201702050atl.htm</a:t>
            </a:r>
            <a:r>
              <a:rPr lang="en" sz="1050" dirty="0">
                <a:solidFill>
                  <a:schemeClr val="dk1"/>
                </a:solidFill>
                <a:latin typeface="Times New Roman"/>
                <a:ea typeface="Times New Roman"/>
                <a:cs typeface="Times New Roman"/>
                <a:sym typeface="Times New Roman"/>
              </a:rPr>
              <a:t> </a:t>
            </a:r>
            <a:endParaRPr sz="1050" dirty="0">
              <a:solidFill>
                <a:schemeClr val="dk1"/>
              </a:solidFill>
              <a:latin typeface="Times New Roman"/>
              <a:ea typeface="Times New Roman"/>
              <a:cs typeface="Times New Roman"/>
              <a:sym typeface="Times New Roman"/>
            </a:endParaRPr>
          </a:p>
          <a:p>
            <a:pPr marL="0" lvl="0" indent="0" algn="l" rtl="0">
              <a:lnSpc>
                <a:spcPct val="75000"/>
              </a:lnSpc>
              <a:spcBef>
                <a:spcPts val="1200"/>
              </a:spcBef>
              <a:spcAft>
                <a:spcPts val="0"/>
              </a:spcAft>
              <a:buNone/>
            </a:pPr>
            <a:r>
              <a:rPr lang="en" sz="1050" dirty="0">
                <a:solidFill>
                  <a:schemeClr val="dk1"/>
                </a:solidFill>
                <a:latin typeface="Times New Roman"/>
                <a:ea typeface="Times New Roman"/>
                <a:cs typeface="Times New Roman"/>
                <a:sym typeface="Times New Roman"/>
              </a:rPr>
              <a:t>Unknown. (n.d.). </a:t>
            </a:r>
            <a:r>
              <a:rPr lang="en" sz="1050" i="1" dirty="0">
                <a:solidFill>
                  <a:schemeClr val="dk1"/>
                </a:solidFill>
                <a:latin typeface="Times New Roman"/>
                <a:ea typeface="Times New Roman"/>
                <a:cs typeface="Times New Roman"/>
                <a:sym typeface="Times New Roman"/>
              </a:rPr>
              <a:t>Patriots vs. Falcons - Game Summary - February 5, 2017</a:t>
            </a:r>
            <a:r>
              <a:rPr lang="en" sz="1050" dirty="0">
                <a:solidFill>
                  <a:schemeClr val="dk1"/>
                </a:solidFill>
                <a:latin typeface="Times New Roman"/>
                <a:ea typeface="Times New Roman"/>
                <a:cs typeface="Times New Roman"/>
                <a:sym typeface="Times New Roman"/>
              </a:rPr>
              <a:t>. ESPN. </a:t>
            </a:r>
            <a:r>
              <a:rPr lang="en" sz="1050" u="sng" dirty="0">
                <a:solidFill>
                  <a:schemeClr val="accent5"/>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https://www.espn.com/nfl/boxscore/_/gameId/400927752</a:t>
            </a:r>
            <a:r>
              <a:rPr lang="en" sz="1050" dirty="0">
                <a:solidFill>
                  <a:schemeClr val="dk1"/>
                </a:solidFill>
                <a:latin typeface="Times New Roman"/>
                <a:ea typeface="Times New Roman"/>
                <a:cs typeface="Times New Roman"/>
                <a:sym typeface="Times New Roman"/>
              </a:rPr>
              <a:t> </a:t>
            </a:r>
            <a:endParaRPr sz="1050" dirty="0">
              <a:solidFill>
                <a:schemeClr val="dk1"/>
              </a:solidFill>
              <a:latin typeface="Times New Roman"/>
              <a:ea typeface="Times New Roman"/>
              <a:cs typeface="Times New Roman"/>
              <a:sym typeface="Times New Roman"/>
            </a:endParaRPr>
          </a:p>
          <a:p>
            <a:pPr marL="0" lvl="0" indent="0" algn="l" rtl="0">
              <a:lnSpc>
                <a:spcPct val="75000"/>
              </a:lnSpc>
              <a:spcBef>
                <a:spcPts val="1200"/>
              </a:spcBef>
              <a:spcAft>
                <a:spcPts val="0"/>
              </a:spcAft>
              <a:buNone/>
            </a:pPr>
            <a:r>
              <a:rPr lang="en" sz="1050" dirty="0">
                <a:solidFill>
                  <a:schemeClr val="dk1"/>
                </a:solidFill>
                <a:latin typeface="Times New Roman"/>
                <a:ea typeface="Times New Roman"/>
                <a:cs typeface="Times New Roman"/>
                <a:sym typeface="Times New Roman"/>
              </a:rPr>
              <a:t>[Barry </a:t>
            </a:r>
            <a:r>
              <a:rPr lang="en" sz="1050" dirty="0" err="1">
                <a:solidFill>
                  <a:schemeClr val="dk1"/>
                </a:solidFill>
                <a:latin typeface="Times New Roman"/>
                <a:ea typeface="Times New Roman"/>
                <a:cs typeface="Times New Roman"/>
                <a:sym typeface="Times New Roman"/>
              </a:rPr>
              <a:t>McCockiner</a:t>
            </a:r>
            <a:r>
              <a:rPr lang="en" sz="1050" dirty="0">
                <a:solidFill>
                  <a:schemeClr val="dk1"/>
                </a:solidFill>
                <a:latin typeface="Times New Roman"/>
                <a:ea typeface="Times New Roman"/>
                <a:cs typeface="Times New Roman"/>
                <a:sym typeface="Times New Roman"/>
              </a:rPr>
              <a:t>]. (2021, March 15). TOM BRADY: STILL OVERRATED [Video]. YouTube. </a:t>
            </a:r>
            <a:r>
              <a:rPr lang="en" sz="1050" u="sng" dirty="0">
                <a:solidFill>
                  <a:schemeClr val="accent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https://www.youtube.com/watch?v=DJh9lQ8x7qQ</a:t>
            </a:r>
            <a:r>
              <a:rPr lang="en" sz="1050" dirty="0">
                <a:solidFill>
                  <a:schemeClr val="dk1"/>
                </a:solidFill>
                <a:latin typeface="Times New Roman"/>
                <a:ea typeface="Times New Roman"/>
                <a:cs typeface="Times New Roman"/>
                <a:sym typeface="Times New Roman"/>
              </a:rPr>
              <a:t> </a:t>
            </a:r>
            <a:endParaRPr sz="1050" dirty="0">
              <a:solidFill>
                <a:schemeClr val="dk1"/>
              </a:solidFill>
              <a:latin typeface="Times New Roman"/>
              <a:ea typeface="Times New Roman"/>
              <a:cs typeface="Times New Roman"/>
              <a:sym typeface="Times New Roman"/>
            </a:endParaRPr>
          </a:p>
          <a:p>
            <a:pPr marL="0" lvl="0" indent="0" algn="l" rtl="0">
              <a:lnSpc>
                <a:spcPct val="75000"/>
              </a:lnSpc>
              <a:spcBef>
                <a:spcPts val="1200"/>
              </a:spcBef>
              <a:spcAft>
                <a:spcPts val="0"/>
              </a:spcAft>
              <a:buNone/>
            </a:pPr>
            <a:r>
              <a:rPr lang="en" sz="1050" dirty="0">
                <a:solidFill>
                  <a:schemeClr val="dk1"/>
                </a:solidFill>
                <a:latin typeface="Times New Roman"/>
                <a:ea typeface="Times New Roman"/>
                <a:cs typeface="Times New Roman"/>
                <a:sym typeface="Times New Roman"/>
              </a:rPr>
              <a:t>Unknown. (n.d.). </a:t>
            </a:r>
            <a:r>
              <a:rPr lang="en" sz="1050" i="1" dirty="0">
                <a:solidFill>
                  <a:schemeClr val="dk1"/>
                </a:solidFill>
                <a:latin typeface="Times New Roman"/>
                <a:ea typeface="Times New Roman"/>
                <a:cs typeface="Times New Roman"/>
                <a:sym typeface="Times New Roman"/>
              </a:rPr>
              <a:t>2019 Tampa Bay Buccaneers Statistics &amp; Players</a:t>
            </a:r>
            <a:r>
              <a:rPr lang="en" sz="1050" dirty="0">
                <a:solidFill>
                  <a:schemeClr val="dk1"/>
                </a:solidFill>
                <a:latin typeface="Times New Roman"/>
                <a:ea typeface="Times New Roman"/>
                <a:cs typeface="Times New Roman"/>
                <a:sym typeface="Times New Roman"/>
              </a:rPr>
              <a:t>. Pro Football Reference. </a:t>
            </a:r>
            <a:r>
              <a:rPr lang="en" sz="1050" u="sng" dirty="0">
                <a:solidFill>
                  <a:schemeClr val="accent5"/>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https://www.pro-football-reference.com/teams/tam/2019.htm</a:t>
            </a:r>
            <a:r>
              <a:rPr lang="en" sz="1050" dirty="0">
                <a:solidFill>
                  <a:schemeClr val="dk1"/>
                </a:solidFill>
                <a:latin typeface="Times New Roman"/>
                <a:ea typeface="Times New Roman"/>
                <a:cs typeface="Times New Roman"/>
                <a:sym typeface="Times New Roman"/>
              </a:rPr>
              <a:t> </a:t>
            </a:r>
            <a:endParaRPr sz="1050" dirty="0">
              <a:solidFill>
                <a:schemeClr val="dk1"/>
              </a:solidFill>
              <a:latin typeface="Times New Roman"/>
              <a:ea typeface="Times New Roman"/>
              <a:cs typeface="Times New Roman"/>
              <a:sym typeface="Times New Roman"/>
            </a:endParaRPr>
          </a:p>
          <a:p>
            <a:pPr marL="0" lvl="0" indent="0" algn="l" rtl="0">
              <a:lnSpc>
                <a:spcPct val="75000"/>
              </a:lnSpc>
              <a:spcBef>
                <a:spcPts val="1200"/>
              </a:spcBef>
              <a:spcAft>
                <a:spcPts val="0"/>
              </a:spcAft>
              <a:buClr>
                <a:schemeClr val="dk1"/>
              </a:buClr>
              <a:buSzPts val="1100"/>
              <a:buFont typeface="Arial"/>
              <a:buNone/>
            </a:pPr>
            <a:r>
              <a:rPr lang="en" sz="1050" dirty="0">
                <a:solidFill>
                  <a:schemeClr val="dk1"/>
                </a:solidFill>
                <a:latin typeface="Times New Roman"/>
                <a:ea typeface="Times New Roman"/>
                <a:cs typeface="Times New Roman"/>
                <a:sym typeface="Times New Roman"/>
              </a:rPr>
              <a:t>Unknown. (n.d.). </a:t>
            </a:r>
            <a:r>
              <a:rPr lang="en" sz="1050" i="1" dirty="0">
                <a:solidFill>
                  <a:schemeClr val="dk1"/>
                </a:solidFill>
                <a:latin typeface="Times New Roman"/>
                <a:ea typeface="Times New Roman"/>
                <a:cs typeface="Times New Roman"/>
                <a:sym typeface="Times New Roman"/>
              </a:rPr>
              <a:t>2020 Tampa Bay Buccaneers Statistics &amp; Players</a:t>
            </a:r>
            <a:r>
              <a:rPr lang="en" sz="1050" dirty="0">
                <a:solidFill>
                  <a:schemeClr val="dk1"/>
                </a:solidFill>
                <a:latin typeface="Times New Roman"/>
                <a:ea typeface="Times New Roman"/>
                <a:cs typeface="Times New Roman"/>
                <a:sym typeface="Times New Roman"/>
              </a:rPr>
              <a:t>. Pro Football Reference. </a:t>
            </a:r>
            <a:r>
              <a:rPr lang="en" sz="1050" u="sng" dirty="0">
                <a:solidFill>
                  <a:schemeClr val="accent5"/>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https://www.pro-football-reference.com/teams/tam/2020.htm</a:t>
            </a:r>
            <a:endParaRPr sz="1050" dirty="0">
              <a:solidFill>
                <a:schemeClr val="dk1"/>
              </a:solidFill>
              <a:highlight>
                <a:schemeClr val="lt1"/>
              </a:highlight>
              <a:latin typeface="Times New Roman"/>
              <a:ea typeface="Times New Roman"/>
              <a:cs typeface="Times New Roman"/>
              <a:sym typeface="Times New Roman"/>
            </a:endParaRPr>
          </a:p>
          <a:p>
            <a:pPr marL="0" lvl="0" indent="0" algn="l" rtl="0">
              <a:lnSpc>
                <a:spcPct val="75000"/>
              </a:lnSpc>
              <a:spcBef>
                <a:spcPts val="1200"/>
              </a:spcBef>
              <a:spcAft>
                <a:spcPts val="0"/>
              </a:spcAft>
              <a:buClr>
                <a:schemeClr val="dk1"/>
              </a:buClr>
              <a:buSzPts val="1100"/>
              <a:buFont typeface="Arial"/>
              <a:buNone/>
            </a:pPr>
            <a:r>
              <a:rPr lang="en" sz="1050" dirty="0">
                <a:solidFill>
                  <a:schemeClr val="dk1"/>
                </a:solidFill>
                <a:highlight>
                  <a:schemeClr val="lt1"/>
                </a:highlight>
                <a:latin typeface="Times New Roman"/>
                <a:ea typeface="Times New Roman"/>
                <a:cs typeface="Times New Roman"/>
                <a:sym typeface="Times New Roman"/>
              </a:rPr>
              <a:t>Unknown. (n.d.). </a:t>
            </a:r>
            <a:r>
              <a:rPr lang="en" sz="1050" i="1" dirty="0">
                <a:solidFill>
                  <a:schemeClr val="dk1"/>
                </a:solidFill>
                <a:highlight>
                  <a:schemeClr val="lt1"/>
                </a:highlight>
                <a:latin typeface="Times New Roman"/>
                <a:ea typeface="Times New Roman"/>
                <a:cs typeface="Times New Roman"/>
                <a:sym typeface="Times New Roman"/>
              </a:rPr>
              <a:t>2019 New England Patriots Statistics &amp; Players</a:t>
            </a:r>
            <a:r>
              <a:rPr lang="en" sz="1050" dirty="0">
                <a:solidFill>
                  <a:schemeClr val="dk1"/>
                </a:solidFill>
                <a:highlight>
                  <a:schemeClr val="lt1"/>
                </a:highlight>
                <a:latin typeface="Times New Roman"/>
                <a:ea typeface="Times New Roman"/>
                <a:cs typeface="Times New Roman"/>
                <a:sym typeface="Times New Roman"/>
              </a:rPr>
              <a:t>. Pro Football Reference. </a:t>
            </a:r>
            <a:r>
              <a:rPr lang="en" sz="1050" u="sng" dirty="0">
                <a:solidFill>
                  <a:schemeClr val="accent5"/>
                </a:solidFill>
                <a:highlight>
                  <a:schemeClr val="lt1"/>
                </a:highlight>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https://www.pro-football-reference.com/teams/nwe/2019.htm</a:t>
            </a:r>
            <a:endParaRPr sz="1050" dirty="0">
              <a:solidFill>
                <a:schemeClr val="dk1"/>
              </a:solidFill>
              <a:highlight>
                <a:schemeClr val="lt1"/>
              </a:highlight>
              <a:latin typeface="Times New Roman"/>
              <a:ea typeface="Times New Roman"/>
              <a:cs typeface="Times New Roman"/>
              <a:sym typeface="Times New Roman"/>
            </a:endParaRPr>
          </a:p>
          <a:p>
            <a:pPr marL="0" lvl="0" indent="0" algn="l" rtl="0">
              <a:lnSpc>
                <a:spcPct val="75000"/>
              </a:lnSpc>
              <a:spcBef>
                <a:spcPts val="1200"/>
              </a:spcBef>
              <a:spcAft>
                <a:spcPts val="0"/>
              </a:spcAft>
              <a:buNone/>
            </a:pPr>
            <a:r>
              <a:rPr lang="en" sz="1050" dirty="0">
                <a:solidFill>
                  <a:schemeClr val="dk1"/>
                </a:solidFill>
                <a:highlight>
                  <a:schemeClr val="lt1"/>
                </a:highlight>
                <a:latin typeface="Times New Roman"/>
                <a:ea typeface="Times New Roman"/>
                <a:cs typeface="Times New Roman"/>
                <a:sym typeface="Times New Roman"/>
              </a:rPr>
              <a:t>Unknown. (n.d.). </a:t>
            </a:r>
            <a:r>
              <a:rPr lang="en" sz="1050" i="1" dirty="0">
                <a:solidFill>
                  <a:schemeClr val="dk1"/>
                </a:solidFill>
                <a:highlight>
                  <a:schemeClr val="lt1"/>
                </a:highlight>
                <a:latin typeface="Times New Roman"/>
                <a:ea typeface="Times New Roman"/>
                <a:cs typeface="Times New Roman"/>
                <a:sym typeface="Times New Roman"/>
              </a:rPr>
              <a:t>2021 New England Patriots Statistics &amp; Players</a:t>
            </a:r>
            <a:r>
              <a:rPr lang="en" sz="1050" dirty="0">
                <a:solidFill>
                  <a:schemeClr val="dk1"/>
                </a:solidFill>
                <a:highlight>
                  <a:schemeClr val="lt1"/>
                </a:highlight>
                <a:latin typeface="Times New Roman"/>
                <a:ea typeface="Times New Roman"/>
                <a:cs typeface="Times New Roman"/>
                <a:sym typeface="Times New Roman"/>
              </a:rPr>
              <a:t>. Pro Football Reference. </a:t>
            </a:r>
            <a:r>
              <a:rPr lang="en" sz="1050" u="sng" dirty="0">
                <a:solidFill>
                  <a:schemeClr val="accent5"/>
                </a:solidFill>
                <a:highlight>
                  <a:schemeClr val="lt1"/>
                </a:highlight>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https://www.pro-football-reference.com/teams/nwe/2021.htm</a:t>
            </a:r>
            <a:endParaRPr sz="1050" dirty="0">
              <a:solidFill>
                <a:schemeClr val="dk1"/>
              </a:solidFill>
              <a:highlight>
                <a:schemeClr val="lt1"/>
              </a:highlight>
              <a:latin typeface="Times New Roman"/>
              <a:ea typeface="Times New Roman"/>
              <a:cs typeface="Times New Roman"/>
              <a:sym typeface="Times New Roman"/>
            </a:endParaRPr>
          </a:p>
          <a:p>
            <a:pPr marL="0" lvl="0" indent="0" algn="l" rtl="0">
              <a:lnSpc>
                <a:spcPct val="75000"/>
              </a:lnSpc>
              <a:spcBef>
                <a:spcPts val="1200"/>
              </a:spcBef>
              <a:spcAft>
                <a:spcPts val="0"/>
              </a:spcAft>
              <a:buNone/>
            </a:pPr>
            <a:r>
              <a:rPr lang="en" sz="1050" dirty="0">
                <a:solidFill>
                  <a:schemeClr val="dk1"/>
                </a:solidFill>
                <a:highlight>
                  <a:schemeClr val="lt1"/>
                </a:highlight>
                <a:latin typeface="Times New Roman"/>
                <a:ea typeface="Times New Roman"/>
                <a:cs typeface="Times New Roman"/>
                <a:sym typeface="Times New Roman"/>
              </a:rPr>
              <a:t>Unknown. (n.d.). </a:t>
            </a:r>
            <a:r>
              <a:rPr lang="en" sz="1050" i="1" dirty="0">
                <a:solidFill>
                  <a:schemeClr val="dk1"/>
                </a:solidFill>
                <a:highlight>
                  <a:schemeClr val="lt1"/>
                </a:highlight>
                <a:latin typeface="Times New Roman"/>
                <a:ea typeface="Times New Roman"/>
                <a:cs typeface="Times New Roman"/>
                <a:sym typeface="Times New Roman"/>
              </a:rPr>
              <a:t>Average QB Passer Rating 2001. </a:t>
            </a:r>
            <a:r>
              <a:rPr lang="en" sz="1050" dirty="0" err="1">
                <a:solidFill>
                  <a:schemeClr val="dk1"/>
                </a:solidFill>
                <a:highlight>
                  <a:schemeClr val="lt1"/>
                </a:highlight>
                <a:latin typeface="Times New Roman"/>
                <a:ea typeface="Times New Roman"/>
                <a:cs typeface="Times New Roman"/>
                <a:sym typeface="Times New Roman"/>
              </a:rPr>
              <a:t>StatMuse</a:t>
            </a:r>
            <a:r>
              <a:rPr lang="en" sz="1050" dirty="0">
                <a:solidFill>
                  <a:schemeClr val="dk1"/>
                </a:solidFill>
                <a:highlight>
                  <a:schemeClr val="lt1"/>
                </a:highlight>
                <a:latin typeface="Times New Roman"/>
                <a:ea typeface="Times New Roman"/>
                <a:cs typeface="Times New Roman"/>
                <a:sym typeface="Times New Roman"/>
              </a:rPr>
              <a:t>. </a:t>
            </a:r>
            <a:r>
              <a:rPr lang="en" sz="1050" u="sng" dirty="0">
                <a:solidFill>
                  <a:schemeClr val="hlink"/>
                </a:solidFill>
                <a:highlight>
                  <a:schemeClr val="lt1"/>
                </a:highlight>
                <a:latin typeface="Times New Roman"/>
                <a:ea typeface="Times New Roman"/>
                <a:cs typeface="Times New Roman"/>
                <a:sym typeface="Times New Roman"/>
                <a:hlinkClick r:id="rId10"/>
              </a:rPr>
              <a:t>https://www.statmuse.com/nfl/ask/average-qb-passer-rating-2001</a:t>
            </a:r>
            <a:r>
              <a:rPr lang="en" sz="1050" dirty="0">
                <a:solidFill>
                  <a:schemeClr val="dk1"/>
                </a:solidFill>
                <a:highlight>
                  <a:schemeClr val="lt1"/>
                </a:highlight>
                <a:latin typeface="Times New Roman"/>
                <a:ea typeface="Times New Roman"/>
                <a:cs typeface="Times New Roman"/>
                <a:sym typeface="Times New Roman"/>
              </a:rPr>
              <a:t> </a:t>
            </a:r>
            <a:endParaRPr sz="1050" dirty="0">
              <a:solidFill>
                <a:schemeClr val="dk1"/>
              </a:solidFill>
              <a:highlight>
                <a:schemeClr val="lt1"/>
              </a:highlight>
              <a:latin typeface="Times New Roman"/>
              <a:ea typeface="Times New Roman"/>
              <a:cs typeface="Times New Roman"/>
              <a:sym typeface="Times New Roman"/>
            </a:endParaRPr>
          </a:p>
          <a:p>
            <a:pPr marL="0" lvl="0" indent="0" algn="l" rtl="0">
              <a:lnSpc>
                <a:spcPct val="75000"/>
              </a:lnSpc>
              <a:spcBef>
                <a:spcPts val="1200"/>
              </a:spcBef>
              <a:spcAft>
                <a:spcPts val="0"/>
              </a:spcAft>
              <a:buNone/>
            </a:pPr>
            <a:r>
              <a:rPr lang="en" sz="1050" dirty="0">
                <a:solidFill>
                  <a:schemeClr val="dk1"/>
                </a:solidFill>
                <a:highlight>
                  <a:schemeClr val="lt1"/>
                </a:highlight>
                <a:latin typeface="Times New Roman"/>
                <a:ea typeface="Times New Roman"/>
                <a:cs typeface="Times New Roman"/>
                <a:sym typeface="Times New Roman"/>
              </a:rPr>
              <a:t>Unknown. (n.d.). </a:t>
            </a:r>
            <a:r>
              <a:rPr lang="en" sz="1050" i="1" dirty="0">
                <a:solidFill>
                  <a:schemeClr val="dk1"/>
                </a:solidFill>
                <a:highlight>
                  <a:schemeClr val="lt1"/>
                </a:highlight>
                <a:latin typeface="Times New Roman"/>
                <a:ea typeface="Times New Roman"/>
                <a:cs typeface="Times New Roman"/>
                <a:sym typeface="Times New Roman"/>
              </a:rPr>
              <a:t>Average QB Passer Rating 2003. </a:t>
            </a:r>
            <a:r>
              <a:rPr lang="en" sz="1050" dirty="0" err="1">
                <a:solidFill>
                  <a:schemeClr val="dk1"/>
                </a:solidFill>
                <a:highlight>
                  <a:schemeClr val="lt1"/>
                </a:highlight>
                <a:latin typeface="Times New Roman"/>
                <a:ea typeface="Times New Roman"/>
                <a:cs typeface="Times New Roman"/>
                <a:sym typeface="Times New Roman"/>
              </a:rPr>
              <a:t>StatMuse</a:t>
            </a:r>
            <a:r>
              <a:rPr lang="en" sz="1050" dirty="0">
                <a:solidFill>
                  <a:schemeClr val="dk1"/>
                </a:solidFill>
                <a:highlight>
                  <a:schemeClr val="lt1"/>
                </a:highlight>
                <a:latin typeface="Times New Roman"/>
                <a:ea typeface="Times New Roman"/>
                <a:cs typeface="Times New Roman"/>
                <a:sym typeface="Times New Roman"/>
              </a:rPr>
              <a:t>. </a:t>
            </a:r>
            <a:r>
              <a:rPr lang="en" sz="1050" u="sng" dirty="0">
                <a:solidFill>
                  <a:schemeClr val="hlink"/>
                </a:solidFill>
                <a:highlight>
                  <a:schemeClr val="lt1"/>
                </a:highlight>
                <a:latin typeface="Times New Roman"/>
                <a:ea typeface="Times New Roman"/>
                <a:cs typeface="Times New Roman"/>
                <a:sym typeface="Times New Roman"/>
                <a:hlinkClick r:id="rId11"/>
              </a:rPr>
              <a:t>https://www.statmuse.com/nfl/ask/average-qb-passer-rating-2003</a:t>
            </a:r>
            <a:r>
              <a:rPr lang="en" sz="1050" dirty="0">
                <a:solidFill>
                  <a:schemeClr val="dk1"/>
                </a:solidFill>
                <a:highlight>
                  <a:schemeClr val="lt1"/>
                </a:highlight>
                <a:latin typeface="Times New Roman"/>
                <a:ea typeface="Times New Roman"/>
                <a:cs typeface="Times New Roman"/>
                <a:sym typeface="Times New Roman"/>
              </a:rPr>
              <a:t> </a:t>
            </a:r>
            <a:endParaRPr sz="1050" dirty="0">
              <a:solidFill>
                <a:schemeClr val="dk1"/>
              </a:solidFill>
              <a:highlight>
                <a:schemeClr val="lt1"/>
              </a:highlight>
              <a:latin typeface="Times New Roman"/>
              <a:ea typeface="Times New Roman"/>
              <a:cs typeface="Times New Roman"/>
              <a:sym typeface="Times New Roman"/>
            </a:endParaRPr>
          </a:p>
          <a:p>
            <a:pPr marL="0" lvl="0" indent="0" algn="l" rtl="0">
              <a:lnSpc>
                <a:spcPct val="75000"/>
              </a:lnSpc>
              <a:spcBef>
                <a:spcPts val="1200"/>
              </a:spcBef>
              <a:spcAft>
                <a:spcPts val="0"/>
              </a:spcAft>
              <a:buNone/>
            </a:pPr>
            <a:r>
              <a:rPr lang="en" sz="1050" dirty="0">
                <a:solidFill>
                  <a:schemeClr val="dk1"/>
                </a:solidFill>
                <a:highlight>
                  <a:schemeClr val="lt1"/>
                </a:highlight>
                <a:latin typeface="Times New Roman"/>
                <a:ea typeface="Times New Roman"/>
                <a:cs typeface="Times New Roman"/>
                <a:sym typeface="Times New Roman"/>
              </a:rPr>
              <a:t>Unknown. (n.d.). </a:t>
            </a:r>
            <a:r>
              <a:rPr lang="en" sz="1050" i="1" dirty="0">
                <a:solidFill>
                  <a:schemeClr val="dk1"/>
                </a:solidFill>
                <a:highlight>
                  <a:schemeClr val="lt1"/>
                </a:highlight>
                <a:latin typeface="Times New Roman"/>
                <a:ea typeface="Times New Roman"/>
                <a:cs typeface="Times New Roman"/>
                <a:sym typeface="Times New Roman"/>
              </a:rPr>
              <a:t>Average QB Passer Rating 2018. </a:t>
            </a:r>
            <a:r>
              <a:rPr lang="en" sz="1050" dirty="0" err="1">
                <a:solidFill>
                  <a:schemeClr val="dk1"/>
                </a:solidFill>
                <a:highlight>
                  <a:schemeClr val="lt1"/>
                </a:highlight>
                <a:latin typeface="Times New Roman"/>
                <a:ea typeface="Times New Roman"/>
                <a:cs typeface="Times New Roman"/>
                <a:sym typeface="Times New Roman"/>
              </a:rPr>
              <a:t>StatMuse</a:t>
            </a:r>
            <a:r>
              <a:rPr lang="en" sz="1050" dirty="0">
                <a:solidFill>
                  <a:schemeClr val="dk1"/>
                </a:solidFill>
                <a:highlight>
                  <a:schemeClr val="lt1"/>
                </a:highlight>
                <a:latin typeface="Times New Roman"/>
                <a:ea typeface="Times New Roman"/>
                <a:cs typeface="Times New Roman"/>
                <a:sym typeface="Times New Roman"/>
              </a:rPr>
              <a:t>. </a:t>
            </a:r>
            <a:r>
              <a:rPr lang="en" sz="1050" u="sng" dirty="0">
                <a:solidFill>
                  <a:schemeClr val="hlink"/>
                </a:solidFill>
                <a:highlight>
                  <a:schemeClr val="lt1"/>
                </a:highlight>
                <a:latin typeface="Times New Roman"/>
                <a:ea typeface="Times New Roman"/>
                <a:cs typeface="Times New Roman"/>
                <a:sym typeface="Times New Roman"/>
                <a:hlinkClick r:id="rId12"/>
              </a:rPr>
              <a:t>https://www.statmuse.com/nfl/ask/average-qb-passer-rating-2018</a:t>
            </a:r>
            <a:endParaRPr sz="1050" dirty="0">
              <a:solidFill>
                <a:schemeClr val="dk1"/>
              </a:solidFill>
              <a:highlight>
                <a:schemeClr val="lt1"/>
              </a:highlight>
              <a:latin typeface="Times New Roman"/>
              <a:ea typeface="Times New Roman"/>
              <a:cs typeface="Times New Roman"/>
              <a:sym typeface="Times New Roman"/>
            </a:endParaRPr>
          </a:p>
          <a:p>
            <a:pPr marL="0" lvl="0" indent="0" algn="l" rtl="0">
              <a:lnSpc>
                <a:spcPct val="75000"/>
              </a:lnSpc>
              <a:spcBef>
                <a:spcPts val="1200"/>
              </a:spcBef>
              <a:spcAft>
                <a:spcPts val="1200"/>
              </a:spcAft>
              <a:buNone/>
            </a:pPr>
            <a:r>
              <a:rPr lang="en" sz="1050" dirty="0">
                <a:solidFill>
                  <a:schemeClr val="dk1"/>
                </a:solidFill>
                <a:highlight>
                  <a:schemeClr val="lt1"/>
                </a:highlight>
                <a:latin typeface="Times New Roman"/>
                <a:ea typeface="Times New Roman"/>
                <a:cs typeface="Times New Roman"/>
                <a:sym typeface="Times New Roman"/>
              </a:rPr>
              <a:t>Kerry J. Byrne. (August 3, 2011). </a:t>
            </a:r>
            <a:r>
              <a:rPr lang="en" sz="1050" i="1" dirty="0">
                <a:solidFill>
                  <a:schemeClr val="dk1"/>
                </a:solidFill>
                <a:highlight>
                  <a:schemeClr val="lt1"/>
                </a:highlight>
                <a:latin typeface="Times New Roman"/>
                <a:ea typeface="Times New Roman"/>
                <a:cs typeface="Times New Roman"/>
                <a:sym typeface="Times New Roman"/>
              </a:rPr>
              <a:t>Defending traditional passer rating.</a:t>
            </a:r>
            <a:r>
              <a:rPr lang="en" sz="1050" dirty="0">
                <a:solidFill>
                  <a:schemeClr val="dk1"/>
                </a:solidFill>
                <a:highlight>
                  <a:schemeClr val="lt1"/>
                </a:highlight>
                <a:latin typeface="Times New Roman"/>
                <a:ea typeface="Times New Roman"/>
                <a:cs typeface="Times New Roman"/>
                <a:sym typeface="Times New Roman"/>
              </a:rPr>
              <a:t> Sports Illustrated. </a:t>
            </a:r>
            <a:r>
              <a:rPr lang="en" sz="1050" u="sng" dirty="0">
                <a:solidFill>
                  <a:schemeClr val="accent5"/>
                </a:solidFill>
                <a:highlight>
                  <a:schemeClr val="lt1"/>
                </a:highlight>
                <a:latin typeface="Times New Roman"/>
                <a:ea typeface="Times New Roman"/>
                <a:cs typeface="Times New Roman"/>
                <a:sym typeface="Times New Roman"/>
                <a:hlinkClick r:id="rId13">
                  <a:extLst>
                    <a:ext uri="{A12FA001-AC4F-418D-AE19-62706E023703}">
                      <ahyp:hlinkClr xmlns:ahyp="http://schemas.microsoft.com/office/drawing/2018/hyperlinkcolor" val="tx"/>
                    </a:ext>
                  </a:extLst>
                </a:hlinkClick>
              </a:rPr>
              <a:t>https://www.si.com/more-sports/2011/08/03/defending-qb-rating</a:t>
            </a:r>
            <a:r>
              <a:rPr lang="en" sz="1050" dirty="0">
                <a:solidFill>
                  <a:schemeClr val="dk1"/>
                </a:solidFill>
                <a:highlight>
                  <a:schemeClr val="lt1"/>
                </a:highlight>
                <a:latin typeface="Times New Roman"/>
                <a:ea typeface="Times New Roman"/>
                <a:cs typeface="Times New Roman"/>
                <a:sym typeface="Times New Roman"/>
              </a:rPr>
              <a:t>  </a:t>
            </a:r>
            <a:endParaRPr sz="1050" dirty="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257"/>
        <p:cNvGrpSpPr/>
        <p:nvPr/>
      </p:nvGrpSpPr>
      <p:grpSpPr>
        <a:xfrm>
          <a:off x="0" y="0"/>
          <a:ext cx="0" cy="0"/>
          <a:chOff x="0" y="0"/>
          <a:chExt cx="0" cy="0"/>
        </a:xfrm>
      </p:grpSpPr>
      <p:sp>
        <p:nvSpPr>
          <p:cNvPr id="258" name="Google Shape;258;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Sources Part III</a:t>
            </a:r>
            <a:endParaRPr>
              <a:latin typeface="Times New Roman"/>
              <a:ea typeface="Times New Roman"/>
              <a:cs typeface="Times New Roman"/>
              <a:sym typeface="Times New Roman"/>
            </a:endParaRPr>
          </a:p>
        </p:txBody>
      </p:sp>
      <p:sp>
        <p:nvSpPr>
          <p:cNvPr id="259" name="Google Shape;259;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0"/>
              </a:spcAft>
              <a:buNone/>
            </a:pPr>
            <a:r>
              <a:rPr lang="en" sz="1100">
                <a:solidFill>
                  <a:schemeClr val="dk1"/>
                </a:solidFill>
                <a:highlight>
                  <a:schemeClr val="lt1"/>
                </a:highlight>
                <a:latin typeface="Times New Roman"/>
                <a:ea typeface="Times New Roman"/>
                <a:cs typeface="Times New Roman"/>
                <a:sym typeface="Times New Roman"/>
              </a:rPr>
              <a:t>Unknown. (n.d.). </a:t>
            </a:r>
            <a:r>
              <a:rPr lang="en" sz="1100" i="1">
                <a:solidFill>
                  <a:schemeClr val="dk1"/>
                </a:solidFill>
                <a:highlight>
                  <a:schemeClr val="lt1"/>
                </a:highlight>
                <a:latin typeface="Times New Roman"/>
                <a:ea typeface="Times New Roman"/>
                <a:cs typeface="Times New Roman"/>
                <a:sym typeface="Times New Roman"/>
              </a:rPr>
              <a:t>Aaron Rodgers</a:t>
            </a:r>
            <a:r>
              <a:rPr lang="en" sz="1100">
                <a:solidFill>
                  <a:schemeClr val="dk1"/>
                </a:solidFill>
                <a:highlight>
                  <a:schemeClr val="lt1"/>
                </a:highlight>
                <a:latin typeface="Times New Roman"/>
                <a:ea typeface="Times New Roman"/>
                <a:cs typeface="Times New Roman"/>
                <a:sym typeface="Times New Roman"/>
              </a:rPr>
              <a:t>. Pro Football Reference. </a:t>
            </a:r>
            <a:r>
              <a:rPr lang="en" sz="1100" u="sng">
                <a:solidFill>
                  <a:schemeClr val="accent5"/>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https://www.pro-football-reference.com/players/R/RodgAa00.htm</a:t>
            </a:r>
            <a:endParaRPr sz="1100">
              <a:latin typeface="Times New Roman"/>
              <a:ea typeface="Times New Roman"/>
              <a:cs typeface="Times New Roman"/>
              <a:sym typeface="Times New Roman"/>
            </a:endParaRPr>
          </a:p>
          <a:p>
            <a:pPr marL="0" lvl="0" indent="0" algn="l" rtl="0">
              <a:lnSpc>
                <a:spcPct val="75000"/>
              </a:lnSpc>
              <a:spcBef>
                <a:spcPts val="1200"/>
              </a:spcBef>
              <a:spcAft>
                <a:spcPts val="0"/>
              </a:spcAft>
              <a:buNone/>
            </a:pPr>
            <a:r>
              <a:rPr lang="en" sz="1100">
                <a:solidFill>
                  <a:schemeClr val="dk1"/>
                </a:solidFill>
                <a:latin typeface="Times New Roman"/>
                <a:ea typeface="Times New Roman"/>
                <a:cs typeface="Times New Roman"/>
                <a:sym typeface="Times New Roman"/>
              </a:rPr>
              <a:t>Unknown. (n.d.). </a:t>
            </a:r>
            <a:r>
              <a:rPr lang="en" sz="1100" i="1">
                <a:solidFill>
                  <a:schemeClr val="dk1"/>
                </a:solidFill>
                <a:latin typeface="Times New Roman"/>
                <a:ea typeface="Times New Roman"/>
                <a:cs typeface="Times New Roman"/>
                <a:sym typeface="Times New Roman"/>
              </a:rPr>
              <a:t>Aaron Rodgers Career Playoff Game Stats.</a:t>
            </a:r>
            <a:r>
              <a:rPr lang="en" sz="1100">
                <a:solidFill>
                  <a:schemeClr val="dk1"/>
                </a:solidFill>
                <a:latin typeface="Times New Roman"/>
                <a:ea typeface="Times New Roman"/>
                <a:cs typeface="Times New Roman"/>
                <a:sym typeface="Times New Roman"/>
              </a:rPr>
              <a:t> StatMuse. </a:t>
            </a:r>
            <a:r>
              <a:rPr lang="en" sz="1100" u="sng">
                <a:solidFill>
                  <a:schemeClr val="accent5"/>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https://www.statmuse.com/nfl/ask/aaron-rodgers-career-playoff-game-stats</a:t>
            </a:r>
            <a:endParaRPr sz="1100">
              <a:latin typeface="Times New Roman"/>
              <a:ea typeface="Times New Roman"/>
              <a:cs typeface="Times New Roman"/>
              <a:sym typeface="Times New Roman"/>
            </a:endParaRPr>
          </a:p>
          <a:p>
            <a:pPr marL="0" lvl="0" indent="0" algn="l" rtl="0">
              <a:lnSpc>
                <a:spcPct val="75000"/>
              </a:lnSpc>
              <a:spcBef>
                <a:spcPts val="1200"/>
              </a:spcBef>
              <a:spcAft>
                <a:spcPts val="0"/>
              </a:spcAft>
              <a:buNone/>
            </a:pPr>
            <a:r>
              <a:rPr lang="en" sz="1100">
                <a:solidFill>
                  <a:schemeClr val="dk1"/>
                </a:solidFill>
                <a:latin typeface="Times New Roman"/>
                <a:ea typeface="Times New Roman"/>
                <a:cs typeface="Times New Roman"/>
                <a:sym typeface="Times New Roman"/>
              </a:rPr>
              <a:t>Unknown. (n.d.). </a:t>
            </a:r>
            <a:r>
              <a:rPr lang="en" sz="1100" i="1">
                <a:solidFill>
                  <a:schemeClr val="dk1"/>
                </a:solidFill>
                <a:latin typeface="Times New Roman"/>
                <a:ea typeface="Times New Roman"/>
                <a:cs typeface="Times New Roman"/>
                <a:sym typeface="Times New Roman"/>
              </a:rPr>
              <a:t>Tom Brady Career Playoff Game Stats.</a:t>
            </a:r>
            <a:r>
              <a:rPr lang="en" sz="1100">
                <a:solidFill>
                  <a:schemeClr val="dk1"/>
                </a:solidFill>
                <a:latin typeface="Times New Roman"/>
                <a:ea typeface="Times New Roman"/>
                <a:cs typeface="Times New Roman"/>
                <a:sym typeface="Times New Roman"/>
              </a:rPr>
              <a:t> StatMuse.</a:t>
            </a:r>
            <a:r>
              <a:rPr lang="en" sz="1100" u="sng">
                <a:solidFill>
                  <a:schemeClr val="accent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https://www.statmuse.com/nfl/ask/tom-brady-career-playoff-game-stats</a:t>
            </a:r>
            <a:endParaRPr sz="1100">
              <a:solidFill>
                <a:schemeClr val="dk1"/>
              </a:solidFill>
              <a:latin typeface="Times New Roman"/>
              <a:ea typeface="Times New Roman"/>
              <a:cs typeface="Times New Roman"/>
              <a:sym typeface="Times New Roman"/>
            </a:endParaRPr>
          </a:p>
          <a:p>
            <a:pPr marL="0" lvl="0" indent="0" algn="l" rtl="0">
              <a:lnSpc>
                <a:spcPct val="75000"/>
              </a:lnSpc>
              <a:spcBef>
                <a:spcPts val="1200"/>
              </a:spcBef>
              <a:spcAft>
                <a:spcPts val="0"/>
              </a:spcAft>
              <a:buNone/>
            </a:pPr>
            <a:r>
              <a:rPr lang="en" sz="1100">
                <a:solidFill>
                  <a:schemeClr val="dk1"/>
                </a:solidFill>
                <a:latin typeface="Times New Roman"/>
                <a:ea typeface="Times New Roman"/>
                <a:cs typeface="Times New Roman"/>
                <a:sym typeface="Times New Roman"/>
              </a:rPr>
              <a:t>Unknown. (n.d.). </a:t>
            </a:r>
            <a:r>
              <a:rPr lang="en" sz="1100" i="1">
                <a:solidFill>
                  <a:schemeClr val="dk1"/>
                </a:solidFill>
                <a:latin typeface="Times New Roman"/>
                <a:ea typeface="Times New Roman"/>
                <a:cs typeface="Times New Roman"/>
                <a:sym typeface="Times New Roman"/>
              </a:rPr>
              <a:t>Peyton Manning</a:t>
            </a:r>
            <a:r>
              <a:rPr lang="en" sz="1100">
                <a:solidFill>
                  <a:schemeClr val="dk1"/>
                </a:solidFill>
                <a:latin typeface="Times New Roman"/>
                <a:ea typeface="Times New Roman"/>
                <a:cs typeface="Times New Roman"/>
                <a:sym typeface="Times New Roman"/>
              </a:rPr>
              <a:t>. Pro Football Reference. </a:t>
            </a:r>
            <a:r>
              <a:rPr lang="en" sz="1100" u="sng">
                <a:solidFill>
                  <a:schemeClr val="accent5"/>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https://www.pro-football-reference.com/players/M/MannPe00.htm</a:t>
            </a:r>
            <a:endParaRPr sz="1100">
              <a:latin typeface="Times New Roman"/>
              <a:ea typeface="Times New Roman"/>
              <a:cs typeface="Times New Roman"/>
              <a:sym typeface="Times New Roman"/>
            </a:endParaRPr>
          </a:p>
          <a:p>
            <a:pPr marL="0" lvl="0" indent="0" algn="l" rtl="0">
              <a:lnSpc>
                <a:spcPct val="75000"/>
              </a:lnSpc>
              <a:spcBef>
                <a:spcPts val="1200"/>
              </a:spcBef>
              <a:spcAft>
                <a:spcPts val="0"/>
              </a:spcAft>
              <a:buNone/>
            </a:pPr>
            <a:r>
              <a:rPr lang="en" sz="1100">
                <a:solidFill>
                  <a:schemeClr val="dk1"/>
                </a:solidFill>
                <a:latin typeface="Times New Roman"/>
                <a:ea typeface="Times New Roman"/>
                <a:cs typeface="Times New Roman"/>
                <a:sym typeface="Times New Roman"/>
              </a:rPr>
              <a:t>Unknown. (n.d.). </a:t>
            </a:r>
            <a:r>
              <a:rPr lang="en" sz="1100" i="1">
                <a:solidFill>
                  <a:schemeClr val="dk1"/>
                </a:solidFill>
                <a:latin typeface="Times New Roman"/>
                <a:ea typeface="Times New Roman"/>
                <a:cs typeface="Times New Roman"/>
                <a:sym typeface="Times New Roman"/>
              </a:rPr>
              <a:t>Peyton Manning Career Playoff Stats.</a:t>
            </a:r>
            <a:r>
              <a:rPr lang="en" sz="1100">
                <a:solidFill>
                  <a:schemeClr val="dk1"/>
                </a:solidFill>
                <a:latin typeface="Times New Roman"/>
                <a:ea typeface="Times New Roman"/>
                <a:cs typeface="Times New Roman"/>
                <a:sym typeface="Times New Roman"/>
              </a:rPr>
              <a:t> StatMuse.</a:t>
            </a:r>
            <a:r>
              <a:rPr lang="en" sz="1100" u="sng">
                <a:solidFill>
                  <a:schemeClr val="accent5"/>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https://www.statmuse.com/nfl/ask/peyton-manning-playoff-stats</a:t>
            </a:r>
            <a:endParaRPr sz="1100">
              <a:solidFill>
                <a:schemeClr val="dk1"/>
              </a:solidFill>
              <a:latin typeface="Times New Roman"/>
              <a:ea typeface="Times New Roman"/>
              <a:cs typeface="Times New Roman"/>
              <a:sym typeface="Times New Roman"/>
            </a:endParaRPr>
          </a:p>
          <a:p>
            <a:pPr marL="0" lvl="0" indent="0" algn="l" rtl="0">
              <a:lnSpc>
                <a:spcPct val="75000"/>
              </a:lnSpc>
              <a:spcBef>
                <a:spcPts val="1200"/>
              </a:spcBef>
              <a:spcAft>
                <a:spcPts val="0"/>
              </a:spcAft>
              <a:buNone/>
            </a:pPr>
            <a:r>
              <a:rPr lang="en" sz="1100">
                <a:solidFill>
                  <a:schemeClr val="dk1"/>
                </a:solidFill>
                <a:latin typeface="Times New Roman"/>
                <a:ea typeface="Times New Roman"/>
                <a:cs typeface="Times New Roman"/>
                <a:sym typeface="Times New Roman"/>
              </a:rPr>
              <a:t>Unknown. (n.d.). </a:t>
            </a:r>
            <a:r>
              <a:rPr lang="en" sz="1100" i="1">
                <a:solidFill>
                  <a:schemeClr val="dk1"/>
                </a:solidFill>
                <a:latin typeface="Times New Roman"/>
                <a:ea typeface="Times New Roman"/>
                <a:cs typeface="Times New Roman"/>
                <a:sym typeface="Times New Roman"/>
              </a:rPr>
              <a:t>Drew Brees</a:t>
            </a:r>
            <a:r>
              <a:rPr lang="en" sz="1100">
                <a:solidFill>
                  <a:schemeClr val="dk1"/>
                </a:solidFill>
                <a:latin typeface="Times New Roman"/>
                <a:ea typeface="Times New Roman"/>
                <a:cs typeface="Times New Roman"/>
                <a:sym typeface="Times New Roman"/>
              </a:rPr>
              <a:t>. Pro Football Reference. </a:t>
            </a:r>
            <a:r>
              <a:rPr lang="en" sz="1100" u="sng">
                <a:solidFill>
                  <a:schemeClr val="accent5"/>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https://www.pro-football-reference.com/players/B/BreeDr00.htm</a:t>
            </a:r>
            <a:endParaRPr sz="1100">
              <a:latin typeface="Times New Roman"/>
              <a:ea typeface="Times New Roman"/>
              <a:cs typeface="Times New Roman"/>
              <a:sym typeface="Times New Roman"/>
            </a:endParaRPr>
          </a:p>
          <a:p>
            <a:pPr marL="0" lvl="0" indent="0" algn="l" rtl="0">
              <a:lnSpc>
                <a:spcPct val="75000"/>
              </a:lnSpc>
              <a:spcBef>
                <a:spcPts val="1200"/>
              </a:spcBef>
              <a:spcAft>
                <a:spcPts val="0"/>
              </a:spcAft>
              <a:buNone/>
            </a:pPr>
            <a:r>
              <a:rPr lang="en" sz="1100">
                <a:solidFill>
                  <a:schemeClr val="dk1"/>
                </a:solidFill>
                <a:latin typeface="Times New Roman"/>
                <a:ea typeface="Times New Roman"/>
                <a:cs typeface="Times New Roman"/>
                <a:sym typeface="Times New Roman"/>
              </a:rPr>
              <a:t>Unknown. (n.d.). </a:t>
            </a:r>
            <a:r>
              <a:rPr lang="en" sz="1100" i="1">
                <a:solidFill>
                  <a:schemeClr val="dk1"/>
                </a:solidFill>
                <a:latin typeface="Times New Roman"/>
                <a:ea typeface="Times New Roman"/>
                <a:cs typeface="Times New Roman"/>
                <a:sym typeface="Times New Roman"/>
              </a:rPr>
              <a:t>Drew Brees Career Playoff Stats.</a:t>
            </a:r>
            <a:r>
              <a:rPr lang="en" sz="1100">
                <a:solidFill>
                  <a:schemeClr val="dk1"/>
                </a:solidFill>
                <a:latin typeface="Times New Roman"/>
                <a:ea typeface="Times New Roman"/>
                <a:cs typeface="Times New Roman"/>
                <a:sym typeface="Times New Roman"/>
              </a:rPr>
              <a:t> StatMuse. </a:t>
            </a:r>
            <a:r>
              <a:rPr lang="en" sz="1100" u="sng">
                <a:solidFill>
                  <a:schemeClr val="accent5"/>
                </a:solid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https://www.statmuse.com/nfl/ask/drew-brees-playoff-stats</a:t>
            </a:r>
            <a:endParaRPr sz="1100">
              <a:latin typeface="Times New Roman"/>
              <a:ea typeface="Times New Roman"/>
              <a:cs typeface="Times New Roman"/>
              <a:sym typeface="Times New Roman"/>
            </a:endParaRPr>
          </a:p>
          <a:p>
            <a:pPr marL="0" lvl="0" indent="0" algn="l" rtl="0">
              <a:lnSpc>
                <a:spcPct val="75000"/>
              </a:lnSpc>
              <a:spcBef>
                <a:spcPts val="1200"/>
              </a:spcBef>
              <a:spcAft>
                <a:spcPts val="0"/>
              </a:spcAft>
              <a:buNone/>
            </a:pPr>
            <a:r>
              <a:rPr lang="en" sz="1100">
                <a:solidFill>
                  <a:schemeClr val="dk1"/>
                </a:solidFill>
                <a:latin typeface="Times New Roman"/>
                <a:ea typeface="Times New Roman"/>
                <a:cs typeface="Times New Roman"/>
                <a:sym typeface="Times New Roman"/>
              </a:rPr>
              <a:t>Unknown. (n.d.). </a:t>
            </a:r>
            <a:r>
              <a:rPr lang="en" sz="1100" i="1">
                <a:solidFill>
                  <a:schemeClr val="dk1"/>
                </a:solidFill>
                <a:latin typeface="Times New Roman"/>
                <a:ea typeface="Times New Roman"/>
                <a:cs typeface="Times New Roman"/>
                <a:sym typeface="Times New Roman"/>
              </a:rPr>
              <a:t>Patrick Mahomes</a:t>
            </a:r>
            <a:r>
              <a:rPr lang="en" sz="1100">
                <a:solidFill>
                  <a:schemeClr val="dk1"/>
                </a:solidFill>
                <a:latin typeface="Times New Roman"/>
                <a:ea typeface="Times New Roman"/>
                <a:cs typeface="Times New Roman"/>
                <a:sym typeface="Times New Roman"/>
              </a:rPr>
              <a:t>. Pro Football Reference. </a:t>
            </a:r>
            <a:r>
              <a:rPr lang="en" sz="1100" u="sng">
                <a:solidFill>
                  <a:schemeClr val="accent5"/>
                </a:solid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https://www.pro-football-reference.com/players/M/MahoPa00.htm</a:t>
            </a:r>
            <a:endParaRPr sz="1100">
              <a:solidFill>
                <a:schemeClr val="dk1"/>
              </a:solidFill>
              <a:latin typeface="Times New Roman"/>
              <a:ea typeface="Times New Roman"/>
              <a:cs typeface="Times New Roman"/>
              <a:sym typeface="Times New Roman"/>
            </a:endParaRPr>
          </a:p>
          <a:p>
            <a:pPr marL="0" lvl="0" indent="0" algn="l" rtl="0">
              <a:lnSpc>
                <a:spcPct val="75000"/>
              </a:lnSpc>
              <a:spcBef>
                <a:spcPts val="1200"/>
              </a:spcBef>
              <a:spcAft>
                <a:spcPts val="1200"/>
              </a:spcAft>
              <a:buNone/>
            </a:pPr>
            <a:r>
              <a:rPr lang="en" sz="1100">
                <a:solidFill>
                  <a:schemeClr val="dk1"/>
                </a:solidFill>
                <a:latin typeface="Times New Roman"/>
                <a:ea typeface="Times New Roman"/>
                <a:cs typeface="Times New Roman"/>
                <a:sym typeface="Times New Roman"/>
              </a:rPr>
              <a:t>Unknown. (n.d.). </a:t>
            </a:r>
            <a:r>
              <a:rPr lang="en" sz="1100" i="1">
                <a:solidFill>
                  <a:schemeClr val="dk1"/>
                </a:solidFill>
                <a:latin typeface="Times New Roman"/>
                <a:ea typeface="Times New Roman"/>
                <a:cs typeface="Times New Roman"/>
                <a:sym typeface="Times New Roman"/>
              </a:rPr>
              <a:t>Patrick Mahomes Career Playoff Stats.</a:t>
            </a:r>
            <a:r>
              <a:rPr lang="en" sz="1100">
                <a:solidFill>
                  <a:schemeClr val="dk1"/>
                </a:solidFill>
                <a:latin typeface="Times New Roman"/>
                <a:ea typeface="Times New Roman"/>
                <a:cs typeface="Times New Roman"/>
                <a:sym typeface="Times New Roman"/>
              </a:rPr>
              <a:t> StatMuse. </a:t>
            </a:r>
            <a:r>
              <a:rPr lang="en" sz="1100" u="sng">
                <a:solidFill>
                  <a:schemeClr val="accent5"/>
                </a:solidFill>
                <a:latin typeface="Times New Roman"/>
                <a:ea typeface="Times New Roman"/>
                <a:cs typeface="Times New Roman"/>
                <a:sym typeface="Times New Roman"/>
                <a:hlinkClick r:id="rId11">
                  <a:extLst>
                    <a:ext uri="{A12FA001-AC4F-418D-AE19-62706E023703}">
                      <ahyp:hlinkClr xmlns:ahyp="http://schemas.microsoft.com/office/drawing/2018/hyperlinkcolor" val="tx"/>
                    </a:ext>
                  </a:extLst>
                </a:hlinkClick>
              </a:rPr>
              <a:t>https://www.statmuse.com/nfl/ask/patrick-mahomes-playoff-stats</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Another PSA</a:t>
            </a:r>
            <a:endParaRPr/>
          </a:p>
        </p:txBody>
      </p:sp>
      <p:sp>
        <p:nvSpPr>
          <p:cNvPr id="265" name="Google Shape;265;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Obviously counting statistics aren’t the best measure of whether someone is the best or not, which is why I conducted my research on a per game basis, however things like yards/game and TD/game are flawed because they still have the effects of a counting stat. Taking things on a per game basis is extremely flawed because someone could throw 50 passes per game and average 350 yards per game, whereas another person could throw 30 passes per game and average 300 yards per game. In hindsight yards/pass would be a better metric to use. Something like completion percentage can also be ineffective because a quarterback could be throwing inaccurate balls to his receivers and get carried by his skilled receivers finding success. Who knows if there are other quarterbacks who are statistically better than Brady, such as Dan Marino, Steve Young, Joe Montana or even Russell Wilson. While arguments are certainly possible for older quarterbacks, it is harder to compare them against Brady because there is hardly any advanced data to argue for or against these quarterbacks. I decided to conduct more research using more advanced metrics and data such as EPA/Play, CPOE, ANY/A, DYAR and DVOA, comparing Brady to the same 4 other quarterbacks in addition to Russell Wilson. I also decided to compare team situation, such as team defensive </a:t>
            </a:r>
            <a:r>
              <a:rPr lang="en" dirty="0" err="1">
                <a:solidFill>
                  <a:schemeClr val="dk1"/>
                </a:solidFill>
                <a:latin typeface="Times New Roman"/>
                <a:ea typeface="Times New Roman"/>
                <a:cs typeface="Times New Roman"/>
                <a:sym typeface="Times New Roman"/>
              </a:rPr>
              <a:t>epa</a:t>
            </a:r>
            <a:r>
              <a:rPr lang="en" dirty="0">
                <a:solidFill>
                  <a:schemeClr val="dk1"/>
                </a:solidFill>
                <a:latin typeface="Times New Roman"/>
                <a:ea typeface="Times New Roman"/>
                <a:cs typeface="Times New Roman"/>
                <a:sym typeface="Times New Roman"/>
              </a:rPr>
              <a:t>/play.</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dirty="0">
                <a:solidFill>
                  <a:schemeClr val="accent5"/>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TOM BRADY: THE MOST OVERRATED PLAYER IN SPORTS HISTORY</a:t>
            </a:r>
            <a:endParaRPr dirty="0">
              <a:solidFill>
                <a:schemeClr val="accent5"/>
              </a:solidFill>
              <a:latin typeface="Times New Roman"/>
              <a:ea typeface="Times New Roman"/>
              <a:cs typeface="Times New Roman"/>
              <a:sym typeface="Times New Roman"/>
            </a:endParaRPr>
          </a:p>
          <a:p>
            <a:pPr marL="0" marR="4911213" lvl="0" indent="0" algn="l" rtl="0">
              <a:spcBef>
                <a:spcPts val="1200"/>
              </a:spcBef>
              <a:spcAft>
                <a:spcPts val="0"/>
              </a:spcAft>
              <a:buNone/>
            </a:pPr>
            <a:r>
              <a:rPr lang="en" dirty="0">
                <a:solidFill>
                  <a:schemeClr val="dk1"/>
                </a:solidFill>
                <a:latin typeface="Times New Roman"/>
                <a:ea typeface="Times New Roman"/>
                <a:cs typeface="Times New Roman"/>
                <a:sym typeface="Times New Roman"/>
              </a:rPr>
              <a:t>Let’s sum up the video on his performance with the Patriots from 2001-2019 → </a:t>
            </a:r>
            <a:endParaRPr dirty="0">
              <a:solidFill>
                <a:schemeClr val="dk1"/>
              </a:solidFill>
              <a:latin typeface="Times New Roman"/>
              <a:ea typeface="Times New Roman"/>
              <a:cs typeface="Times New Roman"/>
              <a:sym typeface="Times New Roman"/>
            </a:endParaRPr>
          </a:p>
          <a:p>
            <a:pPr marL="457200" marR="4911213" lvl="0" indent="-342900" algn="l" rtl="0">
              <a:spcBef>
                <a:spcPts val="120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The following data does not contain stats from his time with the Tampa Bay Buccaneers</a:t>
            </a: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dirty="0">
              <a:solidFill>
                <a:srgbClr val="0000FF"/>
              </a:solidFill>
              <a:latin typeface="Times New Roman"/>
              <a:ea typeface="Times New Roman"/>
              <a:cs typeface="Times New Roman"/>
              <a:sym typeface="Times New Roman"/>
            </a:endParaRPr>
          </a:p>
        </p:txBody>
      </p:sp>
      <p:pic>
        <p:nvPicPr>
          <p:cNvPr id="76" name="Google Shape;76;p16" descr="Someone Basically Proved Tom Brady Isn't the Reason the Patriots Are So  Good | 12up"/>
          <p:cNvPicPr preferRelativeResize="0"/>
          <p:nvPr/>
        </p:nvPicPr>
        <p:blipFill>
          <a:blip r:embed="rId4">
            <a:alphaModFix/>
          </a:blip>
          <a:stretch>
            <a:fillRect/>
          </a:stretch>
        </p:blipFill>
        <p:spPr>
          <a:xfrm>
            <a:off x="3773050" y="1692375"/>
            <a:ext cx="5059250" cy="2876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dirty="0"/>
              <a:t>Brady Gets way too Much Credit for Team Accomplishments</a:t>
            </a:r>
            <a:endParaRPr sz="2420" dirty="0"/>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9720" algn="l" rtl="0">
              <a:lnSpc>
                <a:spcPct val="95000"/>
              </a:lnSpc>
              <a:spcBef>
                <a:spcPts val="0"/>
              </a:spcBef>
              <a:spcAft>
                <a:spcPts val="0"/>
              </a:spcAft>
              <a:buClr>
                <a:schemeClr val="dk1"/>
              </a:buClr>
              <a:buSzPts val="1120"/>
              <a:buFont typeface="Times New Roman"/>
              <a:buChar char="-"/>
            </a:pPr>
            <a:r>
              <a:rPr lang="en" sz="1120" b="1" dirty="0">
                <a:solidFill>
                  <a:schemeClr val="dk1"/>
                </a:solidFill>
                <a:latin typeface="Times New Roman"/>
                <a:ea typeface="Times New Roman"/>
                <a:cs typeface="Times New Roman"/>
                <a:sym typeface="Times New Roman"/>
              </a:rPr>
              <a:t>The 2008 Patriots went 11-5, 2nd place in the division, without Brady.</a:t>
            </a:r>
            <a:endParaRPr sz="1120" b="1" dirty="0">
              <a:solidFill>
                <a:schemeClr val="dk1"/>
              </a:solidFill>
              <a:latin typeface="Times New Roman"/>
              <a:ea typeface="Times New Roman"/>
              <a:cs typeface="Times New Roman"/>
              <a:sym typeface="Times New Roman"/>
            </a:endParaRPr>
          </a:p>
          <a:p>
            <a:pPr marL="685800" lvl="1" indent="-299720" algn="l" rtl="0">
              <a:lnSpc>
                <a:spcPct val="95000"/>
              </a:lnSpc>
              <a:spcBef>
                <a:spcPts val="0"/>
              </a:spcBef>
              <a:spcAft>
                <a:spcPts val="0"/>
              </a:spcAft>
              <a:buClr>
                <a:schemeClr val="dk1"/>
              </a:buClr>
              <a:buSzPts val="1120"/>
              <a:buFont typeface="Times New Roman"/>
              <a:buChar char="-"/>
            </a:pPr>
            <a:r>
              <a:rPr lang="en" sz="1120" dirty="0">
                <a:solidFill>
                  <a:schemeClr val="dk1"/>
                </a:solidFill>
                <a:latin typeface="Times New Roman"/>
                <a:ea typeface="Times New Roman"/>
                <a:cs typeface="Times New Roman"/>
                <a:sym typeface="Times New Roman"/>
              </a:rPr>
              <a:t>Did not make the playoffs.</a:t>
            </a:r>
            <a:endParaRPr sz="1120" dirty="0">
              <a:solidFill>
                <a:schemeClr val="dk1"/>
              </a:solidFill>
              <a:latin typeface="Times New Roman"/>
              <a:ea typeface="Times New Roman"/>
              <a:cs typeface="Times New Roman"/>
              <a:sym typeface="Times New Roman"/>
            </a:endParaRPr>
          </a:p>
          <a:p>
            <a:pPr marL="914400" lvl="2" indent="-299719" algn="l" rtl="0">
              <a:lnSpc>
                <a:spcPct val="95000"/>
              </a:lnSpc>
              <a:spcBef>
                <a:spcPts val="0"/>
              </a:spcBef>
              <a:spcAft>
                <a:spcPts val="0"/>
              </a:spcAft>
              <a:buClr>
                <a:schemeClr val="dk1"/>
              </a:buClr>
              <a:buSzPts val="1120"/>
              <a:buFont typeface="Times New Roman"/>
              <a:buChar char="-"/>
            </a:pPr>
            <a:r>
              <a:rPr lang="en" sz="1120" dirty="0">
                <a:solidFill>
                  <a:schemeClr val="dk1"/>
                </a:solidFill>
                <a:latin typeface="Times New Roman"/>
                <a:ea typeface="Times New Roman"/>
                <a:cs typeface="Times New Roman"/>
                <a:sym typeface="Times New Roman"/>
              </a:rPr>
              <a:t>One of only 2 teams ever to miss the playoffs with 11 wins.</a:t>
            </a:r>
            <a:endParaRPr sz="1120" dirty="0">
              <a:solidFill>
                <a:schemeClr val="dk1"/>
              </a:solidFill>
              <a:latin typeface="Times New Roman"/>
              <a:ea typeface="Times New Roman"/>
              <a:cs typeface="Times New Roman"/>
              <a:sym typeface="Times New Roman"/>
            </a:endParaRPr>
          </a:p>
          <a:p>
            <a:pPr marL="685800" lvl="1" indent="-299720" algn="l" rtl="0">
              <a:lnSpc>
                <a:spcPct val="95000"/>
              </a:lnSpc>
              <a:spcBef>
                <a:spcPts val="0"/>
              </a:spcBef>
              <a:spcAft>
                <a:spcPts val="0"/>
              </a:spcAft>
              <a:buClr>
                <a:schemeClr val="dk1"/>
              </a:buClr>
              <a:buSzPts val="1120"/>
              <a:buFont typeface="Times New Roman"/>
              <a:buChar char="-"/>
            </a:pPr>
            <a:r>
              <a:rPr lang="en" sz="1120" dirty="0">
                <a:solidFill>
                  <a:schemeClr val="dk1"/>
                </a:solidFill>
                <a:latin typeface="Times New Roman"/>
                <a:ea typeface="Times New Roman"/>
                <a:cs typeface="Times New Roman"/>
                <a:sym typeface="Times New Roman"/>
              </a:rPr>
              <a:t>8th in points for, 5th in yards.</a:t>
            </a:r>
            <a:endParaRPr sz="1120" dirty="0">
              <a:solidFill>
                <a:schemeClr val="dk1"/>
              </a:solidFill>
              <a:latin typeface="Times New Roman"/>
              <a:ea typeface="Times New Roman"/>
              <a:cs typeface="Times New Roman"/>
              <a:sym typeface="Times New Roman"/>
            </a:endParaRPr>
          </a:p>
          <a:p>
            <a:pPr marL="457200" lvl="0" indent="-299720" algn="l" rtl="0">
              <a:lnSpc>
                <a:spcPct val="95000"/>
              </a:lnSpc>
              <a:spcBef>
                <a:spcPts val="0"/>
              </a:spcBef>
              <a:spcAft>
                <a:spcPts val="0"/>
              </a:spcAft>
              <a:buClr>
                <a:schemeClr val="dk1"/>
              </a:buClr>
              <a:buSzPts val="1120"/>
              <a:buFont typeface="Times New Roman"/>
              <a:buChar char="-"/>
            </a:pPr>
            <a:r>
              <a:rPr lang="en" sz="1120" b="1" dirty="0">
                <a:solidFill>
                  <a:schemeClr val="dk1"/>
                </a:solidFill>
                <a:latin typeface="Times New Roman"/>
                <a:ea typeface="Times New Roman"/>
                <a:cs typeface="Times New Roman"/>
                <a:sym typeface="Times New Roman"/>
              </a:rPr>
              <a:t>The 2009 Patriots went 10-6, 1st in the division, with Brady.</a:t>
            </a:r>
            <a:endParaRPr sz="1120" b="1" dirty="0">
              <a:solidFill>
                <a:schemeClr val="dk1"/>
              </a:solidFill>
              <a:latin typeface="Times New Roman"/>
              <a:ea typeface="Times New Roman"/>
              <a:cs typeface="Times New Roman"/>
              <a:sym typeface="Times New Roman"/>
            </a:endParaRPr>
          </a:p>
          <a:p>
            <a:pPr marL="685800" lvl="1" indent="-299720" algn="l" rtl="0">
              <a:lnSpc>
                <a:spcPct val="95000"/>
              </a:lnSpc>
              <a:spcBef>
                <a:spcPts val="0"/>
              </a:spcBef>
              <a:spcAft>
                <a:spcPts val="0"/>
              </a:spcAft>
              <a:buClr>
                <a:schemeClr val="dk1"/>
              </a:buClr>
              <a:buSzPts val="1120"/>
              <a:buFont typeface="Times New Roman"/>
              <a:buChar char="-"/>
            </a:pPr>
            <a:r>
              <a:rPr lang="en" sz="1120" dirty="0">
                <a:solidFill>
                  <a:schemeClr val="dk1"/>
                </a:solidFill>
                <a:latin typeface="Times New Roman"/>
                <a:ea typeface="Times New Roman"/>
                <a:cs typeface="Times New Roman"/>
                <a:sym typeface="Times New Roman"/>
              </a:rPr>
              <a:t>Made the playoffs.</a:t>
            </a:r>
            <a:endParaRPr sz="1120" dirty="0">
              <a:solidFill>
                <a:schemeClr val="dk1"/>
              </a:solidFill>
              <a:latin typeface="Times New Roman"/>
              <a:ea typeface="Times New Roman"/>
              <a:cs typeface="Times New Roman"/>
              <a:sym typeface="Times New Roman"/>
            </a:endParaRPr>
          </a:p>
          <a:p>
            <a:pPr marL="685800" lvl="1" indent="-299720" algn="l" rtl="0">
              <a:lnSpc>
                <a:spcPct val="95000"/>
              </a:lnSpc>
              <a:spcBef>
                <a:spcPts val="0"/>
              </a:spcBef>
              <a:spcAft>
                <a:spcPts val="0"/>
              </a:spcAft>
              <a:buClr>
                <a:schemeClr val="dk1"/>
              </a:buClr>
              <a:buSzPts val="1120"/>
              <a:buFont typeface="Times New Roman"/>
              <a:buChar char="-"/>
            </a:pPr>
            <a:r>
              <a:rPr lang="en" sz="1120" dirty="0">
                <a:solidFill>
                  <a:schemeClr val="dk1"/>
                </a:solidFill>
                <a:latin typeface="Times New Roman"/>
                <a:ea typeface="Times New Roman"/>
                <a:cs typeface="Times New Roman"/>
                <a:sym typeface="Times New Roman"/>
              </a:rPr>
              <a:t>6th in points for, 3rd in yards.</a:t>
            </a:r>
            <a:endParaRPr sz="1120" dirty="0">
              <a:solidFill>
                <a:schemeClr val="dk1"/>
              </a:solidFill>
              <a:latin typeface="Times New Roman"/>
              <a:ea typeface="Times New Roman"/>
              <a:cs typeface="Times New Roman"/>
              <a:sym typeface="Times New Roman"/>
            </a:endParaRPr>
          </a:p>
          <a:p>
            <a:pPr marL="457200" lvl="0" indent="-299720" algn="l" rtl="0">
              <a:lnSpc>
                <a:spcPct val="95000"/>
              </a:lnSpc>
              <a:spcBef>
                <a:spcPts val="0"/>
              </a:spcBef>
              <a:spcAft>
                <a:spcPts val="0"/>
              </a:spcAft>
              <a:buClr>
                <a:schemeClr val="dk1"/>
              </a:buClr>
              <a:buSzPts val="1120"/>
              <a:buFont typeface="Times New Roman"/>
              <a:buChar char="-"/>
            </a:pPr>
            <a:r>
              <a:rPr lang="en" sz="1120" b="1" dirty="0">
                <a:solidFill>
                  <a:schemeClr val="dk1"/>
                </a:solidFill>
                <a:latin typeface="Times New Roman"/>
                <a:ea typeface="Times New Roman"/>
                <a:cs typeface="Times New Roman"/>
                <a:sym typeface="Times New Roman"/>
              </a:rPr>
              <a:t>In his career Brady with the Patriots had on average:</a:t>
            </a:r>
            <a:endParaRPr sz="1120" b="1" dirty="0">
              <a:solidFill>
                <a:schemeClr val="dk1"/>
              </a:solidFill>
              <a:latin typeface="Times New Roman"/>
              <a:ea typeface="Times New Roman"/>
              <a:cs typeface="Times New Roman"/>
              <a:sym typeface="Times New Roman"/>
            </a:endParaRPr>
          </a:p>
          <a:p>
            <a:pPr marL="685800" lvl="1" indent="-299720" algn="l" rtl="0">
              <a:lnSpc>
                <a:spcPct val="95000"/>
              </a:lnSpc>
              <a:spcBef>
                <a:spcPts val="0"/>
              </a:spcBef>
              <a:spcAft>
                <a:spcPts val="0"/>
              </a:spcAft>
              <a:buClr>
                <a:schemeClr val="dk1"/>
              </a:buClr>
              <a:buSzPts val="1120"/>
              <a:buFont typeface="Times New Roman"/>
              <a:buChar char="-"/>
            </a:pPr>
            <a:r>
              <a:rPr lang="en" sz="1120" dirty="0">
                <a:solidFill>
                  <a:schemeClr val="dk1"/>
                </a:solidFill>
                <a:latin typeface="Times New Roman"/>
                <a:ea typeface="Times New Roman"/>
                <a:cs typeface="Times New Roman"/>
                <a:sym typeface="Times New Roman"/>
              </a:rPr>
              <a:t>A Top 8 in the league average starting field position. (7.9)</a:t>
            </a:r>
            <a:endParaRPr sz="1120" dirty="0">
              <a:solidFill>
                <a:schemeClr val="dk1"/>
              </a:solidFill>
              <a:latin typeface="Times New Roman"/>
              <a:ea typeface="Times New Roman"/>
              <a:cs typeface="Times New Roman"/>
              <a:sym typeface="Times New Roman"/>
            </a:endParaRPr>
          </a:p>
          <a:p>
            <a:pPr marL="685800" lvl="1" indent="-299720" algn="l" rtl="0">
              <a:lnSpc>
                <a:spcPct val="95000"/>
              </a:lnSpc>
              <a:spcBef>
                <a:spcPts val="0"/>
              </a:spcBef>
              <a:spcAft>
                <a:spcPts val="0"/>
              </a:spcAft>
              <a:buClr>
                <a:schemeClr val="dk1"/>
              </a:buClr>
              <a:buSzPts val="1120"/>
              <a:buFont typeface="Times New Roman"/>
              <a:buChar char="-"/>
            </a:pPr>
            <a:r>
              <a:rPr lang="en" sz="1120" dirty="0">
                <a:solidFill>
                  <a:schemeClr val="dk1"/>
                </a:solidFill>
                <a:latin typeface="Times New Roman"/>
                <a:ea typeface="Times New Roman"/>
                <a:cs typeface="Times New Roman"/>
                <a:sym typeface="Times New Roman"/>
              </a:rPr>
              <a:t>A Top 8, nearly top 7 defense in terms of points allowed (7.1)</a:t>
            </a:r>
            <a:endParaRPr sz="1120" dirty="0">
              <a:solidFill>
                <a:schemeClr val="dk1"/>
              </a:solidFill>
              <a:latin typeface="Times New Roman"/>
              <a:ea typeface="Times New Roman"/>
              <a:cs typeface="Times New Roman"/>
              <a:sym typeface="Times New Roman"/>
            </a:endParaRPr>
          </a:p>
          <a:p>
            <a:pPr marL="914400" lvl="2" indent="-299719" algn="l" rtl="0">
              <a:lnSpc>
                <a:spcPct val="95000"/>
              </a:lnSpc>
              <a:spcBef>
                <a:spcPts val="0"/>
              </a:spcBef>
              <a:spcAft>
                <a:spcPts val="0"/>
              </a:spcAft>
              <a:buClr>
                <a:schemeClr val="dk1"/>
              </a:buClr>
              <a:buSzPts val="1120"/>
              <a:buFont typeface="Times New Roman"/>
              <a:buChar char="-"/>
            </a:pPr>
            <a:r>
              <a:rPr lang="en" sz="1120" dirty="0">
                <a:solidFill>
                  <a:schemeClr val="dk1"/>
                </a:solidFill>
                <a:latin typeface="Times New Roman"/>
                <a:ea typeface="Times New Roman"/>
                <a:cs typeface="Times New Roman"/>
                <a:sym typeface="Times New Roman"/>
              </a:rPr>
              <a:t>In his six super bowls Brady has had the 1st, 1st, 2nd, 6th, 7th and 8th best defense in terms of points allowed</a:t>
            </a:r>
            <a:endParaRPr sz="1120" dirty="0">
              <a:solidFill>
                <a:schemeClr val="dk1"/>
              </a:solidFill>
              <a:latin typeface="Times New Roman"/>
              <a:ea typeface="Times New Roman"/>
              <a:cs typeface="Times New Roman"/>
              <a:sym typeface="Times New Roman"/>
            </a:endParaRPr>
          </a:p>
          <a:p>
            <a:pPr marL="914400" lvl="2" indent="-299719" algn="l" rtl="0">
              <a:lnSpc>
                <a:spcPct val="95000"/>
              </a:lnSpc>
              <a:spcBef>
                <a:spcPts val="0"/>
              </a:spcBef>
              <a:spcAft>
                <a:spcPts val="0"/>
              </a:spcAft>
              <a:buClr>
                <a:schemeClr val="dk1"/>
              </a:buClr>
              <a:buSzPts val="1120"/>
              <a:buFont typeface="Times New Roman"/>
              <a:buChar char="-"/>
            </a:pPr>
            <a:r>
              <a:rPr lang="en" sz="1120" dirty="0">
                <a:solidFill>
                  <a:schemeClr val="dk1"/>
                </a:solidFill>
                <a:latin typeface="Times New Roman"/>
                <a:ea typeface="Times New Roman"/>
                <a:cs typeface="Times New Roman"/>
                <a:sym typeface="Times New Roman"/>
              </a:rPr>
              <a:t>In 16/18 seasons his defense has been top 10 in terms of points allowed.</a:t>
            </a:r>
            <a:endParaRPr sz="1120" dirty="0">
              <a:solidFill>
                <a:schemeClr val="dk1"/>
              </a:solidFill>
              <a:latin typeface="Times New Roman"/>
              <a:ea typeface="Times New Roman"/>
              <a:cs typeface="Times New Roman"/>
              <a:sym typeface="Times New Roman"/>
            </a:endParaRPr>
          </a:p>
          <a:p>
            <a:pPr marL="1143000" lvl="4" indent="-299719" algn="l" rtl="0">
              <a:lnSpc>
                <a:spcPct val="95000"/>
              </a:lnSpc>
              <a:spcBef>
                <a:spcPts val="0"/>
              </a:spcBef>
              <a:spcAft>
                <a:spcPts val="0"/>
              </a:spcAft>
              <a:buClr>
                <a:schemeClr val="dk1"/>
              </a:buClr>
              <a:buSzPts val="1120"/>
              <a:buFont typeface="Times New Roman"/>
              <a:buChar char="-"/>
            </a:pPr>
            <a:r>
              <a:rPr lang="en" sz="1120" dirty="0">
                <a:solidFill>
                  <a:schemeClr val="dk1"/>
                </a:solidFill>
                <a:latin typeface="Times New Roman"/>
                <a:ea typeface="Times New Roman"/>
                <a:cs typeface="Times New Roman"/>
                <a:sym typeface="Times New Roman"/>
              </a:rPr>
              <a:t>The beautiful thing about Brady is that he wills his defenses to perform so well, because without him their performance would DEFINITELY be worse. </a:t>
            </a:r>
            <a:endParaRPr sz="1120" dirty="0">
              <a:solidFill>
                <a:schemeClr val="dk1"/>
              </a:solidFill>
              <a:latin typeface="Times New Roman"/>
              <a:ea typeface="Times New Roman"/>
              <a:cs typeface="Times New Roman"/>
              <a:sym typeface="Times New Roman"/>
            </a:endParaRPr>
          </a:p>
          <a:p>
            <a:pPr marL="457200" lvl="0" indent="-299720" algn="l" rtl="0">
              <a:lnSpc>
                <a:spcPct val="95000"/>
              </a:lnSpc>
              <a:spcBef>
                <a:spcPts val="0"/>
              </a:spcBef>
              <a:spcAft>
                <a:spcPts val="0"/>
              </a:spcAft>
              <a:buClr>
                <a:schemeClr val="dk1"/>
              </a:buClr>
              <a:buSzPts val="1120"/>
              <a:buFont typeface="Times New Roman"/>
              <a:buChar char="-"/>
            </a:pPr>
            <a:r>
              <a:rPr lang="en" sz="1120" b="1" dirty="0">
                <a:solidFill>
                  <a:schemeClr val="dk1"/>
                </a:solidFill>
                <a:latin typeface="Times New Roman"/>
                <a:ea typeface="Times New Roman"/>
                <a:cs typeface="Times New Roman"/>
                <a:sym typeface="Times New Roman"/>
              </a:rPr>
              <a:t>As of June 22, 2020, the Patriots special teams units have been very successful.</a:t>
            </a:r>
            <a:endParaRPr sz="1120" b="1" dirty="0">
              <a:solidFill>
                <a:schemeClr val="dk1"/>
              </a:solidFill>
              <a:latin typeface="Times New Roman"/>
              <a:ea typeface="Times New Roman"/>
              <a:cs typeface="Times New Roman"/>
              <a:sym typeface="Times New Roman"/>
            </a:endParaRPr>
          </a:p>
          <a:p>
            <a:pPr marL="685800" lvl="1" indent="-299720" algn="l" rtl="0">
              <a:lnSpc>
                <a:spcPct val="95000"/>
              </a:lnSpc>
              <a:spcBef>
                <a:spcPts val="0"/>
              </a:spcBef>
              <a:spcAft>
                <a:spcPts val="0"/>
              </a:spcAft>
              <a:buClr>
                <a:schemeClr val="dk1"/>
              </a:buClr>
              <a:buSzPts val="1120"/>
              <a:buFont typeface="Times New Roman"/>
              <a:buChar char="-"/>
            </a:pPr>
            <a:r>
              <a:rPr lang="en" sz="1120" dirty="0">
                <a:solidFill>
                  <a:schemeClr val="dk1"/>
                </a:solidFill>
                <a:latin typeface="Times New Roman"/>
                <a:ea typeface="Times New Roman"/>
                <a:cs typeface="Times New Roman"/>
                <a:sym typeface="Times New Roman"/>
              </a:rPr>
              <a:t>Since 2001 the Patriots have the second highest field goal % of ~ 86.25%, but their opponents field goal % since 2001 is ~76.83%, which happens to the lowest % AND is 3.5% lower than the next closest team.</a:t>
            </a:r>
            <a:endParaRPr sz="1120" dirty="0">
              <a:solidFill>
                <a:schemeClr val="dk1"/>
              </a:solidFill>
              <a:latin typeface="Times New Roman"/>
              <a:ea typeface="Times New Roman"/>
              <a:cs typeface="Times New Roman"/>
              <a:sym typeface="Times New Roman"/>
            </a:endParaRPr>
          </a:p>
          <a:p>
            <a:pPr marL="685800" lvl="1" indent="-299720" algn="l" rtl="0">
              <a:lnSpc>
                <a:spcPct val="95000"/>
              </a:lnSpc>
              <a:spcBef>
                <a:spcPts val="0"/>
              </a:spcBef>
              <a:spcAft>
                <a:spcPts val="0"/>
              </a:spcAft>
              <a:buClr>
                <a:schemeClr val="dk1"/>
              </a:buClr>
              <a:buSzPts val="1120"/>
              <a:buFont typeface="Times New Roman"/>
              <a:buChar char="-"/>
            </a:pPr>
            <a:r>
              <a:rPr lang="en" sz="1120" dirty="0">
                <a:solidFill>
                  <a:schemeClr val="dk1"/>
                </a:solidFill>
                <a:latin typeface="Times New Roman"/>
                <a:ea typeface="Times New Roman"/>
                <a:cs typeface="Times New Roman"/>
                <a:sym typeface="Times New Roman"/>
              </a:rPr>
              <a:t>Total field goal efficiency is ~ 9.42%, which is ~5.61% higher than the next closest team.</a:t>
            </a:r>
            <a:endParaRPr sz="1120" dirty="0">
              <a:solidFill>
                <a:schemeClr val="dk1"/>
              </a:solidFill>
              <a:latin typeface="Times New Roman"/>
              <a:ea typeface="Times New Roman"/>
              <a:cs typeface="Times New Roman"/>
              <a:sym typeface="Times New Roman"/>
            </a:endParaRPr>
          </a:p>
          <a:p>
            <a:pPr marL="914400" lvl="4" indent="-299719" algn="l" rtl="0">
              <a:lnSpc>
                <a:spcPct val="95000"/>
              </a:lnSpc>
              <a:spcBef>
                <a:spcPts val="0"/>
              </a:spcBef>
              <a:spcAft>
                <a:spcPts val="0"/>
              </a:spcAft>
              <a:buClr>
                <a:schemeClr val="dk1"/>
              </a:buClr>
              <a:buSzPts val="1120"/>
              <a:buFont typeface="Times New Roman"/>
              <a:buChar char="-"/>
            </a:pPr>
            <a:r>
              <a:rPr lang="en" sz="1120" dirty="0">
                <a:solidFill>
                  <a:schemeClr val="dk1"/>
                </a:solidFill>
                <a:latin typeface="Times New Roman"/>
                <a:ea typeface="Times New Roman"/>
                <a:cs typeface="Times New Roman"/>
                <a:sym typeface="Times New Roman"/>
              </a:rPr>
              <a:t>The Patriots are ridiculously successful when kicking field goals.</a:t>
            </a:r>
            <a:endParaRPr sz="1120" dirty="0">
              <a:solidFill>
                <a:schemeClr val="dk1"/>
              </a:solidFill>
              <a:latin typeface="Times New Roman"/>
              <a:ea typeface="Times New Roman"/>
              <a:cs typeface="Times New Roman"/>
              <a:sym typeface="Times New Roman"/>
            </a:endParaRPr>
          </a:p>
          <a:p>
            <a:pPr marL="457200" lvl="0" indent="-299720" algn="l" rtl="0">
              <a:lnSpc>
                <a:spcPct val="95000"/>
              </a:lnSpc>
              <a:spcBef>
                <a:spcPts val="0"/>
              </a:spcBef>
              <a:spcAft>
                <a:spcPts val="0"/>
              </a:spcAft>
              <a:buClr>
                <a:schemeClr val="dk1"/>
              </a:buClr>
              <a:buSzPts val="1120"/>
              <a:buFont typeface="Times New Roman"/>
              <a:buChar char="-"/>
            </a:pPr>
            <a:r>
              <a:rPr lang="en" sz="1120" dirty="0">
                <a:solidFill>
                  <a:schemeClr val="dk1"/>
                </a:solidFill>
                <a:latin typeface="Times New Roman"/>
                <a:ea typeface="Times New Roman"/>
                <a:cs typeface="Times New Roman"/>
                <a:sym typeface="Times New Roman"/>
              </a:rPr>
              <a:t>From 2001- 2019, the Bills, Dolphins and Jets respectively were 26th, 23rd and 21st in team win %.</a:t>
            </a:r>
            <a:endParaRPr sz="1120"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The contrast between Matt Cassel’s Patriots and Tom Brady’s Patriots with basically the same exact teams highlights the success of the Patriots system and team finding success over Tom Brady being this amazing player who made the Patriots successful. Is Matt Cassel better than Tom Brady? The Cassel led offense is not much different from the Brady led offense. Additionally, over his tenure with the Patriots it can be seen that Brady has extremely good offensive field position and defensive performance given points allowed. In all of his Super Bowls won with the Patriots Brady had a top 8 defense. In 16 out of his 18 seasons he’s had a top 10 defense. Simply if we look at the last 5 seasons of Aaron Rodgers’ career, he’s had a top 10 defense once. In the past 5 years he’s had more defenses out of the top 10 than Brady has had in his ENTIRE career. Furthermore, Tom Brady has excellent special teams units, as in his career with the Patriots he’s had a top 8 average starting field position in addition to ridiculously amazing field goal operations. As in his career the Patriots have the best field goal efficiency (</a:t>
            </a:r>
            <a:r>
              <a:rPr lang="en" dirty="0" err="1">
                <a:solidFill>
                  <a:schemeClr val="dk1"/>
                </a:solidFill>
                <a:latin typeface="Times New Roman"/>
                <a:ea typeface="Times New Roman"/>
                <a:cs typeface="Times New Roman"/>
                <a:sym typeface="Times New Roman"/>
              </a:rPr>
              <a:t>fg</a:t>
            </a:r>
            <a:r>
              <a:rPr lang="en" dirty="0">
                <a:solidFill>
                  <a:schemeClr val="dk1"/>
                </a:solidFill>
                <a:latin typeface="Times New Roman"/>
                <a:ea typeface="Times New Roman"/>
                <a:cs typeface="Times New Roman"/>
                <a:sym typeface="Times New Roman"/>
              </a:rPr>
              <a:t> % - </a:t>
            </a:r>
            <a:r>
              <a:rPr lang="en" dirty="0" err="1">
                <a:solidFill>
                  <a:schemeClr val="dk1"/>
                </a:solidFill>
                <a:latin typeface="Times New Roman"/>
                <a:ea typeface="Times New Roman"/>
                <a:cs typeface="Times New Roman"/>
                <a:sym typeface="Times New Roman"/>
              </a:rPr>
              <a:t>ofg</a:t>
            </a:r>
            <a:r>
              <a:rPr lang="en" dirty="0">
                <a:solidFill>
                  <a:schemeClr val="dk1"/>
                </a:solidFill>
                <a:latin typeface="Times New Roman"/>
                <a:ea typeface="Times New Roman"/>
                <a:cs typeface="Times New Roman"/>
                <a:sym typeface="Times New Roman"/>
              </a:rPr>
              <a:t>%) of almost TEN percent. The next closest team is over 5% from the Patriots field goal unit. All of this evidence shows that without including Tom Brady’s statistics, the Patriots team as a unit in their entire dynasty with Belichick is extremely successful in all facets of the game, especially defense and special teams. Not to mention that in just a small 5 year sample of Aaron Rodgers’s past 5 years his defense is objectively so much worse than Brady’s.</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Playoff Performance</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6705" algn="l" rtl="0">
              <a:lnSpc>
                <a:spcPct val="75000"/>
              </a:lnSpc>
              <a:spcBef>
                <a:spcPts val="0"/>
              </a:spcBef>
              <a:spcAft>
                <a:spcPts val="0"/>
              </a:spcAft>
              <a:buClr>
                <a:schemeClr val="dk1"/>
              </a:buClr>
              <a:buSzPts val="1230"/>
              <a:buFont typeface="Times New Roman"/>
              <a:buChar char="-"/>
            </a:pPr>
            <a:r>
              <a:rPr lang="en" sz="1230" b="1">
                <a:solidFill>
                  <a:schemeClr val="dk1"/>
                </a:solidFill>
                <a:latin typeface="Times New Roman"/>
                <a:ea typeface="Times New Roman"/>
                <a:cs typeface="Times New Roman"/>
                <a:sym typeface="Times New Roman"/>
              </a:rPr>
              <a:t>Most games and highest numerical postseason stats</a:t>
            </a:r>
            <a:endParaRPr sz="1230" b="1">
              <a:solidFill>
                <a:schemeClr val="dk1"/>
              </a:solidFill>
              <a:latin typeface="Times New Roman"/>
              <a:ea typeface="Times New Roman"/>
              <a:cs typeface="Times New Roman"/>
              <a:sym typeface="Times New Roman"/>
            </a:endParaRPr>
          </a:p>
          <a:p>
            <a:pPr marL="914400" lvl="1" indent="-306705" algn="l" rtl="0">
              <a:lnSpc>
                <a:spcPct val="75000"/>
              </a:lnSpc>
              <a:spcBef>
                <a:spcPts val="0"/>
              </a:spcBef>
              <a:spcAft>
                <a:spcPts val="0"/>
              </a:spcAft>
              <a:buClr>
                <a:schemeClr val="dk1"/>
              </a:buClr>
              <a:buSzPts val="1230"/>
              <a:buFont typeface="Times New Roman"/>
              <a:buChar char="-"/>
            </a:pPr>
            <a:r>
              <a:rPr lang="en" sz="1230">
                <a:solidFill>
                  <a:schemeClr val="dk1"/>
                </a:solidFill>
                <a:latin typeface="Times New Roman"/>
                <a:ea typeface="Times New Roman"/>
                <a:cs typeface="Times New Roman"/>
                <a:sym typeface="Times New Roman"/>
              </a:rPr>
              <a:t>To say that he’s the GOAT because of numerical postseason accomplishments is like saying:</a:t>
            </a:r>
            <a:endParaRPr sz="1230">
              <a:solidFill>
                <a:schemeClr val="dk1"/>
              </a:solidFill>
              <a:latin typeface="Times New Roman"/>
              <a:ea typeface="Times New Roman"/>
              <a:cs typeface="Times New Roman"/>
              <a:sym typeface="Times New Roman"/>
            </a:endParaRPr>
          </a:p>
          <a:p>
            <a:pPr marL="1371600" lvl="2" indent="-306705" algn="l" rtl="0">
              <a:lnSpc>
                <a:spcPct val="75000"/>
              </a:lnSpc>
              <a:spcBef>
                <a:spcPts val="0"/>
              </a:spcBef>
              <a:spcAft>
                <a:spcPts val="0"/>
              </a:spcAft>
              <a:buClr>
                <a:schemeClr val="dk1"/>
              </a:buClr>
              <a:buSzPts val="1230"/>
              <a:buFont typeface="Times New Roman"/>
              <a:buChar char="-"/>
            </a:pPr>
            <a:r>
              <a:rPr lang="en" sz="1230">
                <a:solidFill>
                  <a:schemeClr val="dk1"/>
                </a:solidFill>
                <a:latin typeface="Times New Roman"/>
                <a:ea typeface="Times New Roman"/>
                <a:cs typeface="Times New Roman"/>
                <a:sym typeface="Times New Roman"/>
              </a:rPr>
              <a:t>Total yards &gt; yards/game or yards/attempt.</a:t>
            </a:r>
            <a:endParaRPr sz="1230">
              <a:solidFill>
                <a:schemeClr val="dk1"/>
              </a:solidFill>
              <a:latin typeface="Times New Roman"/>
              <a:ea typeface="Times New Roman"/>
              <a:cs typeface="Times New Roman"/>
              <a:sym typeface="Times New Roman"/>
            </a:endParaRPr>
          </a:p>
          <a:p>
            <a:pPr marL="1371600" lvl="2" indent="-306705" algn="l" rtl="0">
              <a:lnSpc>
                <a:spcPct val="75000"/>
              </a:lnSpc>
              <a:spcBef>
                <a:spcPts val="0"/>
              </a:spcBef>
              <a:spcAft>
                <a:spcPts val="0"/>
              </a:spcAft>
              <a:buClr>
                <a:schemeClr val="dk1"/>
              </a:buClr>
              <a:buSzPts val="1230"/>
              <a:buFont typeface="Times New Roman"/>
              <a:buChar char="-"/>
            </a:pPr>
            <a:r>
              <a:rPr lang="en" sz="1230">
                <a:solidFill>
                  <a:schemeClr val="dk1"/>
                </a:solidFill>
                <a:latin typeface="Times New Roman"/>
                <a:ea typeface="Times New Roman"/>
                <a:cs typeface="Times New Roman"/>
                <a:sym typeface="Times New Roman"/>
              </a:rPr>
              <a:t>Just because he’s had the most yards in the most games doesn’t make him better than someone with less opportunity to do the same.</a:t>
            </a:r>
            <a:endParaRPr sz="1230">
              <a:solidFill>
                <a:schemeClr val="dk1"/>
              </a:solidFill>
              <a:latin typeface="Times New Roman"/>
              <a:ea typeface="Times New Roman"/>
              <a:cs typeface="Times New Roman"/>
              <a:sym typeface="Times New Roman"/>
            </a:endParaRPr>
          </a:p>
          <a:p>
            <a:pPr marL="457200" lvl="0" indent="-306705" algn="l" rtl="0">
              <a:lnSpc>
                <a:spcPct val="75000"/>
              </a:lnSpc>
              <a:spcBef>
                <a:spcPts val="0"/>
              </a:spcBef>
              <a:spcAft>
                <a:spcPts val="0"/>
              </a:spcAft>
              <a:buClr>
                <a:schemeClr val="dk1"/>
              </a:buClr>
              <a:buSzPts val="1230"/>
              <a:buFont typeface="Times New Roman"/>
              <a:buChar char="-"/>
            </a:pPr>
            <a:r>
              <a:rPr lang="en" sz="1230" b="1">
                <a:solidFill>
                  <a:schemeClr val="dk1"/>
                </a:solidFill>
                <a:latin typeface="Times New Roman"/>
                <a:ea typeface="Times New Roman"/>
                <a:cs typeface="Times New Roman"/>
                <a:sym typeface="Times New Roman"/>
              </a:rPr>
              <a:t>Regular Season versus Playoff Stats:</a:t>
            </a:r>
            <a:endParaRPr sz="1230" b="1">
              <a:solidFill>
                <a:schemeClr val="dk1"/>
              </a:solidFill>
              <a:latin typeface="Times New Roman"/>
              <a:ea typeface="Times New Roman"/>
              <a:cs typeface="Times New Roman"/>
              <a:sym typeface="Times New Roman"/>
            </a:endParaRPr>
          </a:p>
          <a:p>
            <a:pPr marL="914400" lvl="1" indent="-306705" algn="l" rtl="0">
              <a:lnSpc>
                <a:spcPct val="75000"/>
              </a:lnSpc>
              <a:spcBef>
                <a:spcPts val="0"/>
              </a:spcBef>
              <a:spcAft>
                <a:spcPts val="0"/>
              </a:spcAft>
              <a:buClr>
                <a:schemeClr val="dk1"/>
              </a:buClr>
              <a:buSzPts val="1230"/>
              <a:buFont typeface="Times New Roman"/>
              <a:buChar char="-"/>
            </a:pPr>
            <a:r>
              <a:rPr lang="en" sz="1230">
                <a:solidFill>
                  <a:schemeClr val="dk1"/>
                </a:solidFill>
                <a:latin typeface="Times New Roman"/>
                <a:ea typeface="Times New Roman"/>
                <a:cs typeface="Times New Roman"/>
                <a:sym typeface="Times New Roman"/>
              </a:rPr>
              <a:t>Regular season: COMP: 63.8%, 3.02 TD/INT, 97.0 rating, 5.4 TD%, 1.8 INT%.</a:t>
            </a:r>
            <a:endParaRPr sz="1230">
              <a:solidFill>
                <a:schemeClr val="dk1"/>
              </a:solidFill>
              <a:latin typeface="Times New Roman"/>
              <a:ea typeface="Times New Roman"/>
              <a:cs typeface="Times New Roman"/>
              <a:sym typeface="Times New Roman"/>
            </a:endParaRPr>
          </a:p>
          <a:p>
            <a:pPr marL="914400" lvl="1" indent="-306705" algn="l" rtl="0">
              <a:lnSpc>
                <a:spcPct val="75000"/>
              </a:lnSpc>
              <a:spcBef>
                <a:spcPts val="0"/>
              </a:spcBef>
              <a:spcAft>
                <a:spcPts val="0"/>
              </a:spcAft>
              <a:buClr>
                <a:schemeClr val="dk1"/>
              </a:buClr>
              <a:buSzPts val="1230"/>
              <a:buFont typeface="Times New Roman"/>
              <a:buChar char="-"/>
            </a:pPr>
            <a:r>
              <a:rPr lang="en" sz="1230">
                <a:solidFill>
                  <a:schemeClr val="dk1"/>
                </a:solidFill>
                <a:latin typeface="Times New Roman"/>
                <a:ea typeface="Times New Roman"/>
                <a:cs typeface="Times New Roman"/>
                <a:sym typeface="Times New Roman"/>
              </a:rPr>
              <a:t>Postseason: COMP: 63.0%, 2.09 TD/INT, 89.8 rating, 4.5 TD%, 2.2 INT%.</a:t>
            </a:r>
            <a:endParaRPr sz="1230">
              <a:solidFill>
                <a:schemeClr val="dk1"/>
              </a:solidFill>
              <a:latin typeface="Times New Roman"/>
              <a:ea typeface="Times New Roman"/>
              <a:cs typeface="Times New Roman"/>
              <a:sym typeface="Times New Roman"/>
            </a:endParaRPr>
          </a:p>
          <a:p>
            <a:pPr marL="457200" lvl="0" indent="-306705" algn="l" rtl="0">
              <a:lnSpc>
                <a:spcPct val="75000"/>
              </a:lnSpc>
              <a:spcBef>
                <a:spcPts val="0"/>
              </a:spcBef>
              <a:spcAft>
                <a:spcPts val="0"/>
              </a:spcAft>
              <a:buClr>
                <a:schemeClr val="dk1"/>
              </a:buClr>
              <a:buSzPts val="1230"/>
              <a:buFont typeface="Times New Roman"/>
              <a:buChar char="-"/>
            </a:pPr>
            <a:r>
              <a:rPr lang="en" sz="1230" b="1">
                <a:solidFill>
                  <a:schemeClr val="dk1"/>
                </a:solidFill>
                <a:latin typeface="Times New Roman"/>
                <a:ea typeface="Times New Roman"/>
                <a:cs typeface="Times New Roman"/>
                <a:sym typeface="Times New Roman"/>
              </a:rPr>
              <a:t>In his 6 Super Bowl wins Brady has a passer rating of:</a:t>
            </a:r>
            <a:endParaRPr sz="1230" b="1">
              <a:solidFill>
                <a:schemeClr val="dk1"/>
              </a:solidFill>
              <a:latin typeface="Times New Roman"/>
              <a:ea typeface="Times New Roman"/>
              <a:cs typeface="Times New Roman"/>
              <a:sym typeface="Times New Roman"/>
            </a:endParaRPr>
          </a:p>
          <a:p>
            <a:pPr marL="914400" lvl="1" indent="-306705" algn="l" rtl="0">
              <a:lnSpc>
                <a:spcPct val="75000"/>
              </a:lnSpc>
              <a:spcBef>
                <a:spcPts val="0"/>
              </a:spcBef>
              <a:spcAft>
                <a:spcPts val="0"/>
              </a:spcAft>
              <a:buClr>
                <a:schemeClr val="dk1"/>
              </a:buClr>
              <a:buSzPts val="1230"/>
              <a:buFont typeface="Times New Roman"/>
              <a:buChar char="-"/>
            </a:pPr>
            <a:r>
              <a:rPr lang="en" sz="1230">
                <a:solidFill>
                  <a:schemeClr val="dk1"/>
                </a:solidFill>
                <a:latin typeface="Times New Roman"/>
                <a:ea typeface="Times New Roman"/>
                <a:cs typeface="Times New Roman"/>
                <a:sym typeface="Times New Roman"/>
              </a:rPr>
              <a:t>77.3, 84.5, 109.4, 100.3, 97.7 and 85.8 (in order of Super Bowl).</a:t>
            </a:r>
            <a:endParaRPr sz="1230">
              <a:solidFill>
                <a:schemeClr val="dk1"/>
              </a:solidFill>
              <a:latin typeface="Times New Roman"/>
              <a:ea typeface="Times New Roman"/>
              <a:cs typeface="Times New Roman"/>
              <a:sym typeface="Times New Roman"/>
            </a:endParaRPr>
          </a:p>
          <a:p>
            <a:pPr marL="457200" lvl="0" indent="-306705" algn="l" rtl="0">
              <a:lnSpc>
                <a:spcPct val="75000"/>
              </a:lnSpc>
              <a:spcBef>
                <a:spcPts val="0"/>
              </a:spcBef>
              <a:spcAft>
                <a:spcPts val="0"/>
              </a:spcAft>
              <a:buClr>
                <a:schemeClr val="dk1"/>
              </a:buClr>
              <a:buSzPts val="1230"/>
              <a:buFont typeface="Times New Roman"/>
              <a:buChar char="-"/>
            </a:pPr>
            <a:r>
              <a:rPr lang="en" sz="1230" b="1">
                <a:solidFill>
                  <a:schemeClr val="dk1"/>
                </a:solidFill>
                <a:latin typeface="Times New Roman"/>
                <a:ea typeface="Times New Roman"/>
                <a:cs typeface="Times New Roman"/>
                <a:sym typeface="Times New Roman"/>
              </a:rPr>
              <a:t>Brady versus Aikman, Montana and Bradshaw:</a:t>
            </a:r>
            <a:endParaRPr sz="1230" b="1">
              <a:solidFill>
                <a:schemeClr val="dk1"/>
              </a:solidFill>
              <a:latin typeface="Times New Roman"/>
              <a:ea typeface="Times New Roman"/>
              <a:cs typeface="Times New Roman"/>
              <a:sym typeface="Times New Roman"/>
            </a:endParaRPr>
          </a:p>
          <a:p>
            <a:pPr marL="914400" lvl="1" indent="-306705" algn="l" rtl="0">
              <a:lnSpc>
                <a:spcPct val="75000"/>
              </a:lnSpc>
              <a:spcBef>
                <a:spcPts val="0"/>
              </a:spcBef>
              <a:spcAft>
                <a:spcPts val="0"/>
              </a:spcAft>
              <a:buClr>
                <a:schemeClr val="dk1"/>
              </a:buClr>
              <a:buSzPts val="1230"/>
              <a:buFont typeface="Times New Roman"/>
              <a:buChar char="-"/>
            </a:pPr>
            <a:r>
              <a:rPr lang="en" sz="1230">
                <a:solidFill>
                  <a:schemeClr val="dk1"/>
                </a:solidFill>
                <a:latin typeface="Times New Roman"/>
                <a:ea typeface="Times New Roman"/>
                <a:cs typeface="Times New Roman"/>
                <a:sym typeface="Times New Roman"/>
              </a:rPr>
              <a:t>All QBs with at least 3 SBs</a:t>
            </a:r>
            <a:endParaRPr sz="1230">
              <a:solidFill>
                <a:schemeClr val="dk1"/>
              </a:solidFill>
              <a:latin typeface="Times New Roman"/>
              <a:ea typeface="Times New Roman"/>
              <a:cs typeface="Times New Roman"/>
              <a:sym typeface="Times New Roman"/>
            </a:endParaRPr>
          </a:p>
          <a:p>
            <a:pPr marL="914400" lvl="1" indent="-306705" algn="l" rtl="0">
              <a:lnSpc>
                <a:spcPct val="75000"/>
              </a:lnSpc>
              <a:spcBef>
                <a:spcPts val="0"/>
              </a:spcBef>
              <a:spcAft>
                <a:spcPts val="0"/>
              </a:spcAft>
              <a:buClr>
                <a:schemeClr val="dk1"/>
              </a:buClr>
              <a:buSzPts val="1230"/>
              <a:buFont typeface="Times New Roman"/>
              <a:buChar char="-"/>
            </a:pPr>
            <a:r>
              <a:rPr lang="en" sz="1230" b="1">
                <a:solidFill>
                  <a:schemeClr val="dk1"/>
                </a:solidFill>
                <a:latin typeface="Times New Roman"/>
                <a:ea typeface="Times New Roman"/>
                <a:cs typeface="Times New Roman"/>
                <a:sym typeface="Times New Roman"/>
              </a:rPr>
              <a:t>Postseason Passer Rating and adjusted net yards per attempt (increase from regular season):</a:t>
            </a:r>
            <a:endParaRPr sz="1230" b="1">
              <a:solidFill>
                <a:schemeClr val="dk1"/>
              </a:solidFill>
              <a:latin typeface="Times New Roman"/>
              <a:ea typeface="Times New Roman"/>
              <a:cs typeface="Times New Roman"/>
              <a:sym typeface="Times New Roman"/>
            </a:endParaRPr>
          </a:p>
          <a:p>
            <a:pPr marL="1371600" lvl="2" indent="-306705" algn="l" rtl="0">
              <a:lnSpc>
                <a:spcPct val="75000"/>
              </a:lnSpc>
              <a:spcBef>
                <a:spcPts val="0"/>
              </a:spcBef>
              <a:spcAft>
                <a:spcPts val="0"/>
              </a:spcAft>
              <a:buClr>
                <a:schemeClr val="dk1"/>
              </a:buClr>
              <a:buSzPts val="1230"/>
              <a:buFont typeface="Times New Roman"/>
              <a:buChar char="-"/>
            </a:pPr>
            <a:r>
              <a:rPr lang="en" sz="1230">
                <a:solidFill>
                  <a:schemeClr val="dk1"/>
                </a:solidFill>
                <a:latin typeface="Times New Roman"/>
                <a:ea typeface="Times New Roman"/>
                <a:cs typeface="Times New Roman"/>
                <a:sym typeface="Times New Roman"/>
              </a:rPr>
              <a:t>Montana = 95.6 (+3.3) &amp; 7.00 (+0.40)</a:t>
            </a:r>
            <a:endParaRPr sz="1230">
              <a:solidFill>
                <a:schemeClr val="dk1"/>
              </a:solidFill>
              <a:latin typeface="Times New Roman"/>
              <a:ea typeface="Times New Roman"/>
              <a:cs typeface="Times New Roman"/>
              <a:sym typeface="Times New Roman"/>
            </a:endParaRPr>
          </a:p>
          <a:p>
            <a:pPr marL="1371600" lvl="2" indent="-306705" algn="l" rtl="0">
              <a:lnSpc>
                <a:spcPct val="75000"/>
              </a:lnSpc>
              <a:spcBef>
                <a:spcPts val="0"/>
              </a:spcBef>
              <a:spcAft>
                <a:spcPts val="0"/>
              </a:spcAft>
              <a:buClr>
                <a:schemeClr val="dk1"/>
              </a:buClr>
              <a:buSzPts val="1230"/>
              <a:buFont typeface="Times New Roman"/>
              <a:buChar char="-"/>
            </a:pPr>
            <a:r>
              <a:rPr lang="en" sz="1230">
                <a:solidFill>
                  <a:schemeClr val="dk1"/>
                </a:solidFill>
                <a:latin typeface="Times New Roman"/>
                <a:ea typeface="Times New Roman"/>
                <a:cs typeface="Times New Roman"/>
                <a:sym typeface="Times New Roman"/>
              </a:rPr>
              <a:t>Brady = 89.8 (-7.2) &amp; 6.42 (-0.66)</a:t>
            </a:r>
            <a:endParaRPr sz="1230">
              <a:solidFill>
                <a:schemeClr val="dk1"/>
              </a:solidFill>
              <a:latin typeface="Times New Roman"/>
              <a:ea typeface="Times New Roman"/>
              <a:cs typeface="Times New Roman"/>
              <a:sym typeface="Times New Roman"/>
            </a:endParaRPr>
          </a:p>
          <a:p>
            <a:pPr marL="1371600" lvl="2" indent="-306705" algn="l" rtl="0">
              <a:lnSpc>
                <a:spcPct val="75000"/>
              </a:lnSpc>
              <a:spcBef>
                <a:spcPts val="0"/>
              </a:spcBef>
              <a:spcAft>
                <a:spcPts val="0"/>
              </a:spcAft>
              <a:buClr>
                <a:schemeClr val="dk1"/>
              </a:buClr>
              <a:buSzPts val="1230"/>
              <a:buFont typeface="Times New Roman"/>
              <a:buChar char="-"/>
            </a:pPr>
            <a:r>
              <a:rPr lang="en" sz="1230">
                <a:solidFill>
                  <a:schemeClr val="dk1"/>
                </a:solidFill>
                <a:latin typeface="Times New Roman"/>
                <a:ea typeface="Times New Roman"/>
                <a:cs typeface="Times New Roman"/>
                <a:sym typeface="Times New Roman"/>
              </a:rPr>
              <a:t>Aikman = 88.3 (+6.7) &amp; 6.41 (+1.64)</a:t>
            </a:r>
            <a:endParaRPr sz="1230">
              <a:solidFill>
                <a:schemeClr val="dk1"/>
              </a:solidFill>
              <a:latin typeface="Times New Roman"/>
              <a:ea typeface="Times New Roman"/>
              <a:cs typeface="Times New Roman"/>
              <a:sym typeface="Times New Roman"/>
            </a:endParaRPr>
          </a:p>
          <a:p>
            <a:pPr marL="1371600" lvl="2" indent="-306705" algn="l" rtl="0">
              <a:lnSpc>
                <a:spcPct val="75000"/>
              </a:lnSpc>
              <a:spcBef>
                <a:spcPts val="0"/>
              </a:spcBef>
              <a:spcAft>
                <a:spcPts val="0"/>
              </a:spcAft>
              <a:buClr>
                <a:schemeClr val="dk1"/>
              </a:buClr>
              <a:buSzPts val="1230"/>
              <a:buFont typeface="Times New Roman"/>
              <a:buChar char="-"/>
            </a:pPr>
            <a:r>
              <a:rPr lang="en" sz="1230">
                <a:solidFill>
                  <a:schemeClr val="dk1"/>
                </a:solidFill>
                <a:latin typeface="Times New Roman"/>
                <a:ea typeface="Times New Roman"/>
                <a:cs typeface="Times New Roman"/>
                <a:sym typeface="Times New Roman"/>
              </a:rPr>
              <a:t>Bradshaw = 83.0 (+12.1) &amp; 6.21 (+0.55)</a:t>
            </a:r>
            <a:endParaRPr sz="1230">
              <a:solidFill>
                <a:schemeClr val="dk1"/>
              </a:solidFill>
              <a:latin typeface="Times New Roman"/>
              <a:ea typeface="Times New Roman"/>
              <a:cs typeface="Times New Roman"/>
              <a:sym typeface="Times New Roman"/>
            </a:endParaRPr>
          </a:p>
          <a:p>
            <a:pPr marL="914400" lvl="1" indent="-306705" algn="l" rtl="0">
              <a:lnSpc>
                <a:spcPct val="75000"/>
              </a:lnSpc>
              <a:spcBef>
                <a:spcPts val="0"/>
              </a:spcBef>
              <a:spcAft>
                <a:spcPts val="0"/>
              </a:spcAft>
              <a:buClr>
                <a:schemeClr val="dk1"/>
              </a:buClr>
              <a:buSzPts val="1230"/>
              <a:buFont typeface="Times New Roman"/>
              <a:buChar char="-"/>
            </a:pPr>
            <a:r>
              <a:rPr lang="en" sz="1230" b="1">
                <a:solidFill>
                  <a:schemeClr val="dk1"/>
                </a:solidFill>
                <a:latin typeface="Times New Roman"/>
                <a:ea typeface="Times New Roman"/>
                <a:cs typeface="Times New Roman"/>
                <a:sym typeface="Times New Roman"/>
              </a:rPr>
              <a:t>Super Bowl Winning passer rating and adjusted net yards per attempt (increase from regular season):</a:t>
            </a:r>
            <a:endParaRPr sz="1230" b="1">
              <a:solidFill>
                <a:schemeClr val="dk1"/>
              </a:solidFill>
              <a:latin typeface="Times New Roman"/>
              <a:ea typeface="Times New Roman"/>
              <a:cs typeface="Times New Roman"/>
              <a:sym typeface="Times New Roman"/>
            </a:endParaRPr>
          </a:p>
          <a:p>
            <a:pPr marL="1371600" lvl="2" indent="-306705" algn="l" rtl="0">
              <a:lnSpc>
                <a:spcPct val="75000"/>
              </a:lnSpc>
              <a:spcBef>
                <a:spcPts val="0"/>
              </a:spcBef>
              <a:spcAft>
                <a:spcPts val="0"/>
              </a:spcAft>
              <a:buClr>
                <a:schemeClr val="dk1"/>
              </a:buClr>
              <a:buSzPts val="1230"/>
              <a:buFont typeface="Times New Roman"/>
              <a:buChar char="-"/>
            </a:pPr>
            <a:r>
              <a:rPr lang="en" sz="1230">
                <a:solidFill>
                  <a:schemeClr val="dk1"/>
                </a:solidFill>
                <a:latin typeface="Times New Roman"/>
                <a:ea typeface="Times New Roman"/>
                <a:cs typeface="Times New Roman"/>
                <a:sym typeface="Times New Roman"/>
              </a:rPr>
              <a:t>Montana = 111.4 (+19.1) &amp; 8.46 (+1.86)</a:t>
            </a:r>
            <a:endParaRPr sz="1230">
              <a:solidFill>
                <a:schemeClr val="dk1"/>
              </a:solidFill>
              <a:latin typeface="Times New Roman"/>
              <a:ea typeface="Times New Roman"/>
              <a:cs typeface="Times New Roman"/>
              <a:sym typeface="Times New Roman"/>
            </a:endParaRPr>
          </a:p>
          <a:p>
            <a:pPr marL="1371600" lvl="2" indent="-306705" algn="l" rtl="0">
              <a:lnSpc>
                <a:spcPct val="75000"/>
              </a:lnSpc>
              <a:spcBef>
                <a:spcPts val="0"/>
              </a:spcBef>
              <a:spcAft>
                <a:spcPts val="0"/>
              </a:spcAft>
              <a:buClr>
                <a:schemeClr val="dk1"/>
              </a:buClr>
              <a:buSzPts val="1230"/>
              <a:buFont typeface="Times New Roman"/>
              <a:buChar char="-"/>
            </a:pPr>
            <a:r>
              <a:rPr lang="en" sz="1230">
                <a:solidFill>
                  <a:schemeClr val="dk1"/>
                </a:solidFill>
                <a:latin typeface="Times New Roman"/>
                <a:ea typeface="Times New Roman"/>
                <a:cs typeface="Times New Roman"/>
                <a:sym typeface="Times New Roman"/>
              </a:rPr>
              <a:t>Aikman = 112.6 (+31.0) &amp; 8.41 (+2.75)</a:t>
            </a:r>
            <a:endParaRPr sz="1230">
              <a:solidFill>
                <a:schemeClr val="dk1"/>
              </a:solidFill>
              <a:latin typeface="Times New Roman"/>
              <a:ea typeface="Times New Roman"/>
              <a:cs typeface="Times New Roman"/>
              <a:sym typeface="Times New Roman"/>
            </a:endParaRPr>
          </a:p>
          <a:p>
            <a:pPr marL="1371600" lvl="2" indent="-306705" algn="l" rtl="0">
              <a:lnSpc>
                <a:spcPct val="75000"/>
              </a:lnSpc>
              <a:spcBef>
                <a:spcPts val="0"/>
              </a:spcBef>
              <a:spcAft>
                <a:spcPts val="0"/>
              </a:spcAft>
              <a:buClr>
                <a:schemeClr val="dk1"/>
              </a:buClr>
              <a:buSzPts val="1230"/>
              <a:buFont typeface="Times New Roman"/>
              <a:buChar char="-"/>
            </a:pPr>
            <a:r>
              <a:rPr lang="en" sz="1230">
                <a:solidFill>
                  <a:schemeClr val="dk1"/>
                </a:solidFill>
                <a:latin typeface="Times New Roman"/>
                <a:ea typeface="Times New Roman"/>
                <a:cs typeface="Times New Roman"/>
                <a:sym typeface="Times New Roman"/>
              </a:rPr>
              <a:t>Bradshaw = 93.0 (+22.1) &amp; 7.52 (+2.75)</a:t>
            </a:r>
            <a:endParaRPr sz="1230">
              <a:solidFill>
                <a:schemeClr val="dk1"/>
              </a:solidFill>
              <a:latin typeface="Times New Roman"/>
              <a:ea typeface="Times New Roman"/>
              <a:cs typeface="Times New Roman"/>
              <a:sym typeface="Times New Roman"/>
            </a:endParaRPr>
          </a:p>
          <a:p>
            <a:pPr marL="1371600" lvl="2" indent="-306705" algn="l" rtl="0">
              <a:lnSpc>
                <a:spcPct val="75000"/>
              </a:lnSpc>
              <a:spcBef>
                <a:spcPts val="0"/>
              </a:spcBef>
              <a:spcAft>
                <a:spcPts val="0"/>
              </a:spcAft>
              <a:buClr>
                <a:schemeClr val="dk1"/>
              </a:buClr>
              <a:buSzPts val="1230"/>
              <a:buFont typeface="Times New Roman"/>
              <a:buChar char="-"/>
            </a:pPr>
            <a:r>
              <a:rPr lang="en" sz="1230">
                <a:solidFill>
                  <a:schemeClr val="dk1"/>
                </a:solidFill>
                <a:latin typeface="Times New Roman"/>
                <a:ea typeface="Times New Roman"/>
                <a:cs typeface="Times New Roman"/>
                <a:sym typeface="Times New Roman"/>
              </a:rPr>
              <a:t>Brady = 92.3 (-4.7) &amp; 6.57 (-0.51)</a:t>
            </a:r>
            <a:endParaRPr sz="1230">
              <a:solidFill>
                <a:schemeClr val="dk1"/>
              </a:solidFill>
              <a:latin typeface="Times New Roman"/>
              <a:ea typeface="Times New Roman"/>
              <a:cs typeface="Times New Roman"/>
              <a:sym typeface="Times New Roman"/>
            </a:endParaRPr>
          </a:p>
          <a:p>
            <a:pPr marL="1828800" lvl="3" indent="-306705" algn="l" rtl="0">
              <a:lnSpc>
                <a:spcPct val="75000"/>
              </a:lnSpc>
              <a:spcBef>
                <a:spcPts val="0"/>
              </a:spcBef>
              <a:spcAft>
                <a:spcPts val="0"/>
              </a:spcAft>
              <a:buClr>
                <a:schemeClr val="dk1"/>
              </a:buClr>
              <a:buSzPts val="1230"/>
              <a:buFont typeface="Times New Roman"/>
              <a:buChar char="-"/>
            </a:pPr>
            <a:r>
              <a:rPr lang="en" sz="1230">
                <a:solidFill>
                  <a:schemeClr val="dk1"/>
                </a:solidFill>
                <a:latin typeface="Times New Roman"/>
                <a:ea typeface="Times New Roman"/>
                <a:cs typeface="Times New Roman"/>
                <a:sym typeface="Times New Roman"/>
              </a:rPr>
              <a:t>While Brady was still obviously better in the regular season he was by far the worst QB for these QBs in these Super Bowl postseasons.</a:t>
            </a:r>
            <a:endParaRPr sz="123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Mostly every single quarterback does worse in the postseason, however a lot of people think that Brady gets better for some reason and that he’s really amazing in the postseason. That is extremely false. For one, he’s played the most games so obviously the total numerical postseason data goes to him. However, if you look at per game data, and if you look at things like passer rating, interception rate and touchdown rate, you can see that Brady extremely underperforms his regular season performances (which by the way, aren’t even that good). He literally performs worse in any stat in the postseason, obviously he’s playing better defenses and better teams but the narrative that he’s the GOAT because of his postseason performance is stupid, he literally performs worse than he does in the regular season, and his postseason performances aren’t just a little bit worse and still good, they just are not that good, and are not better if even close to other postseason performances. In his 6 super bowl wins it can be seen that </a:t>
            </a:r>
            <a:r>
              <a:rPr lang="en" sz="1750" dirty="0">
                <a:solidFill>
                  <a:schemeClr val="dk1"/>
                </a:solidFill>
                <a:latin typeface="Times New Roman"/>
                <a:ea typeface="Times New Roman"/>
                <a:cs typeface="Times New Roman"/>
                <a:sym typeface="Times New Roman"/>
              </a:rPr>
              <a:t>Brady has 1 very good postseason, 2 good postseasons, 2 subpar postseasons, and 1 bad postseason. His teams legitimately perform well in spite of his performances instead of him leading his team to victory. He consistently underperforms in the playoffs and everyone chooses to ignore his extreme lack of postseason performance. </a:t>
            </a:r>
            <a:endParaRPr sz="1750" dirty="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Tom Brady Playoff “Luck”</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7500" lnSpcReduction="10000"/>
          </a:bodyPr>
          <a:lstStyle/>
          <a:p>
            <a:pPr marL="457200" lvl="0" indent="-274320" algn="l" rtl="0">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2001 AFC Divisional Round</a:t>
            </a:r>
            <a:endParaRPr dirty="0">
              <a:solidFill>
                <a:schemeClr val="dk1"/>
              </a:solidFill>
              <a:latin typeface="Times New Roman"/>
              <a:ea typeface="Times New Roman"/>
              <a:cs typeface="Times New Roman"/>
              <a:sym typeface="Times New Roman"/>
            </a:endParaRPr>
          </a:p>
          <a:p>
            <a:pPr marL="914400" lvl="1" indent="-269507" algn="l" rtl="0">
              <a:spcBef>
                <a:spcPts val="0"/>
              </a:spcBef>
              <a:spcAft>
                <a:spcPts val="0"/>
              </a:spcAft>
              <a:buClr>
                <a:schemeClr val="dk1"/>
              </a:buClr>
              <a:buSzPct val="100000"/>
              <a:buFont typeface="Times New Roman"/>
              <a:buChar char="-"/>
            </a:pPr>
            <a:r>
              <a:rPr lang="en" sz="1610" dirty="0">
                <a:solidFill>
                  <a:schemeClr val="dk1"/>
                </a:solidFill>
                <a:latin typeface="Times New Roman"/>
                <a:ea typeface="Times New Roman"/>
                <a:cs typeface="Times New Roman"/>
                <a:sym typeface="Times New Roman"/>
              </a:rPr>
              <a:t>“Tuck Rule” - should have been a fumble.</a:t>
            </a:r>
            <a:endParaRPr sz="1610" dirty="0">
              <a:solidFill>
                <a:schemeClr val="dk1"/>
              </a:solidFill>
              <a:latin typeface="Times New Roman"/>
              <a:ea typeface="Times New Roman"/>
              <a:cs typeface="Times New Roman"/>
              <a:sym typeface="Times New Roman"/>
            </a:endParaRPr>
          </a:p>
          <a:p>
            <a:pPr marL="457200" lvl="0" indent="-274320" algn="l" rtl="0">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2001 AFC Championship Game</a:t>
            </a:r>
            <a:endParaRPr dirty="0">
              <a:solidFill>
                <a:schemeClr val="dk1"/>
              </a:solidFill>
              <a:latin typeface="Times New Roman"/>
              <a:ea typeface="Times New Roman"/>
              <a:cs typeface="Times New Roman"/>
              <a:sym typeface="Times New Roman"/>
            </a:endParaRPr>
          </a:p>
          <a:p>
            <a:pPr marL="914400" lvl="1" indent="-269507" algn="l" rtl="0">
              <a:spcBef>
                <a:spcPts val="0"/>
              </a:spcBef>
              <a:spcAft>
                <a:spcPts val="0"/>
              </a:spcAft>
              <a:buClr>
                <a:schemeClr val="dk1"/>
              </a:buClr>
              <a:buSzPct val="100000"/>
              <a:buFont typeface="Times New Roman"/>
              <a:buChar char="-"/>
            </a:pPr>
            <a:r>
              <a:rPr lang="en" sz="1610" dirty="0">
                <a:solidFill>
                  <a:schemeClr val="dk1"/>
                </a:solidFill>
                <a:latin typeface="Times New Roman"/>
                <a:ea typeface="Times New Roman"/>
                <a:cs typeface="Times New Roman"/>
                <a:sym typeface="Times New Roman"/>
              </a:rPr>
              <a:t>3 total Patriots touchdowns:</a:t>
            </a:r>
            <a:endParaRPr sz="1610" dirty="0">
              <a:solidFill>
                <a:schemeClr val="dk1"/>
              </a:solidFill>
              <a:latin typeface="Times New Roman"/>
              <a:ea typeface="Times New Roman"/>
              <a:cs typeface="Times New Roman"/>
              <a:sym typeface="Times New Roman"/>
            </a:endParaRPr>
          </a:p>
          <a:p>
            <a:pPr marL="1371600" lvl="2" indent="-269507" algn="l" rtl="0">
              <a:spcBef>
                <a:spcPts val="0"/>
              </a:spcBef>
              <a:spcAft>
                <a:spcPts val="0"/>
              </a:spcAft>
              <a:buClr>
                <a:schemeClr val="dk1"/>
              </a:buClr>
              <a:buSzPct val="100000"/>
              <a:buFont typeface="Times New Roman"/>
              <a:buChar char="-"/>
            </a:pPr>
            <a:r>
              <a:rPr lang="en" sz="1610" dirty="0">
                <a:solidFill>
                  <a:schemeClr val="dk1"/>
                </a:solidFill>
                <a:latin typeface="Times New Roman"/>
                <a:ea typeface="Times New Roman"/>
                <a:cs typeface="Times New Roman"/>
                <a:sym typeface="Times New Roman"/>
              </a:rPr>
              <a:t>Drew Bledsoe TD pass, 55 yard punt return, 49 yard field goal block return.</a:t>
            </a:r>
            <a:endParaRPr sz="1610" dirty="0">
              <a:solidFill>
                <a:schemeClr val="dk1"/>
              </a:solidFill>
              <a:latin typeface="Times New Roman"/>
              <a:ea typeface="Times New Roman"/>
              <a:cs typeface="Times New Roman"/>
              <a:sym typeface="Times New Roman"/>
            </a:endParaRPr>
          </a:p>
          <a:p>
            <a:pPr marL="914400" lvl="1" indent="-269507" algn="l" rtl="0">
              <a:spcBef>
                <a:spcPts val="0"/>
              </a:spcBef>
              <a:spcAft>
                <a:spcPts val="0"/>
              </a:spcAft>
              <a:buClr>
                <a:schemeClr val="dk1"/>
              </a:buClr>
              <a:buSzPct val="100000"/>
              <a:buFont typeface="Times New Roman"/>
              <a:buChar char="-"/>
            </a:pPr>
            <a:r>
              <a:rPr lang="en" sz="1610" dirty="0">
                <a:solidFill>
                  <a:schemeClr val="dk1"/>
                </a:solidFill>
                <a:latin typeface="Times New Roman"/>
                <a:ea typeface="Times New Roman"/>
                <a:cs typeface="Times New Roman"/>
                <a:sym typeface="Times New Roman"/>
              </a:rPr>
              <a:t>Brady did not contribute to the win, the TEAM did.</a:t>
            </a:r>
            <a:endParaRPr sz="1610" dirty="0">
              <a:solidFill>
                <a:schemeClr val="dk1"/>
              </a:solidFill>
              <a:latin typeface="Times New Roman"/>
              <a:ea typeface="Times New Roman"/>
              <a:cs typeface="Times New Roman"/>
              <a:sym typeface="Times New Roman"/>
            </a:endParaRPr>
          </a:p>
          <a:p>
            <a:pPr marL="457200" lvl="0" indent="-274320" algn="l" rtl="0">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Super Bowl 36</a:t>
            </a:r>
            <a:endParaRPr dirty="0">
              <a:solidFill>
                <a:schemeClr val="dk1"/>
              </a:solidFill>
              <a:latin typeface="Times New Roman"/>
              <a:ea typeface="Times New Roman"/>
              <a:cs typeface="Times New Roman"/>
              <a:sym typeface="Times New Roman"/>
            </a:endParaRPr>
          </a:p>
          <a:p>
            <a:pPr marL="914400" lvl="1" indent="-269507" algn="l" rtl="0">
              <a:spcBef>
                <a:spcPts val="0"/>
              </a:spcBef>
              <a:spcAft>
                <a:spcPts val="0"/>
              </a:spcAft>
              <a:buClr>
                <a:schemeClr val="dk1"/>
              </a:buClr>
              <a:buSzPct val="100000"/>
              <a:buFont typeface="Times New Roman"/>
              <a:buChar char="-"/>
            </a:pPr>
            <a:r>
              <a:rPr lang="en" sz="1610" dirty="0">
                <a:solidFill>
                  <a:schemeClr val="dk1"/>
                </a:solidFill>
                <a:latin typeface="Times New Roman"/>
                <a:ea typeface="Times New Roman"/>
                <a:cs typeface="Times New Roman"/>
                <a:sym typeface="Times New Roman"/>
              </a:rPr>
              <a:t>Led the team to 13 total points.</a:t>
            </a:r>
            <a:endParaRPr sz="1610" dirty="0">
              <a:solidFill>
                <a:schemeClr val="dk1"/>
              </a:solidFill>
              <a:latin typeface="Times New Roman"/>
              <a:ea typeface="Times New Roman"/>
              <a:cs typeface="Times New Roman"/>
              <a:sym typeface="Times New Roman"/>
            </a:endParaRPr>
          </a:p>
          <a:p>
            <a:pPr marL="457200" lvl="0" indent="-274320" algn="l" rtl="0">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2007 AFC Championship Game</a:t>
            </a:r>
            <a:endParaRPr dirty="0">
              <a:solidFill>
                <a:schemeClr val="dk1"/>
              </a:solidFill>
              <a:latin typeface="Times New Roman"/>
              <a:ea typeface="Times New Roman"/>
              <a:cs typeface="Times New Roman"/>
              <a:sym typeface="Times New Roman"/>
            </a:endParaRPr>
          </a:p>
          <a:p>
            <a:pPr marL="914400" lvl="1" indent="-269507" algn="l" rtl="0">
              <a:spcBef>
                <a:spcPts val="0"/>
              </a:spcBef>
              <a:spcAft>
                <a:spcPts val="0"/>
              </a:spcAft>
              <a:buClr>
                <a:schemeClr val="dk1"/>
              </a:buClr>
              <a:buSzPct val="100000"/>
              <a:buFont typeface="Times New Roman"/>
              <a:buChar char="-"/>
            </a:pPr>
            <a:r>
              <a:rPr lang="en" sz="1610" dirty="0">
                <a:solidFill>
                  <a:schemeClr val="dk1"/>
                </a:solidFill>
                <a:latin typeface="Times New Roman"/>
                <a:ea typeface="Times New Roman"/>
                <a:cs typeface="Times New Roman"/>
                <a:sym typeface="Times New Roman"/>
              </a:rPr>
              <a:t>3 interceptions and a 66.4 passer rating.</a:t>
            </a:r>
            <a:endParaRPr sz="1610" dirty="0">
              <a:solidFill>
                <a:schemeClr val="dk1"/>
              </a:solidFill>
              <a:latin typeface="Times New Roman"/>
              <a:ea typeface="Times New Roman"/>
              <a:cs typeface="Times New Roman"/>
              <a:sym typeface="Times New Roman"/>
            </a:endParaRPr>
          </a:p>
          <a:p>
            <a:pPr marL="914400" lvl="1" indent="-269507" algn="l" rtl="0">
              <a:spcBef>
                <a:spcPts val="0"/>
              </a:spcBef>
              <a:spcAft>
                <a:spcPts val="0"/>
              </a:spcAft>
              <a:buClr>
                <a:schemeClr val="dk1"/>
              </a:buClr>
              <a:buSzPct val="100000"/>
              <a:buFont typeface="Times New Roman"/>
              <a:buChar char="-"/>
            </a:pPr>
            <a:r>
              <a:rPr lang="en" sz="1610" dirty="0">
                <a:solidFill>
                  <a:schemeClr val="dk1"/>
                </a:solidFill>
                <a:latin typeface="Times New Roman"/>
                <a:ea typeface="Times New Roman"/>
                <a:cs typeface="Times New Roman"/>
                <a:sym typeface="Times New Roman"/>
              </a:rPr>
              <a:t>Brady performed very badly yet still won because the team played well enough.</a:t>
            </a:r>
            <a:endParaRPr sz="1610" dirty="0">
              <a:solidFill>
                <a:schemeClr val="dk1"/>
              </a:solidFill>
              <a:latin typeface="Times New Roman"/>
              <a:ea typeface="Times New Roman"/>
              <a:cs typeface="Times New Roman"/>
              <a:sym typeface="Times New Roman"/>
            </a:endParaRPr>
          </a:p>
          <a:p>
            <a:pPr marL="457200" lvl="0" indent="-274320" algn="l" rtl="0">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2011 AFC Championship Game</a:t>
            </a:r>
            <a:endParaRPr dirty="0">
              <a:solidFill>
                <a:schemeClr val="dk1"/>
              </a:solidFill>
              <a:latin typeface="Times New Roman"/>
              <a:ea typeface="Times New Roman"/>
              <a:cs typeface="Times New Roman"/>
              <a:sym typeface="Times New Roman"/>
            </a:endParaRPr>
          </a:p>
          <a:p>
            <a:pPr marL="914400" lvl="1" indent="-269507" algn="l" rtl="0">
              <a:spcBef>
                <a:spcPts val="0"/>
              </a:spcBef>
              <a:spcAft>
                <a:spcPts val="0"/>
              </a:spcAft>
              <a:buClr>
                <a:schemeClr val="dk1"/>
              </a:buClr>
              <a:buSzPct val="100000"/>
              <a:buFont typeface="Times New Roman"/>
              <a:buChar char="-"/>
            </a:pPr>
            <a:r>
              <a:rPr lang="en" sz="1610" dirty="0">
                <a:solidFill>
                  <a:schemeClr val="dk1"/>
                </a:solidFill>
                <a:latin typeface="Times New Roman"/>
                <a:ea typeface="Times New Roman"/>
                <a:cs typeface="Times New Roman"/>
                <a:sym typeface="Times New Roman"/>
              </a:rPr>
              <a:t>2 interceptions and a 57.5 passer rating.</a:t>
            </a:r>
            <a:endParaRPr sz="1610" dirty="0">
              <a:solidFill>
                <a:schemeClr val="dk1"/>
              </a:solidFill>
              <a:latin typeface="Times New Roman"/>
              <a:ea typeface="Times New Roman"/>
              <a:cs typeface="Times New Roman"/>
              <a:sym typeface="Times New Roman"/>
            </a:endParaRPr>
          </a:p>
          <a:p>
            <a:pPr marL="914400" lvl="1" indent="-269507" algn="l" rtl="0">
              <a:spcBef>
                <a:spcPts val="0"/>
              </a:spcBef>
              <a:spcAft>
                <a:spcPts val="0"/>
              </a:spcAft>
              <a:buClr>
                <a:schemeClr val="dk1"/>
              </a:buClr>
              <a:buSzPct val="100000"/>
              <a:buFont typeface="Times New Roman"/>
              <a:buChar char="-"/>
            </a:pPr>
            <a:r>
              <a:rPr lang="en" sz="1610" dirty="0">
                <a:solidFill>
                  <a:schemeClr val="dk1"/>
                </a:solidFill>
                <a:latin typeface="Times New Roman"/>
                <a:ea typeface="Times New Roman"/>
                <a:cs typeface="Times New Roman"/>
                <a:sym typeface="Times New Roman"/>
              </a:rPr>
              <a:t>Brady performed very badly yet still won because the team played well enough.</a:t>
            </a:r>
            <a:endParaRPr sz="1610" dirty="0">
              <a:solidFill>
                <a:schemeClr val="dk1"/>
              </a:solidFill>
              <a:latin typeface="Times New Roman"/>
              <a:ea typeface="Times New Roman"/>
              <a:cs typeface="Times New Roman"/>
              <a:sym typeface="Times New Roman"/>
            </a:endParaRPr>
          </a:p>
          <a:p>
            <a:pPr marL="457200" lvl="0" indent="-274320" algn="l" rtl="0">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Super Bowl 49</a:t>
            </a:r>
            <a:endParaRPr dirty="0">
              <a:solidFill>
                <a:schemeClr val="dk1"/>
              </a:solidFill>
              <a:latin typeface="Times New Roman"/>
              <a:ea typeface="Times New Roman"/>
              <a:cs typeface="Times New Roman"/>
              <a:sym typeface="Times New Roman"/>
            </a:endParaRPr>
          </a:p>
          <a:p>
            <a:pPr marL="914400" lvl="1" indent="-269507" algn="l" rtl="0">
              <a:spcBef>
                <a:spcPts val="0"/>
              </a:spcBef>
              <a:spcAft>
                <a:spcPts val="0"/>
              </a:spcAft>
              <a:buClr>
                <a:schemeClr val="dk1"/>
              </a:buClr>
              <a:buSzPct val="100000"/>
              <a:buFont typeface="Times New Roman"/>
              <a:buChar char="-"/>
            </a:pPr>
            <a:r>
              <a:rPr lang="en" sz="1610" dirty="0">
                <a:solidFill>
                  <a:schemeClr val="dk1"/>
                </a:solidFill>
                <a:latin typeface="Times New Roman"/>
                <a:ea typeface="Times New Roman"/>
                <a:cs typeface="Times New Roman"/>
                <a:sym typeface="Times New Roman"/>
              </a:rPr>
              <a:t>Malcolm Butler intercepting the ball with less than 30 seconds to go with the opponent down 4 with 2nd and goal on the Patriots 1-yard line, and 1 timeout left.</a:t>
            </a:r>
            <a:endParaRPr sz="1610" dirty="0">
              <a:solidFill>
                <a:schemeClr val="dk1"/>
              </a:solidFill>
              <a:latin typeface="Times New Roman"/>
              <a:ea typeface="Times New Roman"/>
              <a:cs typeface="Times New Roman"/>
              <a:sym typeface="Times New Roman"/>
            </a:endParaRPr>
          </a:p>
          <a:p>
            <a:pPr marL="457200" lvl="0" indent="-274320" algn="l" rtl="0">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Super Bowl 51</a:t>
            </a:r>
            <a:endParaRPr dirty="0">
              <a:solidFill>
                <a:schemeClr val="dk1"/>
              </a:solidFill>
              <a:latin typeface="Times New Roman"/>
              <a:ea typeface="Times New Roman"/>
              <a:cs typeface="Times New Roman"/>
              <a:sym typeface="Times New Roman"/>
            </a:endParaRPr>
          </a:p>
          <a:p>
            <a:pPr marL="914400" lvl="1" indent="-269507" algn="l" rtl="0">
              <a:spcBef>
                <a:spcPts val="0"/>
              </a:spcBef>
              <a:spcAft>
                <a:spcPts val="0"/>
              </a:spcAft>
              <a:buClr>
                <a:schemeClr val="dk1"/>
              </a:buClr>
              <a:buSzPct val="100000"/>
              <a:buFont typeface="Times New Roman"/>
              <a:buChar char="-"/>
            </a:pPr>
            <a:r>
              <a:rPr lang="en" sz="1610" dirty="0">
                <a:solidFill>
                  <a:schemeClr val="dk1"/>
                </a:solidFill>
                <a:latin typeface="Times New Roman"/>
                <a:ea typeface="Times New Roman"/>
                <a:cs typeface="Times New Roman"/>
                <a:sym typeface="Times New Roman"/>
              </a:rPr>
              <a:t>Falcons historically blowing a 25 point lead due to horrible play calling and clock management..</a:t>
            </a:r>
            <a:endParaRPr sz="1610" dirty="0">
              <a:solidFill>
                <a:schemeClr val="dk1"/>
              </a:solidFill>
              <a:latin typeface="Times New Roman"/>
              <a:ea typeface="Times New Roman"/>
              <a:cs typeface="Times New Roman"/>
              <a:sym typeface="Times New Roman"/>
            </a:endParaRPr>
          </a:p>
          <a:p>
            <a:pPr marL="914400" lvl="1" indent="-269507" algn="l" rtl="0">
              <a:spcBef>
                <a:spcPts val="0"/>
              </a:spcBef>
              <a:spcAft>
                <a:spcPts val="0"/>
              </a:spcAft>
              <a:buClr>
                <a:schemeClr val="dk1"/>
              </a:buClr>
              <a:buSzPct val="100000"/>
              <a:buFont typeface="Times New Roman"/>
              <a:buChar char="-"/>
            </a:pPr>
            <a:r>
              <a:rPr lang="en" sz="1610" dirty="0">
                <a:solidFill>
                  <a:schemeClr val="dk1"/>
                </a:solidFill>
                <a:latin typeface="Times New Roman"/>
                <a:ea typeface="Times New Roman"/>
                <a:cs typeface="Times New Roman"/>
                <a:sym typeface="Times New Roman"/>
              </a:rPr>
              <a:t>Robert Alford dropped a near game clinching interception - for example it could change his final passer rating of 95.2 to 81.65.</a:t>
            </a:r>
            <a:endParaRPr sz="1610" dirty="0">
              <a:solidFill>
                <a:schemeClr val="dk1"/>
              </a:solidFill>
              <a:latin typeface="Times New Roman"/>
              <a:ea typeface="Times New Roman"/>
              <a:cs typeface="Times New Roman"/>
              <a:sym typeface="Times New Roman"/>
            </a:endParaRPr>
          </a:p>
          <a:p>
            <a:pPr marL="457200" lvl="0" indent="-274320" algn="l" rtl="0">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2018 AFC Championship Game</a:t>
            </a:r>
            <a:endParaRPr dirty="0">
              <a:solidFill>
                <a:schemeClr val="dk1"/>
              </a:solidFill>
              <a:latin typeface="Times New Roman"/>
              <a:ea typeface="Times New Roman"/>
              <a:cs typeface="Times New Roman"/>
              <a:sym typeface="Times New Roman"/>
            </a:endParaRPr>
          </a:p>
          <a:p>
            <a:pPr marL="914400" lvl="1" indent="-269507" algn="l" rtl="0">
              <a:spcBef>
                <a:spcPts val="0"/>
              </a:spcBef>
              <a:spcAft>
                <a:spcPts val="0"/>
              </a:spcAft>
              <a:buClr>
                <a:schemeClr val="dk1"/>
              </a:buClr>
              <a:buSzPct val="100000"/>
              <a:buFont typeface="Times New Roman"/>
              <a:buChar char="-"/>
            </a:pPr>
            <a:r>
              <a:rPr lang="en" sz="1610" dirty="0">
                <a:solidFill>
                  <a:schemeClr val="dk1"/>
                </a:solidFill>
                <a:latin typeface="Times New Roman"/>
                <a:ea typeface="Times New Roman"/>
                <a:cs typeface="Times New Roman"/>
                <a:sym typeface="Times New Roman"/>
              </a:rPr>
              <a:t>2 interceptions and a 77.1 passer rating.</a:t>
            </a:r>
            <a:endParaRPr sz="1610" dirty="0">
              <a:solidFill>
                <a:schemeClr val="dk1"/>
              </a:solidFill>
              <a:latin typeface="Times New Roman"/>
              <a:ea typeface="Times New Roman"/>
              <a:cs typeface="Times New Roman"/>
              <a:sym typeface="Times New Roman"/>
            </a:endParaRPr>
          </a:p>
          <a:p>
            <a:pPr marL="914400" lvl="1" indent="-269507" algn="l" rtl="0">
              <a:spcBef>
                <a:spcPts val="0"/>
              </a:spcBef>
              <a:spcAft>
                <a:spcPts val="0"/>
              </a:spcAft>
              <a:buClr>
                <a:schemeClr val="dk1"/>
              </a:buClr>
              <a:buSzPct val="100000"/>
              <a:buFont typeface="Times New Roman"/>
              <a:buChar char="-"/>
            </a:pPr>
            <a:r>
              <a:rPr lang="en" sz="1610" dirty="0">
                <a:solidFill>
                  <a:schemeClr val="dk1"/>
                </a:solidFill>
                <a:latin typeface="Times New Roman"/>
                <a:ea typeface="Times New Roman"/>
                <a:cs typeface="Times New Roman"/>
                <a:sym typeface="Times New Roman"/>
              </a:rPr>
              <a:t>Dee Ford was offsides which eliminated a possible season ending interception by Brady.</a:t>
            </a:r>
            <a:endParaRPr sz="1610" dirty="0">
              <a:solidFill>
                <a:schemeClr val="dk1"/>
              </a:solidFill>
              <a:latin typeface="Times New Roman"/>
              <a:ea typeface="Times New Roman"/>
              <a:cs typeface="Times New Roman"/>
              <a:sym typeface="Times New Roman"/>
            </a:endParaRPr>
          </a:p>
          <a:p>
            <a:pPr marL="1371600" lvl="2" indent="-269507" algn="l" rtl="0">
              <a:spcBef>
                <a:spcPts val="0"/>
              </a:spcBef>
              <a:spcAft>
                <a:spcPts val="0"/>
              </a:spcAft>
              <a:buClr>
                <a:schemeClr val="dk1"/>
              </a:buClr>
              <a:buSzPct val="100000"/>
              <a:buFont typeface="Times New Roman"/>
              <a:buChar char="-"/>
            </a:pPr>
            <a:r>
              <a:rPr lang="en" sz="1610" dirty="0">
                <a:solidFill>
                  <a:schemeClr val="dk1"/>
                </a:solidFill>
                <a:latin typeface="Times New Roman"/>
                <a:ea typeface="Times New Roman"/>
                <a:cs typeface="Times New Roman"/>
                <a:sym typeface="Times New Roman"/>
              </a:rPr>
              <a:t>Ford’s offsides didn’t even add any pressure or effect the play.</a:t>
            </a:r>
            <a:endParaRPr sz="1610" dirty="0">
              <a:solidFill>
                <a:schemeClr val="dk1"/>
              </a:solidFill>
              <a:latin typeface="Times New Roman"/>
              <a:ea typeface="Times New Roman"/>
              <a:cs typeface="Times New Roman"/>
              <a:sym typeface="Times New Roman"/>
            </a:endParaRPr>
          </a:p>
          <a:p>
            <a:pPr marL="457200" lvl="0" indent="-274320" algn="l" rtl="0">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Super Bowl 53</a:t>
            </a:r>
            <a:endParaRPr dirty="0">
              <a:solidFill>
                <a:schemeClr val="dk1"/>
              </a:solidFill>
              <a:latin typeface="Times New Roman"/>
              <a:ea typeface="Times New Roman"/>
              <a:cs typeface="Times New Roman"/>
              <a:sym typeface="Times New Roman"/>
            </a:endParaRPr>
          </a:p>
          <a:p>
            <a:pPr marL="914400" lvl="1" indent="-269507" algn="l" rtl="0">
              <a:spcBef>
                <a:spcPts val="0"/>
              </a:spcBef>
              <a:spcAft>
                <a:spcPts val="0"/>
              </a:spcAft>
              <a:buClr>
                <a:schemeClr val="dk1"/>
              </a:buClr>
              <a:buSzPct val="100000"/>
              <a:buFont typeface="Times New Roman"/>
              <a:buChar char="-"/>
            </a:pPr>
            <a:r>
              <a:rPr lang="en" sz="1610" dirty="0">
                <a:solidFill>
                  <a:schemeClr val="dk1"/>
                </a:solidFill>
                <a:latin typeface="Times New Roman"/>
                <a:ea typeface="Times New Roman"/>
                <a:cs typeface="Times New Roman"/>
                <a:sym typeface="Times New Roman"/>
              </a:rPr>
              <a:t>Scored 13 team points and had a 71.4 passer rating.</a:t>
            </a:r>
            <a:endParaRPr sz="1610" dirty="0">
              <a:solidFill>
                <a:schemeClr val="dk1"/>
              </a:solidFill>
              <a:latin typeface="Times New Roman"/>
              <a:ea typeface="Times New Roman"/>
              <a:cs typeface="Times New Roman"/>
              <a:sym typeface="Times New Roman"/>
            </a:endParaRPr>
          </a:p>
          <a:p>
            <a:pPr marL="457200" lvl="0" indent="-274320" algn="l" rtl="0">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Fun Fact about Tom Brady: he is the only quarterback EVER to win a super bowl he started when his offense contributed 13 or fewer points, every other quarterback in NFL history is 0-25, but Tom Brady is 2-0.</a:t>
            </a:r>
            <a:endParaRPr dirty="0">
              <a:solidFill>
                <a:schemeClr val="dk1"/>
              </a:solidFill>
              <a:latin typeface="Times New Roman"/>
              <a:ea typeface="Times New Roman"/>
              <a:cs typeface="Times New Roman"/>
              <a:sym typeface="Times New Roman"/>
            </a:endParaRPr>
          </a:p>
          <a:p>
            <a:pPr marL="914400" lvl="1" indent="-269507" algn="l" rtl="0">
              <a:spcBef>
                <a:spcPts val="0"/>
              </a:spcBef>
              <a:spcAft>
                <a:spcPts val="0"/>
              </a:spcAft>
              <a:buClr>
                <a:schemeClr val="dk1"/>
              </a:buClr>
              <a:buSzPct val="100000"/>
              <a:buFont typeface="Times New Roman"/>
              <a:buChar char="-"/>
            </a:pPr>
            <a:r>
              <a:rPr lang="en" sz="1610" dirty="0">
                <a:solidFill>
                  <a:schemeClr val="dk1"/>
                </a:solidFill>
                <a:latin typeface="Times New Roman"/>
                <a:ea typeface="Times New Roman"/>
                <a:cs typeface="Times New Roman"/>
                <a:sym typeface="Times New Roman"/>
              </a:rPr>
              <a:t>This just shows how good Brady is at telling his defense to prevent the offense from scoring more points. </a:t>
            </a:r>
            <a:endParaRPr sz="1610"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6191</Words>
  <Application>Microsoft Macintosh PowerPoint</Application>
  <PresentationFormat>On-screen Show (16:9)</PresentationFormat>
  <Paragraphs>335</Paragraphs>
  <Slides>33</Slides>
  <Notes>33</Notes>
  <HiddenSlides>12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Times New Roman</vt:lpstr>
      <vt:lpstr>Simple Dark</vt:lpstr>
      <vt:lpstr>Quarterback Analysis and Why Tom Brady is one of the Most Overrated Players of All-Time</vt:lpstr>
      <vt:lpstr>Intro</vt:lpstr>
      <vt:lpstr>PSA</vt:lpstr>
      <vt:lpstr>PowerPoint Presentation</vt:lpstr>
      <vt:lpstr>Brady Gets way too Much Credit for Team Accomplishments</vt:lpstr>
      <vt:lpstr>Analysis</vt:lpstr>
      <vt:lpstr>Playoff Performance</vt:lpstr>
      <vt:lpstr>Analysis</vt:lpstr>
      <vt:lpstr>Tom Brady Playoff “Luck”</vt:lpstr>
      <vt:lpstr>Analysis</vt:lpstr>
      <vt:lpstr>Contesting his Super Bowl win with the Bucs</vt:lpstr>
      <vt:lpstr>Adding on to his success with the Patriots</vt:lpstr>
      <vt:lpstr>Tom Brady led 2019-2020 Patriots versus Mac Jones led 2021-2022 Patriots</vt:lpstr>
      <vt:lpstr>Tom Brady in Super Bowl Wins with the Patriots</vt:lpstr>
      <vt:lpstr>Why he shouldn’t be credited as much for some of these performances</vt:lpstr>
      <vt:lpstr>Aaron Rodgers playoff losses</vt:lpstr>
      <vt:lpstr>Analysis</vt:lpstr>
      <vt:lpstr>Why Aaron Rodgers deserves more credit than Brady</vt:lpstr>
      <vt:lpstr>PSA about Passer Rating</vt:lpstr>
      <vt:lpstr>Comparisons</vt:lpstr>
      <vt:lpstr>Tom Brady</vt:lpstr>
      <vt:lpstr>Aaron Rodgers</vt:lpstr>
      <vt:lpstr>Peyton Manning</vt:lpstr>
      <vt:lpstr>Drew Brees</vt:lpstr>
      <vt:lpstr>Patrick Mahomes</vt:lpstr>
      <vt:lpstr>Regular Season and Postseason Stats &amp; Ranks</vt:lpstr>
      <vt:lpstr>Regular Season and Postseason Stats &amp; Ranks</vt:lpstr>
      <vt:lpstr>Observations of Regular Season Stats &amp; Ranks</vt:lpstr>
      <vt:lpstr>Observations of Postseason Stats &amp; Ranks</vt:lpstr>
      <vt:lpstr>Sources I</vt:lpstr>
      <vt:lpstr>Sources Part II</vt:lpstr>
      <vt:lpstr>Sources Part III</vt:lpstr>
      <vt:lpstr>Another PSA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Quarterback Analysis and Why Tom Brady is one of the Most Overrated Players of All-Time</dc:title>
  <cp:lastModifiedBy>Jarrett Markman</cp:lastModifiedBy>
  <cp:revision>8</cp:revision>
  <dcterms:modified xsi:type="dcterms:W3CDTF">2022-07-02T04:58:40Z</dcterms:modified>
</cp:coreProperties>
</file>