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20"/>
  </p:notesMasterIdLst>
  <p:sldIdLst>
    <p:sldId id="256" r:id="rId2"/>
    <p:sldId id="257" r:id="rId3"/>
    <p:sldId id="258" r:id="rId4"/>
    <p:sldId id="269" r:id="rId5"/>
    <p:sldId id="270" r:id="rId6"/>
    <p:sldId id="259" r:id="rId7"/>
    <p:sldId id="271" r:id="rId8"/>
    <p:sldId id="274" r:id="rId9"/>
    <p:sldId id="279" r:id="rId10"/>
    <p:sldId id="280" r:id="rId11"/>
    <p:sldId id="281" r:id="rId12"/>
    <p:sldId id="276" r:id="rId13"/>
    <p:sldId id="277" r:id="rId14"/>
    <p:sldId id="275" r:id="rId15"/>
    <p:sldId id="278" r:id="rId16"/>
    <p:sldId id="283" r:id="rId17"/>
    <p:sldId id="284"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53933"/>
  </p:normalViewPr>
  <p:slideViewPr>
    <p:cSldViewPr snapToGrid="0">
      <p:cViewPr varScale="1">
        <p:scale>
          <a:sx n="81" d="100"/>
          <a:sy n="81" d="100"/>
        </p:scale>
        <p:origin x="3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9%20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9%20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8%20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8%20Dat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8%20Dat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8%20Data.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8%20Data.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8%20Data.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8%20Data.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8%20Data.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8%20Data.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9%20Data.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8%20Data.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9%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9%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9%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9%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9%20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9%20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HMarkman/Desktop/Past%20Projects/Handedness%20in%20Baseball/2019%20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wRC+</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vR!$C$2:$C$31</c:f>
              <c:numCache>
                <c:formatCode>General</c:formatCode>
                <c:ptCount val="30"/>
                <c:pt idx="0">
                  <c:v>123</c:v>
                </c:pt>
                <c:pt idx="1">
                  <c:v>119</c:v>
                </c:pt>
                <c:pt idx="2">
                  <c:v>108</c:v>
                </c:pt>
                <c:pt idx="3">
                  <c:v>110</c:v>
                </c:pt>
                <c:pt idx="4">
                  <c:v>98</c:v>
                </c:pt>
                <c:pt idx="5">
                  <c:v>106</c:v>
                </c:pt>
                <c:pt idx="6">
                  <c:v>96</c:v>
                </c:pt>
                <c:pt idx="7">
                  <c:v>96</c:v>
                </c:pt>
                <c:pt idx="8">
                  <c:v>98</c:v>
                </c:pt>
                <c:pt idx="9">
                  <c:v>94</c:v>
                </c:pt>
                <c:pt idx="10">
                  <c:v>94</c:v>
                </c:pt>
                <c:pt idx="11">
                  <c:v>95</c:v>
                </c:pt>
                <c:pt idx="12">
                  <c:v>78</c:v>
                </c:pt>
                <c:pt idx="13">
                  <c:v>97</c:v>
                </c:pt>
                <c:pt idx="14">
                  <c:v>96</c:v>
                </c:pt>
                <c:pt idx="15">
                  <c:v>92</c:v>
                </c:pt>
                <c:pt idx="16">
                  <c:v>89</c:v>
                </c:pt>
                <c:pt idx="17">
                  <c:v>85</c:v>
                </c:pt>
                <c:pt idx="18">
                  <c:v>86</c:v>
                </c:pt>
                <c:pt idx="19">
                  <c:v>81</c:v>
                </c:pt>
                <c:pt idx="20">
                  <c:v>80</c:v>
                </c:pt>
                <c:pt idx="21">
                  <c:v>76</c:v>
                </c:pt>
                <c:pt idx="22">
                  <c:v>82</c:v>
                </c:pt>
                <c:pt idx="23">
                  <c:v>79</c:v>
                </c:pt>
                <c:pt idx="24">
                  <c:v>76</c:v>
                </c:pt>
                <c:pt idx="25">
                  <c:v>79</c:v>
                </c:pt>
                <c:pt idx="26">
                  <c:v>80</c:v>
                </c:pt>
                <c:pt idx="27">
                  <c:v>67</c:v>
                </c:pt>
                <c:pt idx="28">
                  <c:v>72</c:v>
                </c:pt>
                <c:pt idx="29">
                  <c:v>70</c:v>
                </c:pt>
              </c:numCache>
            </c:numRef>
          </c:val>
          <c:smooth val="0"/>
          <c:extLst>
            <c:ext xmlns:c16="http://schemas.microsoft.com/office/drawing/2014/chart" uri="{C3380CC4-5D6E-409C-BE32-E72D297353CC}">
              <c16:uniqueId val="{00000000-D244-3848-BD4E-C28618263C64}"/>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vR!$I$2:$I$31</c:f>
              <c:numCache>
                <c:formatCode>General</c:formatCode>
                <c:ptCount val="30"/>
                <c:pt idx="0">
                  <c:v>130</c:v>
                </c:pt>
                <c:pt idx="1">
                  <c:v>113</c:v>
                </c:pt>
                <c:pt idx="2">
                  <c:v>119</c:v>
                </c:pt>
                <c:pt idx="3">
                  <c:v>111</c:v>
                </c:pt>
                <c:pt idx="4">
                  <c:v>115</c:v>
                </c:pt>
                <c:pt idx="5">
                  <c:v>112</c:v>
                </c:pt>
                <c:pt idx="6">
                  <c:v>109</c:v>
                </c:pt>
                <c:pt idx="7">
                  <c:v>110</c:v>
                </c:pt>
                <c:pt idx="8">
                  <c:v>105</c:v>
                </c:pt>
                <c:pt idx="9">
                  <c:v>116</c:v>
                </c:pt>
                <c:pt idx="10">
                  <c:v>105</c:v>
                </c:pt>
                <c:pt idx="11">
                  <c:v>114</c:v>
                </c:pt>
                <c:pt idx="12">
                  <c:v>90</c:v>
                </c:pt>
                <c:pt idx="13">
                  <c:v>98</c:v>
                </c:pt>
                <c:pt idx="14">
                  <c:v>105</c:v>
                </c:pt>
                <c:pt idx="15">
                  <c:v>104</c:v>
                </c:pt>
                <c:pt idx="16">
                  <c:v>102</c:v>
                </c:pt>
                <c:pt idx="17">
                  <c:v>97</c:v>
                </c:pt>
                <c:pt idx="18">
                  <c:v>98</c:v>
                </c:pt>
                <c:pt idx="19">
                  <c:v>96</c:v>
                </c:pt>
                <c:pt idx="20">
                  <c:v>100</c:v>
                </c:pt>
                <c:pt idx="21">
                  <c:v>91</c:v>
                </c:pt>
                <c:pt idx="22">
                  <c:v>97</c:v>
                </c:pt>
                <c:pt idx="23">
                  <c:v>91</c:v>
                </c:pt>
                <c:pt idx="24">
                  <c:v>89</c:v>
                </c:pt>
                <c:pt idx="25">
                  <c:v>90</c:v>
                </c:pt>
                <c:pt idx="26">
                  <c:v>85</c:v>
                </c:pt>
                <c:pt idx="27">
                  <c:v>72</c:v>
                </c:pt>
                <c:pt idx="28">
                  <c:v>74</c:v>
                </c:pt>
                <c:pt idx="29">
                  <c:v>74</c:v>
                </c:pt>
              </c:numCache>
            </c:numRef>
          </c:val>
          <c:smooth val="0"/>
          <c:extLst>
            <c:ext xmlns:c16="http://schemas.microsoft.com/office/drawing/2014/chart" uri="{C3380CC4-5D6E-409C-BE32-E72D297353CC}">
              <c16:uniqueId val="{00000001-D244-3848-BD4E-C28618263C64}"/>
            </c:ext>
          </c:extLst>
        </c:ser>
        <c:dLbls>
          <c:showLegendKey val="0"/>
          <c:showVal val="0"/>
          <c:showCatName val="0"/>
          <c:showSerName val="0"/>
          <c:showPercent val="0"/>
          <c:showBubbleSize val="0"/>
        </c:dLbls>
        <c:smooth val="0"/>
        <c:axId val="1830687056"/>
        <c:axId val="1896797184"/>
      </c:lineChart>
      <c:catAx>
        <c:axId val="1830687056"/>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797184"/>
        <c:crosses val="autoZero"/>
        <c:auto val="1"/>
        <c:lblAlgn val="ctr"/>
        <c:lblOffset val="100"/>
        <c:noMultiLvlLbl val="0"/>
      </c:catAx>
      <c:valAx>
        <c:axId val="1896797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687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k%</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vL!$F$2:$F$31</c:f>
              <c:numCache>
                <c:formatCode>0.00%</c:formatCode>
                <c:ptCount val="30"/>
                <c:pt idx="0">
                  <c:v>0.16600000000000001</c:v>
                </c:pt>
                <c:pt idx="1">
                  <c:v>0.253</c:v>
                </c:pt>
                <c:pt idx="2">
                  <c:v>0.23599999999999999</c:v>
                </c:pt>
                <c:pt idx="3">
                  <c:v>0.20200000000000001</c:v>
                </c:pt>
                <c:pt idx="4">
                  <c:v>0.223</c:v>
                </c:pt>
                <c:pt idx="5">
                  <c:v>0.27300000000000002</c:v>
                </c:pt>
                <c:pt idx="6">
                  <c:v>0.183</c:v>
                </c:pt>
                <c:pt idx="7">
                  <c:v>0.24299999999999999</c:v>
                </c:pt>
                <c:pt idx="8">
                  <c:v>0.28000000000000003</c:v>
                </c:pt>
                <c:pt idx="9">
                  <c:v>0.214</c:v>
                </c:pt>
                <c:pt idx="10">
                  <c:v>0.25600000000000001</c:v>
                </c:pt>
                <c:pt idx="11">
                  <c:v>0.22500000000000001</c:v>
                </c:pt>
                <c:pt idx="12">
                  <c:v>0.20200000000000001</c:v>
                </c:pt>
                <c:pt idx="13">
                  <c:v>0.19500000000000001</c:v>
                </c:pt>
                <c:pt idx="14">
                  <c:v>0.27900000000000003</c:v>
                </c:pt>
                <c:pt idx="15">
                  <c:v>0.29399999999999998</c:v>
                </c:pt>
                <c:pt idx="16">
                  <c:v>0.23400000000000001</c:v>
                </c:pt>
                <c:pt idx="17">
                  <c:v>0.23899999999999999</c:v>
                </c:pt>
                <c:pt idx="18">
                  <c:v>0.23799999999999999</c:v>
                </c:pt>
                <c:pt idx="19">
                  <c:v>0.218</c:v>
                </c:pt>
                <c:pt idx="20">
                  <c:v>0.193</c:v>
                </c:pt>
                <c:pt idx="21">
                  <c:v>0.27200000000000002</c:v>
                </c:pt>
                <c:pt idx="22">
                  <c:v>0.23400000000000001</c:v>
                </c:pt>
                <c:pt idx="23">
                  <c:v>0.22700000000000001</c:v>
                </c:pt>
                <c:pt idx="24">
                  <c:v>0.25900000000000001</c:v>
                </c:pt>
                <c:pt idx="25">
                  <c:v>0.28599999999999998</c:v>
                </c:pt>
                <c:pt idx="26">
                  <c:v>0.215</c:v>
                </c:pt>
                <c:pt idx="27">
                  <c:v>0.23799999999999999</c:v>
                </c:pt>
                <c:pt idx="28">
                  <c:v>0.252</c:v>
                </c:pt>
                <c:pt idx="29">
                  <c:v>0.252</c:v>
                </c:pt>
              </c:numCache>
            </c:numRef>
          </c:val>
          <c:smooth val="0"/>
          <c:extLst>
            <c:ext xmlns:c16="http://schemas.microsoft.com/office/drawing/2014/chart" uri="{C3380CC4-5D6E-409C-BE32-E72D297353CC}">
              <c16:uniqueId val="{00000000-E1A6-EA4E-A048-6C62BADC02BE}"/>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vL!$L$2:$L$31</c:f>
              <c:numCache>
                <c:formatCode>0.00%</c:formatCode>
                <c:ptCount val="30"/>
                <c:pt idx="0">
                  <c:v>0.215</c:v>
                </c:pt>
                <c:pt idx="1">
                  <c:v>0.183</c:v>
                </c:pt>
                <c:pt idx="2">
                  <c:v>0.23599999999999999</c:v>
                </c:pt>
                <c:pt idx="3">
                  <c:v>0.20200000000000001</c:v>
                </c:pt>
                <c:pt idx="4">
                  <c:v>0.19500000000000001</c:v>
                </c:pt>
                <c:pt idx="5">
                  <c:v>0.254</c:v>
                </c:pt>
                <c:pt idx="6">
                  <c:v>0.222</c:v>
                </c:pt>
                <c:pt idx="7">
                  <c:v>0.24099999999999999</c:v>
                </c:pt>
                <c:pt idx="8">
                  <c:v>0.193</c:v>
                </c:pt>
                <c:pt idx="9">
                  <c:v>0.19900000000000001</c:v>
                </c:pt>
                <c:pt idx="10">
                  <c:v>0.186</c:v>
                </c:pt>
                <c:pt idx="11">
                  <c:v>0.29299999999999998</c:v>
                </c:pt>
                <c:pt idx="12">
                  <c:v>0.23899999999999999</c:v>
                </c:pt>
                <c:pt idx="13">
                  <c:v>0.254</c:v>
                </c:pt>
                <c:pt idx="14">
                  <c:v>0.22600000000000001</c:v>
                </c:pt>
                <c:pt idx="15">
                  <c:v>0.216</c:v>
                </c:pt>
                <c:pt idx="16">
                  <c:v>0.254</c:v>
                </c:pt>
                <c:pt idx="17">
                  <c:v>0.22800000000000001</c:v>
                </c:pt>
                <c:pt idx="18">
                  <c:v>0.24099999999999999</c:v>
                </c:pt>
                <c:pt idx="19">
                  <c:v>0.23400000000000001</c:v>
                </c:pt>
                <c:pt idx="20">
                  <c:v>0.23499999999999999</c:v>
                </c:pt>
                <c:pt idx="21">
                  <c:v>0.22900000000000001</c:v>
                </c:pt>
                <c:pt idx="22">
                  <c:v>0.17100000000000001</c:v>
                </c:pt>
                <c:pt idx="23">
                  <c:v>0.24</c:v>
                </c:pt>
                <c:pt idx="24">
                  <c:v>0.23799999999999999</c:v>
                </c:pt>
                <c:pt idx="25">
                  <c:v>0.25800000000000001</c:v>
                </c:pt>
                <c:pt idx="26">
                  <c:v>0.22900000000000001</c:v>
                </c:pt>
                <c:pt idx="27">
                  <c:v>0.22700000000000001</c:v>
                </c:pt>
                <c:pt idx="28">
                  <c:v>0.22</c:v>
                </c:pt>
                <c:pt idx="29">
                  <c:v>0.219</c:v>
                </c:pt>
              </c:numCache>
            </c:numRef>
          </c:val>
          <c:smooth val="0"/>
          <c:extLst>
            <c:ext xmlns:c16="http://schemas.microsoft.com/office/drawing/2014/chart" uri="{C3380CC4-5D6E-409C-BE32-E72D297353CC}">
              <c16:uniqueId val="{00000001-E1A6-EA4E-A048-6C62BADC02BE}"/>
            </c:ext>
          </c:extLst>
        </c:ser>
        <c:dLbls>
          <c:showLegendKey val="0"/>
          <c:showVal val="0"/>
          <c:showCatName val="0"/>
          <c:showSerName val="0"/>
          <c:showPercent val="0"/>
          <c:showBubbleSize val="0"/>
        </c:dLbls>
        <c:smooth val="0"/>
        <c:axId val="1898902288"/>
        <c:axId val="1898169424"/>
      </c:lineChart>
      <c:catAx>
        <c:axId val="1898902288"/>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8169424"/>
        <c:crosses val="autoZero"/>
        <c:auto val="1"/>
        <c:lblAlgn val="ctr"/>
        <c:lblOffset val="100"/>
        <c:noMultiLvlLbl val="0"/>
      </c:catAx>
      <c:valAx>
        <c:axId val="18981694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8902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wOBA</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vR!$B$2:$B$31</c:f>
              <c:numCache>
                <c:formatCode>General</c:formatCode>
                <c:ptCount val="30"/>
                <c:pt idx="0">
                  <c:v>0.36399999999999999</c:v>
                </c:pt>
                <c:pt idx="1">
                  <c:v>0.33600000000000002</c:v>
                </c:pt>
                <c:pt idx="2">
                  <c:v>0.33300000000000002</c:v>
                </c:pt>
                <c:pt idx="3">
                  <c:v>0.33100000000000002</c:v>
                </c:pt>
                <c:pt idx="4">
                  <c:v>0.32700000000000001</c:v>
                </c:pt>
                <c:pt idx="5">
                  <c:v>0.32700000000000001</c:v>
                </c:pt>
                <c:pt idx="6">
                  <c:v>0.32</c:v>
                </c:pt>
                <c:pt idx="7">
                  <c:v>0.316</c:v>
                </c:pt>
                <c:pt idx="8">
                  <c:v>0.315</c:v>
                </c:pt>
                <c:pt idx="9">
                  <c:v>0.31</c:v>
                </c:pt>
                <c:pt idx="10">
                  <c:v>0.309</c:v>
                </c:pt>
                <c:pt idx="11">
                  <c:v>0.308</c:v>
                </c:pt>
                <c:pt idx="12">
                  <c:v>0.308</c:v>
                </c:pt>
                <c:pt idx="13">
                  <c:v>0.307</c:v>
                </c:pt>
                <c:pt idx="14">
                  <c:v>0.30499999999999999</c:v>
                </c:pt>
                <c:pt idx="15">
                  <c:v>0.30399999999999999</c:v>
                </c:pt>
                <c:pt idx="16">
                  <c:v>0.30099999999999999</c:v>
                </c:pt>
                <c:pt idx="17">
                  <c:v>0.30099999999999999</c:v>
                </c:pt>
                <c:pt idx="18">
                  <c:v>0.3</c:v>
                </c:pt>
                <c:pt idx="19">
                  <c:v>0.29699999999999999</c:v>
                </c:pt>
                <c:pt idx="20">
                  <c:v>0.29599999999999999</c:v>
                </c:pt>
                <c:pt idx="21">
                  <c:v>0.29399999999999998</c:v>
                </c:pt>
                <c:pt idx="22">
                  <c:v>0.28999999999999998</c:v>
                </c:pt>
                <c:pt idx="23">
                  <c:v>0.28899999999999998</c:v>
                </c:pt>
                <c:pt idx="24">
                  <c:v>0.28899999999999998</c:v>
                </c:pt>
                <c:pt idx="25">
                  <c:v>0.28699999999999998</c:v>
                </c:pt>
                <c:pt idx="26">
                  <c:v>0.28599999999999998</c:v>
                </c:pt>
                <c:pt idx="27">
                  <c:v>0.28499999999999998</c:v>
                </c:pt>
                <c:pt idx="28">
                  <c:v>0.28299999999999997</c:v>
                </c:pt>
                <c:pt idx="29">
                  <c:v>0.28199999999999997</c:v>
                </c:pt>
              </c:numCache>
            </c:numRef>
          </c:val>
          <c:smooth val="0"/>
          <c:extLst>
            <c:ext xmlns:c16="http://schemas.microsoft.com/office/drawing/2014/chart" uri="{C3380CC4-5D6E-409C-BE32-E72D297353CC}">
              <c16:uniqueId val="{00000000-850C-7B48-9EF1-0FC5D0134893}"/>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vR!$H$2:$H$31</c:f>
              <c:numCache>
                <c:formatCode>General</c:formatCode>
                <c:ptCount val="30"/>
                <c:pt idx="0">
                  <c:v>0.35599999999999998</c:v>
                </c:pt>
                <c:pt idx="1">
                  <c:v>0.35199999999999998</c:v>
                </c:pt>
                <c:pt idx="2">
                  <c:v>0.35</c:v>
                </c:pt>
                <c:pt idx="3">
                  <c:v>0.34599999999999997</c:v>
                </c:pt>
                <c:pt idx="4">
                  <c:v>0.34499999999999997</c:v>
                </c:pt>
                <c:pt idx="5">
                  <c:v>0.34</c:v>
                </c:pt>
                <c:pt idx="6">
                  <c:v>0.33900000000000002</c:v>
                </c:pt>
                <c:pt idx="7">
                  <c:v>0.33800000000000002</c:v>
                </c:pt>
                <c:pt idx="8">
                  <c:v>0.33600000000000002</c:v>
                </c:pt>
                <c:pt idx="9">
                  <c:v>0.33300000000000002</c:v>
                </c:pt>
                <c:pt idx="10">
                  <c:v>0.33200000000000002</c:v>
                </c:pt>
                <c:pt idx="11">
                  <c:v>0.33</c:v>
                </c:pt>
                <c:pt idx="12">
                  <c:v>0.32900000000000001</c:v>
                </c:pt>
                <c:pt idx="13">
                  <c:v>0.32700000000000001</c:v>
                </c:pt>
                <c:pt idx="14">
                  <c:v>0.32600000000000001</c:v>
                </c:pt>
                <c:pt idx="15">
                  <c:v>0.32500000000000001</c:v>
                </c:pt>
                <c:pt idx="16">
                  <c:v>0.32300000000000001</c:v>
                </c:pt>
                <c:pt idx="17">
                  <c:v>0.32300000000000001</c:v>
                </c:pt>
                <c:pt idx="18">
                  <c:v>0.32300000000000001</c:v>
                </c:pt>
                <c:pt idx="19">
                  <c:v>0.32200000000000001</c:v>
                </c:pt>
                <c:pt idx="20">
                  <c:v>0.312</c:v>
                </c:pt>
                <c:pt idx="21">
                  <c:v>0.30299999999999999</c:v>
                </c:pt>
                <c:pt idx="22">
                  <c:v>0.30299999999999999</c:v>
                </c:pt>
                <c:pt idx="23">
                  <c:v>0.30199999999999999</c:v>
                </c:pt>
                <c:pt idx="24">
                  <c:v>0.30199999999999999</c:v>
                </c:pt>
                <c:pt idx="25">
                  <c:v>0.29799999999999999</c:v>
                </c:pt>
                <c:pt idx="26">
                  <c:v>0.29599999999999999</c:v>
                </c:pt>
                <c:pt idx="27">
                  <c:v>0.29399999999999998</c:v>
                </c:pt>
                <c:pt idx="28">
                  <c:v>0.29299999999999998</c:v>
                </c:pt>
                <c:pt idx="29">
                  <c:v>0.27900000000000003</c:v>
                </c:pt>
              </c:numCache>
            </c:numRef>
          </c:val>
          <c:smooth val="0"/>
          <c:extLst>
            <c:ext xmlns:c16="http://schemas.microsoft.com/office/drawing/2014/chart" uri="{C3380CC4-5D6E-409C-BE32-E72D297353CC}">
              <c16:uniqueId val="{00000001-850C-7B48-9EF1-0FC5D0134893}"/>
            </c:ext>
          </c:extLst>
        </c:ser>
        <c:dLbls>
          <c:showLegendKey val="0"/>
          <c:showVal val="0"/>
          <c:showCatName val="0"/>
          <c:showSerName val="0"/>
          <c:showPercent val="0"/>
          <c:showBubbleSize val="0"/>
        </c:dLbls>
        <c:smooth val="0"/>
        <c:axId val="1867312096"/>
        <c:axId val="1868965200"/>
      </c:lineChart>
      <c:catAx>
        <c:axId val="1867312096"/>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68965200"/>
        <c:crosses val="autoZero"/>
        <c:auto val="1"/>
        <c:lblAlgn val="ctr"/>
        <c:lblOffset val="100"/>
        <c:noMultiLvlLbl val="0"/>
      </c:catAx>
      <c:valAx>
        <c:axId val="18689652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67312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wRC+</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vR!$C$2:$C$31</c:f>
              <c:numCache>
                <c:formatCode>General</c:formatCode>
                <c:ptCount val="30"/>
                <c:pt idx="0">
                  <c:v>127</c:v>
                </c:pt>
                <c:pt idx="1">
                  <c:v>113</c:v>
                </c:pt>
                <c:pt idx="2">
                  <c:v>111</c:v>
                </c:pt>
                <c:pt idx="3">
                  <c:v>113</c:v>
                </c:pt>
                <c:pt idx="4">
                  <c:v>110</c:v>
                </c:pt>
                <c:pt idx="5">
                  <c:v>107</c:v>
                </c:pt>
                <c:pt idx="6">
                  <c:v>105</c:v>
                </c:pt>
                <c:pt idx="7">
                  <c:v>102</c:v>
                </c:pt>
                <c:pt idx="8">
                  <c:v>99</c:v>
                </c:pt>
                <c:pt idx="9">
                  <c:v>95</c:v>
                </c:pt>
                <c:pt idx="10">
                  <c:v>95</c:v>
                </c:pt>
                <c:pt idx="11">
                  <c:v>91</c:v>
                </c:pt>
                <c:pt idx="12">
                  <c:v>77</c:v>
                </c:pt>
                <c:pt idx="13">
                  <c:v>89</c:v>
                </c:pt>
                <c:pt idx="14">
                  <c:v>88</c:v>
                </c:pt>
                <c:pt idx="15">
                  <c:v>86</c:v>
                </c:pt>
                <c:pt idx="16">
                  <c:v>87</c:v>
                </c:pt>
                <c:pt idx="17">
                  <c:v>91</c:v>
                </c:pt>
                <c:pt idx="18">
                  <c:v>86</c:v>
                </c:pt>
                <c:pt idx="19">
                  <c:v>81</c:v>
                </c:pt>
                <c:pt idx="20">
                  <c:v>82</c:v>
                </c:pt>
                <c:pt idx="21">
                  <c:v>79</c:v>
                </c:pt>
                <c:pt idx="22">
                  <c:v>84</c:v>
                </c:pt>
                <c:pt idx="23">
                  <c:v>78</c:v>
                </c:pt>
                <c:pt idx="24">
                  <c:v>71</c:v>
                </c:pt>
                <c:pt idx="25">
                  <c:v>77</c:v>
                </c:pt>
                <c:pt idx="26">
                  <c:v>77</c:v>
                </c:pt>
                <c:pt idx="27">
                  <c:v>79</c:v>
                </c:pt>
                <c:pt idx="28">
                  <c:v>77</c:v>
                </c:pt>
                <c:pt idx="29">
                  <c:v>76</c:v>
                </c:pt>
              </c:numCache>
            </c:numRef>
          </c:val>
          <c:smooth val="0"/>
          <c:extLst>
            <c:ext xmlns:c16="http://schemas.microsoft.com/office/drawing/2014/chart" uri="{C3380CC4-5D6E-409C-BE32-E72D297353CC}">
              <c16:uniqueId val="{00000000-7BB7-C346-8494-EA1EAC06A783}"/>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vR!$I$2:$I$31</c:f>
              <c:numCache>
                <c:formatCode>General</c:formatCode>
                <c:ptCount val="30"/>
                <c:pt idx="0">
                  <c:v>128</c:v>
                </c:pt>
                <c:pt idx="1">
                  <c:v>119</c:v>
                </c:pt>
                <c:pt idx="2">
                  <c:v>119</c:v>
                </c:pt>
                <c:pt idx="3">
                  <c:v>119</c:v>
                </c:pt>
                <c:pt idx="4">
                  <c:v>116</c:v>
                </c:pt>
                <c:pt idx="5">
                  <c:v>113</c:v>
                </c:pt>
                <c:pt idx="6">
                  <c:v>113</c:v>
                </c:pt>
                <c:pt idx="7">
                  <c:v>105</c:v>
                </c:pt>
                <c:pt idx="8">
                  <c:v>116</c:v>
                </c:pt>
                <c:pt idx="9">
                  <c:v>106</c:v>
                </c:pt>
                <c:pt idx="10">
                  <c:v>105</c:v>
                </c:pt>
                <c:pt idx="11">
                  <c:v>112</c:v>
                </c:pt>
                <c:pt idx="12">
                  <c:v>91</c:v>
                </c:pt>
                <c:pt idx="13">
                  <c:v>106</c:v>
                </c:pt>
                <c:pt idx="14">
                  <c:v>103</c:v>
                </c:pt>
                <c:pt idx="15">
                  <c:v>104</c:v>
                </c:pt>
                <c:pt idx="16">
                  <c:v>100</c:v>
                </c:pt>
                <c:pt idx="17">
                  <c:v>106</c:v>
                </c:pt>
                <c:pt idx="18">
                  <c:v>104</c:v>
                </c:pt>
                <c:pt idx="19">
                  <c:v>104</c:v>
                </c:pt>
                <c:pt idx="20">
                  <c:v>94</c:v>
                </c:pt>
                <c:pt idx="21">
                  <c:v>86</c:v>
                </c:pt>
                <c:pt idx="22">
                  <c:v>91</c:v>
                </c:pt>
                <c:pt idx="23">
                  <c:v>90</c:v>
                </c:pt>
                <c:pt idx="24">
                  <c:v>92</c:v>
                </c:pt>
                <c:pt idx="25">
                  <c:v>87</c:v>
                </c:pt>
                <c:pt idx="26">
                  <c:v>89</c:v>
                </c:pt>
                <c:pt idx="27">
                  <c:v>82</c:v>
                </c:pt>
                <c:pt idx="28">
                  <c:v>87</c:v>
                </c:pt>
                <c:pt idx="29">
                  <c:v>73</c:v>
                </c:pt>
              </c:numCache>
            </c:numRef>
          </c:val>
          <c:smooth val="0"/>
          <c:extLst>
            <c:ext xmlns:c16="http://schemas.microsoft.com/office/drawing/2014/chart" uri="{C3380CC4-5D6E-409C-BE32-E72D297353CC}">
              <c16:uniqueId val="{00000001-7BB7-C346-8494-EA1EAC06A783}"/>
            </c:ext>
          </c:extLst>
        </c:ser>
        <c:dLbls>
          <c:showLegendKey val="0"/>
          <c:showVal val="0"/>
          <c:showCatName val="0"/>
          <c:showSerName val="0"/>
          <c:showPercent val="0"/>
          <c:showBubbleSize val="0"/>
        </c:dLbls>
        <c:smooth val="0"/>
        <c:axId val="1896647696"/>
        <c:axId val="1905928336"/>
      </c:lineChart>
      <c:catAx>
        <c:axId val="1896647696"/>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05928336"/>
        <c:crosses val="autoZero"/>
        <c:auto val="1"/>
        <c:lblAlgn val="ctr"/>
        <c:lblOffset val="100"/>
        <c:noMultiLvlLbl val="0"/>
      </c:catAx>
      <c:valAx>
        <c:axId val="19059283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96647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k%</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vR!$F$2:$F$31</c:f>
              <c:numCache>
                <c:formatCode>0.00%</c:formatCode>
                <c:ptCount val="30"/>
                <c:pt idx="0">
                  <c:v>0.17499999999999999</c:v>
                </c:pt>
                <c:pt idx="1">
                  <c:v>0.254</c:v>
                </c:pt>
                <c:pt idx="2">
                  <c:v>0.188</c:v>
                </c:pt>
                <c:pt idx="3">
                  <c:v>0.215</c:v>
                </c:pt>
                <c:pt idx="4">
                  <c:v>0.189</c:v>
                </c:pt>
                <c:pt idx="5">
                  <c:v>0.23200000000000001</c:v>
                </c:pt>
                <c:pt idx="6">
                  <c:v>0.21199999999999999</c:v>
                </c:pt>
                <c:pt idx="7">
                  <c:v>0.23100000000000001</c:v>
                </c:pt>
                <c:pt idx="8">
                  <c:v>0.215</c:v>
                </c:pt>
                <c:pt idx="9">
                  <c:v>0.22900000000000001</c:v>
                </c:pt>
                <c:pt idx="10">
                  <c:v>0.23</c:v>
                </c:pt>
                <c:pt idx="11">
                  <c:v>0.27800000000000002</c:v>
                </c:pt>
                <c:pt idx="12">
                  <c:v>0.23799999999999999</c:v>
                </c:pt>
                <c:pt idx="13">
                  <c:v>0.25800000000000001</c:v>
                </c:pt>
                <c:pt idx="14">
                  <c:v>0.24099999999999999</c:v>
                </c:pt>
                <c:pt idx="15">
                  <c:v>0.20799999999999999</c:v>
                </c:pt>
                <c:pt idx="16">
                  <c:v>0.24399999999999999</c:v>
                </c:pt>
                <c:pt idx="17">
                  <c:v>0.22600000000000001</c:v>
                </c:pt>
                <c:pt idx="18">
                  <c:v>0.254</c:v>
                </c:pt>
                <c:pt idx="19">
                  <c:v>0.254</c:v>
                </c:pt>
                <c:pt idx="20">
                  <c:v>0.26400000000000001</c:v>
                </c:pt>
                <c:pt idx="21">
                  <c:v>0.253</c:v>
                </c:pt>
                <c:pt idx="22">
                  <c:v>0.23</c:v>
                </c:pt>
                <c:pt idx="23">
                  <c:v>0.19900000000000001</c:v>
                </c:pt>
                <c:pt idx="24">
                  <c:v>0.24099999999999999</c:v>
                </c:pt>
                <c:pt idx="25">
                  <c:v>0.23200000000000001</c:v>
                </c:pt>
                <c:pt idx="26">
                  <c:v>0.22</c:v>
                </c:pt>
                <c:pt idx="27">
                  <c:v>0.26200000000000001</c:v>
                </c:pt>
                <c:pt idx="28">
                  <c:v>0.25700000000000001</c:v>
                </c:pt>
                <c:pt idx="29">
                  <c:v>0.251</c:v>
                </c:pt>
              </c:numCache>
            </c:numRef>
          </c:val>
          <c:smooth val="0"/>
          <c:extLst>
            <c:ext xmlns:c16="http://schemas.microsoft.com/office/drawing/2014/chart" uri="{C3380CC4-5D6E-409C-BE32-E72D297353CC}">
              <c16:uniqueId val="{00000000-4A92-EE45-9BAB-8C8ABEDB4374}"/>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vR!$L$2:$L$31</c:f>
              <c:numCache>
                <c:formatCode>0.00%</c:formatCode>
                <c:ptCount val="30"/>
                <c:pt idx="0">
                  <c:v>0.219</c:v>
                </c:pt>
                <c:pt idx="1">
                  <c:v>0.191</c:v>
                </c:pt>
                <c:pt idx="2">
                  <c:v>0.245</c:v>
                </c:pt>
                <c:pt idx="3">
                  <c:v>0.23200000000000001</c:v>
                </c:pt>
                <c:pt idx="4">
                  <c:v>0.157</c:v>
                </c:pt>
                <c:pt idx="5">
                  <c:v>0.189</c:v>
                </c:pt>
                <c:pt idx="6">
                  <c:v>0.17599999999999999</c:v>
                </c:pt>
                <c:pt idx="7">
                  <c:v>0.245</c:v>
                </c:pt>
                <c:pt idx="8">
                  <c:v>0.222</c:v>
                </c:pt>
                <c:pt idx="9">
                  <c:v>0.20499999999999999</c:v>
                </c:pt>
                <c:pt idx="10">
                  <c:v>0.19500000000000001</c:v>
                </c:pt>
                <c:pt idx="11">
                  <c:v>0.20599999999999999</c:v>
                </c:pt>
                <c:pt idx="12">
                  <c:v>0.224</c:v>
                </c:pt>
                <c:pt idx="13">
                  <c:v>0.184</c:v>
                </c:pt>
                <c:pt idx="14">
                  <c:v>0.22</c:v>
                </c:pt>
                <c:pt idx="15">
                  <c:v>0.191</c:v>
                </c:pt>
                <c:pt idx="16">
                  <c:v>0.17799999999999999</c:v>
                </c:pt>
                <c:pt idx="17">
                  <c:v>0.214</c:v>
                </c:pt>
                <c:pt idx="18">
                  <c:v>0.253</c:v>
                </c:pt>
                <c:pt idx="19">
                  <c:v>0.20200000000000001</c:v>
                </c:pt>
                <c:pt idx="20">
                  <c:v>0.23100000000000001</c:v>
                </c:pt>
                <c:pt idx="21">
                  <c:v>0.22</c:v>
                </c:pt>
                <c:pt idx="22">
                  <c:v>0.22800000000000001</c:v>
                </c:pt>
                <c:pt idx="23">
                  <c:v>0.26300000000000001</c:v>
                </c:pt>
                <c:pt idx="24">
                  <c:v>0.184</c:v>
                </c:pt>
                <c:pt idx="25">
                  <c:v>0.27500000000000002</c:v>
                </c:pt>
                <c:pt idx="26">
                  <c:v>0.19900000000000001</c:v>
                </c:pt>
                <c:pt idx="27">
                  <c:v>0.22600000000000001</c:v>
                </c:pt>
                <c:pt idx="28">
                  <c:v>0.22700000000000001</c:v>
                </c:pt>
                <c:pt idx="29">
                  <c:v>0.27900000000000003</c:v>
                </c:pt>
              </c:numCache>
            </c:numRef>
          </c:val>
          <c:smooth val="0"/>
          <c:extLst>
            <c:ext xmlns:c16="http://schemas.microsoft.com/office/drawing/2014/chart" uri="{C3380CC4-5D6E-409C-BE32-E72D297353CC}">
              <c16:uniqueId val="{00000001-4A92-EE45-9BAB-8C8ABEDB4374}"/>
            </c:ext>
          </c:extLst>
        </c:ser>
        <c:dLbls>
          <c:showLegendKey val="0"/>
          <c:showVal val="0"/>
          <c:showCatName val="0"/>
          <c:showSerName val="0"/>
          <c:showPercent val="0"/>
          <c:showBubbleSize val="0"/>
        </c:dLbls>
        <c:smooth val="0"/>
        <c:axId val="1911355040"/>
        <c:axId val="1904235728"/>
      </c:lineChart>
      <c:catAx>
        <c:axId val="1911355040"/>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04235728"/>
        <c:crosses val="autoZero"/>
        <c:auto val="1"/>
        <c:lblAlgn val="ctr"/>
        <c:lblOffset val="100"/>
        <c:noMultiLvlLbl val="0"/>
      </c:catAx>
      <c:valAx>
        <c:axId val="1904235728"/>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11355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ISO</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vR!$D$2:$D$31</c:f>
              <c:numCache>
                <c:formatCode>General</c:formatCode>
                <c:ptCount val="30"/>
                <c:pt idx="0">
                  <c:v>0.216</c:v>
                </c:pt>
                <c:pt idx="1">
                  <c:v>0.2</c:v>
                </c:pt>
                <c:pt idx="2">
                  <c:v>0.17699999999999999</c:v>
                </c:pt>
                <c:pt idx="3">
                  <c:v>0.192</c:v>
                </c:pt>
                <c:pt idx="4">
                  <c:v>0.17299999999999999</c:v>
                </c:pt>
                <c:pt idx="5">
                  <c:v>0.17799999999999999</c:v>
                </c:pt>
                <c:pt idx="6">
                  <c:v>0.17299999999999999</c:v>
                </c:pt>
                <c:pt idx="7">
                  <c:v>0.13800000000000001</c:v>
                </c:pt>
                <c:pt idx="8">
                  <c:v>0.17100000000000001</c:v>
                </c:pt>
                <c:pt idx="9">
                  <c:v>0.17699999999999999</c:v>
                </c:pt>
                <c:pt idx="10">
                  <c:v>0.14699999999999999</c:v>
                </c:pt>
                <c:pt idx="11">
                  <c:v>0.17799999999999999</c:v>
                </c:pt>
                <c:pt idx="12">
                  <c:v>0.17199999999999999</c:v>
                </c:pt>
                <c:pt idx="13">
                  <c:v>0.16900000000000001</c:v>
                </c:pt>
                <c:pt idx="14">
                  <c:v>0.14299999999999999</c:v>
                </c:pt>
                <c:pt idx="15">
                  <c:v>0.153</c:v>
                </c:pt>
                <c:pt idx="16">
                  <c:v>0.13800000000000001</c:v>
                </c:pt>
                <c:pt idx="17">
                  <c:v>0.16</c:v>
                </c:pt>
                <c:pt idx="18">
                  <c:v>0.14699999999999999</c:v>
                </c:pt>
                <c:pt idx="19">
                  <c:v>0.156</c:v>
                </c:pt>
                <c:pt idx="20">
                  <c:v>0.157</c:v>
                </c:pt>
                <c:pt idx="21">
                  <c:v>0.156</c:v>
                </c:pt>
                <c:pt idx="22">
                  <c:v>0.11700000000000001</c:v>
                </c:pt>
                <c:pt idx="23">
                  <c:v>0.13700000000000001</c:v>
                </c:pt>
                <c:pt idx="24">
                  <c:v>0.11799999999999999</c:v>
                </c:pt>
                <c:pt idx="25">
                  <c:v>0.13500000000000001</c:v>
                </c:pt>
                <c:pt idx="26">
                  <c:v>0.125</c:v>
                </c:pt>
                <c:pt idx="27">
                  <c:v>0.157</c:v>
                </c:pt>
                <c:pt idx="28">
                  <c:v>0.11600000000000001</c:v>
                </c:pt>
                <c:pt idx="29">
                  <c:v>0.14599999999999999</c:v>
                </c:pt>
              </c:numCache>
            </c:numRef>
          </c:val>
          <c:smooth val="0"/>
          <c:extLst>
            <c:ext xmlns:c16="http://schemas.microsoft.com/office/drawing/2014/chart" uri="{C3380CC4-5D6E-409C-BE32-E72D297353CC}">
              <c16:uniqueId val="{00000000-4785-3C46-83A6-7480B3974B28}"/>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vR!$J$2:$J$31</c:f>
              <c:numCache>
                <c:formatCode>General</c:formatCode>
                <c:ptCount val="30"/>
                <c:pt idx="0">
                  <c:v>0.23100000000000001</c:v>
                </c:pt>
                <c:pt idx="1">
                  <c:v>0.185</c:v>
                </c:pt>
                <c:pt idx="2">
                  <c:v>0.222</c:v>
                </c:pt>
                <c:pt idx="3">
                  <c:v>0.20100000000000001</c:v>
                </c:pt>
                <c:pt idx="4">
                  <c:v>0.193</c:v>
                </c:pt>
                <c:pt idx="5">
                  <c:v>0.17399999999999999</c:v>
                </c:pt>
                <c:pt idx="6">
                  <c:v>0.17799999999999999</c:v>
                </c:pt>
                <c:pt idx="7">
                  <c:v>0.20399999999999999</c:v>
                </c:pt>
                <c:pt idx="8">
                  <c:v>0.188</c:v>
                </c:pt>
                <c:pt idx="9">
                  <c:v>0.18099999999999999</c:v>
                </c:pt>
                <c:pt idx="10">
                  <c:v>0.14099999999999999</c:v>
                </c:pt>
                <c:pt idx="11">
                  <c:v>0.158</c:v>
                </c:pt>
                <c:pt idx="12">
                  <c:v>0.17699999999999999</c:v>
                </c:pt>
                <c:pt idx="13">
                  <c:v>0.188</c:v>
                </c:pt>
                <c:pt idx="14">
                  <c:v>0.17499999999999999</c:v>
                </c:pt>
                <c:pt idx="15">
                  <c:v>0.17699999999999999</c:v>
                </c:pt>
                <c:pt idx="16">
                  <c:v>0.154</c:v>
                </c:pt>
                <c:pt idx="17">
                  <c:v>0.17</c:v>
                </c:pt>
                <c:pt idx="18">
                  <c:v>0.17599999999999999</c:v>
                </c:pt>
                <c:pt idx="19">
                  <c:v>0.17799999999999999</c:v>
                </c:pt>
                <c:pt idx="20">
                  <c:v>0.16200000000000001</c:v>
                </c:pt>
                <c:pt idx="21">
                  <c:v>0.155</c:v>
                </c:pt>
                <c:pt idx="22">
                  <c:v>0.14699999999999999</c:v>
                </c:pt>
                <c:pt idx="23">
                  <c:v>0.129</c:v>
                </c:pt>
                <c:pt idx="24">
                  <c:v>0.14099999999999999</c:v>
                </c:pt>
                <c:pt idx="25">
                  <c:v>0.193</c:v>
                </c:pt>
                <c:pt idx="26">
                  <c:v>0.14299999999999999</c:v>
                </c:pt>
                <c:pt idx="27">
                  <c:v>0.14000000000000001</c:v>
                </c:pt>
                <c:pt idx="28">
                  <c:v>0.127</c:v>
                </c:pt>
                <c:pt idx="29">
                  <c:v>0.13700000000000001</c:v>
                </c:pt>
              </c:numCache>
            </c:numRef>
          </c:val>
          <c:smooth val="0"/>
          <c:extLst>
            <c:ext xmlns:c16="http://schemas.microsoft.com/office/drawing/2014/chart" uri="{C3380CC4-5D6E-409C-BE32-E72D297353CC}">
              <c16:uniqueId val="{00000001-4785-3C46-83A6-7480B3974B28}"/>
            </c:ext>
          </c:extLst>
        </c:ser>
        <c:dLbls>
          <c:showLegendKey val="0"/>
          <c:showVal val="0"/>
          <c:showCatName val="0"/>
          <c:showSerName val="0"/>
          <c:showPercent val="0"/>
          <c:showBubbleSize val="0"/>
        </c:dLbls>
        <c:smooth val="0"/>
        <c:axId val="1909559168"/>
        <c:axId val="1909848688"/>
      </c:lineChart>
      <c:catAx>
        <c:axId val="1909559168"/>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09848688"/>
        <c:crosses val="autoZero"/>
        <c:auto val="1"/>
        <c:lblAlgn val="ctr"/>
        <c:lblOffset val="100"/>
        <c:noMultiLvlLbl val="0"/>
      </c:catAx>
      <c:valAx>
        <c:axId val="19098486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09559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bb%</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vR!$E$2:$E$31</c:f>
              <c:numCache>
                <c:formatCode>0.00%</c:formatCode>
                <c:ptCount val="30"/>
                <c:pt idx="0">
                  <c:v>8.1000000000000003E-2</c:v>
                </c:pt>
                <c:pt idx="1">
                  <c:v>8.5999999999999993E-2</c:v>
                </c:pt>
                <c:pt idx="2">
                  <c:v>8.5999999999999993E-2</c:v>
                </c:pt>
                <c:pt idx="3">
                  <c:v>7.2999999999999995E-2</c:v>
                </c:pt>
                <c:pt idx="4">
                  <c:v>8.8999999999999996E-2</c:v>
                </c:pt>
                <c:pt idx="5">
                  <c:v>8.1000000000000003E-2</c:v>
                </c:pt>
                <c:pt idx="6">
                  <c:v>6.7000000000000004E-2</c:v>
                </c:pt>
                <c:pt idx="7">
                  <c:v>7.5999999999999998E-2</c:v>
                </c:pt>
                <c:pt idx="8">
                  <c:v>6.0999999999999999E-2</c:v>
                </c:pt>
                <c:pt idx="9">
                  <c:v>6.8000000000000005E-2</c:v>
                </c:pt>
                <c:pt idx="10">
                  <c:v>6.8000000000000005E-2</c:v>
                </c:pt>
                <c:pt idx="11">
                  <c:v>7.1999999999999995E-2</c:v>
                </c:pt>
                <c:pt idx="12">
                  <c:v>8.1000000000000003E-2</c:v>
                </c:pt>
                <c:pt idx="13">
                  <c:v>6.5000000000000002E-2</c:v>
                </c:pt>
                <c:pt idx="14">
                  <c:v>6.8000000000000005E-2</c:v>
                </c:pt>
                <c:pt idx="15">
                  <c:v>7.1999999999999995E-2</c:v>
                </c:pt>
                <c:pt idx="16">
                  <c:v>6.6000000000000003E-2</c:v>
                </c:pt>
                <c:pt idx="17">
                  <c:v>7.6999999999999999E-2</c:v>
                </c:pt>
                <c:pt idx="18">
                  <c:v>8.1000000000000003E-2</c:v>
                </c:pt>
                <c:pt idx="19">
                  <c:v>6.6000000000000003E-2</c:v>
                </c:pt>
                <c:pt idx="20">
                  <c:v>8.5999999999999993E-2</c:v>
                </c:pt>
                <c:pt idx="21">
                  <c:v>6.8000000000000005E-2</c:v>
                </c:pt>
                <c:pt idx="22">
                  <c:v>6.6000000000000003E-2</c:v>
                </c:pt>
                <c:pt idx="23">
                  <c:v>5.8999999999999997E-2</c:v>
                </c:pt>
                <c:pt idx="24">
                  <c:v>7.0000000000000007E-2</c:v>
                </c:pt>
                <c:pt idx="25">
                  <c:v>6.3E-2</c:v>
                </c:pt>
                <c:pt idx="26">
                  <c:v>6.4000000000000001E-2</c:v>
                </c:pt>
                <c:pt idx="27">
                  <c:v>5.6000000000000001E-2</c:v>
                </c:pt>
                <c:pt idx="28">
                  <c:v>7.4999999999999997E-2</c:v>
                </c:pt>
                <c:pt idx="29">
                  <c:v>6.3E-2</c:v>
                </c:pt>
              </c:numCache>
            </c:numRef>
          </c:val>
          <c:smooth val="0"/>
          <c:extLst>
            <c:ext xmlns:c16="http://schemas.microsoft.com/office/drawing/2014/chart" uri="{C3380CC4-5D6E-409C-BE32-E72D297353CC}">
              <c16:uniqueId val="{00000000-A63E-7B4B-8FB5-6F92425650E2}"/>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vR!$K$2:$K$31</c:f>
              <c:numCache>
                <c:formatCode>0.00%</c:formatCode>
                <c:ptCount val="30"/>
                <c:pt idx="0">
                  <c:v>0.121</c:v>
                </c:pt>
                <c:pt idx="1">
                  <c:v>0.127</c:v>
                </c:pt>
                <c:pt idx="2">
                  <c:v>0.11</c:v>
                </c:pt>
                <c:pt idx="3">
                  <c:v>0.111</c:v>
                </c:pt>
                <c:pt idx="4">
                  <c:v>9.9000000000000005E-2</c:v>
                </c:pt>
                <c:pt idx="5">
                  <c:v>0.113</c:v>
                </c:pt>
                <c:pt idx="6">
                  <c:v>9.1999999999999998E-2</c:v>
                </c:pt>
                <c:pt idx="7">
                  <c:v>0.11</c:v>
                </c:pt>
                <c:pt idx="8">
                  <c:v>0.11</c:v>
                </c:pt>
                <c:pt idx="9">
                  <c:v>9.6000000000000002E-2</c:v>
                </c:pt>
                <c:pt idx="10">
                  <c:v>0.108</c:v>
                </c:pt>
                <c:pt idx="11">
                  <c:v>9.8000000000000004E-2</c:v>
                </c:pt>
                <c:pt idx="12">
                  <c:v>8.7999999999999995E-2</c:v>
                </c:pt>
                <c:pt idx="13">
                  <c:v>0.114</c:v>
                </c:pt>
                <c:pt idx="14">
                  <c:v>7.4999999999999997E-2</c:v>
                </c:pt>
                <c:pt idx="15">
                  <c:v>8.8999999999999996E-2</c:v>
                </c:pt>
                <c:pt idx="16">
                  <c:v>9.0999999999999998E-2</c:v>
                </c:pt>
                <c:pt idx="17">
                  <c:v>0.108</c:v>
                </c:pt>
                <c:pt idx="18">
                  <c:v>7.9000000000000001E-2</c:v>
                </c:pt>
                <c:pt idx="19">
                  <c:v>0.112</c:v>
                </c:pt>
                <c:pt idx="20">
                  <c:v>0.108</c:v>
                </c:pt>
                <c:pt idx="21">
                  <c:v>0.10100000000000001</c:v>
                </c:pt>
                <c:pt idx="22">
                  <c:v>7.4999999999999997E-2</c:v>
                </c:pt>
                <c:pt idx="23">
                  <c:v>9.5000000000000001E-2</c:v>
                </c:pt>
                <c:pt idx="24">
                  <c:v>6.7000000000000004E-2</c:v>
                </c:pt>
                <c:pt idx="25">
                  <c:v>7.6999999999999999E-2</c:v>
                </c:pt>
                <c:pt idx="26">
                  <c:v>0.104</c:v>
                </c:pt>
                <c:pt idx="27">
                  <c:v>8.3000000000000004E-2</c:v>
                </c:pt>
                <c:pt idx="28">
                  <c:v>8.5000000000000006E-2</c:v>
                </c:pt>
                <c:pt idx="29">
                  <c:v>8.6999999999999994E-2</c:v>
                </c:pt>
              </c:numCache>
            </c:numRef>
          </c:val>
          <c:smooth val="0"/>
          <c:extLst>
            <c:ext xmlns:c16="http://schemas.microsoft.com/office/drawing/2014/chart" uri="{C3380CC4-5D6E-409C-BE32-E72D297353CC}">
              <c16:uniqueId val="{00000001-A63E-7B4B-8FB5-6F92425650E2}"/>
            </c:ext>
          </c:extLst>
        </c:ser>
        <c:dLbls>
          <c:showLegendKey val="0"/>
          <c:showVal val="0"/>
          <c:showCatName val="0"/>
          <c:showSerName val="0"/>
          <c:showPercent val="0"/>
          <c:showBubbleSize val="0"/>
        </c:dLbls>
        <c:smooth val="0"/>
        <c:axId val="1904697056"/>
        <c:axId val="1904982144"/>
      </c:lineChart>
      <c:catAx>
        <c:axId val="1904697056"/>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04982144"/>
        <c:crosses val="autoZero"/>
        <c:auto val="1"/>
        <c:lblAlgn val="ctr"/>
        <c:lblOffset val="100"/>
        <c:noMultiLvlLbl val="0"/>
      </c:catAx>
      <c:valAx>
        <c:axId val="190498214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04697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k%</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vL!$F$2:$F$31</c:f>
              <c:numCache>
                <c:formatCode>0.00%</c:formatCode>
                <c:ptCount val="30"/>
                <c:pt idx="0">
                  <c:v>0.21299999999999999</c:v>
                </c:pt>
                <c:pt idx="1">
                  <c:v>0.20899999999999999</c:v>
                </c:pt>
                <c:pt idx="2">
                  <c:v>0.17399999999999999</c:v>
                </c:pt>
                <c:pt idx="3">
                  <c:v>0.20300000000000001</c:v>
                </c:pt>
                <c:pt idx="4">
                  <c:v>0.21099999999999999</c:v>
                </c:pt>
                <c:pt idx="5">
                  <c:v>0.21</c:v>
                </c:pt>
                <c:pt idx="6">
                  <c:v>0.19</c:v>
                </c:pt>
                <c:pt idx="7">
                  <c:v>0.22600000000000001</c:v>
                </c:pt>
                <c:pt idx="8">
                  <c:v>0.23200000000000001</c:v>
                </c:pt>
                <c:pt idx="9">
                  <c:v>0.253</c:v>
                </c:pt>
                <c:pt idx="10">
                  <c:v>0.193</c:v>
                </c:pt>
                <c:pt idx="11">
                  <c:v>0.28499999999999998</c:v>
                </c:pt>
                <c:pt idx="12">
                  <c:v>0.245</c:v>
                </c:pt>
                <c:pt idx="13">
                  <c:v>0.28999999999999998</c:v>
                </c:pt>
                <c:pt idx="14">
                  <c:v>0.246</c:v>
                </c:pt>
                <c:pt idx="15">
                  <c:v>0.20300000000000001</c:v>
                </c:pt>
                <c:pt idx="16">
                  <c:v>0.29199999999999998</c:v>
                </c:pt>
                <c:pt idx="17">
                  <c:v>0.21199999999999999</c:v>
                </c:pt>
                <c:pt idx="18">
                  <c:v>0.28299999999999997</c:v>
                </c:pt>
                <c:pt idx="19">
                  <c:v>0.26600000000000001</c:v>
                </c:pt>
                <c:pt idx="20">
                  <c:v>0.20799999999999999</c:v>
                </c:pt>
                <c:pt idx="21">
                  <c:v>0.28199999999999997</c:v>
                </c:pt>
                <c:pt idx="22">
                  <c:v>0.22800000000000001</c:v>
                </c:pt>
                <c:pt idx="23">
                  <c:v>0.25800000000000001</c:v>
                </c:pt>
                <c:pt idx="24">
                  <c:v>0.26200000000000001</c:v>
                </c:pt>
                <c:pt idx="25">
                  <c:v>0.34399999999999997</c:v>
                </c:pt>
                <c:pt idx="26">
                  <c:v>0.33600000000000002</c:v>
                </c:pt>
                <c:pt idx="27">
                  <c:v>0.246</c:v>
                </c:pt>
                <c:pt idx="28">
                  <c:v>0.372</c:v>
                </c:pt>
                <c:pt idx="29">
                  <c:v>0.27300000000000002</c:v>
                </c:pt>
              </c:numCache>
            </c:numRef>
          </c:val>
          <c:smooth val="0"/>
          <c:extLst>
            <c:ext xmlns:c16="http://schemas.microsoft.com/office/drawing/2014/chart" uri="{C3380CC4-5D6E-409C-BE32-E72D297353CC}">
              <c16:uniqueId val="{00000000-2F93-C54C-A7D2-28E7D3BABFEA}"/>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vL!$L$2:$L$31</c:f>
              <c:numCache>
                <c:formatCode>0.00%</c:formatCode>
                <c:ptCount val="30"/>
                <c:pt idx="0">
                  <c:v>0.19500000000000001</c:v>
                </c:pt>
                <c:pt idx="1">
                  <c:v>0.24399999999999999</c:v>
                </c:pt>
                <c:pt idx="2">
                  <c:v>0.2</c:v>
                </c:pt>
                <c:pt idx="3">
                  <c:v>0.219</c:v>
                </c:pt>
                <c:pt idx="4">
                  <c:v>0.187</c:v>
                </c:pt>
                <c:pt idx="5">
                  <c:v>0.22600000000000001</c:v>
                </c:pt>
                <c:pt idx="6">
                  <c:v>0.20799999999999999</c:v>
                </c:pt>
                <c:pt idx="7">
                  <c:v>0.189</c:v>
                </c:pt>
                <c:pt idx="8">
                  <c:v>0.22700000000000001</c:v>
                </c:pt>
                <c:pt idx="9">
                  <c:v>0.22600000000000001</c:v>
                </c:pt>
                <c:pt idx="10">
                  <c:v>0.23100000000000001</c:v>
                </c:pt>
                <c:pt idx="11">
                  <c:v>0.22600000000000001</c:v>
                </c:pt>
                <c:pt idx="12">
                  <c:v>0.22</c:v>
                </c:pt>
                <c:pt idx="13">
                  <c:v>0.19500000000000001</c:v>
                </c:pt>
                <c:pt idx="14">
                  <c:v>0.22500000000000001</c:v>
                </c:pt>
                <c:pt idx="15">
                  <c:v>0.20599999999999999</c:v>
                </c:pt>
                <c:pt idx="16">
                  <c:v>0.20899999999999999</c:v>
                </c:pt>
                <c:pt idx="17">
                  <c:v>0.26700000000000002</c:v>
                </c:pt>
                <c:pt idx="18">
                  <c:v>0.21299999999999999</c:v>
                </c:pt>
                <c:pt idx="19">
                  <c:v>0.185</c:v>
                </c:pt>
                <c:pt idx="20">
                  <c:v>0.223</c:v>
                </c:pt>
                <c:pt idx="21">
                  <c:v>0.216</c:v>
                </c:pt>
                <c:pt idx="22">
                  <c:v>0.219</c:v>
                </c:pt>
                <c:pt idx="23">
                  <c:v>0.219</c:v>
                </c:pt>
                <c:pt idx="24">
                  <c:v>0.224</c:v>
                </c:pt>
                <c:pt idx="25">
                  <c:v>0.214</c:v>
                </c:pt>
                <c:pt idx="26">
                  <c:v>0.19600000000000001</c:v>
                </c:pt>
                <c:pt idx="27">
                  <c:v>0.21</c:v>
                </c:pt>
                <c:pt idx="28">
                  <c:v>0.24199999999999999</c:v>
                </c:pt>
                <c:pt idx="29">
                  <c:v>0.223</c:v>
                </c:pt>
              </c:numCache>
            </c:numRef>
          </c:val>
          <c:smooth val="0"/>
          <c:extLst>
            <c:ext xmlns:c16="http://schemas.microsoft.com/office/drawing/2014/chart" uri="{C3380CC4-5D6E-409C-BE32-E72D297353CC}">
              <c16:uniqueId val="{00000001-2F93-C54C-A7D2-28E7D3BABFEA}"/>
            </c:ext>
          </c:extLst>
        </c:ser>
        <c:dLbls>
          <c:showLegendKey val="0"/>
          <c:showVal val="0"/>
          <c:showCatName val="0"/>
          <c:showSerName val="0"/>
          <c:showPercent val="0"/>
          <c:showBubbleSize val="0"/>
        </c:dLbls>
        <c:smooth val="0"/>
        <c:axId val="1896159392"/>
        <c:axId val="1896329424"/>
      </c:lineChart>
      <c:catAx>
        <c:axId val="1896159392"/>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96329424"/>
        <c:crosses val="autoZero"/>
        <c:auto val="1"/>
        <c:lblAlgn val="ctr"/>
        <c:lblOffset val="100"/>
        <c:noMultiLvlLbl val="0"/>
      </c:catAx>
      <c:valAx>
        <c:axId val="189632942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96159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bb%</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6"/>
              </a:solidFill>
              <a:round/>
            </a:ln>
            <a:effectLst>
              <a:outerShdw blurRad="57150" dist="19050" dir="5400000" algn="ctr" rotWithShape="0">
                <a:srgbClr val="000000">
                  <a:alpha val="63000"/>
                </a:srgbClr>
              </a:outerShdw>
            </a:effectLst>
          </c:spPr>
          <c:marker>
            <c:symbol val="none"/>
          </c:marker>
          <c:val>
            <c:numRef>
              <c:f>vL!$K$2:$K$32</c:f>
              <c:numCache>
                <c:formatCode>0.00%</c:formatCode>
                <c:ptCount val="31"/>
                <c:pt idx="0">
                  <c:v>8.8999999999999996E-2</c:v>
                </c:pt>
                <c:pt idx="1">
                  <c:v>0.111</c:v>
                </c:pt>
                <c:pt idx="2">
                  <c:v>0.09</c:v>
                </c:pt>
                <c:pt idx="3">
                  <c:v>8.3000000000000004E-2</c:v>
                </c:pt>
                <c:pt idx="4">
                  <c:v>9.7000000000000003E-2</c:v>
                </c:pt>
                <c:pt idx="5">
                  <c:v>9.0999999999999998E-2</c:v>
                </c:pt>
                <c:pt idx="6">
                  <c:v>8.6999999999999994E-2</c:v>
                </c:pt>
                <c:pt idx="7">
                  <c:v>0.11</c:v>
                </c:pt>
                <c:pt idx="8">
                  <c:v>7.8E-2</c:v>
                </c:pt>
                <c:pt idx="9">
                  <c:v>9.1999999999999998E-2</c:v>
                </c:pt>
                <c:pt idx="10">
                  <c:v>9.4E-2</c:v>
                </c:pt>
                <c:pt idx="11">
                  <c:v>0.09</c:v>
                </c:pt>
                <c:pt idx="12">
                  <c:v>0.111</c:v>
                </c:pt>
                <c:pt idx="13">
                  <c:v>7.1999999999999995E-2</c:v>
                </c:pt>
                <c:pt idx="14">
                  <c:v>8.5000000000000006E-2</c:v>
                </c:pt>
                <c:pt idx="15">
                  <c:v>8.5999999999999993E-2</c:v>
                </c:pt>
                <c:pt idx="16">
                  <c:v>8.8999999999999996E-2</c:v>
                </c:pt>
                <c:pt idx="17">
                  <c:v>7.0000000000000007E-2</c:v>
                </c:pt>
                <c:pt idx="18">
                  <c:v>8.8999999999999996E-2</c:v>
                </c:pt>
                <c:pt idx="19">
                  <c:v>9.2999999999999999E-2</c:v>
                </c:pt>
                <c:pt idx="20">
                  <c:v>9.5000000000000001E-2</c:v>
                </c:pt>
                <c:pt idx="21">
                  <c:v>7.4999999999999997E-2</c:v>
                </c:pt>
                <c:pt idx="22">
                  <c:v>8.3000000000000004E-2</c:v>
                </c:pt>
                <c:pt idx="23">
                  <c:v>0.1</c:v>
                </c:pt>
                <c:pt idx="24">
                  <c:v>0.113</c:v>
                </c:pt>
                <c:pt idx="25">
                  <c:v>6.7000000000000004E-2</c:v>
                </c:pt>
                <c:pt idx="26">
                  <c:v>8.5000000000000006E-2</c:v>
                </c:pt>
                <c:pt idx="27">
                  <c:v>0.09</c:v>
                </c:pt>
                <c:pt idx="28">
                  <c:v>6.9000000000000006E-2</c:v>
                </c:pt>
                <c:pt idx="29">
                  <c:v>9.5000000000000001E-2</c:v>
                </c:pt>
              </c:numCache>
            </c:numRef>
          </c:val>
          <c:smooth val="0"/>
          <c:extLst>
            <c:ext xmlns:c16="http://schemas.microsoft.com/office/drawing/2014/chart" uri="{C3380CC4-5D6E-409C-BE32-E72D297353CC}">
              <c16:uniqueId val="{00000000-9302-954B-A3A9-069BFF0CD150}"/>
            </c:ext>
          </c:extLst>
        </c:ser>
        <c:ser>
          <c:idx val="1"/>
          <c:order val="1"/>
          <c:spPr>
            <a:ln w="34925" cap="rnd">
              <a:solidFill>
                <a:schemeClr val="accent4"/>
              </a:solidFill>
              <a:round/>
            </a:ln>
            <a:effectLst>
              <a:outerShdw blurRad="57150" dist="19050" dir="5400000" algn="ctr" rotWithShape="0">
                <a:srgbClr val="000000">
                  <a:alpha val="63000"/>
                </a:srgbClr>
              </a:outerShdw>
            </a:effectLst>
          </c:spPr>
          <c:marker>
            <c:symbol val="none"/>
          </c:marker>
          <c:val>
            <c:numRef>
              <c:f>vL!$E$2:$E$31</c:f>
              <c:numCache>
                <c:formatCode>0.00%</c:formatCode>
                <c:ptCount val="30"/>
                <c:pt idx="0">
                  <c:v>0.125</c:v>
                </c:pt>
                <c:pt idx="1">
                  <c:v>9.0999999999999998E-2</c:v>
                </c:pt>
                <c:pt idx="2">
                  <c:v>8.3000000000000004E-2</c:v>
                </c:pt>
                <c:pt idx="3">
                  <c:v>8.4000000000000005E-2</c:v>
                </c:pt>
                <c:pt idx="4">
                  <c:v>9.1999999999999998E-2</c:v>
                </c:pt>
                <c:pt idx="5">
                  <c:v>0.11899999999999999</c:v>
                </c:pt>
                <c:pt idx="6">
                  <c:v>6.3E-2</c:v>
                </c:pt>
                <c:pt idx="7">
                  <c:v>6.9000000000000006E-2</c:v>
                </c:pt>
                <c:pt idx="8">
                  <c:v>6.6000000000000003E-2</c:v>
                </c:pt>
                <c:pt idx="9">
                  <c:v>8.7999999999999995E-2</c:v>
                </c:pt>
                <c:pt idx="10">
                  <c:v>8.5000000000000006E-2</c:v>
                </c:pt>
                <c:pt idx="11">
                  <c:v>7.9000000000000001E-2</c:v>
                </c:pt>
                <c:pt idx="12">
                  <c:v>0.06</c:v>
                </c:pt>
                <c:pt idx="13">
                  <c:v>7.0999999999999994E-2</c:v>
                </c:pt>
                <c:pt idx="14">
                  <c:v>8.5999999999999993E-2</c:v>
                </c:pt>
                <c:pt idx="15">
                  <c:v>6.0999999999999999E-2</c:v>
                </c:pt>
                <c:pt idx="16">
                  <c:v>5.1999999999999998E-2</c:v>
                </c:pt>
                <c:pt idx="17">
                  <c:v>8.3000000000000004E-2</c:v>
                </c:pt>
                <c:pt idx="18">
                  <c:v>7.3999999999999996E-2</c:v>
                </c:pt>
                <c:pt idx="19">
                  <c:v>9.2999999999999999E-2</c:v>
                </c:pt>
                <c:pt idx="20">
                  <c:v>7.3999999999999996E-2</c:v>
                </c:pt>
                <c:pt idx="21">
                  <c:v>7.6999999999999999E-2</c:v>
                </c:pt>
                <c:pt idx="22">
                  <c:v>8.5000000000000006E-2</c:v>
                </c:pt>
                <c:pt idx="23">
                  <c:v>6.6000000000000003E-2</c:v>
                </c:pt>
                <c:pt idx="24">
                  <c:v>7.0999999999999994E-2</c:v>
                </c:pt>
                <c:pt idx="25">
                  <c:v>0.126</c:v>
                </c:pt>
                <c:pt idx="26">
                  <c:v>9.8000000000000004E-2</c:v>
                </c:pt>
                <c:pt idx="27">
                  <c:v>5.7000000000000002E-2</c:v>
                </c:pt>
                <c:pt idx="28">
                  <c:v>8.5000000000000006E-2</c:v>
                </c:pt>
                <c:pt idx="29">
                  <c:v>7.1999999999999995E-2</c:v>
                </c:pt>
              </c:numCache>
            </c:numRef>
          </c:val>
          <c:smooth val="0"/>
          <c:extLst>
            <c:ext xmlns:c16="http://schemas.microsoft.com/office/drawing/2014/chart" uri="{C3380CC4-5D6E-409C-BE32-E72D297353CC}">
              <c16:uniqueId val="{00000001-9302-954B-A3A9-069BFF0CD150}"/>
            </c:ext>
          </c:extLst>
        </c:ser>
        <c:dLbls>
          <c:showLegendKey val="0"/>
          <c:showVal val="0"/>
          <c:showCatName val="0"/>
          <c:showSerName val="0"/>
          <c:showPercent val="0"/>
          <c:showBubbleSize val="0"/>
        </c:dLbls>
        <c:smooth val="0"/>
        <c:axId val="1869898448"/>
        <c:axId val="1907226464"/>
      </c:lineChart>
      <c:catAx>
        <c:axId val="1869898448"/>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07226464"/>
        <c:crosses val="autoZero"/>
        <c:auto val="1"/>
        <c:lblAlgn val="ctr"/>
        <c:lblOffset val="100"/>
        <c:noMultiLvlLbl val="0"/>
      </c:catAx>
      <c:valAx>
        <c:axId val="190722646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69898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wRC+</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vL!$C$2:$C$31</c:f>
              <c:numCache>
                <c:formatCode>General</c:formatCode>
                <c:ptCount val="30"/>
                <c:pt idx="0">
                  <c:v>107</c:v>
                </c:pt>
                <c:pt idx="1">
                  <c:v>108</c:v>
                </c:pt>
                <c:pt idx="2">
                  <c:v>105</c:v>
                </c:pt>
                <c:pt idx="3">
                  <c:v>112</c:v>
                </c:pt>
                <c:pt idx="4">
                  <c:v>99</c:v>
                </c:pt>
                <c:pt idx="5">
                  <c:v>101</c:v>
                </c:pt>
                <c:pt idx="6">
                  <c:v>98</c:v>
                </c:pt>
                <c:pt idx="7">
                  <c:v>94</c:v>
                </c:pt>
                <c:pt idx="8">
                  <c:v>92</c:v>
                </c:pt>
                <c:pt idx="9">
                  <c:v>95</c:v>
                </c:pt>
                <c:pt idx="10">
                  <c:v>90</c:v>
                </c:pt>
                <c:pt idx="11">
                  <c:v>92</c:v>
                </c:pt>
                <c:pt idx="12">
                  <c:v>71</c:v>
                </c:pt>
                <c:pt idx="13">
                  <c:v>79</c:v>
                </c:pt>
                <c:pt idx="14">
                  <c:v>86</c:v>
                </c:pt>
                <c:pt idx="15">
                  <c:v>78</c:v>
                </c:pt>
                <c:pt idx="16">
                  <c:v>78</c:v>
                </c:pt>
                <c:pt idx="17">
                  <c:v>81</c:v>
                </c:pt>
                <c:pt idx="18">
                  <c:v>71</c:v>
                </c:pt>
                <c:pt idx="19">
                  <c:v>76</c:v>
                </c:pt>
                <c:pt idx="20">
                  <c:v>76</c:v>
                </c:pt>
                <c:pt idx="21">
                  <c:v>69</c:v>
                </c:pt>
                <c:pt idx="22">
                  <c:v>71</c:v>
                </c:pt>
                <c:pt idx="23">
                  <c:v>71</c:v>
                </c:pt>
                <c:pt idx="24">
                  <c:v>60</c:v>
                </c:pt>
                <c:pt idx="25">
                  <c:v>61</c:v>
                </c:pt>
                <c:pt idx="26">
                  <c:v>38</c:v>
                </c:pt>
                <c:pt idx="27">
                  <c:v>29</c:v>
                </c:pt>
                <c:pt idx="28">
                  <c:v>29</c:v>
                </c:pt>
                <c:pt idx="29">
                  <c:v>30</c:v>
                </c:pt>
              </c:numCache>
            </c:numRef>
          </c:val>
          <c:smooth val="0"/>
          <c:extLst>
            <c:ext xmlns:c16="http://schemas.microsoft.com/office/drawing/2014/chart" uri="{C3380CC4-5D6E-409C-BE32-E72D297353CC}">
              <c16:uniqueId val="{00000000-442E-0543-87DE-EDDD5A5CB527}"/>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vL!$I$2:$I$31</c:f>
              <c:numCache>
                <c:formatCode>General</c:formatCode>
                <c:ptCount val="30"/>
                <c:pt idx="0">
                  <c:v>116</c:v>
                </c:pt>
                <c:pt idx="1">
                  <c:v>125</c:v>
                </c:pt>
                <c:pt idx="2">
                  <c:v>125</c:v>
                </c:pt>
                <c:pt idx="3">
                  <c:v>107</c:v>
                </c:pt>
                <c:pt idx="4">
                  <c:v>109</c:v>
                </c:pt>
                <c:pt idx="5">
                  <c:v>111</c:v>
                </c:pt>
                <c:pt idx="6">
                  <c:v>107</c:v>
                </c:pt>
                <c:pt idx="7">
                  <c:v>106</c:v>
                </c:pt>
                <c:pt idx="8">
                  <c:v>110</c:v>
                </c:pt>
                <c:pt idx="9">
                  <c:v>113</c:v>
                </c:pt>
                <c:pt idx="10">
                  <c:v>112</c:v>
                </c:pt>
                <c:pt idx="11">
                  <c:v>106</c:v>
                </c:pt>
                <c:pt idx="12">
                  <c:v>106</c:v>
                </c:pt>
                <c:pt idx="13">
                  <c:v>102</c:v>
                </c:pt>
                <c:pt idx="14">
                  <c:v>97</c:v>
                </c:pt>
                <c:pt idx="15">
                  <c:v>98</c:v>
                </c:pt>
                <c:pt idx="16">
                  <c:v>103</c:v>
                </c:pt>
                <c:pt idx="17">
                  <c:v>99</c:v>
                </c:pt>
                <c:pt idx="18">
                  <c:v>95</c:v>
                </c:pt>
                <c:pt idx="19">
                  <c:v>87</c:v>
                </c:pt>
                <c:pt idx="20">
                  <c:v>92</c:v>
                </c:pt>
                <c:pt idx="21">
                  <c:v>94</c:v>
                </c:pt>
                <c:pt idx="22">
                  <c:v>91</c:v>
                </c:pt>
                <c:pt idx="23">
                  <c:v>89</c:v>
                </c:pt>
                <c:pt idx="24">
                  <c:v>86</c:v>
                </c:pt>
                <c:pt idx="25">
                  <c:v>85</c:v>
                </c:pt>
                <c:pt idx="26">
                  <c:v>85</c:v>
                </c:pt>
                <c:pt idx="27">
                  <c:v>83</c:v>
                </c:pt>
                <c:pt idx="28">
                  <c:v>80</c:v>
                </c:pt>
                <c:pt idx="29">
                  <c:v>74</c:v>
                </c:pt>
              </c:numCache>
            </c:numRef>
          </c:val>
          <c:smooth val="0"/>
          <c:extLst>
            <c:ext xmlns:c16="http://schemas.microsoft.com/office/drawing/2014/chart" uri="{C3380CC4-5D6E-409C-BE32-E72D297353CC}">
              <c16:uniqueId val="{00000001-442E-0543-87DE-EDDD5A5CB527}"/>
            </c:ext>
          </c:extLst>
        </c:ser>
        <c:dLbls>
          <c:showLegendKey val="0"/>
          <c:showVal val="0"/>
          <c:showCatName val="0"/>
          <c:showSerName val="0"/>
          <c:showPercent val="0"/>
          <c:showBubbleSize val="0"/>
        </c:dLbls>
        <c:smooth val="0"/>
        <c:axId val="1869673872"/>
        <c:axId val="1843629072"/>
      </c:lineChart>
      <c:catAx>
        <c:axId val="1869673872"/>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3629072"/>
        <c:crosses val="autoZero"/>
        <c:auto val="1"/>
        <c:lblAlgn val="ctr"/>
        <c:lblOffset val="100"/>
        <c:noMultiLvlLbl val="0"/>
      </c:catAx>
      <c:valAx>
        <c:axId val="18436290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69673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wOBA</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vL!$B$2:$B$31</c:f>
              <c:numCache>
                <c:formatCode>General</c:formatCode>
                <c:ptCount val="30"/>
                <c:pt idx="0">
                  <c:v>0.33400000000000002</c:v>
                </c:pt>
                <c:pt idx="1">
                  <c:v>0.33300000000000002</c:v>
                </c:pt>
                <c:pt idx="2">
                  <c:v>0.33200000000000002</c:v>
                </c:pt>
                <c:pt idx="3">
                  <c:v>0.32900000000000001</c:v>
                </c:pt>
                <c:pt idx="4">
                  <c:v>0.32300000000000001</c:v>
                </c:pt>
                <c:pt idx="5">
                  <c:v>0.318</c:v>
                </c:pt>
                <c:pt idx="6">
                  <c:v>0.31</c:v>
                </c:pt>
                <c:pt idx="7">
                  <c:v>0.31</c:v>
                </c:pt>
                <c:pt idx="8">
                  <c:v>0.307</c:v>
                </c:pt>
                <c:pt idx="9">
                  <c:v>0.30499999999999999</c:v>
                </c:pt>
                <c:pt idx="10">
                  <c:v>0.30299999999999999</c:v>
                </c:pt>
                <c:pt idx="11">
                  <c:v>0.30199999999999999</c:v>
                </c:pt>
                <c:pt idx="12">
                  <c:v>0.3</c:v>
                </c:pt>
                <c:pt idx="13">
                  <c:v>0.3</c:v>
                </c:pt>
                <c:pt idx="14">
                  <c:v>0.29299999999999998</c:v>
                </c:pt>
                <c:pt idx="15">
                  <c:v>0.28999999999999998</c:v>
                </c:pt>
                <c:pt idx="16">
                  <c:v>0.28799999999999998</c:v>
                </c:pt>
                <c:pt idx="17">
                  <c:v>0.28399999999999997</c:v>
                </c:pt>
                <c:pt idx="18">
                  <c:v>0.28100000000000003</c:v>
                </c:pt>
                <c:pt idx="19">
                  <c:v>0.28100000000000003</c:v>
                </c:pt>
                <c:pt idx="20">
                  <c:v>0.28000000000000003</c:v>
                </c:pt>
                <c:pt idx="21">
                  <c:v>0.27800000000000002</c:v>
                </c:pt>
                <c:pt idx="22">
                  <c:v>0.27500000000000002</c:v>
                </c:pt>
                <c:pt idx="23">
                  <c:v>0.27100000000000002</c:v>
                </c:pt>
                <c:pt idx="24">
                  <c:v>0.26200000000000001</c:v>
                </c:pt>
                <c:pt idx="25">
                  <c:v>0.25800000000000001</c:v>
                </c:pt>
                <c:pt idx="26">
                  <c:v>0.22800000000000001</c:v>
                </c:pt>
                <c:pt idx="27">
                  <c:v>0.218</c:v>
                </c:pt>
                <c:pt idx="28">
                  <c:v>0.214</c:v>
                </c:pt>
                <c:pt idx="29">
                  <c:v>0.21199999999999999</c:v>
                </c:pt>
              </c:numCache>
            </c:numRef>
          </c:val>
          <c:smooth val="0"/>
          <c:extLst>
            <c:ext xmlns:c16="http://schemas.microsoft.com/office/drawing/2014/chart" uri="{C3380CC4-5D6E-409C-BE32-E72D297353CC}">
              <c16:uniqueId val="{00000000-B0B1-5540-AF0F-E20B4A29E6BD}"/>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vL!$H$2:$H$31</c:f>
              <c:numCache>
                <c:formatCode>General</c:formatCode>
                <c:ptCount val="30"/>
                <c:pt idx="0">
                  <c:v>0.36699999999999999</c:v>
                </c:pt>
                <c:pt idx="1">
                  <c:v>0.35399999999999998</c:v>
                </c:pt>
                <c:pt idx="2">
                  <c:v>0.34899999999999998</c:v>
                </c:pt>
                <c:pt idx="3">
                  <c:v>0.33600000000000002</c:v>
                </c:pt>
                <c:pt idx="4">
                  <c:v>0.33600000000000002</c:v>
                </c:pt>
                <c:pt idx="5">
                  <c:v>0.33500000000000002</c:v>
                </c:pt>
                <c:pt idx="6">
                  <c:v>0.33500000000000002</c:v>
                </c:pt>
                <c:pt idx="7">
                  <c:v>0.33300000000000002</c:v>
                </c:pt>
                <c:pt idx="8">
                  <c:v>0.33200000000000002</c:v>
                </c:pt>
                <c:pt idx="9">
                  <c:v>0.33100000000000002</c:v>
                </c:pt>
                <c:pt idx="10">
                  <c:v>0.32900000000000001</c:v>
                </c:pt>
                <c:pt idx="11">
                  <c:v>0.32600000000000001</c:v>
                </c:pt>
                <c:pt idx="12">
                  <c:v>0.32400000000000001</c:v>
                </c:pt>
                <c:pt idx="13">
                  <c:v>0.32300000000000001</c:v>
                </c:pt>
                <c:pt idx="14">
                  <c:v>0.32100000000000001</c:v>
                </c:pt>
                <c:pt idx="15">
                  <c:v>0.317</c:v>
                </c:pt>
                <c:pt idx="16">
                  <c:v>0.317</c:v>
                </c:pt>
                <c:pt idx="17">
                  <c:v>0.314</c:v>
                </c:pt>
                <c:pt idx="18">
                  <c:v>0.314</c:v>
                </c:pt>
                <c:pt idx="19">
                  <c:v>0.313</c:v>
                </c:pt>
                <c:pt idx="20">
                  <c:v>0.311</c:v>
                </c:pt>
                <c:pt idx="21">
                  <c:v>0.309</c:v>
                </c:pt>
                <c:pt idx="22">
                  <c:v>0.309</c:v>
                </c:pt>
                <c:pt idx="23">
                  <c:v>0.30299999999999999</c:v>
                </c:pt>
                <c:pt idx="24">
                  <c:v>0.30099999999999999</c:v>
                </c:pt>
                <c:pt idx="25">
                  <c:v>0.29599999999999999</c:v>
                </c:pt>
                <c:pt idx="26">
                  <c:v>0.29399999999999998</c:v>
                </c:pt>
                <c:pt idx="27">
                  <c:v>0.28699999999999998</c:v>
                </c:pt>
                <c:pt idx="28">
                  <c:v>0.28699999999999998</c:v>
                </c:pt>
                <c:pt idx="29">
                  <c:v>0.27500000000000002</c:v>
                </c:pt>
              </c:numCache>
            </c:numRef>
          </c:val>
          <c:smooth val="0"/>
          <c:extLst>
            <c:ext xmlns:c16="http://schemas.microsoft.com/office/drawing/2014/chart" uri="{C3380CC4-5D6E-409C-BE32-E72D297353CC}">
              <c16:uniqueId val="{00000001-B0B1-5540-AF0F-E20B4A29E6BD}"/>
            </c:ext>
          </c:extLst>
        </c:ser>
        <c:dLbls>
          <c:showLegendKey val="0"/>
          <c:showVal val="0"/>
          <c:showCatName val="0"/>
          <c:showSerName val="0"/>
          <c:showPercent val="0"/>
          <c:showBubbleSize val="0"/>
        </c:dLbls>
        <c:smooth val="0"/>
        <c:axId val="1827944704"/>
        <c:axId val="1841771184"/>
      </c:lineChart>
      <c:catAx>
        <c:axId val="1827944704"/>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1771184"/>
        <c:crosses val="autoZero"/>
        <c:auto val="1"/>
        <c:lblAlgn val="ctr"/>
        <c:lblOffset val="100"/>
        <c:noMultiLvlLbl val="0"/>
      </c:catAx>
      <c:valAx>
        <c:axId val="184177118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27944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ISO</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vR!$D$2:$D$31</c:f>
              <c:numCache>
                <c:formatCode>General</c:formatCode>
                <c:ptCount val="30"/>
                <c:pt idx="0">
                  <c:v>0.22500000000000001</c:v>
                </c:pt>
                <c:pt idx="1">
                  <c:v>0.219</c:v>
                </c:pt>
                <c:pt idx="2">
                  <c:v>0.188</c:v>
                </c:pt>
                <c:pt idx="3">
                  <c:v>0.23799999999999999</c:v>
                </c:pt>
                <c:pt idx="4">
                  <c:v>0.20699999999999999</c:v>
                </c:pt>
                <c:pt idx="5">
                  <c:v>0.20100000000000001</c:v>
                </c:pt>
                <c:pt idx="6">
                  <c:v>0.185</c:v>
                </c:pt>
                <c:pt idx="7">
                  <c:v>0.19700000000000001</c:v>
                </c:pt>
                <c:pt idx="8">
                  <c:v>0.19500000000000001</c:v>
                </c:pt>
                <c:pt idx="9">
                  <c:v>0.17399999999999999</c:v>
                </c:pt>
                <c:pt idx="10">
                  <c:v>0.17299999999999999</c:v>
                </c:pt>
                <c:pt idx="11">
                  <c:v>0.158</c:v>
                </c:pt>
                <c:pt idx="12">
                  <c:v>0.182</c:v>
                </c:pt>
                <c:pt idx="13">
                  <c:v>0.16200000000000001</c:v>
                </c:pt>
                <c:pt idx="14">
                  <c:v>0.20100000000000001</c:v>
                </c:pt>
                <c:pt idx="15">
                  <c:v>0.16700000000000001</c:v>
                </c:pt>
                <c:pt idx="16">
                  <c:v>0.16700000000000001</c:v>
                </c:pt>
                <c:pt idx="17">
                  <c:v>0.16700000000000001</c:v>
                </c:pt>
                <c:pt idx="18">
                  <c:v>0.189</c:v>
                </c:pt>
                <c:pt idx="19">
                  <c:v>0.16400000000000001</c:v>
                </c:pt>
                <c:pt idx="20">
                  <c:v>0.16400000000000001</c:v>
                </c:pt>
                <c:pt idx="21">
                  <c:v>0.17799999999999999</c:v>
                </c:pt>
                <c:pt idx="22">
                  <c:v>0.18099999999999999</c:v>
                </c:pt>
                <c:pt idx="23">
                  <c:v>0.13400000000000001</c:v>
                </c:pt>
                <c:pt idx="24">
                  <c:v>0.14699999999999999</c:v>
                </c:pt>
                <c:pt idx="25">
                  <c:v>0.155</c:v>
                </c:pt>
                <c:pt idx="26">
                  <c:v>0.13</c:v>
                </c:pt>
                <c:pt idx="27">
                  <c:v>0.115</c:v>
                </c:pt>
                <c:pt idx="28">
                  <c:v>0.13600000000000001</c:v>
                </c:pt>
                <c:pt idx="29">
                  <c:v>0.15</c:v>
                </c:pt>
              </c:numCache>
            </c:numRef>
          </c:val>
          <c:smooth val="0"/>
          <c:extLst>
            <c:ext xmlns:c16="http://schemas.microsoft.com/office/drawing/2014/chart" uri="{C3380CC4-5D6E-409C-BE32-E72D297353CC}">
              <c16:uniqueId val="{00000000-4AB5-6B4D-AF87-5E89760072E2}"/>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vR!$J$2:$J$31</c:f>
              <c:numCache>
                <c:formatCode>General</c:formatCode>
                <c:ptCount val="30"/>
                <c:pt idx="0">
                  <c:v>0.26100000000000001</c:v>
                </c:pt>
                <c:pt idx="1">
                  <c:v>0.23</c:v>
                </c:pt>
                <c:pt idx="2">
                  <c:v>0.20300000000000001</c:v>
                </c:pt>
                <c:pt idx="3">
                  <c:v>0.19900000000000001</c:v>
                </c:pt>
                <c:pt idx="4">
                  <c:v>0.20499999999999999</c:v>
                </c:pt>
                <c:pt idx="5">
                  <c:v>0.186</c:v>
                </c:pt>
                <c:pt idx="6">
                  <c:v>0.20599999999999999</c:v>
                </c:pt>
                <c:pt idx="7">
                  <c:v>0.20899999999999999</c:v>
                </c:pt>
                <c:pt idx="8">
                  <c:v>0.22800000000000001</c:v>
                </c:pt>
                <c:pt idx="9">
                  <c:v>0.215</c:v>
                </c:pt>
                <c:pt idx="10">
                  <c:v>0.17899999999999999</c:v>
                </c:pt>
                <c:pt idx="11">
                  <c:v>0.20899999999999999</c:v>
                </c:pt>
                <c:pt idx="12">
                  <c:v>0.183</c:v>
                </c:pt>
                <c:pt idx="13">
                  <c:v>0.19900000000000001</c:v>
                </c:pt>
                <c:pt idx="14">
                  <c:v>0.218</c:v>
                </c:pt>
                <c:pt idx="15">
                  <c:v>0.16900000000000001</c:v>
                </c:pt>
                <c:pt idx="16">
                  <c:v>0.19700000000000001</c:v>
                </c:pt>
                <c:pt idx="17">
                  <c:v>0.19600000000000001</c:v>
                </c:pt>
                <c:pt idx="18">
                  <c:v>0.20100000000000001</c:v>
                </c:pt>
                <c:pt idx="19">
                  <c:v>0.2</c:v>
                </c:pt>
                <c:pt idx="20">
                  <c:v>0.18</c:v>
                </c:pt>
                <c:pt idx="21">
                  <c:v>0.17799999999999999</c:v>
                </c:pt>
                <c:pt idx="22">
                  <c:v>0.18</c:v>
                </c:pt>
                <c:pt idx="23">
                  <c:v>0.14699999999999999</c:v>
                </c:pt>
                <c:pt idx="24">
                  <c:v>0.17799999999999999</c:v>
                </c:pt>
                <c:pt idx="25">
                  <c:v>0.17299999999999999</c:v>
                </c:pt>
                <c:pt idx="26">
                  <c:v>0.14599999999999999</c:v>
                </c:pt>
                <c:pt idx="27">
                  <c:v>0.13400000000000001</c:v>
                </c:pt>
                <c:pt idx="28">
                  <c:v>0.108</c:v>
                </c:pt>
                <c:pt idx="29">
                  <c:v>0.14299999999999999</c:v>
                </c:pt>
              </c:numCache>
            </c:numRef>
          </c:val>
          <c:smooth val="0"/>
          <c:extLst>
            <c:ext xmlns:c16="http://schemas.microsoft.com/office/drawing/2014/chart" uri="{C3380CC4-5D6E-409C-BE32-E72D297353CC}">
              <c16:uniqueId val="{00000001-4AB5-6B4D-AF87-5E89760072E2}"/>
            </c:ext>
          </c:extLst>
        </c:ser>
        <c:dLbls>
          <c:showLegendKey val="0"/>
          <c:showVal val="0"/>
          <c:showCatName val="0"/>
          <c:showSerName val="0"/>
          <c:showPercent val="0"/>
          <c:showBubbleSize val="0"/>
        </c:dLbls>
        <c:smooth val="0"/>
        <c:axId val="1830687056"/>
        <c:axId val="1896797184"/>
      </c:lineChart>
      <c:catAx>
        <c:axId val="1830687056"/>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797184"/>
        <c:crosses val="autoZero"/>
        <c:auto val="1"/>
        <c:lblAlgn val="ctr"/>
        <c:lblOffset val="100"/>
        <c:noMultiLvlLbl val="0"/>
      </c:catAx>
      <c:valAx>
        <c:axId val="1896797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687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ISO</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vL!$D$2:$D$31</c:f>
              <c:numCache>
                <c:formatCode>General</c:formatCode>
                <c:ptCount val="30"/>
                <c:pt idx="0">
                  <c:v>0.17199999999999999</c:v>
                </c:pt>
                <c:pt idx="1">
                  <c:v>0.17</c:v>
                </c:pt>
                <c:pt idx="2">
                  <c:v>0.14199999999999999</c:v>
                </c:pt>
                <c:pt idx="3">
                  <c:v>0.16600000000000001</c:v>
                </c:pt>
                <c:pt idx="4">
                  <c:v>0.129</c:v>
                </c:pt>
                <c:pt idx="5">
                  <c:v>0.18</c:v>
                </c:pt>
                <c:pt idx="6">
                  <c:v>0.113</c:v>
                </c:pt>
                <c:pt idx="7">
                  <c:v>0.14599999999999999</c:v>
                </c:pt>
                <c:pt idx="8">
                  <c:v>0.13300000000000001</c:v>
                </c:pt>
                <c:pt idx="9">
                  <c:v>0.13300000000000001</c:v>
                </c:pt>
                <c:pt idx="10">
                  <c:v>0.127</c:v>
                </c:pt>
                <c:pt idx="11">
                  <c:v>0.154</c:v>
                </c:pt>
                <c:pt idx="12">
                  <c:v>0.13700000000000001</c:v>
                </c:pt>
                <c:pt idx="13">
                  <c:v>0.16500000000000001</c:v>
                </c:pt>
                <c:pt idx="14">
                  <c:v>0.16500000000000001</c:v>
                </c:pt>
                <c:pt idx="15">
                  <c:v>0.11799999999999999</c:v>
                </c:pt>
                <c:pt idx="16">
                  <c:v>0.1</c:v>
                </c:pt>
                <c:pt idx="17">
                  <c:v>0.11</c:v>
                </c:pt>
                <c:pt idx="18">
                  <c:v>0.115</c:v>
                </c:pt>
                <c:pt idx="19">
                  <c:v>0.11700000000000001</c:v>
                </c:pt>
                <c:pt idx="20">
                  <c:v>0.107</c:v>
                </c:pt>
                <c:pt idx="21">
                  <c:v>0.111</c:v>
                </c:pt>
                <c:pt idx="22">
                  <c:v>0.08</c:v>
                </c:pt>
                <c:pt idx="23">
                  <c:v>0.111</c:v>
                </c:pt>
                <c:pt idx="24">
                  <c:v>8.3000000000000004E-2</c:v>
                </c:pt>
                <c:pt idx="25">
                  <c:v>9.2999999999999999E-2</c:v>
                </c:pt>
                <c:pt idx="26">
                  <c:v>0.13800000000000001</c:v>
                </c:pt>
                <c:pt idx="27">
                  <c:v>0.108</c:v>
                </c:pt>
                <c:pt idx="28">
                  <c:v>0.13400000000000001</c:v>
                </c:pt>
                <c:pt idx="29">
                  <c:v>8.4000000000000005E-2</c:v>
                </c:pt>
              </c:numCache>
            </c:numRef>
          </c:val>
          <c:smooth val="0"/>
          <c:extLst>
            <c:ext xmlns:c16="http://schemas.microsoft.com/office/drawing/2014/chart" uri="{C3380CC4-5D6E-409C-BE32-E72D297353CC}">
              <c16:uniqueId val="{00000000-400F-1B4D-9357-FD117CBC6F64}"/>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vL!$J$2:$J$31</c:f>
              <c:numCache>
                <c:formatCode>General</c:formatCode>
                <c:ptCount val="30"/>
                <c:pt idx="0">
                  <c:v>0.223</c:v>
                </c:pt>
                <c:pt idx="1">
                  <c:v>0.252</c:v>
                </c:pt>
                <c:pt idx="2">
                  <c:v>0.188</c:v>
                </c:pt>
                <c:pt idx="3">
                  <c:v>0.19700000000000001</c:v>
                </c:pt>
                <c:pt idx="4">
                  <c:v>0.16500000000000001</c:v>
                </c:pt>
                <c:pt idx="5">
                  <c:v>0.16200000000000001</c:v>
                </c:pt>
                <c:pt idx="6">
                  <c:v>0.20300000000000001</c:v>
                </c:pt>
                <c:pt idx="7">
                  <c:v>0.16400000000000001</c:v>
                </c:pt>
                <c:pt idx="8">
                  <c:v>0.19</c:v>
                </c:pt>
                <c:pt idx="9">
                  <c:v>0.16</c:v>
                </c:pt>
                <c:pt idx="10">
                  <c:v>0.19</c:v>
                </c:pt>
                <c:pt idx="11">
                  <c:v>0.17299999999999999</c:v>
                </c:pt>
                <c:pt idx="12">
                  <c:v>0.17100000000000001</c:v>
                </c:pt>
                <c:pt idx="13">
                  <c:v>0.14499999999999999</c:v>
                </c:pt>
                <c:pt idx="14">
                  <c:v>0.158</c:v>
                </c:pt>
                <c:pt idx="15">
                  <c:v>0.17</c:v>
                </c:pt>
                <c:pt idx="16">
                  <c:v>0.159</c:v>
                </c:pt>
                <c:pt idx="17">
                  <c:v>0.151</c:v>
                </c:pt>
                <c:pt idx="18">
                  <c:v>0.16300000000000001</c:v>
                </c:pt>
                <c:pt idx="19">
                  <c:v>0.14599999999999999</c:v>
                </c:pt>
                <c:pt idx="20">
                  <c:v>0.14399999999999999</c:v>
                </c:pt>
                <c:pt idx="21">
                  <c:v>0.17799999999999999</c:v>
                </c:pt>
                <c:pt idx="22">
                  <c:v>0.14499999999999999</c:v>
                </c:pt>
                <c:pt idx="23">
                  <c:v>0.123</c:v>
                </c:pt>
                <c:pt idx="24">
                  <c:v>0.13</c:v>
                </c:pt>
                <c:pt idx="25">
                  <c:v>0.13</c:v>
                </c:pt>
                <c:pt idx="26">
                  <c:v>0.152</c:v>
                </c:pt>
                <c:pt idx="27">
                  <c:v>0.11600000000000001</c:v>
                </c:pt>
                <c:pt idx="28">
                  <c:v>0.13500000000000001</c:v>
                </c:pt>
                <c:pt idx="29">
                  <c:v>0.107</c:v>
                </c:pt>
              </c:numCache>
            </c:numRef>
          </c:val>
          <c:smooth val="0"/>
          <c:extLst>
            <c:ext xmlns:c16="http://schemas.microsoft.com/office/drawing/2014/chart" uri="{C3380CC4-5D6E-409C-BE32-E72D297353CC}">
              <c16:uniqueId val="{00000001-400F-1B4D-9357-FD117CBC6F64}"/>
            </c:ext>
          </c:extLst>
        </c:ser>
        <c:dLbls>
          <c:showLegendKey val="0"/>
          <c:showVal val="0"/>
          <c:showCatName val="0"/>
          <c:showSerName val="0"/>
          <c:showPercent val="0"/>
          <c:showBubbleSize val="0"/>
        </c:dLbls>
        <c:smooth val="0"/>
        <c:axId val="1864310096"/>
        <c:axId val="1864311744"/>
      </c:lineChart>
      <c:catAx>
        <c:axId val="1864310096"/>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64311744"/>
        <c:crosses val="autoZero"/>
        <c:auto val="1"/>
        <c:lblAlgn val="ctr"/>
        <c:lblOffset val="100"/>
        <c:noMultiLvlLbl val="0"/>
      </c:catAx>
      <c:valAx>
        <c:axId val="186431174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64310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bb%</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vR!$E$2:$E$31</c:f>
              <c:numCache>
                <c:formatCode>0.00%</c:formatCode>
                <c:ptCount val="30"/>
                <c:pt idx="0">
                  <c:v>9.7000000000000003E-2</c:v>
                </c:pt>
                <c:pt idx="1">
                  <c:v>8.3000000000000004E-2</c:v>
                </c:pt>
                <c:pt idx="2">
                  <c:v>9.6000000000000002E-2</c:v>
                </c:pt>
                <c:pt idx="3">
                  <c:v>7.4999999999999997E-2</c:v>
                </c:pt>
                <c:pt idx="4">
                  <c:v>9.0999999999999998E-2</c:v>
                </c:pt>
                <c:pt idx="5">
                  <c:v>8.6999999999999994E-2</c:v>
                </c:pt>
                <c:pt idx="6">
                  <c:v>8.2000000000000003E-2</c:v>
                </c:pt>
                <c:pt idx="7">
                  <c:v>7.1999999999999995E-2</c:v>
                </c:pt>
                <c:pt idx="8">
                  <c:v>0.05</c:v>
                </c:pt>
                <c:pt idx="9">
                  <c:v>7.4999999999999997E-2</c:v>
                </c:pt>
                <c:pt idx="10">
                  <c:v>8.3000000000000004E-2</c:v>
                </c:pt>
                <c:pt idx="11">
                  <c:v>9.1999999999999998E-2</c:v>
                </c:pt>
                <c:pt idx="12">
                  <c:v>7.3999999999999996E-2</c:v>
                </c:pt>
                <c:pt idx="13">
                  <c:v>7.9000000000000001E-2</c:v>
                </c:pt>
                <c:pt idx="14">
                  <c:v>8.4000000000000005E-2</c:v>
                </c:pt>
                <c:pt idx="15">
                  <c:v>6.8000000000000005E-2</c:v>
                </c:pt>
                <c:pt idx="16">
                  <c:v>8.3000000000000004E-2</c:v>
                </c:pt>
                <c:pt idx="17">
                  <c:v>6.9000000000000006E-2</c:v>
                </c:pt>
                <c:pt idx="18">
                  <c:v>6.6000000000000003E-2</c:v>
                </c:pt>
                <c:pt idx="19">
                  <c:v>8.5999999999999993E-2</c:v>
                </c:pt>
                <c:pt idx="20">
                  <c:v>7.2999999999999995E-2</c:v>
                </c:pt>
                <c:pt idx="21">
                  <c:v>5.5E-2</c:v>
                </c:pt>
                <c:pt idx="22">
                  <c:v>7.4999999999999997E-2</c:v>
                </c:pt>
                <c:pt idx="23">
                  <c:v>6.3E-2</c:v>
                </c:pt>
                <c:pt idx="24">
                  <c:v>7.2999999999999995E-2</c:v>
                </c:pt>
                <c:pt idx="25">
                  <c:v>7.4999999999999997E-2</c:v>
                </c:pt>
                <c:pt idx="26">
                  <c:v>5.8999999999999997E-2</c:v>
                </c:pt>
                <c:pt idx="27">
                  <c:v>7.9000000000000001E-2</c:v>
                </c:pt>
                <c:pt idx="28">
                  <c:v>5.8000000000000003E-2</c:v>
                </c:pt>
                <c:pt idx="29">
                  <c:v>5.8999999999999997E-2</c:v>
                </c:pt>
              </c:numCache>
            </c:numRef>
          </c:val>
          <c:smooth val="0"/>
          <c:extLst>
            <c:ext xmlns:c16="http://schemas.microsoft.com/office/drawing/2014/chart" uri="{C3380CC4-5D6E-409C-BE32-E72D297353CC}">
              <c16:uniqueId val="{00000000-D915-FC4C-93BD-63742B417551}"/>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vR!$K$2:$K$31</c:f>
              <c:numCache>
                <c:formatCode>0.00%</c:formatCode>
                <c:ptCount val="30"/>
                <c:pt idx="0">
                  <c:v>0.112</c:v>
                </c:pt>
                <c:pt idx="1">
                  <c:v>0.124</c:v>
                </c:pt>
                <c:pt idx="2">
                  <c:v>9.4E-2</c:v>
                </c:pt>
                <c:pt idx="3">
                  <c:v>0.11600000000000001</c:v>
                </c:pt>
                <c:pt idx="4">
                  <c:v>8.6999999999999994E-2</c:v>
                </c:pt>
                <c:pt idx="5">
                  <c:v>8.5999999999999993E-2</c:v>
                </c:pt>
                <c:pt idx="6">
                  <c:v>9.0999999999999998E-2</c:v>
                </c:pt>
                <c:pt idx="7">
                  <c:v>0.115</c:v>
                </c:pt>
                <c:pt idx="8">
                  <c:v>9.6000000000000002E-2</c:v>
                </c:pt>
                <c:pt idx="9">
                  <c:v>0.10100000000000001</c:v>
                </c:pt>
                <c:pt idx="10">
                  <c:v>0.108</c:v>
                </c:pt>
                <c:pt idx="11">
                  <c:v>9.1999999999999998E-2</c:v>
                </c:pt>
                <c:pt idx="12">
                  <c:v>7.9000000000000001E-2</c:v>
                </c:pt>
                <c:pt idx="13">
                  <c:v>0.109</c:v>
                </c:pt>
                <c:pt idx="14">
                  <c:v>0.106</c:v>
                </c:pt>
                <c:pt idx="15">
                  <c:v>9.9000000000000005E-2</c:v>
                </c:pt>
                <c:pt idx="16">
                  <c:v>9.4E-2</c:v>
                </c:pt>
                <c:pt idx="17">
                  <c:v>0.09</c:v>
                </c:pt>
                <c:pt idx="18">
                  <c:v>9.0999999999999998E-2</c:v>
                </c:pt>
                <c:pt idx="19">
                  <c:v>0.104</c:v>
                </c:pt>
                <c:pt idx="20">
                  <c:v>0.107</c:v>
                </c:pt>
                <c:pt idx="21">
                  <c:v>0.1</c:v>
                </c:pt>
                <c:pt idx="22">
                  <c:v>9.2999999999999999E-2</c:v>
                </c:pt>
                <c:pt idx="23">
                  <c:v>8.6999999999999994E-2</c:v>
                </c:pt>
                <c:pt idx="24">
                  <c:v>8.5000000000000006E-2</c:v>
                </c:pt>
                <c:pt idx="25">
                  <c:v>9.0999999999999998E-2</c:v>
                </c:pt>
                <c:pt idx="26">
                  <c:v>7.4999999999999997E-2</c:v>
                </c:pt>
                <c:pt idx="27">
                  <c:v>7.5999999999999998E-2</c:v>
                </c:pt>
                <c:pt idx="28">
                  <c:v>7.5999999999999998E-2</c:v>
                </c:pt>
                <c:pt idx="29">
                  <c:v>9.2999999999999999E-2</c:v>
                </c:pt>
              </c:numCache>
            </c:numRef>
          </c:val>
          <c:smooth val="0"/>
          <c:extLst>
            <c:ext xmlns:c16="http://schemas.microsoft.com/office/drawing/2014/chart" uri="{C3380CC4-5D6E-409C-BE32-E72D297353CC}">
              <c16:uniqueId val="{00000001-D915-FC4C-93BD-63742B417551}"/>
            </c:ext>
          </c:extLst>
        </c:ser>
        <c:dLbls>
          <c:showLegendKey val="0"/>
          <c:showVal val="0"/>
          <c:showCatName val="0"/>
          <c:showSerName val="0"/>
          <c:showPercent val="0"/>
          <c:showBubbleSize val="0"/>
        </c:dLbls>
        <c:smooth val="0"/>
        <c:axId val="1830687056"/>
        <c:axId val="1896797184"/>
      </c:lineChart>
      <c:catAx>
        <c:axId val="1830687056"/>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797184"/>
        <c:crosses val="autoZero"/>
        <c:auto val="1"/>
        <c:lblAlgn val="ctr"/>
        <c:lblOffset val="100"/>
        <c:noMultiLvlLbl val="0"/>
      </c:catAx>
      <c:valAx>
        <c:axId val="18967971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687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k%</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vR!$F$2:$F$31</c:f>
              <c:numCache>
                <c:formatCode>0.00%</c:formatCode>
                <c:ptCount val="30"/>
                <c:pt idx="0">
                  <c:v>0.19900000000000001</c:v>
                </c:pt>
                <c:pt idx="1">
                  <c:v>0.24099999999999999</c:v>
                </c:pt>
                <c:pt idx="2">
                  <c:v>0.21099999999999999</c:v>
                </c:pt>
                <c:pt idx="3">
                  <c:v>0.25</c:v>
                </c:pt>
                <c:pt idx="4">
                  <c:v>0.28899999999999998</c:v>
                </c:pt>
                <c:pt idx="5">
                  <c:v>0.23200000000000001</c:v>
                </c:pt>
                <c:pt idx="6">
                  <c:v>0.20599999999999999</c:v>
                </c:pt>
                <c:pt idx="7">
                  <c:v>0.252</c:v>
                </c:pt>
                <c:pt idx="8">
                  <c:v>0.26500000000000001</c:v>
                </c:pt>
                <c:pt idx="9">
                  <c:v>0.23699999999999999</c:v>
                </c:pt>
                <c:pt idx="10">
                  <c:v>0.23899999999999999</c:v>
                </c:pt>
                <c:pt idx="11">
                  <c:v>0.16600000000000001</c:v>
                </c:pt>
                <c:pt idx="12">
                  <c:v>0.26400000000000001</c:v>
                </c:pt>
                <c:pt idx="13">
                  <c:v>0.23300000000000001</c:v>
                </c:pt>
                <c:pt idx="14">
                  <c:v>0.29199999999999998</c:v>
                </c:pt>
                <c:pt idx="15">
                  <c:v>0.224</c:v>
                </c:pt>
                <c:pt idx="16">
                  <c:v>0.23899999999999999</c:v>
                </c:pt>
                <c:pt idx="17">
                  <c:v>0.21199999999999999</c:v>
                </c:pt>
                <c:pt idx="18">
                  <c:v>0.251</c:v>
                </c:pt>
                <c:pt idx="19">
                  <c:v>0.22700000000000001</c:v>
                </c:pt>
                <c:pt idx="20">
                  <c:v>0.221</c:v>
                </c:pt>
                <c:pt idx="21">
                  <c:v>0.254</c:v>
                </c:pt>
                <c:pt idx="22">
                  <c:v>0.27</c:v>
                </c:pt>
                <c:pt idx="23">
                  <c:v>0.19600000000000001</c:v>
                </c:pt>
                <c:pt idx="24">
                  <c:v>0.254</c:v>
                </c:pt>
                <c:pt idx="25">
                  <c:v>0.249</c:v>
                </c:pt>
                <c:pt idx="26">
                  <c:v>0.24399999999999999</c:v>
                </c:pt>
                <c:pt idx="27">
                  <c:v>0.24</c:v>
                </c:pt>
                <c:pt idx="28">
                  <c:v>0.26</c:v>
                </c:pt>
                <c:pt idx="29">
                  <c:v>0.26800000000000002</c:v>
                </c:pt>
              </c:numCache>
            </c:numRef>
          </c:val>
          <c:smooth val="0"/>
          <c:extLst>
            <c:ext xmlns:c16="http://schemas.microsoft.com/office/drawing/2014/chart" uri="{C3380CC4-5D6E-409C-BE32-E72D297353CC}">
              <c16:uniqueId val="{00000000-23F6-8E47-81CD-BC8E22A077EA}"/>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vR!$L$2:$L$31</c:f>
              <c:numCache>
                <c:formatCode>0.00%</c:formatCode>
                <c:ptCount val="30"/>
                <c:pt idx="0">
                  <c:v>0.185</c:v>
                </c:pt>
                <c:pt idx="1">
                  <c:v>0.252</c:v>
                </c:pt>
                <c:pt idx="2">
                  <c:v>0.153</c:v>
                </c:pt>
                <c:pt idx="3">
                  <c:v>0.217</c:v>
                </c:pt>
                <c:pt idx="4">
                  <c:v>0.17899999999999999</c:v>
                </c:pt>
                <c:pt idx="5">
                  <c:v>0.18099999999999999</c:v>
                </c:pt>
                <c:pt idx="6">
                  <c:v>0.215</c:v>
                </c:pt>
                <c:pt idx="7">
                  <c:v>0.215</c:v>
                </c:pt>
                <c:pt idx="8">
                  <c:v>0.26400000000000001</c:v>
                </c:pt>
                <c:pt idx="9">
                  <c:v>0.21099999999999999</c:v>
                </c:pt>
                <c:pt idx="10">
                  <c:v>0.17699999999999999</c:v>
                </c:pt>
                <c:pt idx="11">
                  <c:v>0.223</c:v>
                </c:pt>
                <c:pt idx="12">
                  <c:v>0.20300000000000001</c:v>
                </c:pt>
                <c:pt idx="13">
                  <c:v>0.214</c:v>
                </c:pt>
                <c:pt idx="14">
                  <c:v>0.20899999999999999</c:v>
                </c:pt>
                <c:pt idx="15">
                  <c:v>0.22</c:v>
                </c:pt>
                <c:pt idx="16">
                  <c:v>0.20799999999999999</c:v>
                </c:pt>
                <c:pt idx="17">
                  <c:v>0.24399999999999999</c:v>
                </c:pt>
                <c:pt idx="18">
                  <c:v>0.25700000000000001</c:v>
                </c:pt>
                <c:pt idx="19">
                  <c:v>0.253</c:v>
                </c:pt>
                <c:pt idx="20">
                  <c:v>0.20100000000000001</c:v>
                </c:pt>
                <c:pt idx="21">
                  <c:v>0.214</c:v>
                </c:pt>
                <c:pt idx="22">
                  <c:v>0.23</c:v>
                </c:pt>
                <c:pt idx="23">
                  <c:v>0.25600000000000001</c:v>
                </c:pt>
                <c:pt idx="24">
                  <c:v>0.24099999999999999</c:v>
                </c:pt>
                <c:pt idx="25">
                  <c:v>0.216</c:v>
                </c:pt>
                <c:pt idx="26">
                  <c:v>0.26200000000000001</c:v>
                </c:pt>
                <c:pt idx="27">
                  <c:v>0.221</c:v>
                </c:pt>
                <c:pt idx="28">
                  <c:v>0.26200000000000001</c:v>
                </c:pt>
                <c:pt idx="29">
                  <c:v>0.26800000000000002</c:v>
                </c:pt>
              </c:numCache>
            </c:numRef>
          </c:val>
          <c:smooth val="0"/>
          <c:extLst>
            <c:ext xmlns:c16="http://schemas.microsoft.com/office/drawing/2014/chart" uri="{C3380CC4-5D6E-409C-BE32-E72D297353CC}">
              <c16:uniqueId val="{00000001-23F6-8E47-81CD-BC8E22A077EA}"/>
            </c:ext>
          </c:extLst>
        </c:ser>
        <c:dLbls>
          <c:showLegendKey val="0"/>
          <c:showVal val="0"/>
          <c:showCatName val="0"/>
          <c:showSerName val="0"/>
          <c:showPercent val="0"/>
          <c:showBubbleSize val="0"/>
        </c:dLbls>
        <c:smooth val="0"/>
        <c:axId val="1830687056"/>
        <c:axId val="1896797184"/>
      </c:lineChart>
      <c:catAx>
        <c:axId val="1830687056"/>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797184"/>
        <c:crosses val="autoZero"/>
        <c:auto val="1"/>
        <c:lblAlgn val="ctr"/>
        <c:lblOffset val="100"/>
        <c:noMultiLvlLbl val="0"/>
      </c:catAx>
      <c:valAx>
        <c:axId val="18967971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687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wOBA</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vR!$B$2:$B$31</c:f>
              <c:numCache>
                <c:formatCode>General</c:formatCode>
                <c:ptCount val="30"/>
                <c:pt idx="0">
                  <c:v>0.35299999999999998</c:v>
                </c:pt>
                <c:pt idx="1">
                  <c:v>0.34899999999999998</c:v>
                </c:pt>
                <c:pt idx="2">
                  <c:v>0.34200000000000003</c:v>
                </c:pt>
                <c:pt idx="3">
                  <c:v>0.33700000000000002</c:v>
                </c:pt>
                <c:pt idx="4">
                  <c:v>0.32800000000000001</c:v>
                </c:pt>
                <c:pt idx="5">
                  <c:v>0.32600000000000001</c:v>
                </c:pt>
                <c:pt idx="6">
                  <c:v>0.32400000000000001</c:v>
                </c:pt>
                <c:pt idx="7">
                  <c:v>0.32300000000000001</c:v>
                </c:pt>
                <c:pt idx="8">
                  <c:v>0.31900000000000001</c:v>
                </c:pt>
                <c:pt idx="9">
                  <c:v>0.317</c:v>
                </c:pt>
                <c:pt idx="10">
                  <c:v>0.315</c:v>
                </c:pt>
                <c:pt idx="11">
                  <c:v>0.315</c:v>
                </c:pt>
                <c:pt idx="12">
                  <c:v>0.314</c:v>
                </c:pt>
                <c:pt idx="13">
                  <c:v>0.31</c:v>
                </c:pt>
                <c:pt idx="14">
                  <c:v>0.309</c:v>
                </c:pt>
                <c:pt idx="15">
                  <c:v>0.30599999999999999</c:v>
                </c:pt>
                <c:pt idx="16">
                  <c:v>0.30399999999999999</c:v>
                </c:pt>
                <c:pt idx="17">
                  <c:v>0.30399999999999999</c:v>
                </c:pt>
                <c:pt idx="18">
                  <c:v>0.30199999999999999</c:v>
                </c:pt>
                <c:pt idx="19">
                  <c:v>0.3</c:v>
                </c:pt>
                <c:pt idx="20">
                  <c:v>0.29899999999999999</c:v>
                </c:pt>
                <c:pt idx="21">
                  <c:v>0.29899999999999999</c:v>
                </c:pt>
                <c:pt idx="22">
                  <c:v>0.29499999999999998</c:v>
                </c:pt>
                <c:pt idx="23">
                  <c:v>0.29499999999999998</c:v>
                </c:pt>
                <c:pt idx="24">
                  <c:v>0.29199999999999998</c:v>
                </c:pt>
                <c:pt idx="25">
                  <c:v>0.29199999999999998</c:v>
                </c:pt>
                <c:pt idx="26">
                  <c:v>0.28999999999999998</c:v>
                </c:pt>
                <c:pt idx="27">
                  <c:v>0.28699999999999998</c:v>
                </c:pt>
                <c:pt idx="28">
                  <c:v>0.27900000000000003</c:v>
                </c:pt>
                <c:pt idx="29">
                  <c:v>0.27800000000000002</c:v>
                </c:pt>
              </c:numCache>
            </c:numRef>
          </c:val>
          <c:smooth val="0"/>
          <c:extLst>
            <c:ext xmlns:c16="http://schemas.microsoft.com/office/drawing/2014/chart" uri="{C3380CC4-5D6E-409C-BE32-E72D297353CC}">
              <c16:uniqueId val="{00000000-3DA5-4E44-903D-BBC922BFD3FB}"/>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vR!$H$2:$H$31</c:f>
              <c:numCache>
                <c:formatCode>General</c:formatCode>
                <c:ptCount val="30"/>
                <c:pt idx="0">
                  <c:v>0.36899999999999999</c:v>
                </c:pt>
                <c:pt idx="1">
                  <c:v>0.34799999999999998</c:v>
                </c:pt>
                <c:pt idx="2">
                  <c:v>0.34799999999999998</c:v>
                </c:pt>
                <c:pt idx="3">
                  <c:v>0.34499999999999997</c:v>
                </c:pt>
                <c:pt idx="4">
                  <c:v>0.34499999999999997</c:v>
                </c:pt>
                <c:pt idx="5">
                  <c:v>0.34399999999999997</c:v>
                </c:pt>
                <c:pt idx="6">
                  <c:v>0.34300000000000003</c:v>
                </c:pt>
                <c:pt idx="7">
                  <c:v>0.34300000000000003</c:v>
                </c:pt>
                <c:pt idx="8">
                  <c:v>0.34200000000000003</c:v>
                </c:pt>
                <c:pt idx="9">
                  <c:v>0.34100000000000003</c:v>
                </c:pt>
                <c:pt idx="10">
                  <c:v>0.33800000000000002</c:v>
                </c:pt>
                <c:pt idx="11">
                  <c:v>0.33600000000000002</c:v>
                </c:pt>
                <c:pt idx="12">
                  <c:v>0.33100000000000002</c:v>
                </c:pt>
                <c:pt idx="13">
                  <c:v>0.33100000000000002</c:v>
                </c:pt>
                <c:pt idx="14">
                  <c:v>0.32900000000000001</c:v>
                </c:pt>
                <c:pt idx="15">
                  <c:v>0.32700000000000001</c:v>
                </c:pt>
                <c:pt idx="16">
                  <c:v>0.32600000000000001</c:v>
                </c:pt>
                <c:pt idx="17">
                  <c:v>0.32400000000000001</c:v>
                </c:pt>
                <c:pt idx="18">
                  <c:v>0.32</c:v>
                </c:pt>
                <c:pt idx="19">
                  <c:v>0.317</c:v>
                </c:pt>
                <c:pt idx="20">
                  <c:v>0.316</c:v>
                </c:pt>
                <c:pt idx="21">
                  <c:v>0.316</c:v>
                </c:pt>
                <c:pt idx="22">
                  <c:v>0.311</c:v>
                </c:pt>
                <c:pt idx="23">
                  <c:v>0.309</c:v>
                </c:pt>
                <c:pt idx="24">
                  <c:v>0.309</c:v>
                </c:pt>
                <c:pt idx="25">
                  <c:v>0.30599999999999999</c:v>
                </c:pt>
                <c:pt idx="26">
                  <c:v>0.30099999999999999</c:v>
                </c:pt>
                <c:pt idx="27">
                  <c:v>0.28499999999999998</c:v>
                </c:pt>
                <c:pt idx="28">
                  <c:v>0.28299999999999997</c:v>
                </c:pt>
                <c:pt idx="29">
                  <c:v>0.28100000000000003</c:v>
                </c:pt>
              </c:numCache>
            </c:numRef>
          </c:val>
          <c:smooth val="0"/>
          <c:extLst>
            <c:ext xmlns:c16="http://schemas.microsoft.com/office/drawing/2014/chart" uri="{C3380CC4-5D6E-409C-BE32-E72D297353CC}">
              <c16:uniqueId val="{00000001-3DA5-4E44-903D-BBC922BFD3FB}"/>
            </c:ext>
          </c:extLst>
        </c:ser>
        <c:dLbls>
          <c:showLegendKey val="0"/>
          <c:showVal val="0"/>
          <c:showCatName val="0"/>
          <c:showSerName val="0"/>
          <c:showPercent val="0"/>
          <c:showBubbleSize val="0"/>
        </c:dLbls>
        <c:smooth val="0"/>
        <c:axId val="1836487248"/>
        <c:axId val="1836415856"/>
      </c:lineChart>
      <c:catAx>
        <c:axId val="1836487248"/>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6415856"/>
        <c:crosses val="autoZero"/>
        <c:auto val="1"/>
        <c:lblAlgn val="ctr"/>
        <c:lblOffset val="100"/>
        <c:noMultiLvlLbl val="0"/>
      </c:catAx>
      <c:valAx>
        <c:axId val="1836415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6487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wOBA</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vL!$B$2:$B$31</c:f>
              <c:numCache>
                <c:formatCode>General</c:formatCode>
                <c:ptCount val="30"/>
                <c:pt idx="0">
                  <c:v>0.36</c:v>
                </c:pt>
                <c:pt idx="1">
                  <c:v>0.35</c:v>
                </c:pt>
                <c:pt idx="2">
                  <c:v>0.34</c:v>
                </c:pt>
                <c:pt idx="3">
                  <c:v>0.33600000000000002</c:v>
                </c:pt>
                <c:pt idx="4">
                  <c:v>0.33100000000000002</c:v>
                </c:pt>
                <c:pt idx="5">
                  <c:v>0.32700000000000001</c:v>
                </c:pt>
                <c:pt idx="6">
                  <c:v>0.32100000000000001</c:v>
                </c:pt>
                <c:pt idx="7">
                  <c:v>0.31900000000000001</c:v>
                </c:pt>
                <c:pt idx="8">
                  <c:v>0.318</c:v>
                </c:pt>
                <c:pt idx="9">
                  <c:v>0.318</c:v>
                </c:pt>
                <c:pt idx="10">
                  <c:v>0.317</c:v>
                </c:pt>
                <c:pt idx="11">
                  <c:v>0.316</c:v>
                </c:pt>
                <c:pt idx="12">
                  <c:v>0.31</c:v>
                </c:pt>
                <c:pt idx="13">
                  <c:v>0.309</c:v>
                </c:pt>
                <c:pt idx="14">
                  <c:v>0.308</c:v>
                </c:pt>
                <c:pt idx="15">
                  <c:v>0.307</c:v>
                </c:pt>
                <c:pt idx="16">
                  <c:v>0.307</c:v>
                </c:pt>
                <c:pt idx="17">
                  <c:v>0.30199999999999999</c:v>
                </c:pt>
                <c:pt idx="18">
                  <c:v>0.29099999999999998</c:v>
                </c:pt>
                <c:pt idx="19">
                  <c:v>0.28899999999999998</c:v>
                </c:pt>
                <c:pt idx="20">
                  <c:v>0.28699999999999998</c:v>
                </c:pt>
                <c:pt idx="21">
                  <c:v>0.28599999999999998</c:v>
                </c:pt>
                <c:pt idx="22">
                  <c:v>0.28399999999999997</c:v>
                </c:pt>
                <c:pt idx="23">
                  <c:v>0.28000000000000003</c:v>
                </c:pt>
                <c:pt idx="24">
                  <c:v>0.27400000000000002</c:v>
                </c:pt>
                <c:pt idx="25">
                  <c:v>0.26600000000000001</c:v>
                </c:pt>
                <c:pt idx="26">
                  <c:v>0.26400000000000001</c:v>
                </c:pt>
                <c:pt idx="27">
                  <c:v>0.255</c:v>
                </c:pt>
                <c:pt idx="28">
                  <c:v>0.24299999999999999</c:v>
                </c:pt>
                <c:pt idx="29">
                  <c:v>0.22600000000000001</c:v>
                </c:pt>
              </c:numCache>
            </c:numRef>
          </c:val>
          <c:smooth val="0"/>
          <c:extLst>
            <c:ext xmlns:c16="http://schemas.microsoft.com/office/drawing/2014/chart" uri="{C3380CC4-5D6E-409C-BE32-E72D297353CC}">
              <c16:uniqueId val="{00000000-648E-0940-9469-B677F017ECF9}"/>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vL!$H$2:$H$31</c:f>
              <c:numCache>
                <c:formatCode>General</c:formatCode>
                <c:ptCount val="30"/>
                <c:pt idx="0">
                  <c:v>0.379</c:v>
                </c:pt>
                <c:pt idx="1">
                  <c:v>0.36499999999999999</c:v>
                </c:pt>
                <c:pt idx="2">
                  <c:v>0.36099999999999999</c:v>
                </c:pt>
                <c:pt idx="3">
                  <c:v>0.36099999999999999</c:v>
                </c:pt>
                <c:pt idx="4">
                  <c:v>0.35799999999999998</c:v>
                </c:pt>
                <c:pt idx="5">
                  <c:v>0.35199999999999998</c:v>
                </c:pt>
                <c:pt idx="6">
                  <c:v>0.35199999999999998</c:v>
                </c:pt>
                <c:pt idx="7">
                  <c:v>0.35099999999999998</c:v>
                </c:pt>
                <c:pt idx="8">
                  <c:v>0.34599999999999997</c:v>
                </c:pt>
                <c:pt idx="9">
                  <c:v>0.34499999999999997</c:v>
                </c:pt>
                <c:pt idx="10">
                  <c:v>0.34399999999999997</c:v>
                </c:pt>
                <c:pt idx="11">
                  <c:v>0.33800000000000002</c:v>
                </c:pt>
                <c:pt idx="12">
                  <c:v>0.33600000000000002</c:v>
                </c:pt>
                <c:pt idx="13">
                  <c:v>0.33300000000000002</c:v>
                </c:pt>
                <c:pt idx="14">
                  <c:v>0.32900000000000001</c:v>
                </c:pt>
                <c:pt idx="15">
                  <c:v>0.32800000000000001</c:v>
                </c:pt>
                <c:pt idx="16">
                  <c:v>0.32600000000000001</c:v>
                </c:pt>
                <c:pt idx="17">
                  <c:v>0.32500000000000001</c:v>
                </c:pt>
                <c:pt idx="18">
                  <c:v>0.32300000000000001</c:v>
                </c:pt>
                <c:pt idx="19">
                  <c:v>0.32200000000000001</c:v>
                </c:pt>
                <c:pt idx="20">
                  <c:v>0.32200000000000001</c:v>
                </c:pt>
                <c:pt idx="21">
                  <c:v>0.31900000000000001</c:v>
                </c:pt>
                <c:pt idx="22">
                  <c:v>0.313</c:v>
                </c:pt>
                <c:pt idx="23">
                  <c:v>0.31</c:v>
                </c:pt>
                <c:pt idx="24">
                  <c:v>0.31</c:v>
                </c:pt>
                <c:pt idx="25">
                  <c:v>0.31</c:v>
                </c:pt>
                <c:pt idx="26">
                  <c:v>0.307</c:v>
                </c:pt>
                <c:pt idx="27">
                  <c:v>0.30099999999999999</c:v>
                </c:pt>
                <c:pt idx="28">
                  <c:v>0.28999999999999998</c:v>
                </c:pt>
                <c:pt idx="29">
                  <c:v>0.28899999999999998</c:v>
                </c:pt>
              </c:numCache>
            </c:numRef>
          </c:val>
          <c:smooth val="0"/>
          <c:extLst>
            <c:ext xmlns:c16="http://schemas.microsoft.com/office/drawing/2014/chart" uri="{C3380CC4-5D6E-409C-BE32-E72D297353CC}">
              <c16:uniqueId val="{00000001-648E-0940-9469-B677F017ECF9}"/>
            </c:ext>
          </c:extLst>
        </c:ser>
        <c:dLbls>
          <c:showLegendKey val="0"/>
          <c:showVal val="0"/>
          <c:showCatName val="0"/>
          <c:showSerName val="0"/>
          <c:showPercent val="0"/>
          <c:showBubbleSize val="0"/>
        </c:dLbls>
        <c:smooth val="0"/>
        <c:axId val="1898902288"/>
        <c:axId val="1898169424"/>
      </c:lineChart>
      <c:catAx>
        <c:axId val="1898902288"/>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8169424"/>
        <c:crosses val="autoZero"/>
        <c:auto val="1"/>
        <c:lblAlgn val="ctr"/>
        <c:lblOffset val="100"/>
        <c:noMultiLvlLbl val="0"/>
      </c:catAx>
      <c:valAx>
        <c:axId val="1898169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8902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wRC+</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vL!$C$2:$C$31</c:f>
              <c:numCache>
                <c:formatCode>General</c:formatCode>
                <c:ptCount val="30"/>
                <c:pt idx="0">
                  <c:v>128</c:v>
                </c:pt>
                <c:pt idx="1">
                  <c:v>102</c:v>
                </c:pt>
                <c:pt idx="2">
                  <c:v>108</c:v>
                </c:pt>
                <c:pt idx="3">
                  <c:v>109</c:v>
                </c:pt>
                <c:pt idx="4">
                  <c:v>104</c:v>
                </c:pt>
                <c:pt idx="5">
                  <c:v>104</c:v>
                </c:pt>
                <c:pt idx="6">
                  <c:v>99</c:v>
                </c:pt>
                <c:pt idx="7">
                  <c:v>97</c:v>
                </c:pt>
                <c:pt idx="8">
                  <c:v>88</c:v>
                </c:pt>
                <c:pt idx="9">
                  <c:v>92</c:v>
                </c:pt>
                <c:pt idx="10">
                  <c:v>93</c:v>
                </c:pt>
                <c:pt idx="11">
                  <c:v>99</c:v>
                </c:pt>
                <c:pt idx="12">
                  <c:v>96</c:v>
                </c:pt>
                <c:pt idx="13">
                  <c:v>93</c:v>
                </c:pt>
                <c:pt idx="14">
                  <c:v>85</c:v>
                </c:pt>
                <c:pt idx="15">
                  <c:v>95</c:v>
                </c:pt>
                <c:pt idx="16">
                  <c:v>93</c:v>
                </c:pt>
                <c:pt idx="17">
                  <c:v>82</c:v>
                </c:pt>
                <c:pt idx="18">
                  <c:v>79</c:v>
                </c:pt>
                <c:pt idx="19">
                  <c:v>74</c:v>
                </c:pt>
                <c:pt idx="20">
                  <c:v>76</c:v>
                </c:pt>
                <c:pt idx="21">
                  <c:v>78</c:v>
                </c:pt>
                <c:pt idx="22">
                  <c:v>76</c:v>
                </c:pt>
                <c:pt idx="23">
                  <c:v>68</c:v>
                </c:pt>
                <c:pt idx="24">
                  <c:v>67</c:v>
                </c:pt>
                <c:pt idx="25">
                  <c:v>60</c:v>
                </c:pt>
                <c:pt idx="26">
                  <c:v>59</c:v>
                </c:pt>
                <c:pt idx="27">
                  <c:v>48</c:v>
                </c:pt>
                <c:pt idx="28">
                  <c:v>47</c:v>
                </c:pt>
                <c:pt idx="29">
                  <c:v>37</c:v>
                </c:pt>
              </c:numCache>
            </c:numRef>
          </c:val>
          <c:smooth val="0"/>
          <c:extLst>
            <c:ext xmlns:c16="http://schemas.microsoft.com/office/drawing/2014/chart" uri="{C3380CC4-5D6E-409C-BE32-E72D297353CC}">
              <c16:uniqueId val="{00000000-D542-DB47-AF3F-3B64C59C9145}"/>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vL!$I$2:$I$31</c:f>
              <c:numCache>
                <c:formatCode>General</c:formatCode>
                <c:ptCount val="30"/>
                <c:pt idx="0">
                  <c:v>139</c:v>
                </c:pt>
                <c:pt idx="1">
                  <c:v>131</c:v>
                </c:pt>
                <c:pt idx="2">
                  <c:v>127</c:v>
                </c:pt>
                <c:pt idx="3">
                  <c:v>120</c:v>
                </c:pt>
                <c:pt idx="4">
                  <c:v>118</c:v>
                </c:pt>
                <c:pt idx="5">
                  <c:v>120</c:v>
                </c:pt>
                <c:pt idx="6">
                  <c:v>123</c:v>
                </c:pt>
                <c:pt idx="7">
                  <c:v>112</c:v>
                </c:pt>
                <c:pt idx="8">
                  <c:v>115</c:v>
                </c:pt>
                <c:pt idx="9">
                  <c:v>111</c:v>
                </c:pt>
                <c:pt idx="10">
                  <c:v>119</c:v>
                </c:pt>
                <c:pt idx="11">
                  <c:v>115</c:v>
                </c:pt>
                <c:pt idx="12">
                  <c:v>110</c:v>
                </c:pt>
                <c:pt idx="13">
                  <c:v>102</c:v>
                </c:pt>
                <c:pt idx="14">
                  <c:v>96</c:v>
                </c:pt>
                <c:pt idx="15">
                  <c:v>100</c:v>
                </c:pt>
                <c:pt idx="16">
                  <c:v>87</c:v>
                </c:pt>
                <c:pt idx="17">
                  <c:v>102</c:v>
                </c:pt>
                <c:pt idx="18">
                  <c:v>106</c:v>
                </c:pt>
                <c:pt idx="19">
                  <c:v>96</c:v>
                </c:pt>
                <c:pt idx="20">
                  <c:v>99</c:v>
                </c:pt>
                <c:pt idx="21">
                  <c:v>96</c:v>
                </c:pt>
                <c:pt idx="22">
                  <c:v>94</c:v>
                </c:pt>
                <c:pt idx="23">
                  <c:v>89</c:v>
                </c:pt>
                <c:pt idx="24">
                  <c:v>82</c:v>
                </c:pt>
                <c:pt idx="25">
                  <c:v>91</c:v>
                </c:pt>
                <c:pt idx="26">
                  <c:v>90</c:v>
                </c:pt>
                <c:pt idx="27">
                  <c:v>86</c:v>
                </c:pt>
                <c:pt idx="28">
                  <c:v>79</c:v>
                </c:pt>
                <c:pt idx="29">
                  <c:v>76</c:v>
                </c:pt>
              </c:numCache>
            </c:numRef>
          </c:val>
          <c:smooth val="0"/>
          <c:extLst>
            <c:ext xmlns:c16="http://schemas.microsoft.com/office/drawing/2014/chart" uri="{C3380CC4-5D6E-409C-BE32-E72D297353CC}">
              <c16:uniqueId val="{00000001-D542-DB47-AF3F-3B64C59C9145}"/>
            </c:ext>
          </c:extLst>
        </c:ser>
        <c:dLbls>
          <c:showLegendKey val="0"/>
          <c:showVal val="0"/>
          <c:showCatName val="0"/>
          <c:showSerName val="0"/>
          <c:showPercent val="0"/>
          <c:showBubbleSize val="0"/>
        </c:dLbls>
        <c:smooth val="0"/>
        <c:axId val="1898902288"/>
        <c:axId val="1898169424"/>
      </c:lineChart>
      <c:catAx>
        <c:axId val="1898902288"/>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8169424"/>
        <c:crosses val="autoZero"/>
        <c:auto val="1"/>
        <c:lblAlgn val="ctr"/>
        <c:lblOffset val="100"/>
        <c:noMultiLvlLbl val="0"/>
      </c:catAx>
      <c:valAx>
        <c:axId val="1898169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8902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ISO</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vL!$D$2:$D$31</c:f>
              <c:numCache>
                <c:formatCode>General</c:formatCode>
                <c:ptCount val="30"/>
                <c:pt idx="0">
                  <c:v>0.19700000000000001</c:v>
                </c:pt>
                <c:pt idx="1">
                  <c:v>0.20499999999999999</c:v>
                </c:pt>
                <c:pt idx="2">
                  <c:v>0.20599999999999999</c:v>
                </c:pt>
                <c:pt idx="3">
                  <c:v>0.23699999999999999</c:v>
                </c:pt>
                <c:pt idx="4">
                  <c:v>0.20399999999999999</c:v>
                </c:pt>
                <c:pt idx="5">
                  <c:v>0.20200000000000001</c:v>
                </c:pt>
                <c:pt idx="6">
                  <c:v>0.154</c:v>
                </c:pt>
                <c:pt idx="7">
                  <c:v>0.187</c:v>
                </c:pt>
                <c:pt idx="8">
                  <c:v>0.22</c:v>
                </c:pt>
                <c:pt idx="9">
                  <c:v>0.17299999999999999</c:v>
                </c:pt>
                <c:pt idx="10">
                  <c:v>0.20699999999999999</c:v>
                </c:pt>
                <c:pt idx="11">
                  <c:v>0.129</c:v>
                </c:pt>
                <c:pt idx="12">
                  <c:v>0.14499999999999999</c:v>
                </c:pt>
                <c:pt idx="13">
                  <c:v>0.11799999999999999</c:v>
                </c:pt>
                <c:pt idx="14">
                  <c:v>0.124</c:v>
                </c:pt>
                <c:pt idx="15">
                  <c:v>0.16600000000000001</c:v>
                </c:pt>
                <c:pt idx="16">
                  <c:v>0.21299999999999999</c:v>
                </c:pt>
                <c:pt idx="17">
                  <c:v>0.13600000000000001</c:v>
                </c:pt>
                <c:pt idx="18">
                  <c:v>9.4E-2</c:v>
                </c:pt>
                <c:pt idx="19">
                  <c:v>0.15</c:v>
                </c:pt>
                <c:pt idx="20">
                  <c:v>0.109</c:v>
                </c:pt>
                <c:pt idx="21">
                  <c:v>0.214</c:v>
                </c:pt>
                <c:pt idx="22">
                  <c:v>0.11700000000000001</c:v>
                </c:pt>
                <c:pt idx="23">
                  <c:v>0.11700000000000001</c:v>
                </c:pt>
                <c:pt idx="24">
                  <c:v>0.123</c:v>
                </c:pt>
                <c:pt idx="25">
                  <c:v>9.7000000000000003E-2</c:v>
                </c:pt>
                <c:pt idx="26">
                  <c:v>8.2000000000000003E-2</c:v>
                </c:pt>
                <c:pt idx="27">
                  <c:v>0.06</c:v>
                </c:pt>
                <c:pt idx="28">
                  <c:v>5.7000000000000002E-2</c:v>
                </c:pt>
                <c:pt idx="29">
                  <c:v>5.7000000000000002E-2</c:v>
                </c:pt>
              </c:numCache>
            </c:numRef>
          </c:val>
          <c:smooth val="0"/>
          <c:extLst>
            <c:ext xmlns:c16="http://schemas.microsoft.com/office/drawing/2014/chart" uri="{C3380CC4-5D6E-409C-BE32-E72D297353CC}">
              <c16:uniqueId val="{00000000-17DA-F147-B1B9-48659A662470}"/>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vL!$J$2:$J$31</c:f>
              <c:numCache>
                <c:formatCode>General</c:formatCode>
                <c:ptCount val="30"/>
                <c:pt idx="0">
                  <c:v>0.27300000000000002</c:v>
                </c:pt>
                <c:pt idx="1">
                  <c:v>0.246</c:v>
                </c:pt>
                <c:pt idx="2">
                  <c:v>0.23200000000000001</c:v>
                </c:pt>
                <c:pt idx="3">
                  <c:v>0.19600000000000001</c:v>
                </c:pt>
                <c:pt idx="4">
                  <c:v>0.23200000000000001</c:v>
                </c:pt>
                <c:pt idx="5">
                  <c:v>0.221</c:v>
                </c:pt>
                <c:pt idx="6">
                  <c:v>0.215</c:v>
                </c:pt>
                <c:pt idx="7">
                  <c:v>0.24</c:v>
                </c:pt>
                <c:pt idx="8">
                  <c:v>0.20300000000000001</c:v>
                </c:pt>
                <c:pt idx="9">
                  <c:v>0.23899999999999999</c:v>
                </c:pt>
                <c:pt idx="10">
                  <c:v>0.215</c:v>
                </c:pt>
                <c:pt idx="11">
                  <c:v>0.215</c:v>
                </c:pt>
                <c:pt idx="12">
                  <c:v>0.16300000000000001</c:v>
                </c:pt>
                <c:pt idx="13">
                  <c:v>0.21</c:v>
                </c:pt>
                <c:pt idx="14">
                  <c:v>0.17699999999999999</c:v>
                </c:pt>
                <c:pt idx="15">
                  <c:v>0.186</c:v>
                </c:pt>
                <c:pt idx="16">
                  <c:v>0.20699999999999999</c:v>
                </c:pt>
                <c:pt idx="17">
                  <c:v>0.19</c:v>
                </c:pt>
                <c:pt idx="18">
                  <c:v>0.16600000000000001</c:v>
                </c:pt>
                <c:pt idx="19">
                  <c:v>0.19</c:v>
                </c:pt>
                <c:pt idx="20">
                  <c:v>0.2</c:v>
                </c:pt>
                <c:pt idx="21">
                  <c:v>0.17199999999999999</c:v>
                </c:pt>
                <c:pt idx="22">
                  <c:v>0.159</c:v>
                </c:pt>
                <c:pt idx="23">
                  <c:v>0.16700000000000001</c:v>
                </c:pt>
                <c:pt idx="24">
                  <c:v>0.16700000000000001</c:v>
                </c:pt>
                <c:pt idx="25">
                  <c:v>0.157</c:v>
                </c:pt>
                <c:pt idx="26">
                  <c:v>0.182</c:v>
                </c:pt>
                <c:pt idx="27">
                  <c:v>0.157</c:v>
                </c:pt>
                <c:pt idx="28">
                  <c:v>0.128</c:v>
                </c:pt>
                <c:pt idx="29">
                  <c:v>0.14499999999999999</c:v>
                </c:pt>
              </c:numCache>
            </c:numRef>
          </c:val>
          <c:smooth val="0"/>
          <c:extLst>
            <c:ext xmlns:c16="http://schemas.microsoft.com/office/drawing/2014/chart" uri="{C3380CC4-5D6E-409C-BE32-E72D297353CC}">
              <c16:uniqueId val="{00000001-17DA-F147-B1B9-48659A662470}"/>
            </c:ext>
          </c:extLst>
        </c:ser>
        <c:dLbls>
          <c:showLegendKey val="0"/>
          <c:showVal val="0"/>
          <c:showCatName val="0"/>
          <c:showSerName val="0"/>
          <c:showPercent val="0"/>
          <c:showBubbleSize val="0"/>
        </c:dLbls>
        <c:smooth val="0"/>
        <c:axId val="1898902288"/>
        <c:axId val="1898169424"/>
      </c:lineChart>
      <c:catAx>
        <c:axId val="1898902288"/>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8169424"/>
        <c:crosses val="autoZero"/>
        <c:auto val="1"/>
        <c:lblAlgn val="ctr"/>
        <c:lblOffset val="100"/>
        <c:noMultiLvlLbl val="0"/>
      </c:catAx>
      <c:valAx>
        <c:axId val="1898169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8902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bb%</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34925" cap="rnd">
              <a:solidFill>
                <a:schemeClr val="accent4"/>
              </a:solidFill>
              <a:round/>
            </a:ln>
            <a:effectLst>
              <a:outerShdw blurRad="57150" dist="19050" dir="5400000" algn="ctr" rotWithShape="0">
                <a:srgbClr val="000000">
                  <a:alpha val="63000"/>
                </a:srgbClr>
              </a:outerShdw>
            </a:effectLst>
          </c:spPr>
          <c:marker>
            <c:symbol val="none"/>
          </c:marker>
          <c:val>
            <c:numRef>
              <c:f>vL!$E$2:$E$31</c:f>
              <c:numCache>
                <c:formatCode>0.00%</c:formatCode>
                <c:ptCount val="30"/>
                <c:pt idx="0">
                  <c:v>7.9000000000000001E-2</c:v>
                </c:pt>
                <c:pt idx="1">
                  <c:v>6.5000000000000002E-2</c:v>
                </c:pt>
                <c:pt idx="2">
                  <c:v>9.8000000000000004E-2</c:v>
                </c:pt>
                <c:pt idx="3">
                  <c:v>7.6999999999999999E-2</c:v>
                </c:pt>
                <c:pt idx="4">
                  <c:v>9.0999999999999998E-2</c:v>
                </c:pt>
                <c:pt idx="5">
                  <c:v>0.10199999999999999</c:v>
                </c:pt>
                <c:pt idx="6">
                  <c:v>0.09</c:v>
                </c:pt>
                <c:pt idx="7">
                  <c:v>0.09</c:v>
                </c:pt>
                <c:pt idx="8">
                  <c:v>8.5000000000000006E-2</c:v>
                </c:pt>
                <c:pt idx="9">
                  <c:v>8.3000000000000004E-2</c:v>
                </c:pt>
                <c:pt idx="10">
                  <c:v>6.8000000000000005E-2</c:v>
                </c:pt>
                <c:pt idx="11">
                  <c:v>6.8000000000000005E-2</c:v>
                </c:pt>
                <c:pt idx="12">
                  <c:v>0.111</c:v>
                </c:pt>
                <c:pt idx="13">
                  <c:v>9.2999999999999999E-2</c:v>
                </c:pt>
                <c:pt idx="14">
                  <c:v>9.2999999999999999E-2</c:v>
                </c:pt>
                <c:pt idx="15">
                  <c:v>5.8999999999999997E-2</c:v>
                </c:pt>
                <c:pt idx="16">
                  <c:v>4.3999999999999997E-2</c:v>
                </c:pt>
                <c:pt idx="17">
                  <c:v>7.0000000000000007E-2</c:v>
                </c:pt>
                <c:pt idx="18">
                  <c:v>7.4999999999999997E-2</c:v>
                </c:pt>
                <c:pt idx="19">
                  <c:v>8.3000000000000004E-2</c:v>
                </c:pt>
                <c:pt idx="20">
                  <c:v>4.4999999999999998E-2</c:v>
                </c:pt>
                <c:pt idx="21">
                  <c:v>8.7999999999999995E-2</c:v>
                </c:pt>
                <c:pt idx="22">
                  <c:v>7.4999999999999997E-2</c:v>
                </c:pt>
                <c:pt idx="23">
                  <c:v>7.6999999999999999E-2</c:v>
                </c:pt>
                <c:pt idx="24">
                  <c:v>6.6000000000000003E-2</c:v>
                </c:pt>
                <c:pt idx="25">
                  <c:v>8.1000000000000003E-2</c:v>
                </c:pt>
                <c:pt idx="26">
                  <c:v>7.2999999999999995E-2</c:v>
                </c:pt>
                <c:pt idx="27">
                  <c:v>9.7000000000000003E-2</c:v>
                </c:pt>
                <c:pt idx="28">
                  <c:v>4.5999999999999999E-2</c:v>
                </c:pt>
                <c:pt idx="29">
                  <c:v>6.8000000000000005E-2</c:v>
                </c:pt>
              </c:numCache>
            </c:numRef>
          </c:val>
          <c:smooth val="0"/>
          <c:extLst>
            <c:ext xmlns:c16="http://schemas.microsoft.com/office/drawing/2014/chart" uri="{C3380CC4-5D6E-409C-BE32-E72D297353CC}">
              <c16:uniqueId val="{00000000-7B42-BC49-81B8-37895CEB0966}"/>
            </c:ext>
          </c:extLst>
        </c:ser>
        <c:ser>
          <c:idx val="1"/>
          <c:order val="1"/>
          <c:spPr>
            <a:ln w="34925" cap="rnd">
              <a:solidFill>
                <a:schemeClr val="accent6"/>
              </a:solidFill>
              <a:round/>
            </a:ln>
            <a:effectLst>
              <a:outerShdw blurRad="57150" dist="19050" dir="5400000" algn="ctr" rotWithShape="0">
                <a:srgbClr val="000000">
                  <a:alpha val="63000"/>
                </a:srgbClr>
              </a:outerShdw>
            </a:effectLst>
          </c:spPr>
          <c:marker>
            <c:symbol val="none"/>
          </c:marker>
          <c:val>
            <c:numRef>
              <c:f>vL!$K$2:$K$31</c:f>
              <c:numCache>
                <c:formatCode>0.00%</c:formatCode>
                <c:ptCount val="30"/>
                <c:pt idx="0">
                  <c:v>8.1000000000000003E-2</c:v>
                </c:pt>
                <c:pt idx="1">
                  <c:v>0.127</c:v>
                </c:pt>
                <c:pt idx="2">
                  <c:v>9.8000000000000004E-2</c:v>
                </c:pt>
                <c:pt idx="3">
                  <c:v>9.0999999999999998E-2</c:v>
                </c:pt>
                <c:pt idx="4">
                  <c:v>7.6999999999999999E-2</c:v>
                </c:pt>
                <c:pt idx="5">
                  <c:v>0.111</c:v>
                </c:pt>
                <c:pt idx="6">
                  <c:v>9.1999999999999998E-2</c:v>
                </c:pt>
                <c:pt idx="7">
                  <c:v>9.9000000000000005E-2</c:v>
                </c:pt>
                <c:pt idx="8">
                  <c:v>0.113</c:v>
                </c:pt>
                <c:pt idx="9">
                  <c:v>9.4E-2</c:v>
                </c:pt>
                <c:pt idx="10">
                  <c:v>9.2999999999999999E-2</c:v>
                </c:pt>
                <c:pt idx="11">
                  <c:v>0.108</c:v>
                </c:pt>
                <c:pt idx="12">
                  <c:v>5.8999999999999997E-2</c:v>
                </c:pt>
                <c:pt idx="13">
                  <c:v>0.105</c:v>
                </c:pt>
                <c:pt idx="14">
                  <c:v>9.1999999999999998E-2</c:v>
                </c:pt>
                <c:pt idx="15">
                  <c:v>0.105</c:v>
                </c:pt>
                <c:pt idx="16">
                  <c:v>9.1999999999999998E-2</c:v>
                </c:pt>
                <c:pt idx="17">
                  <c:v>0.10100000000000001</c:v>
                </c:pt>
                <c:pt idx="18">
                  <c:v>0.10299999999999999</c:v>
                </c:pt>
                <c:pt idx="19">
                  <c:v>9.9000000000000005E-2</c:v>
                </c:pt>
                <c:pt idx="20">
                  <c:v>9.0999999999999998E-2</c:v>
                </c:pt>
                <c:pt idx="21">
                  <c:v>6.6000000000000003E-2</c:v>
                </c:pt>
                <c:pt idx="22">
                  <c:v>0.104</c:v>
                </c:pt>
                <c:pt idx="23">
                  <c:v>7.4999999999999997E-2</c:v>
                </c:pt>
                <c:pt idx="24">
                  <c:v>7.6999999999999999E-2</c:v>
                </c:pt>
                <c:pt idx="25">
                  <c:v>6.9000000000000006E-2</c:v>
                </c:pt>
                <c:pt idx="26">
                  <c:v>7.8E-2</c:v>
                </c:pt>
                <c:pt idx="27">
                  <c:v>7.5999999999999998E-2</c:v>
                </c:pt>
                <c:pt idx="28">
                  <c:v>5.7000000000000002E-2</c:v>
                </c:pt>
                <c:pt idx="29">
                  <c:v>4.9000000000000002E-2</c:v>
                </c:pt>
              </c:numCache>
            </c:numRef>
          </c:val>
          <c:smooth val="0"/>
          <c:extLst>
            <c:ext xmlns:c16="http://schemas.microsoft.com/office/drawing/2014/chart" uri="{C3380CC4-5D6E-409C-BE32-E72D297353CC}">
              <c16:uniqueId val="{00000001-7B42-BC49-81B8-37895CEB0966}"/>
            </c:ext>
          </c:extLst>
        </c:ser>
        <c:dLbls>
          <c:showLegendKey val="0"/>
          <c:showVal val="0"/>
          <c:showCatName val="0"/>
          <c:showSerName val="0"/>
          <c:showPercent val="0"/>
          <c:showBubbleSize val="0"/>
        </c:dLbls>
        <c:smooth val="0"/>
        <c:axId val="1898902288"/>
        <c:axId val="1898169424"/>
      </c:lineChart>
      <c:catAx>
        <c:axId val="1898902288"/>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8169424"/>
        <c:crosses val="autoZero"/>
        <c:auto val="1"/>
        <c:lblAlgn val="ctr"/>
        <c:lblOffset val="100"/>
        <c:noMultiLvlLbl val="0"/>
      </c:catAx>
      <c:valAx>
        <c:axId val="18981694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8902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30T17:22:11.399"/>
    </inkml:context>
    <inkml:brush xml:id="br0">
      <inkml:brushProperty name="width" value="0.05" units="cm"/>
      <inkml:brushProperty name="height" value="0.05" units="cm"/>
      <inkml:brushProperty name="color" value="#FFC114"/>
    </inkml:brush>
  </inkml:definitions>
  <inkml:trace contextRef="#ctx0" brushRef="#br0">10 413 24575,'4'-15'0,"-2"4"0,12-3 0,1-1 0,-4 4 0,-1-4 0,-5 1 0,-1 3 0,-3-4 0,4 5 0,-5-4 0,0-2 0,0 0 0,0-3 0,0 8 0,0-4 0,0 5 0,0-4 0,-5 3 0,4-4 0,-3 5 0,4-5 0,-5 4 0,4-3 0,-8 4 0,4-5 0,-1 4 0,-3-4 0,3 5 0,-4 0 0,0 0 0,5 5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17D51-72FE-E145-9E0A-2F94FBCE109A}" type="datetimeFigureOut">
              <a:rPr lang="en-US" smtClean="0"/>
              <a:t>9/30/22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FFF44-0F77-3F43-BBC3-D0A6E84D14E3}" type="slidenum">
              <a:rPr lang="en-US" smtClean="0"/>
              <a:t>‹#›</a:t>
            </a:fld>
            <a:endParaRPr lang="en-US"/>
          </a:p>
        </p:txBody>
      </p:sp>
    </p:spTree>
    <p:extLst>
      <p:ext uri="{BB962C8B-B14F-4D97-AF65-F5344CB8AC3E}">
        <p14:creationId xmlns:p14="http://schemas.microsoft.com/office/powerpoint/2010/main" val="249319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9FFF44-0F77-3F43-BBC3-D0A6E84D14E3}" type="slidenum">
              <a:rPr lang="en-US" smtClean="0"/>
              <a:t>1</a:t>
            </a:fld>
            <a:endParaRPr lang="en-US"/>
          </a:p>
        </p:txBody>
      </p:sp>
    </p:spTree>
    <p:extLst>
      <p:ext uri="{BB962C8B-B14F-4D97-AF65-F5344CB8AC3E}">
        <p14:creationId xmlns:p14="http://schemas.microsoft.com/office/powerpoint/2010/main" val="27434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vL</a:t>
            </a:r>
            <a:r>
              <a:rPr lang="en-US" dirty="0"/>
              <a:t>:</a:t>
            </a:r>
          </a:p>
          <a:p>
            <a:r>
              <a:rPr lang="en-US" dirty="0"/>
              <a:t>This is much more complicated. </a:t>
            </a:r>
          </a:p>
          <a:p>
            <a:r>
              <a:rPr lang="en-US" dirty="0"/>
              <a:t>It’s clear for wRC+, wOBA and ISO that there’s a handedness advantage however, in terms of plate discipline (both k% and bb%) it’s not that clear cut. </a:t>
            </a:r>
          </a:p>
        </p:txBody>
      </p:sp>
      <p:sp>
        <p:nvSpPr>
          <p:cNvPr id="4" name="Slide Number Placeholder 3"/>
          <p:cNvSpPr>
            <a:spLocks noGrp="1"/>
          </p:cNvSpPr>
          <p:nvPr>
            <p:ph type="sldNum" sz="quarter" idx="5"/>
          </p:nvPr>
        </p:nvSpPr>
        <p:spPr/>
        <p:txBody>
          <a:bodyPr/>
          <a:lstStyle/>
          <a:p>
            <a:fld id="{7B9FFF44-0F77-3F43-BBC3-D0A6E84D14E3}" type="slidenum">
              <a:rPr lang="en-US" smtClean="0"/>
              <a:t>10</a:t>
            </a:fld>
            <a:endParaRPr lang="en-US"/>
          </a:p>
        </p:txBody>
      </p:sp>
    </p:spTree>
    <p:extLst>
      <p:ext uri="{BB962C8B-B14F-4D97-AF65-F5344CB8AC3E}">
        <p14:creationId xmlns:p14="http://schemas.microsoft.com/office/powerpoint/2010/main" val="4167958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6050" indent="0">
              <a:lnSpc>
                <a:spcPct val="100000"/>
              </a:lnSpc>
              <a:buNone/>
            </a:pPr>
            <a:r>
              <a:rPr lang="en-US" sz="1200" dirty="0"/>
              <a:t>wRC+</a:t>
            </a:r>
          </a:p>
          <a:p>
            <a:pPr marL="146050" indent="0">
              <a:lnSpc>
                <a:spcPct val="100000"/>
              </a:lnSpc>
              <a:buNone/>
            </a:pPr>
            <a:r>
              <a:rPr lang="en-US" sz="1200" dirty="0"/>
              <a:t>RESULT: p = 6.0392E-05 &lt; </a:t>
            </a:r>
            <a:r>
              <a:rPr lang="en-US" sz="1200" dirty="0" err="1"/>
              <a:t>ɑ</a:t>
            </a:r>
            <a:r>
              <a:rPr lang="en-US" sz="1200" dirty="0"/>
              <a:t> = 0.05, meaning we reject the null hypothesis. Since we reject the null hypothesis, that means there is strong evidence that higher wRC+ is linked with right-handed hitting against left-handed pitching.</a:t>
            </a:r>
          </a:p>
          <a:p>
            <a:pPr marL="146050" indent="0">
              <a:lnSpc>
                <a:spcPct val="100000"/>
              </a:lnSpc>
              <a:buNone/>
            </a:pPr>
            <a:r>
              <a:rPr lang="en-US" sz="1200" dirty="0"/>
              <a:t>wOBA</a:t>
            </a:r>
          </a:p>
          <a:p>
            <a:pPr marL="146050" indent="0">
              <a:lnSpc>
                <a:spcPct val="100000"/>
              </a:lnSpc>
              <a:buNone/>
            </a:pPr>
            <a:r>
              <a:rPr lang="en-US" sz="1200" dirty="0"/>
              <a:t>RESULT: p = 3.8642E-05 &lt; </a:t>
            </a:r>
            <a:r>
              <a:rPr lang="en-US" sz="1200" dirty="0" err="1"/>
              <a:t>ɑ</a:t>
            </a:r>
            <a:r>
              <a:rPr lang="en-US" sz="1200" dirty="0"/>
              <a:t> = 0.05, meaning we reject the null hypothesis. Since we reject the null hypothesis, that means there is strong evidence that higher wOBA is linked with right-handed hitting against left-handed pitching.</a:t>
            </a:r>
          </a:p>
          <a:p>
            <a:pPr marL="146050" indent="0">
              <a:lnSpc>
                <a:spcPct val="100000"/>
              </a:lnSpc>
              <a:buNone/>
            </a:pPr>
            <a:r>
              <a:rPr lang="en-US" sz="1200" dirty="0"/>
              <a:t>ISO</a:t>
            </a:r>
          </a:p>
          <a:p>
            <a:pPr marL="146050" indent="0">
              <a:lnSpc>
                <a:spcPct val="100000"/>
              </a:lnSpc>
              <a:buNone/>
            </a:pPr>
            <a:r>
              <a:rPr lang="en-US" sz="1200" dirty="0"/>
              <a:t>RESULT: p = 0.00015045 &lt; </a:t>
            </a:r>
            <a:r>
              <a:rPr lang="en-US" sz="1200" dirty="0" err="1"/>
              <a:t>ɑ</a:t>
            </a:r>
            <a:r>
              <a:rPr lang="en-US" sz="1200" dirty="0"/>
              <a:t> = 0.05, meaning we reject the null hypothesis. Since we reject the null hypothesis, that means there is strong evidence that higher ISO is linked with right-handed hitting against left-handed pitching.</a:t>
            </a:r>
          </a:p>
          <a:p>
            <a:pPr marL="146050" indent="0">
              <a:lnSpc>
                <a:spcPct val="100000"/>
              </a:lnSpc>
              <a:buNone/>
            </a:pPr>
            <a:r>
              <a:rPr lang="en-US" sz="1200" dirty="0"/>
              <a:t>BB%</a:t>
            </a:r>
          </a:p>
          <a:p>
            <a:pPr marL="146050" indent="0">
              <a:lnSpc>
                <a:spcPct val="100000"/>
              </a:lnSpc>
              <a:buNone/>
            </a:pPr>
            <a:r>
              <a:rPr lang="en-US" sz="1200" dirty="0"/>
              <a:t>RESULT: p = 0.00685893 &lt; </a:t>
            </a:r>
            <a:r>
              <a:rPr lang="en-US" sz="1200" dirty="0" err="1"/>
              <a:t>ɑ</a:t>
            </a:r>
            <a:r>
              <a:rPr lang="en-US" sz="1200" dirty="0"/>
              <a:t> = 0.05, meaning we reject the null hypothesis. Since we reject the null hypothesis, there is strong evidence that a higher bb% is linked with right-handed hitting against left-handed pitching.</a:t>
            </a:r>
          </a:p>
          <a:p>
            <a:pPr marL="146050" indent="0">
              <a:lnSpc>
                <a:spcPct val="100000"/>
              </a:lnSpc>
              <a:buNone/>
            </a:pPr>
            <a:r>
              <a:rPr lang="en-US" sz="1200" dirty="0"/>
              <a:t>K%</a:t>
            </a:r>
          </a:p>
          <a:p>
            <a:pPr marL="146050" indent="0">
              <a:lnSpc>
                <a:spcPct val="100000"/>
              </a:lnSpc>
              <a:buNone/>
            </a:pPr>
            <a:r>
              <a:rPr lang="en-US" sz="1200" dirty="0"/>
              <a:t>RESULT: p = 0.09015269 &gt; </a:t>
            </a:r>
            <a:r>
              <a:rPr lang="en-US" sz="1200" dirty="0" err="1"/>
              <a:t>ɑ</a:t>
            </a:r>
            <a:r>
              <a:rPr lang="en-US" sz="1200" dirty="0"/>
              <a:t> = 0.05, meaning we do not reject the null hypothesis. Since we reject the null hypothesis, that means there is no evidence that higher strikeout rate is linked with left-handed hitting over right-handed hitting against left-handed pitching.</a:t>
            </a:r>
          </a:p>
          <a:p>
            <a:pPr marL="146050" indent="0">
              <a:lnSpc>
                <a:spcPct val="100000"/>
              </a:lnSpc>
              <a:buNone/>
            </a:pPr>
            <a:endParaRPr lang="en-US" sz="1200" dirty="0"/>
          </a:p>
          <a:p>
            <a:r>
              <a:rPr lang="en-US" dirty="0"/>
              <a:t>More data, 3</a:t>
            </a:r>
            <a:r>
              <a:rPr lang="en-US" baseline="30000" dirty="0"/>
              <a:t>rd</a:t>
            </a:r>
            <a:r>
              <a:rPr lang="en-US" dirty="0"/>
              <a:t> year good yes good</a:t>
            </a:r>
          </a:p>
          <a:p>
            <a:endParaRPr lang="en-US" dirty="0"/>
          </a:p>
        </p:txBody>
      </p:sp>
      <p:sp>
        <p:nvSpPr>
          <p:cNvPr id="4" name="Slide Number Placeholder 3"/>
          <p:cNvSpPr>
            <a:spLocks noGrp="1"/>
          </p:cNvSpPr>
          <p:nvPr>
            <p:ph type="sldNum" sz="quarter" idx="5"/>
          </p:nvPr>
        </p:nvSpPr>
        <p:spPr/>
        <p:txBody>
          <a:bodyPr/>
          <a:lstStyle/>
          <a:p>
            <a:fld id="{7B9FFF44-0F77-3F43-BBC3-D0A6E84D14E3}" type="slidenum">
              <a:rPr lang="en-US" smtClean="0"/>
              <a:t>11</a:t>
            </a:fld>
            <a:endParaRPr lang="en-US"/>
          </a:p>
        </p:txBody>
      </p:sp>
    </p:spTree>
    <p:extLst>
      <p:ext uri="{BB962C8B-B14F-4D97-AF65-F5344CB8AC3E}">
        <p14:creationId xmlns:p14="http://schemas.microsoft.com/office/powerpoint/2010/main" val="1442588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data</a:t>
            </a:r>
          </a:p>
          <a:p>
            <a:r>
              <a:rPr lang="en-US" dirty="0" err="1"/>
              <a:t>vR</a:t>
            </a:r>
            <a:r>
              <a:rPr lang="en-US" dirty="0"/>
              <a:t>:</a:t>
            </a:r>
          </a:p>
          <a:p>
            <a:r>
              <a:rPr lang="en-US" dirty="0"/>
              <a:t>pretty clear evidence for hitting statistics as well as plate discipline</a:t>
            </a:r>
          </a:p>
          <a:p>
            <a:r>
              <a:rPr lang="en-US" dirty="0"/>
              <a:t>Orange line very clearly above the blue line.</a:t>
            </a:r>
          </a:p>
        </p:txBody>
      </p:sp>
      <p:sp>
        <p:nvSpPr>
          <p:cNvPr id="4" name="Slide Number Placeholder 3"/>
          <p:cNvSpPr>
            <a:spLocks noGrp="1"/>
          </p:cNvSpPr>
          <p:nvPr>
            <p:ph type="sldNum" sz="quarter" idx="5"/>
          </p:nvPr>
        </p:nvSpPr>
        <p:spPr/>
        <p:txBody>
          <a:bodyPr/>
          <a:lstStyle/>
          <a:p>
            <a:fld id="{7B9FFF44-0F77-3F43-BBC3-D0A6E84D14E3}" type="slidenum">
              <a:rPr lang="en-US" smtClean="0"/>
              <a:t>12</a:t>
            </a:fld>
            <a:endParaRPr lang="en-US"/>
          </a:p>
        </p:txBody>
      </p:sp>
    </p:spTree>
    <p:extLst>
      <p:ext uri="{BB962C8B-B14F-4D97-AF65-F5344CB8AC3E}">
        <p14:creationId xmlns:p14="http://schemas.microsoft.com/office/powerpoint/2010/main" val="1864541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6050" indent="0">
              <a:lnSpc>
                <a:spcPct val="100000"/>
              </a:lnSpc>
              <a:buNone/>
            </a:pPr>
            <a:r>
              <a:rPr lang="en-US" sz="1200" dirty="0"/>
              <a:t>wRC+ </a:t>
            </a:r>
          </a:p>
          <a:p>
            <a:pPr marL="146050" indent="0">
              <a:lnSpc>
                <a:spcPct val="100000"/>
              </a:lnSpc>
              <a:buNone/>
            </a:pPr>
            <a:r>
              <a:rPr lang="en-US" sz="1200" dirty="0"/>
              <a:t>RESULT: p =  0.00158009&lt; </a:t>
            </a:r>
            <a:r>
              <a:rPr lang="en-US" sz="1200" dirty="0" err="1"/>
              <a:t>ɑ</a:t>
            </a:r>
            <a:r>
              <a:rPr lang="en-US" sz="1200" dirty="0"/>
              <a:t> = 0.05, meaning we reject the null hypothesis. Since we reject the null hypothesis, that means there is strong evidence that higher wRC+ is linked with left-handed hitting against right-handed pitching.</a:t>
            </a:r>
          </a:p>
          <a:p>
            <a:pPr marL="146050" indent="0">
              <a:lnSpc>
                <a:spcPct val="100000"/>
              </a:lnSpc>
              <a:buNone/>
            </a:pPr>
            <a:r>
              <a:rPr lang="en-US" sz="1200" dirty="0"/>
              <a:t>wOBA</a:t>
            </a:r>
          </a:p>
          <a:p>
            <a:pPr marL="146050" indent="0">
              <a:lnSpc>
                <a:spcPct val="100000"/>
              </a:lnSpc>
              <a:buNone/>
            </a:pPr>
            <a:r>
              <a:rPr lang="en-US" sz="1200" dirty="0"/>
              <a:t>RESULT: p = 0.00129704 &lt; </a:t>
            </a:r>
            <a:r>
              <a:rPr lang="en-US" sz="1200" dirty="0" err="1"/>
              <a:t>ɑ</a:t>
            </a:r>
            <a:r>
              <a:rPr lang="en-US" sz="1200" dirty="0"/>
              <a:t> = 0.05, meaning we reject the null hypothesis. Since we reject the null hypothesis, that means there is strong evidence that higher wOBA is linked with left-handed hitting against right-handed pitching.</a:t>
            </a:r>
          </a:p>
          <a:p>
            <a:pPr marL="146050" indent="0">
              <a:lnSpc>
                <a:spcPct val="100000"/>
              </a:lnSpc>
              <a:buNone/>
            </a:pPr>
            <a:r>
              <a:rPr lang="en-US" sz="1200" dirty="0"/>
              <a:t>ISO</a:t>
            </a:r>
          </a:p>
          <a:p>
            <a:pPr marL="146050" indent="0">
              <a:lnSpc>
                <a:spcPct val="100000"/>
              </a:lnSpc>
              <a:buNone/>
            </a:pPr>
            <a:r>
              <a:rPr lang="en-US" sz="1200" dirty="0"/>
              <a:t>RESULT: p = 0.02238039 &lt; </a:t>
            </a:r>
            <a:r>
              <a:rPr lang="en-US" sz="1200" dirty="0" err="1"/>
              <a:t>ɑ</a:t>
            </a:r>
            <a:r>
              <a:rPr lang="en-US" sz="1200" dirty="0"/>
              <a:t> = 0.05, meaning we reject the null hypothesis. Since we reject the null hypothesis, that means there is strong evidence that higher ISO is linked with left-handed hitting against right-handed pitching.</a:t>
            </a:r>
          </a:p>
          <a:p>
            <a:pPr marL="146050" indent="0">
              <a:lnSpc>
                <a:spcPct val="100000"/>
              </a:lnSpc>
              <a:buNone/>
            </a:pPr>
            <a:r>
              <a:rPr lang="en-US" sz="1200" dirty="0"/>
              <a:t>BB%</a:t>
            </a:r>
          </a:p>
          <a:p>
            <a:pPr marL="146050" indent="0">
              <a:lnSpc>
                <a:spcPct val="100000"/>
              </a:lnSpc>
              <a:buNone/>
            </a:pPr>
            <a:r>
              <a:rPr lang="en-US" sz="1200" dirty="0"/>
              <a:t>RESULT: p = 8.2184E-11&lt; </a:t>
            </a:r>
            <a:r>
              <a:rPr lang="en-US" sz="1200" dirty="0" err="1"/>
              <a:t>ɑ</a:t>
            </a:r>
            <a:r>
              <a:rPr lang="en-US" sz="1200" dirty="0"/>
              <a:t> = 0.05, meaning we reject the null hypothesis. Since we reject the null hypothesis, that means there is strong evidence that higher bb% is linked with left-handed hitting against right-handed pitching.</a:t>
            </a:r>
          </a:p>
          <a:p>
            <a:pPr marL="146050" indent="0">
              <a:lnSpc>
                <a:spcPct val="100000"/>
              </a:lnSpc>
              <a:buNone/>
            </a:pPr>
            <a:r>
              <a:rPr lang="en-US" sz="1200" dirty="0"/>
              <a:t>K%</a:t>
            </a:r>
          </a:p>
          <a:p>
            <a:pPr marL="146050" indent="0">
              <a:lnSpc>
                <a:spcPct val="100000"/>
              </a:lnSpc>
              <a:buNone/>
            </a:pPr>
            <a:r>
              <a:rPr lang="en-US" sz="1200" dirty="0"/>
              <a:t>RESULT: p = 0.01075384 &lt; </a:t>
            </a:r>
            <a:r>
              <a:rPr lang="en-US" sz="1200" dirty="0" err="1"/>
              <a:t>ɑ</a:t>
            </a:r>
            <a:r>
              <a:rPr lang="en-US" sz="1200" dirty="0"/>
              <a:t> = 0.05, meaning we reject the null hypothesis. Since we reject the null hypothesis, that means there is strong evidence that higher strikeout rate is linked with right-handed hitting over left-handed hitting against right-handed pitching.</a:t>
            </a:r>
          </a:p>
          <a:p>
            <a:endParaRPr lang="en-US" dirty="0"/>
          </a:p>
        </p:txBody>
      </p:sp>
      <p:sp>
        <p:nvSpPr>
          <p:cNvPr id="4" name="Slide Number Placeholder 3"/>
          <p:cNvSpPr>
            <a:spLocks noGrp="1"/>
          </p:cNvSpPr>
          <p:nvPr>
            <p:ph type="sldNum" sz="quarter" idx="5"/>
          </p:nvPr>
        </p:nvSpPr>
        <p:spPr/>
        <p:txBody>
          <a:bodyPr/>
          <a:lstStyle/>
          <a:p>
            <a:fld id="{7B9FFF44-0F77-3F43-BBC3-D0A6E84D14E3}" type="slidenum">
              <a:rPr lang="en-US" smtClean="0"/>
              <a:t>13</a:t>
            </a:fld>
            <a:endParaRPr lang="en-US"/>
          </a:p>
        </p:txBody>
      </p:sp>
    </p:spTree>
    <p:extLst>
      <p:ext uri="{BB962C8B-B14F-4D97-AF65-F5344CB8AC3E}">
        <p14:creationId xmlns:p14="http://schemas.microsoft.com/office/powerpoint/2010/main" val="2402002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vL</a:t>
            </a:r>
            <a:r>
              <a:rPr lang="en-US" dirty="0"/>
              <a:t>:</a:t>
            </a:r>
          </a:p>
          <a:p>
            <a:r>
              <a:rPr lang="en-US" dirty="0"/>
              <a:t>Very clearly true for hitting stats, but again it’s not as true for plate discipline. Might be a trend… is there a definitive </a:t>
            </a:r>
            <a:r>
              <a:rPr lang="en-US" dirty="0" err="1"/>
              <a:t>LvR</a:t>
            </a:r>
            <a:r>
              <a:rPr lang="en-US" dirty="0"/>
              <a:t> advantage over </a:t>
            </a:r>
            <a:r>
              <a:rPr lang="en-US" dirty="0" err="1"/>
              <a:t>RvR</a:t>
            </a:r>
            <a:r>
              <a:rPr lang="en-US" dirty="0"/>
              <a:t>, but it is not as true for </a:t>
            </a:r>
            <a:r>
              <a:rPr lang="en-US" dirty="0" err="1"/>
              <a:t>RvL</a:t>
            </a:r>
            <a:r>
              <a:rPr lang="en-US" dirty="0"/>
              <a:t> over </a:t>
            </a:r>
            <a:r>
              <a:rPr lang="en-US" dirty="0" err="1"/>
              <a:t>LvL</a:t>
            </a:r>
            <a:r>
              <a:rPr lang="en-US" dirty="0"/>
              <a:t> in terms of PD?</a:t>
            </a:r>
          </a:p>
        </p:txBody>
      </p:sp>
      <p:sp>
        <p:nvSpPr>
          <p:cNvPr id="4" name="Slide Number Placeholder 3"/>
          <p:cNvSpPr>
            <a:spLocks noGrp="1"/>
          </p:cNvSpPr>
          <p:nvPr>
            <p:ph type="sldNum" sz="quarter" idx="5"/>
          </p:nvPr>
        </p:nvSpPr>
        <p:spPr/>
        <p:txBody>
          <a:bodyPr/>
          <a:lstStyle/>
          <a:p>
            <a:fld id="{7B9FFF44-0F77-3F43-BBC3-D0A6E84D14E3}" type="slidenum">
              <a:rPr lang="en-US" smtClean="0"/>
              <a:t>14</a:t>
            </a:fld>
            <a:endParaRPr lang="en-US"/>
          </a:p>
        </p:txBody>
      </p:sp>
    </p:spTree>
    <p:extLst>
      <p:ext uri="{BB962C8B-B14F-4D97-AF65-F5344CB8AC3E}">
        <p14:creationId xmlns:p14="http://schemas.microsoft.com/office/powerpoint/2010/main" val="1002464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6050" indent="0">
              <a:lnSpc>
                <a:spcPct val="100000"/>
              </a:lnSpc>
              <a:buNone/>
            </a:pPr>
            <a:r>
              <a:rPr lang="en-US" sz="1200" dirty="0"/>
              <a:t>wRC+</a:t>
            </a:r>
          </a:p>
          <a:p>
            <a:pPr marL="146050" indent="0">
              <a:lnSpc>
                <a:spcPct val="100000"/>
              </a:lnSpc>
              <a:buNone/>
            </a:pPr>
            <a:r>
              <a:rPr lang="en-US" sz="1200" dirty="0"/>
              <a:t>RESULT: p = 3.0436E-05 &lt; </a:t>
            </a:r>
            <a:r>
              <a:rPr lang="en-US" sz="1200" dirty="0" err="1"/>
              <a:t>ɑ</a:t>
            </a:r>
            <a:r>
              <a:rPr lang="en-US" sz="1200" dirty="0"/>
              <a:t> = 0.05, meaning we reject the null hypothesis. Since we reject the null hypothesis, that means there is strong evidence that higher wRC+ is linked with right-handed hitting against left-handed pitching.</a:t>
            </a:r>
          </a:p>
          <a:p>
            <a:pPr marL="146050" indent="0">
              <a:lnSpc>
                <a:spcPct val="100000"/>
              </a:lnSpc>
              <a:buNone/>
            </a:pPr>
            <a:r>
              <a:rPr lang="en-US" sz="1200" dirty="0"/>
              <a:t>wOBA</a:t>
            </a:r>
          </a:p>
          <a:p>
            <a:pPr marL="146050" indent="0">
              <a:lnSpc>
                <a:spcPct val="100000"/>
              </a:lnSpc>
              <a:buNone/>
            </a:pPr>
            <a:r>
              <a:rPr lang="en-US" sz="1200" dirty="0"/>
              <a:t>RESULT: p = 3.4244E-05 &lt; </a:t>
            </a:r>
            <a:r>
              <a:rPr lang="en-US" sz="1200" dirty="0" err="1"/>
              <a:t>ɑ</a:t>
            </a:r>
            <a:r>
              <a:rPr lang="en-US" sz="1200" dirty="0"/>
              <a:t> = 0.05, meaning we reject the null hypothesis. Since we reject the null hypothesis, that means there is strong evidence that higher wOBA is linked with right-handed hitting against left-handed pitching.</a:t>
            </a:r>
          </a:p>
          <a:p>
            <a:pPr marL="146050" indent="0">
              <a:lnSpc>
                <a:spcPct val="100000"/>
              </a:lnSpc>
              <a:buNone/>
            </a:pPr>
            <a:r>
              <a:rPr lang="en-US" sz="1200" dirty="0"/>
              <a:t>ISO</a:t>
            </a:r>
          </a:p>
          <a:p>
            <a:pPr marL="146050" indent="0">
              <a:lnSpc>
                <a:spcPct val="100000"/>
              </a:lnSpc>
              <a:buNone/>
            </a:pPr>
            <a:r>
              <a:rPr lang="en-US" sz="1200" dirty="0"/>
              <a:t>RESULT: p = 1.3481E-05 &lt; </a:t>
            </a:r>
            <a:r>
              <a:rPr lang="en-US" sz="1200" dirty="0" err="1"/>
              <a:t>ɑ</a:t>
            </a:r>
            <a:r>
              <a:rPr lang="en-US" sz="1200" dirty="0"/>
              <a:t> = 0.05, meaning we reject the null hypothesis. Since we reject the null hypothesis, that means there is strong evidence that higher ISO is linked with right-handed hitting against left-handed pitching.</a:t>
            </a:r>
          </a:p>
          <a:p>
            <a:pPr marL="146050" indent="0">
              <a:lnSpc>
                <a:spcPct val="100000"/>
              </a:lnSpc>
              <a:buNone/>
            </a:pPr>
            <a:r>
              <a:rPr lang="en-US" sz="1200" dirty="0"/>
              <a:t>BB%</a:t>
            </a:r>
          </a:p>
          <a:p>
            <a:pPr marL="146050" indent="0">
              <a:lnSpc>
                <a:spcPct val="100000"/>
              </a:lnSpc>
              <a:buNone/>
            </a:pPr>
            <a:r>
              <a:rPr lang="en-US" sz="1200" dirty="0"/>
              <a:t>RESULT: p =  0.02411808 &lt; </a:t>
            </a:r>
            <a:r>
              <a:rPr lang="en-US" sz="1200" dirty="0" err="1"/>
              <a:t>ɑ</a:t>
            </a:r>
            <a:r>
              <a:rPr lang="en-US" sz="1200" dirty="0"/>
              <a:t> = 0.05, meaning we reject the null hypothesis. Since we reject the null hypothesis, there is strong evidence that a higher bb% is linked with right-handed hitting against left-handed pitching.</a:t>
            </a:r>
          </a:p>
          <a:p>
            <a:pPr marL="146050" indent="0">
              <a:lnSpc>
                <a:spcPct val="100000"/>
              </a:lnSpc>
              <a:buNone/>
            </a:pPr>
            <a:r>
              <a:rPr lang="en-US" sz="1200" dirty="0"/>
              <a:t>K%</a:t>
            </a:r>
          </a:p>
          <a:p>
            <a:pPr marL="146050" indent="0">
              <a:lnSpc>
                <a:spcPct val="100000"/>
              </a:lnSpc>
              <a:buNone/>
            </a:pPr>
            <a:r>
              <a:rPr lang="en-US" sz="1200" dirty="0"/>
              <a:t>RESULT: p = 0.00074997 &lt; </a:t>
            </a:r>
            <a:r>
              <a:rPr lang="en-US" sz="1200" dirty="0" err="1"/>
              <a:t>ɑ</a:t>
            </a:r>
            <a:r>
              <a:rPr lang="en-US" sz="1200" dirty="0"/>
              <a:t> = 0.05, meaning we reject the null hypothesis. Since we reject the null hypothesis, that means there is strong evidence that higher strikeout rate is linked with left-handed hitting over right-handed hitting against left-handed pitching.</a:t>
            </a:r>
          </a:p>
          <a:p>
            <a:pPr marL="146050" indent="0">
              <a:lnSpc>
                <a:spcPct val="100000"/>
              </a:lnSpc>
              <a:buNone/>
            </a:pPr>
            <a:endParaRPr lang="en-US" sz="1200" dirty="0"/>
          </a:p>
          <a:p>
            <a:endParaRPr lang="en-US" dirty="0"/>
          </a:p>
        </p:txBody>
      </p:sp>
      <p:sp>
        <p:nvSpPr>
          <p:cNvPr id="4" name="Slide Number Placeholder 3"/>
          <p:cNvSpPr>
            <a:spLocks noGrp="1"/>
          </p:cNvSpPr>
          <p:nvPr>
            <p:ph type="sldNum" sz="quarter" idx="5"/>
          </p:nvPr>
        </p:nvSpPr>
        <p:spPr/>
        <p:txBody>
          <a:bodyPr/>
          <a:lstStyle/>
          <a:p>
            <a:fld id="{7B9FFF44-0F77-3F43-BBC3-D0A6E84D14E3}" type="slidenum">
              <a:rPr lang="en-US" smtClean="0"/>
              <a:t>15</a:t>
            </a:fld>
            <a:endParaRPr lang="en-US"/>
          </a:p>
        </p:txBody>
      </p:sp>
    </p:spTree>
    <p:extLst>
      <p:ext uri="{BB962C8B-B14F-4D97-AF65-F5344CB8AC3E}">
        <p14:creationId xmlns:p14="http://schemas.microsoft.com/office/powerpoint/2010/main" val="2320913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9FFF44-0F77-3F43-BBC3-D0A6E84D14E3}" type="slidenum">
              <a:rPr lang="en-US" smtClean="0"/>
              <a:t>16</a:t>
            </a:fld>
            <a:endParaRPr lang="en-US"/>
          </a:p>
        </p:txBody>
      </p:sp>
    </p:spTree>
    <p:extLst>
      <p:ext uri="{BB962C8B-B14F-4D97-AF65-F5344CB8AC3E}">
        <p14:creationId xmlns:p14="http://schemas.microsoft.com/office/powerpoint/2010/main" val="2688955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jays and athletics clearly do, also adding on to the fact right-handed hitters are just more common. </a:t>
            </a:r>
          </a:p>
          <a:p>
            <a:r>
              <a:rPr lang="en-US" dirty="0"/>
              <a:t>The </a:t>
            </a:r>
            <a:r>
              <a:rPr lang="en-US" dirty="0" err="1"/>
              <a:t>Dbacks</a:t>
            </a:r>
            <a:r>
              <a:rPr lang="en-US" dirty="0"/>
              <a:t> are indifferent but have a good balance of left and right-handed hitters.</a:t>
            </a:r>
          </a:p>
          <a:p>
            <a:r>
              <a:rPr lang="en-US" dirty="0"/>
              <a:t>The Astros cardinals and rangers all do not use their parks to their advantage in roster construction.</a:t>
            </a:r>
          </a:p>
        </p:txBody>
      </p:sp>
      <p:sp>
        <p:nvSpPr>
          <p:cNvPr id="4" name="Slide Number Placeholder 3"/>
          <p:cNvSpPr>
            <a:spLocks noGrp="1"/>
          </p:cNvSpPr>
          <p:nvPr>
            <p:ph type="sldNum" sz="quarter" idx="5"/>
          </p:nvPr>
        </p:nvSpPr>
        <p:spPr/>
        <p:txBody>
          <a:bodyPr/>
          <a:lstStyle/>
          <a:p>
            <a:fld id="{7B9FFF44-0F77-3F43-BBC3-D0A6E84D14E3}" type="slidenum">
              <a:rPr lang="en-US" smtClean="0"/>
              <a:t>17</a:t>
            </a:fld>
            <a:endParaRPr lang="en-US"/>
          </a:p>
        </p:txBody>
      </p:sp>
    </p:spTree>
    <p:extLst>
      <p:ext uri="{BB962C8B-B14F-4D97-AF65-F5344CB8AC3E}">
        <p14:creationId xmlns:p14="http://schemas.microsoft.com/office/powerpoint/2010/main" val="3362562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very helpful in team building</a:t>
            </a:r>
          </a:p>
          <a:p>
            <a:pPr lvl="1"/>
            <a:r>
              <a:rPr lang="en-US" dirty="0"/>
              <a:t>Building a lineup with more left-handed hitters or attempting to build a platoon like lineup</a:t>
            </a:r>
          </a:p>
          <a:p>
            <a:pPr lvl="2"/>
            <a:r>
              <a:rPr lang="en-US" dirty="0"/>
              <a:t>Lineup v. L or Lineup v. R</a:t>
            </a:r>
          </a:p>
          <a:p>
            <a:pPr lvl="2"/>
            <a:r>
              <a:rPr lang="en-US" dirty="0"/>
              <a:t>Good switch hitters can be advantageous</a:t>
            </a:r>
          </a:p>
          <a:p>
            <a:pPr lvl="1"/>
            <a:r>
              <a:rPr lang="en-US" dirty="0"/>
              <a:t>Building a pitching staff with a balanced rotation to possibly strategically matchup against certain lineups</a:t>
            </a:r>
          </a:p>
          <a:p>
            <a:pPr lvl="2"/>
            <a:r>
              <a:rPr lang="en-US" dirty="0"/>
              <a:t>Lineups with more left-handed or right-handed hitters</a:t>
            </a:r>
          </a:p>
          <a:p>
            <a:pPr lvl="2"/>
            <a:r>
              <a:rPr lang="en-US" dirty="0"/>
              <a:t>Or set up bullpen scenarios</a:t>
            </a:r>
          </a:p>
          <a:p>
            <a:pPr lvl="2"/>
            <a:r>
              <a:rPr lang="en-US" dirty="0"/>
              <a:t>Have like 6-7 capable starters and 6-7 bullpen pitchers</a:t>
            </a:r>
          </a:p>
          <a:p>
            <a:r>
              <a:rPr lang="en-US" dirty="0"/>
              <a:t>I’m sure markets already do this, but if you have a team with a lot of hitters of one side, the opposing pitchers' hand could play a role in betting on them. </a:t>
            </a:r>
          </a:p>
          <a:p>
            <a:r>
              <a:rPr lang="en-US" dirty="0"/>
              <a:t>Overall, it is fair to say that there is a hitting advantage for opposing handedness. In every single graph for wRC+, wOBA and ISO, there is a very clear difference between the lines for opposing versus same hand. With the same hand always having their data higher. </a:t>
            </a:r>
          </a:p>
          <a:p>
            <a:r>
              <a:rPr lang="en-US" dirty="0"/>
              <a:t>Additionally, we reject the null hypothesis for every test by hand for wRC+, wOBA and ISO, meaning there are 3 pieces of strong evidence that there is a handedness advantage for hitters against each hand (both left and right-handed pitching).</a:t>
            </a:r>
          </a:p>
          <a:p>
            <a:r>
              <a:rPr lang="en-US" dirty="0"/>
              <a:t>While the case is not as strong for strikeout and walk rates, in every graph except for 2, there’s still some evidence to suggest that walk rates go up and strikeout rates go down opposing hand batters.</a:t>
            </a:r>
          </a:p>
          <a:p>
            <a:endParaRPr lang="en-US" dirty="0"/>
          </a:p>
        </p:txBody>
      </p:sp>
      <p:sp>
        <p:nvSpPr>
          <p:cNvPr id="4" name="Slide Number Placeholder 3"/>
          <p:cNvSpPr>
            <a:spLocks noGrp="1"/>
          </p:cNvSpPr>
          <p:nvPr>
            <p:ph type="sldNum" sz="quarter" idx="5"/>
          </p:nvPr>
        </p:nvSpPr>
        <p:spPr/>
        <p:txBody>
          <a:bodyPr/>
          <a:lstStyle/>
          <a:p>
            <a:fld id="{7B9FFF44-0F77-3F43-BBC3-D0A6E84D14E3}" type="slidenum">
              <a:rPr lang="en-US" smtClean="0"/>
              <a:t>18</a:t>
            </a:fld>
            <a:endParaRPr lang="en-US"/>
          </a:p>
        </p:txBody>
      </p:sp>
    </p:spTree>
    <p:extLst>
      <p:ext uri="{BB962C8B-B14F-4D97-AF65-F5344CB8AC3E}">
        <p14:creationId xmlns:p14="http://schemas.microsoft.com/office/powerpoint/2010/main" val="2693865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I was younger, my dad told me that facing a left-handed pitcher was easier (I </a:t>
            </a:r>
            <a:r>
              <a:rPr lang="en-US"/>
              <a:t>am right-handed). Baseball </a:t>
            </a:r>
            <a:r>
              <a:rPr lang="en-US" dirty="0"/>
              <a:t>is one of the most advanced sports analytically. The statistics used to measure many different players are extremely advanced and can measure a variety of variables in the game, such as the ballpark in which a player hits, as well as how efficient they are in being able to produce runs for their team. A team like the Rays are very advanced analytically, with the way they use their lineups and the way they manage their pitchers and relievers. Something that the Rays do is use players against pitchers of the opposing handedness. Given this, it piqued my interest to look at whether teams find more success based on handedness in the MLB. Would an ideal MLB lineup consist of platoon swaps between right-handed hitters against left-handed pitchers and left-handed hitters against right-handed pitching. I decided to use stats like K%, bb%, ISO, wOBA, and wRC+ to measure batter success.</a:t>
            </a:r>
          </a:p>
          <a:p>
            <a:endParaRPr lang="en-US" dirty="0"/>
          </a:p>
        </p:txBody>
      </p:sp>
      <p:sp>
        <p:nvSpPr>
          <p:cNvPr id="4" name="Slide Number Placeholder 3"/>
          <p:cNvSpPr>
            <a:spLocks noGrp="1"/>
          </p:cNvSpPr>
          <p:nvPr>
            <p:ph type="sldNum" sz="quarter" idx="5"/>
          </p:nvPr>
        </p:nvSpPr>
        <p:spPr/>
        <p:txBody>
          <a:bodyPr/>
          <a:lstStyle/>
          <a:p>
            <a:fld id="{7B9FFF44-0F77-3F43-BBC3-D0A6E84D14E3}" type="slidenum">
              <a:rPr lang="en-US" smtClean="0"/>
              <a:t>2</a:t>
            </a:fld>
            <a:endParaRPr lang="en-US"/>
          </a:p>
        </p:txBody>
      </p:sp>
    </p:spTree>
    <p:extLst>
      <p:ext uri="{BB962C8B-B14F-4D97-AF65-F5344CB8AC3E}">
        <p14:creationId xmlns:p14="http://schemas.microsoft.com/office/powerpoint/2010/main" val="3277604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my data collection and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Used Fangraphs to find all the data and I used excel to compare the data and make graphs. I decided to look at the impact of handedness from the 2018-2021 MLB seasons (excluding the covid year) using a variety of statistics: wRC+, wOBA, ISO, bb%, and k%. I used this data to produce multiple forms of advanced player evaluation in the MLB in order to prevent focusing on a certain group of statistics. In order to evaluate and understand the data, I made graphs and ran a variety of hypothesis tests both through excel. </a:t>
            </a:r>
          </a:p>
        </p:txBody>
      </p:sp>
      <p:sp>
        <p:nvSpPr>
          <p:cNvPr id="4" name="Slide Number Placeholder 3"/>
          <p:cNvSpPr>
            <a:spLocks noGrp="1"/>
          </p:cNvSpPr>
          <p:nvPr>
            <p:ph type="sldNum" sz="quarter" idx="5"/>
          </p:nvPr>
        </p:nvSpPr>
        <p:spPr/>
        <p:txBody>
          <a:bodyPr/>
          <a:lstStyle/>
          <a:p>
            <a:fld id="{7B9FFF44-0F77-3F43-BBC3-D0A6E84D14E3}" type="slidenum">
              <a:rPr lang="en-US" smtClean="0"/>
              <a:t>3</a:t>
            </a:fld>
            <a:endParaRPr lang="en-US"/>
          </a:p>
        </p:txBody>
      </p:sp>
    </p:spTree>
    <p:extLst>
      <p:ext uri="{BB962C8B-B14F-4D97-AF65-F5344CB8AC3E}">
        <p14:creationId xmlns:p14="http://schemas.microsoft.com/office/powerpoint/2010/main" val="382554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b6401045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b6401045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2021 data</a:t>
            </a:r>
          </a:p>
          <a:p>
            <a:pPr marL="0" lvl="0" indent="0" algn="l" rtl="0">
              <a:spcBef>
                <a:spcPts val="0"/>
              </a:spcBef>
              <a:spcAft>
                <a:spcPts val="0"/>
              </a:spcAft>
              <a:buNone/>
            </a:pPr>
            <a:r>
              <a:rPr lang="en-US" dirty="0" err="1"/>
              <a:t>vR</a:t>
            </a:r>
            <a:r>
              <a:rPr lang="en-US" dirty="0"/>
              <a:t>:</a:t>
            </a:r>
          </a:p>
          <a:p>
            <a:pPr marL="0" lvl="0" indent="0" algn="l" rtl="0">
              <a:spcBef>
                <a:spcPts val="0"/>
              </a:spcBef>
              <a:spcAft>
                <a:spcPts val="0"/>
              </a:spcAft>
              <a:buNone/>
            </a:pPr>
            <a:r>
              <a:rPr lang="en-US" dirty="0"/>
              <a:t>Graphs against right-handed pitching</a:t>
            </a:r>
          </a:p>
          <a:p>
            <a:pPr marL="0" lvl="0" indent="0" algn="l" rtl="0">
              <a:spcBef>
                <a:spcPts val="0"/>
              </a:spcBef>
              <a:spcAft>
                <a:spcPts val="0"/>
              </a:spcAft>
              <a:buNone/>
            </a:pPr>
            <a:r>
              <a:rPr lang="en-US" dirty="0"/>
              <a:t>Orange lines indicate the opposite hand, the blue lines represent the same hand.</a:t>
            </a:r>
          </a:p>
          <a:p>
            <a:pPr marL="0" lvl="0" indent="0" algn="l" rtl="0">
              <a:spcBef>
                <a:spcPts val="0"/>
              </a:spcBef>
              <a:spcAft>
                <a:spcPts val="0"/>
              </a:spcAft>
              <a:buNone/>
            </a:pPr>
            <a:r>
              <a:rPr lang="en-US" dirty="0"/>
              <a:t>Very clear that wRC+, wOBA, ISO and walk rates were higher for left-handed hitters over right-handed hitters against right-handed pitchers every team except for a few.</a:t>
            </a:r>
          </a:p>
          <a:p>
            <a:pPr marL="0" lvl="0" indent="0" algn="l" rtl="0">
              <a:spcBef>
                <a:spcPts val="0"/>
              </a:spcBef>
              <a:spcAft>
                <a:spcPts val="0"/>
              </a:spcAft>
              <a:buNone/>
            </a:pPr>
            <a:r>
              <a:rPr lang="en-US" dirty="0"/>
              <a:t>It’s also very evident that strikeout rates are lower for opposing hand batters.</a:t>
            </a:r>
          </a:p>
          <a:p>
            <a:pPr marL="0" lvl="0" indent="0" algn="l" rtl="0">
              <a:spcBef>
                <a:spcPts val="0"/>
              </a:spcBef>
              <a:spcAft>
                <a:spcPts val="0"/>
              </a:spcAft>
              <a:buNone/>
            </a:pPr>
            <a:r>
              <a:rPr lang="en-US" dirty="0"/>
              <a:t>Transition: on to the hypothesis tests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6050" indent="0">
              <a:lnSpc>
                <a:spcPct val="100000"/>
              </a:lnSpc>
              <a:buNone/>
            </a:pPr>
            <a:r>
              <a:rPr lang="en-US" sz="1200" dirty="0"/>
              <a:t>wRC+ </a:t>
            </a:r>
          </a:p>
          <a:p>
            <a:pPr marL="146050" indent="0">
              <a:lnSpc>
                <a:spcPct val="100000"/>
              </a:lnSpc>
              <a:buNone/>
            </a:pPr>
            <a:r>
              <a:rPr lang="en-US" sz="1200" dirty="0"/>
              <a:t>RESULT: p = 0.005093319 &lt; </a:t>
            </a:r>
            <a:r>
              <a:rPr lang="en-US" sz="1200" dirty="0" err="1"/>
              <a:t>ɑ</a:t>
            </a:r>
            <a:r>
              <a:rPr lang="en-US" sz="1200" dirty="0"/>
              <a:t> = 0.05, meaning we reject the null hypothesis. Since we reject the null hypothesis, that means there is strong evidence that higher wRC+ is linked with left-handed hitting against right-handed pitching.</a:t>
            </a:r>
          </a:p>
          <a:p>
            <a:pPr marL="146050" indent="0">
              <a:lnSpc>
                <a:spcPct val="100000"/>
              </a:lnSpc>
              <a:buNone/>
            </a:pPr>
            <a:r>
              <a:rPr lang="en-US" sz="1200" dirty="0"/>
              <a:t>wOBA</a:t>
            </a:r>
          </a:p>
          <a:p>
            <a:pPr marL="146050" indent="0">
              <a:lnSpc>
                <a:spcPct val="100000"/>
              </a:lnSpc>
              <a:buNone/>
            </a:pPr>
            <a:r>
              <a:rPr lang="en-US" sz="1200" dirty="0"/>
              <a:t>RESULT: p = 0.004376816 &lt; </a:t>
            </a:r>
            <a:r>
              <a:rPr lang="en-US" sz="1200" dirty="0" err="1"/>
              <a:t>ɑ</a:t>
            </a:r>
            <a:r>
              <a:rPr lang="en-US" sz="1200" dirty="0"/>
              <a:t> = 0.05, meaning we reject the null hypothesis. Since we reject the null hypothesis, that means there is strong evidence that higher wOBA is linked with left-handed hitting against right-handed pitching.</a:t>
            </a:r>
          </a:p>
          <a:p>
            <a:pPr marL="146050" indent="0">
              <a:lnSpc>
                <a:spcPct val="100000"/>
              </a:lnSpc>
              <a:buNone/>
            </a:pPr>
            <a:r>
              <a:rPr lang="en-US" sz="1200" dirty="0"/>
              <a:t>ISO</a:t>
            </a:r>
          </a:p>
          <a:p>
            <a:pPr marL="146050" indent="0">
              <a:lnSpc>
                <a:spcPct val="100000"/>
              </a:lnSpc>
              <a:buNone/>
            </a:pPr>
            <a:r>
              <a:rPr lang="en-US" sz="1200" dirty="0"/>
              <a:t>RESULT: p = 0.018755548 &lt; </a:t>
            </a:r>
            <a:r>
              <a:rPr lang="en-US" sz="1200" dirty="0" err="1"/>
              <a:t>ɑ</a:t>
            </a:r>
            <a:r>
              <a:rPr lang="en-US" sz="1200" dirty="0"/>
              <a:t> = 0.05, meaning we reject the null hypothesis. Since we reject the null hypothesis, that means there is strong evidence that higher ISO is linked with left-handed hitting against right-handed pitching.</a:t>
            </a:r>
          </a:p>
          <a:p>
            <a:pPr marL="146050" indent="0">
              <a:lnSpc>
                <a:spcPct val="100000"/>
              </a:lnSpc>
              <a:buNone/>
            </a:pPr>
            <a:r>
              <a:rPr lang="en-US" sz="1200" dirty="0"/>
              <a:t>BB%</a:t>
            </a:r>
          </a:p>
          <a:p>
            <a:pPr marL="146050" indent="0">
              <a:lnSpc>
                <a:spcPct val="100000"/>
              </a:lnSpc>
              <a:buNone/>
            </a:pPr>
            <a:r>
              <a:rPr lang="en-US" sz="1200" dirty="0"/>
              <a:t>RESULT: p = 2.58E-10 &lt; </a:t>
            </a:r>
            <a:r>
              <a:rPr lang="en-US" sz="1200" dirty="0" err="1"/>
              <a:t>ɑ</a:t>
            </a:r>
            <a:r>
              <a:rPr lang="en-US" sz="1200" dirty="0"/>
              <a:t> = 0.05, meaning we reject the null hypothesis. Since we reject the null hypothesis, that means there is strong evidence that higher bb% is linked with left-handed hitting against right-handed pitching.</a:t>
            </a:r>
          </a:p>
          <a:p>
            <a:pPr marL="146050" indent="0">
              <a:lnSpc>
                <a:spcPct val="100000"/>
              </a:lnSpc>
              <a:buNone/>
            </a:pPr>
            <a:r>
              <a:rPr lang="en-US" sz="1200" dirty="0"/>
              <a:t>K%</a:t>
            </a:r>
          </a:p>
          <a:p>
            <a:pPr marL="146050" indent="0">
              <a:lnSpc>
                <a:spcPct val="100000"/>
              </a:lnSpc>
              <a:buNone/>
            </a:pPr>
            <a:r>
              <a:rPr lang="en-US" sz="1200" dirty="0"/>
              <a:t>RESULT: p = 0.002272707 &lt; </a:t>
            </a:r>
            <a:r>
              <a:rPr lang="en-US" sz="1200" dirty="0" err="1"/>
              <a:t>ɑ</a:t>
            </a:r>
            <a:r>
              <a:rPr lang="en-US" sz="1200" dirty="0"/>
              <a:t> = 0.05, meaning we reject the null hypothesis. Since we reject the null hypothesis, that means there is strong evidence that higher strikeout rate is linked with right-handed hitting over left-handed hitting against right-handed pitching.</a:t>
            </a:r>
          </a:p>
          <a:p>
            <a:endParaRPr lang="en-US" dirty="0"/>
          </a:p>
        </p:txBody>
      </p:sp>
      <p:sp>
        <p:nvSpPr>
          <p:cNvPr id="4" name="Slide Number Placeholder 3"/>
          <p:cNvSpPr>
            <a:spLocks noGrp="1"/>
          </p:cNvSpPr>
          <p:nvPr>
            <p:ph type="sldNum" sz="quarter" idx="5"/>
          </p:nvPr>
        </p:nvSpPr>
        <p:spPr/>
        <p:txBody>
          <a:bodyPr/>
          <a:lstStyle/>
          <a:p>
            <a:fld id="{7B9FFF44-0F77-3F43-BBC3-D0A6E84D14E3}" type="slidenum">
              <a:rPr lang="en-US" smtClean="0"/>
              <a:t>5</a:t>
            </a:fld>
            <a:endParaRPr lang="en-US"/>
          </a:p>
        </p:txBody>
      </p:sp>
    </p:spTree>
    <p:extLst>
      <p:ext uri="{BB962C8B-B14F-4D97-AF65-F5344CB8AC3E}">
        <p14:creationId xmlns:p14="http://schemas.microsoft.com/office/powerpoint/2010/main" val="2511482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vL</a:t>
            </a:r>
            <a:r>
              <a:rPr lang="en-US" dirty="0"/>
              <a:t>:</a:t>
            </a:r>
          </a:p>
          <a:p>
            <a:r>
              <a:rPr lang="en-US" dirty="0"/>
              <a:t>Just like in the line graphs against right-handed pitching</a:t>
            </a:r>
          </a:p>
          <a:p>
            <a:r>
              <a:rPr lang="en-US" dirty="0"/>
              <a:t>Orange is for the opposite hand (</a:t>
            </a:r>
            <a:r>
              <a:rPr lang="en-US" dirty="0" err="1"/>
              <a:t>RvL</a:t>
            </a:r>
            <a:r>
              <a:rPr lang="en-US" dirty="0"/>
              <a:t>) and the blue is for the </a:t>
            </a:r>
            <a:r>
              <a:rPr lang="en-US" dirty="0" err="1"/>
              <a:t>LvL</a:t>
            </a:r>
            <a:endParaRPr lang="en-US" dirty="0"/>
          </a:p>
          <a:p>
            <a:r>
              <a:rPr lang="en-US" dirty="0"/>
              <a:t>It’s very clear that wRC+, wOBA and ISO are higher for opposite hand over same hand. </a:t>
            </a:r>
          </a:p>
          <a:p>
            <a:r>
              <a:rPr lang="en-US" dirty="0"/>
              <a:t>Different from against right-handed pitching, plate discipline does not seem to be affected by opposing hand from this year at least. As you can see the graphs fluctuate.</a:t>
            </a:r>
          </a:p>
        </p:txBody>
      </p:sp>
      <p:sp>
        <p:nvSpPr>
          <p:cNvPr id="4" name="Slide Number Placeholder 3"/>
          <p:cNvSpPr>
            <a:spLocks noGrp="1"/>
          </p:cNvSpPr>
          <p:nvPr>
            <p:ph type="sldNum" sz="quarter" idx="5"/>
          </p:nvPr>
        </p:nvSpPr>
        <p:spPr/>
        <p:txBody>
          <a:bodyPr/>
          <a:lstStyle/>
          <a:p>
            <a:fld id="{7B9FFF44-0F77-3F43-BBC3-D0A6E84D14E3}" type="slidenum">
              <a:rPr lang="en-US" smtClean="0"/>
              <a:t>6</a:t>
            </a:fld>
            <a:endParaRPr lang="en-US"/>
          </a:p>
        </p:txBody>
      </p:sp>
    </p:spTree>
    <p:extLst>
      <p:ext uri="{BB962C8B-B14F-4D97-AF65-F5344CB8AC3E}">
        <p14:creationId xmlns:p14="http://schemas.microsoft.com/office/powerpoint/2010/main" val="258892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6050" indent="0">
              <a:lnSpc>
                <a:spcPct val="100000"/>
              </a:lnSpc>
              <a:buNone/>
            </a:pPr>
            <a:r>
              <a:rPr lang="en-US" sz="1200" dirty="0"/>
              <a:t>wRC+</a:t>
            </a:r>
          </a:p>
          <a:p>
            <a:pPr marL="146050" indent="0">
              <a:lnSpc>
                <a:spcPct val="100000"/>
              </a:lnSpc>
              <a:buNone/>
            </a:pPr>
            <a:r>
              <a:rPr lang="en-US" sz="1200" dirty="0"/>
              <a:t>RESULT: p = 1.20627E-07 &lt; </a:t>
            </a:r>
            <a:r>
              <a:rPr lang="en-US" sz="1200" dirty="0" err="1"/>
              <a:t>ɑ</a:t>
            </a:r>
            <a:r>
              <a:rPr lang="en-US" sz="1200" dirty="0"/>
              <a:t> = 0.05, meaning we reject the null hypothesis. Since we reject the null hypothesis, that means there is strong evidence that higher wRC+ is linked with right-handed hitting against left-handed pitching.</a:t>
            </a:r>
          </a:p>
          <a:p>
            <a:pPr marL="146050" indent="0">
              <a:lnSpc>
                <a:spcPct val="100000"/>
              </a:lnSpc>
              <a:buNone/>
            </a:pPr>
            <a:r>
              <a:rPr lang="en-US" sz="1200" dirty="0"/>
              <a:t>wOBA</a:t>
            </a:r>
          </a:p>
          <a:p>
            <a:pPr marL="146050" indent="0">
              <a:lnSpc>
                <a:spcPct val="100000"/>
              </a:lnSpc>
              <a:buNone/>
            </a:pPr>
            <a:r>
              <a:rPr lang="en-US" sz="1200" dirty="0"/>
              <a:t>RESULT: p = 1.22007E-07 &lt; </a:t>
            </a:r>
            <a:r>
              <a:rPr lang="en-US" sz="1200" dirty="0" err="1"/>
              <a:t>ɑ</a:t>
            </a:r>
            <a:r>
              <a:rPr lang="en-US" sz="1200" dirty="0"/>
              <a:t> = 0.05, meaning we reject the null hypothesis. Since we reject the null hypothesis, that means there is strong evidence that higher wOBA is linked with right-handed hitting against left-handed pitching.</a:t>
            </a:r>
          </a:p>
          <a:p>
            <a:pPr marL="146050" indent="0">
              <a:lnSpc>
                <a:spcPct val="100000"/>
              </a:lnSpc>
              <a:buNone/>
            </a:pPr>
            <a:r>
              <a:rPr lang="en-US" sz="1200" dirty="0"/>
              <a:t>ISO</a:t>
            </a:r>
          </a:p>
          <a:p>
            <a:pPr marL="146050" indent="0">
              <a:lnSpc>
                <a:spcPct val="100000"/>
              </a:lnSpc>
              <a:buNone/>
            </a:pPr>
            <a:r>
              <a:rPr lang="en-US" sz="1200" dirty="0"/>
              <a:t>RESULT: p = 7.15029E-08 &lt; </a:t>
            </a:r>
            <a:r>
              <a:rPr lang="en-US" sz="1200" dirty="0" err="1"/>
              <a:t>ɑ</a:t>
            </a:r>
            <a:r>
              <a:rPr lang="en-US" sz="1200" dirty="0"/>
              <a:t> = 0.05, meaning we reject the null hypothesis. Since we reject the null hypothesis, that means there is strong evidence that higher ISO is linked with right-handed hitting against left-handed pitching.</a:t>
            </a:r>
          </a:p>
          <a:p>
            <a:pPr marL="146050" indent="0">
              <a:lnSpc>
                <a:spcPct val="100000"/>
              </a:lnSpc>
              <a:buNone/>
            </a:pPr>
            <a:r>
              <a:rPr lang="en-US" sz="1200" dirty="0"/>
              <a:t>BB%</a:t>
            </a:r>
          </a:p>
          <a:p>
            <a:pPr marL="146050" indent="0">
              <a:lnSpc>
                <a:spcPct val="100000"/>
              </a:lnSpc>
              <a:buNone/>
            </a:pPr>
            <a:r>
              <a:rPr lang="en-US" sz="1200" dirty="0"/>
              <a:t>RESULT: p = 0.139058148 &gt; </a:t>
            </a:r>
            <a:r>
              <a:rPr lang="en-US" sz="1200" dirty="0" err="1"/>
              <a:t>ɑ</a:t>
            </a:r>
            <a:r>
              <a:rPr lang="en-US" sz="1200" dirty="0"/>
              <a:t> = 0.05, meaning we do not reject the null hypothesis. Since we do not reject the null hypothesis, there is no evidence that bb% is linked with right-handed hitting against left-handed pitching.</a:t>
            </a:r>
          </a:p>
          <a:p>
            <a:pPr marL="146050" indent="0">
              <a:lnSpc>
                <a:spcPct val="100000"/>
              </a:lnSpc>
              <a:buNone/>
            </a:pPr>
            <a:r>
              <a:rPr lang="en-US" sz="1200" dirty="0"/>
              <a:t>K%</a:t>
            </a:r>
          </a:p>
          <a:p>
            <a:pPr marL="146050" indent="0">
              <a:lnSpc>
                <a:spcPct val="100000"/>
              </a:lnSpc>
              <a:buNone/>
            </a:pPr>
            <a:r>
              <a:rPr lang="en-US" sz="1200" dirty="0"/>
              <a:t>RESULT: p = 0.000683766 &lt; </a:t>
            </a:r>
            <a:r>
              <a:rPr lang="en-US" sz="1200" dirty="0" err="1"/>
              <a:t>ɑ</a:t>
            </a:r>
            <a:r>
              <a:rPr lang="en-US" sz="1200" dirty="0"/>
              <a:t> = 0.05, meaning we reject the null hypothesis. Since we reject the null hypothesis, that means there is strong evidence that higher strikeout rate is linked with left-handed hitting over right-handed hitting against left-handed pitching.</a:t>
            </a:r>
          </a:p>
          <a:p>
            <a:endParaRPr lang="en-US" dirty="0"/>
          </a:p>
          <a:p>
            <a:r>
              <a:rPr lang="en-US" dirty="0"/>
              <a:t>Fair to say that there is a lot of evidence for an opposing handedness advantage for the 2021 MLB season. Let’s get more data.</a:t>
            </a:r>
          </a:p>
        </p:txBody>
      </p:sp>
      <p:sp>
        <p:nvSpPr>
          <p:cNvPr id="4" name="Slide Number Placeholder 3"/>
          <p:cNvSpPr>
            <a:spLocks noGrp="1"/>
          </p:cNvSpPr>
          <p:nvPr>
            <p:ph type="sldNum" sz="quarter" idx="5"/>
          </p:nvPr>
        </p:nvSpPr>
        <p:spPr/>
        <p:txBody>
          <a:bodyPr/>
          <a:lstStyle/>
          <a:p>
            <a:fld id="{7B9FFF44-0F77-3F43-BBC3-D0A6E84D14E3}" type="slidenum">
              <a:rPr lang="en-US" smtClean="0"/>
              <a:t>7</a:t>
            </a:fld>
            <a:endParaRPr lang="en-US"/>
          </a:p>
        </p:txBody>
      </p:sp>
    </p:spTree>
    <p:extLst>
      <p:ext uri="{BB962C8B-B14F-4D97-AF65-F5344CB8AC3E}">
        <p14:creationId xmlns:p14="http://schemas.microsoft.com/office/powerpoint/2010/main" val="2575417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2019 data</a:t>
            </a:r>
          </a:p>
          <a:p>
            <a:r>
              <a:rPr lang="en-US" dirty="0" err="1"/>
              <a:t>vR</a:t>
            </a:r>
            <a:r>
              <a:rPr lang="en-US" dirty="0"/>
              <a:t>:</a:t>
            </a:r>
          </a:p>
          <a:p>
            <a:r>
              <a:rPr lang="en-US" dirty="0"/>
              <a:t>Like the case with the data from 2021, </a:t>
            </a:r>
          </a:p>
          <a:p>
            <a:r>
              <a:rPr lang="en-US" dirty="0"/>
              <a:t>It’s very clear that there’s an advantage for left-handed hitters over right-handed hitters against right-handed pitching. </a:t>
            </a:r>
          </a:p>
          <a:p>
            <a:r>
              <a:rPr lang="en-US" dirty="0"/>
              <a:t>Issue of k%.</a:t>
            </a:r>
          </a:p>
          <a:p>
            <a:endParaRPr lang="en-US" dirty="0"/>
          </a:p>
          <a:p>
            <a:endParaRPr lang="en-US" dirty="0"/>
          </a:p>
        </p:txBody>
      </p:sp>
      <p:sp>
        <p:nvSpPr>
          <p:cNvPr id="4" name="Slide Number Placeholder 3"/>
          <p:cNvSpPr>
            <a:spLocks noGrp="1"/>
          </p:cNvSpPr>
          <p:nvPr>
            <p:ph type="sldNum" sz="quarter" idx="5"/>
          </p:nvPr>
        </p:nvSpPr>
        <p:spPr/>
        <p:txBody>
          <a:bodyPr/>
          <a:lstStyle/>
          <a:p>
            <a:fld id="{7B9FFF44-0F77-3F43-BBC3-D0A6E84D14E3}" type="slidenum">
              <a:rPr lang="en-US" smtClean="0"/>
              <a:t>8</a:t>
            </a:fld>
            <a:endParaRPr lang="en-US"/>
          </a:p>
        </p:txBody>
      </p:sp>
    </p:spTree>
    <p:extLst>
      <p:ext uri="{BB962C8B-B14F-4D97-AF65-F5344CB8AC3E}">
        <p14:creationId xmlns:p14="http://schemas.microsoft.com/office/powerpoint/2010/main" val="1841370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6050" indent="0">
              <a:lnSpc>
                <a:spcPct val="100000"/>
              </a:lnSpc>
              <a:buNone/>
            </a:pPr>
            <a:r>
              <a:rPr lang="en-US" sz="1200" dirty="0"/>
              <a:t>wRC+ </a:t>
            </a:r>
          </a:p>
          <a:p>
            <a:pPr marL="146050" indent="0">
              <a:lnSpc>
                <a:spcPct val="100000"/>
              </a:lnSpc>
              <a:buNone/>
            </a:pPr>
            <a:r>
              <a:rPr lang="en-US" sz="1200" dirty="0"/>
              <a:t>RESULT: p = 0.00278469 &lt; </a:t>
            </a:r>
            <a:r>
              <a:rPr lang="en-US" sz="1200" dirty="0" err="1"/>
              <a:t>ɑ</a:t>
            </a:r>
            <a:r>
              <a:rPr lang="en-US" sz="1200" dirty="0"/>
              <a:t> = 0.05, meaning we reject the null hypothesis. Since we reject the null hypothesis, that means there is strong evidence that higher wRC+ is linked with left-handed hitting against right-handed pitching.</a:t>
            </a:r>
          </a:p>
          <a:p>
            <a:pPr marL="146050" indent="0">
              <a:lnSpc>
                <a:spcPct val="100000"/>
              </a:lnSpc>
              <a:buNone/>
            </a:pPr>
            <a:r>
              <a:rPr lang="en-US" sz="1200" dirty="0"/>
              <a:t>wOBA</a:t>
            </a:r>
          </a:p>
          <a:p>
            <a:pPr marL="146050" indent="0">
              <a:lnSpc>
                <a:spcPct val="100000"/>
              </a:lnSpc>
              <a:buNone/>
            </a:pPr>
            <a:r>
              <a:rPr lang="en-US" sz="1200" dirty="0"/>
              <a:t>RESULT: p = 0.00232278 &lt; </a:t>
            </a:r>
            <a:r>
              <a:rPr lang="en-US" sz="1200" dirty="0" err="1"/>
              <a:t>ɑ</a:t>
            </a:r>
            <a:r>
              <a:rPr lang="en-US" sz="1200" dirty="0"/>
              <a:t> = 0.05, meaning we reject the null hypothesis. Since we reject the null hypothesis, that means there is strong evidence that higher wOBA is linked with left-handed hitting against right-handed pitching.</a:t>
            </a:r>
          </a:p>
          <a:p>
            <a:pPr marL="146050" indent="0">
              <a:lnSpc>
                <a:spcPct val="100000"/>
              </a:lnSpc>
              <a:buNone/>
            </a:pPr>
            <a:r>
              <a:rPr lang="en-US" sz="1200" dirty="0"/>
              <a:t>ISO</a:t>
            </a:r>
          </a:p>
          <a:p>
            <a:pPr marL="146050" indent="0">
              <a:lnSpc>
                <a:spcPct val="100000"/>
              </a:lnSpc>
              <a:buNone/>
            </a:pPr>
            <a:r>
              <a:rPr lang="en-US" sz="1200" dirty="0"/>
              <a:t>RESULT: p = 0.04124091 &lt; </a:t>
            </a:r>
            <a:r>
              <a:rPr lang="en-US" sz="1200" dirty="0" err="1"/>
              <a:t>ɑ</a:t>
            </a:r>
            <a:r>
              <a:rPr lang="en-US" sz="1200" dirty="0"/>
              <a:t> = 0.05, meaning we reject the null hypothesis. Since we reject the null hypothesis, that means there is strong evidence that higher ISO is linked with left-handed hitting against right-handed pitching.</a:t>
            </a:r>
          </a:p>
          <a:p>
            <a:pPr marL="146050" indent="0">
              <a:lnSpc>
                <a:spcPct val="100000"/>
              </a:lnSpc>
              <a:buNone/>
            </a:pPr>
            <a:r>
              <a:rPr lang="en-US" sz="1200" dirty="0"/>
              <a:t>BB%</a:t>
            </a:r>
          </a:p>
          <a:p>
            <a:pPr marL="146050" indent="0">
              <a:lnSpc>
                <a:spcPct val="100000"/>
              </a:lnSpc>
              <a:buNone/>
            </a:pPr>
            <a:r>
              <a:rPr lang="en-US" sz="1200" dirty="0"/>
              <a:t>RESULT: p = 1.1171E-08&lt; </a:t>
            </a:r>
            <a:r>
              <a:rPr lang="en-US" sz="1200" dirty="0" err="1"/>
              <a:t>ɑ</a:t>
            </a:r>
            <a:r>
              <a:rPr lang="en-US" sz="1200" dirty="0"/>
              <a:t> = 0.05, meaning we reject the null hypothesis. Since we reject the null hypothesis, that means there is strong evidence that higher bb% is linked with left-handed hitting against right-handed pitching.</a:t>
            </a:r>
          </a:p>
          <a:p>
            <a:pPr marL="146050" indent="0">
              <a:lnSpc>
                <a:spcPct val="100000"/>
              </a:lnSpc>
              <a:buNone/>
            </a:pPr>
            <a:r>
              <a:rPr lang="en-US" sz="1200" dirty="0"/>
              <a:t>K%</a:t>
            </a:r>
          </a:p>
          <a:p>
            <a:pPr marL="146050" indent="0">
              <a:lnSpc>
                <a:spcPct val="100000"/>
              </a:lnSpc>
              <a:buNone/>
            </a:pPr>
            <a:r>
              <a:rPr lang="en-US" sz="1200" dirty="0"/>
              <a:t>RESULT: p = 0.00960639 &lt; </a:t>
            </a:r>
            <a:r>
              <a:rPr lang="en-US" sz="1200" dirty="0" err="1"/>
              <a:t>ɑ</a:t>
            </a:r>
            <a:r>
              <a:rPr lang="en-US" sz="1200" dirty="0"/>
              <a:t> = 0.05, meaning we reject the null hypothesis. Since we reject the null hypothesis, that means there is strong evidence that higher strikeout rate is linked with right-handed hitting over left-handed hitting against right-handed pitching.</a:t>
            </a:r>
          </a:p>
          <a:p>
            <a:endParaRPr lang="en-US" dirty="0"/>
          </a:p>
        </p:txBody>
      </p:sp>
      <p:sp>
        <p:nvSpPr>
          <p:cNvPr id="4" name="Slide Number Placeholder 3"/>
          <p:cNvSpPr>
            <a:spLocks noGrp="1"/>
          </p:cNvSpPr>
          <p:nvPr>
            <p:ph type="sldNum" sz="quarter" idx="5"/>
          </p:nvPr>
        </p:nvSpPr>
        <p:spPr/>
        <p:txBody>
          <a:bodyPr/>
          <a:lstStyle/>
          <a:p>
            <a:fld id="{7B9FFF44-0F77-3F43-BBC3-D0A6E84D14E3}" type="slidenum">
              <a:rPr lang="en-US" smtClean="0"/>
              <a:t>9</a:t>
            </a:fld>
            <a:endParaRPr lang="en-US"/>
          </a:p>
        </p:txBody>
      </p:sp>
    </p:spTree>
    <p:extLst>
      <p:ext uri="{BB962C8B-B14F-4D97-AF65-F5344CB8AC3E}">
        <p14:creationId xmlns:p14="http://schemas.microsoft.com/office/powerpoint/2010/main" val="406365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920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693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5882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3" name="Google Shape;23;p4"/>
          <p:cNvSpPr txBox="1">
            <a:spLocks noGrp="1"/>
          </p:cNvSpPr>
          <p:nvPr>
            <p:ph type="title"/>
          </p:nvPr>
        </p:nvSpPr>
        <p:spPr>
          <a:xfrm>
            <a:off x="415633" y="667900"/>
            <a:ext cx="4942000" cy="33452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6192900" y="667900"/>
            <a:ext cx="5555200" cy="546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7552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784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244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845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1903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9/30/22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691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9/30/22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101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752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260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E9DEC-419B-4CC5-A080-3B06BD5A8291}" type="datetimeFigureOut">
              <a:rPr lang="en-US" smtClean="0"/>
              <a:t>9/30/22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55617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7" Type="http://schemas.openxmlformats.org/officeDocument/2006/relationships/chart" Target="../charts/chart1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chart" Target="../charts/char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chart" Target="../charts/chart16.xml"/><Relationship Id="rId7" Type="http://schemas.openxmlformats.org/officeDocument/2006/relationships/chart" Target="../charts/chart2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chart" Target="../charts/chart17.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6.png"/><Relationship Id="rId4" Type="http://schemas.openxmlformats.org/officeDocument/2006/relationships/image" Target="../media/image41.png"/><Relationship Id="rId9" Type="http://schemas.openxmlformats.org/officeDocument/2006/relationships/customXml" Target="../ink/ink1.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4AB2C638-CAD2-D00C-3546-67A004F0BFBF}"/>
              </a:ext>
            </a:extLst>
          </p:cNvPr>
          <p:cNvPicPr>
            <a:picLocks noChangeAspect="1"/>
          </p:cNvPicPr>
          <p:nvPr/>
        </p:nvPicPr>
        <p:blipFill rotWithShape="1">
          <a:blip r:embed="rId3"/>
          <a:srcRect r="4000"/>
          <a:stretch/>
        </p:blipFill>
        <p:spPr>
          <a:xfrm>
            <a:off x="20" y="15776"/>
            <a:ext cx="12191980" cy="6857990"/>
          </a:xfrm>
          <a:prstGeom prst="rect">
            <a:avLst/>
          </a:prstGeom>
        </p:spPr>
      </p:pic>
      <p:sp>
        <p:nvSpPr>
          <p:cNvPr id="2" name="Title 1">
            <a:extLst>
              <a:ext uri="{FF2B5EF4-FFF2-40B4-BE49-F238E27FC236}">
                <a16:creationId xmlns:a16="http://schemas.microsoft.com/office/drawing/2014/main" id="{1FEB43D8-B8FB-033F-FEFD-E210F5F8DED2}"/>
              </a:ext>
            </a:extLst>
          </p:cNvPr>
          <p:cNvSpPr>
            <a:spLocks noGrp="1"/>
          </p:cNvSpPr>
          <p:nvPr>
            <p:ph type="ctrTitle"/>
          </p:nvPr>
        </p:nvSpPr>
        <p:spPr>
          <a:xfrm>
            <a:off x="8022021" y="3231931"/>
            <a:ext cx="3852041" cy="1834056"/>
          </a:xfrm>
        </p:spPr>
        <p:txBody>
          <a:bodyPr>
            <a:normAutofit/>
          </a:bodyPr>
          <a:lstStyle/>
          <a:p>
            <a:r>
              <a:rPr lang="en-US" sz="4000"/>
              <a:t>Handedness in Baseball</a:t>
            </a:r>
          </a:p>
        </p:txBody>
      </p:sp>
      <p:sp>
        <p:nvSpPr>
          <p:cNvPr id="3" name="Subtitle 2">
            <a:extLst>
              <a:ext uri="{FF2B5EF4-FFF2-40B4-BE49-F238E27FC236}">
                <a16:creationId xmlns:a16="http://schemas.microsoft.com/office/drawing/2014/main" id="{455576BD-E8EC-AB77-6933-C9E8978B2D3D}"/>
              </a:ext>
            </a:extLst>
          </p:cNvPr>
          <p:cNvSpPr>
            <a:spLocks noGrp="1"/>
          </p:cNvSpPr>
          <p:nvPr>
            <p:ph type="subTitle" idx="1"/>
          </p:nvPr>
        </p:nvSpPr>
        <p:spPr>
          <a:xfrm>
            <a:off x="7782910" y="5242675"/>
            <a:ext cx="4330262" cy="683284"/>
          </a:xfrm>
        </p:spPr>
        <p:txBody>
          <a:bodyPr>
            <a:normAutofit/>
          </a:bodyPr>
          <a:lstStyle/>
          <a:p>
            <a:r>
              <a:rPr lang="en-US" sz="2000"/>
              <a:t>Jarrett Markman</a:t>
            </a:r>
          </a:p>
        </p:txBody>
      </p:sp>
    </p:spTree>
    <p:extLst>
      <p:ext uri="{BB962C8B-B14F-4D97-AF65-F5344CB8AC3E}">
        <p14:creationId xmlns:p14="http://schemas.microsoft.com/office/powerpoint/2010/main" val="404005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66FF-279A-8599-BAEC-EF1FF74EFDE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595992A-8D0F-24A6-81FF-9BF87CC2D828}"/>
              </a:ext>
            </a:extLst>
          </p:cNvPr>
          <p:cNvSpPr>
            <a:spLocks noGrp="1"/>
          </p:cNvSpPr>
          <p:nvPr>
            <p:ph idx="1"/>
          </p:nvPr>
        </p:nvSpPr>
        <p:spPr/>
        <p:txBody>
          <a:bodyPr/>
          <a:lstStyle/>
          <a:p>
            <a:endParaRPr lang="en-US" dirty="0"/>
          </a:p>
        </p:txBody>
      </p:sp>
      <p:graphicFrame>
        <p:nvGraphicFramePr>
          <p:cNvPr id="4" name="Chart 3">
            <a:extLst>
              <a:ext uri="{FF2B5EF4-FFF2-40B4-BE49-F238E27FC236}">
                <a16:creationId xmlns:a16="http://schemas.microsoft.com/office/drawing/2014/main" id="{53BCA15B-AF17-5198-95EB-070AF6CBA78F}"/>
              </a:ext>
            </a:extLst>
          </p:cNvPr>
          <p:cNvGraphicFramePr/>
          <p:nvPr>
            <p:extLst>
              <p:ext uri="{D42A27DB-BD31-4B8C-83A1-F6EECF244321}">
                <p14:modId xmlns:p14="http://schemas.microsoft.com/office/powerpoint/2010/main" val="2564057495"/>
              </p:ext>
            </p:extLst>
          </p:nvPr>
        </p:nvGraphicFramePr>
        <p:xfrm>
          <a:off x="6283841" y="-1"/>
          <a:ext cx="4189229" cy="24561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B6C28973-A77E-A314-3B51-38ED29D0B91D}"/>
              </a:ext>
            </a:extLst>
          </p:cNvPr>
          <p:cNvGraphicFramePr>
            <a:graphicFrameLocks/>
          </p:cNvGraphicFramePr>
          <p:nvPr>
            <p:extLst>
              <p:ext uri="{D42A27DB-BD31-4B8C-83A1-F6EECF244321}">
                <p14:modId xmlns:p14="http://schemas.microsoft.com/office/powerpoint/2010/main" val="1083624497"/>
              </p:ext>
            </p:extLst>
          </p:nvPr>
        </p:nvGraphicFramePr>
        <p:xfrm>
          <a:off x="1718930" y="-2"/>
          <a:ext cx="4189227" cy="24561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952DA33C-96A3-9F48-9185-01629BFA624D}"/>
              </a:ext>
            </a:extLst>
          </p:cNvPr>
          <p:cNvGraphicFramePr>
            <a:graphicFrameLocks/>
          </p:cNvGraphicFramePr>
          <p:nvPr>
            <p:extLst>
              <p:ext uri="{D42A27DB-BD31-4B8C-83A1-F6EECF244321}">
                <p14:modId xmlns:p14="http://schemas.microsoft.com/office/powerpoint/2010/main" val="3007059134"/>
              </p:ext>
            </p:extLst>
          </p:nvPr>
        </p:nvGraphicFramePr>
        <p:xfrm>
          <a:off x="-2" y="3441110"/>
          <a:ext cx="3813546" cy="211971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BC5953B6-D71F-5B26-B3AC-FAB8DDE8468F}"/>
              </a:ext>
            </a:extLst>
          </p:cNvPr>
          <p:cNvGraphicFramePr>
            <a:graphicFrameLocks/>
          </p:cNvGraphicFramePr>
          <p:nvPr>
            <p:extLst>
              <p:ext uri="{D42A27DB-BD31-4B8C-83A1-F6EECF244321}">
                <p14:modId xmlns:p14="http://schemas.microsoft.com/office/powerpoint/2010/main" val="2732541435"/>
              </p:ext>
            </p:extLst>
          </p:nvPr>
        </p:nvGraphicFramePr>
        <p:xfrm>
          <a:off x="4189227" y="3440732"/>
          <a:ext cx="3813546" cy="212468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a:extLst>
              <a:ext uri="{FF2B5EF4-FFF2-40B4-BE49-F238E27FC236}">
                <a16:creationId xmlns:a16="http://schemas.microsoft.com/office/drawing/2014/main" id="{6E66E843-C0D9-357D-B63B-B4F54ECA0641}"/>
              </a:ext>
            </a:extLst>
          </p:cNvPr>
          <p:cNvGraphicFramePr>
            <a:graphicFrameLocks/>
          </p:cNvGraphicFramePr>
          <p:nvPr>
            <p:extLst>
              <p:ext uri="{D42A27DB-BD31-4B8C-83A1-F6EECF244321}">
                <p14:modId xmlns:p14="http://schemas.microsoft.com/office/powerpoint/2010/main" val="3495659588"/>
              </p:ext>
            </p:extLst>
          </p:nvPr>
        </p:nvGraphicFramePr>
        <p:xfrm>
          <a:off x="8378456" y="3436145"/>
          <a:ext cx="3813546" cy="212468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8183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B5F3-4B2C-E340-369D-9862EAFF0F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3060A6-9E1B-C944-C65A-D66951A525E5}"/>
              </a:ext>
            </a:extLst>
          </p:cNvPr>
          <p:cNvSpPr>
            <a:spLocks noGrp="1"/>
          </p:cNvSpPr>
          <p:nvPr>
            <p:ph idx="1"/>
          </p:nvPr>
        </p:nvSpPr>
        <p:spPr/>
        <p:txBody>
          <a:bodyPr/>
          <a:lstStyle/>
          <a:p>
            <a:endParaRPr lang="en-US" dirty="0"/>
          </a:p>
        </p:txBody>
      </p:sp>
      <p:pic>
        <p:nvPicPr>
          <p:cNvPr id="10" name="Picture 9" descr="Table&#10;&#10;Description automatically generated">
            <a:extLst>
              <a:ext uri="{FF2B5EF4-FFF2-40B4-BE49-F238E27FC236}">
                <a16:creationId xmlns:a16="http://schemas.microsoft.com/office/drawing/2014/main" id="{330F1E18-F1CB-A0A0-B23A-1308878004F5}"/>
              </a:ext>
            </a:extLst>
          </p:cNvPr>
          <p:cNvPicPr>
            <a:picLocks noChangeAspect="1"/>
          </p:cNvPicPr>
          <p:nvPr/>
        </p:nvPicPr>
        <p:blipFill>
          <a:blip r:embed="rId3"/>
          <a:stretch>
            <a:fillRect/>
          </a:stretch>
        </p:blipFill>
        <p:spPr>
          <a:xfrm>
            <a:off x="1580729" y="93230"/>
            <a:ext cx="3880865" cy="2105896"/>
          </a:xfrm>
          <a:prstGeom prst="rect">
            <a:avLst/>
          </a:prstGeom>
        </p:spPr>
      </p:pic>
      <p:pic>
        <p:nvPicPr>
          <p:cNvPr id="11" name="Picture 10" descr="Table&#10;&#10;Description automatically generated">
            <a:extLst>
              <a:ext uri="{FF2B5EF4-FFF2-40B4-BE49-F238E27FC236}">
                <a16:creationId xmlns:a16="http://schemas.microsoft.com/office/drawing/2014/main" id="{E5C52EE7-858E-7A5A-50DB-970C0A1DEB7C}"/>
              </a:ext>
            </a:extLst>
          </p:cNvPr>
          <p:cNvPicPr>
            <a:picLocks noChangeAspect="1"/>
          </p:cNvPicPr>
          <p:nvPr/>
        </p:nvPicPr>
        <p:blipFill>
          <a:blip r:embed="rId4"/>
          <a:stretch>
            <a:fillRect/>
          </a:stretch>
        </p:blipFill>
        <p:spPr>
          <a:xfrm>
            <a:off x="6539024" y="-1"/>
            <a:ext cx="4070692" cy="2203209"/>
          </a:xfrm>
          <a:prstGeom prst="rect">
            <a:avLst/>
          </a:prstGeom>
        </p:spPr>
      </p:pic>
      <p:pic>
        <p:nvPicPr>
          <p:cNvPr id="12" name="Picture 11" descr="Table&#10;&#10;Description automatically generated">
            <a:extLst>
              <a:ext uri="{FF2B5EF4-FFF2-40B4-BE49-F238E27FC236}">
                <a16:creationId xmlns:a16="http://schemas.microsoft.com/office/drawing/2014/main" id="{907E045B-5FE0-7C47-7C5F-23E9ABBCE4D8}"/>
              </a:ext>
            </a:extLst>
          </p:cNvPr>
          <p:cNvPicPr>
            <a:picLocks noChangeAspect="1"/>
          </p:cNvPicPr>
          <p:nvPr/>
        </p:nvPicPr>
        <p:blipFill>
          <a:blip r:embed="rId5"/>
          <a:stretch>
            <a:fillRect/>
          </a:stretch>
        </p:blipFill>
        <p:spPr>
          <a:xfrm>
            <a:off x="0" y="3400958"/>
            <a:ext cx="3303204" cy="1728223"/>
          </a:xfrm>
          <a:prstGeom prst="rect">
            <a:avLst/>
          </a:prstGeom>
        </p:spPr>
      </p:pic>
      <p:pic>
        <p:nvPicPr>
          <p:cNvPr id="13" name="Picture 12" descr="Table&#10;&#10;Description automatically generated">
            <a:extLst>
              <a:ext uri="{FF2B5EF4-FFF2-40B4-BE49-F238E27FC236}">
                <a16:creationId xmlns:a16="http://schemas.microsoft.com/office/drawing/2014/main" id="{1D8FA238-796F-148E-230B-849C1A1F92CF}"/>
              </a:ext>
            </a:extLst>
          </p:cNvPr>
          <p:cNvPicPr>
            <a:picLocks noChangeAspect="1"/>
          </p:cNvPicPr>
          <p:nvPr/>
        </p:nvPicPr>
        <p:blipFill>
          <a:blip r:embed="rId6"/>
          <a:stretch>
            <a:fillRect/>
          </a:stretch>
        </p:blipFill>
        <p:spPr>
          <a:xfrm>
            <a:off x="8669283" y="3414979"/>
            <a:ext cx="3508562" cy="1903871"/>
          </a:xfrm>
          <a:prstGeom prst="rect">
            <a:avLst/>
          </a:prstGeom>
        </p:spPr>
      </p:pic>
      <p:pic>
        <p:nvPicPr>
          <p:cNvPr id="14" name="Picture 13" descr="Table&#10;&#10;Description automatically generated">
            <a:extLst>
              <a:ext uri="{FF2B5EF4-FFF2-40B4-BE49-F238E27FC236}">
                <a16:creationId xmlns:a16="http://schemas.microsoft.com/office/drawing/2014/main" id="{4AF59173-4207-5E43-534E-B21E04D9CA20}"/>
              </a:ext>
            </a:extLst>
          </p:cNvPr>
          <p:cNvPicPr>
            <a:picLocks noChangeAspect="1"/>
          </p:cNvPicPr>
          <p:nvPr/>
        </p:nvPicPr>
        <p:blipFill>
          <a:blip r:embed="rId7"/>
          <a:stretch>
            <a:fillRect/>
          </a:stretch>
        </p:blipFill>
        <p:spPr>
          <a:xfrm>
            <a:off x="4336676" y="3400958"/>
            <a:ext cx="3508561" cy="1917892"/>
          </a:xfrm>
          <a:prstGeom prst="rect">
            <a:avLst/>
          </a:prstGeom>
        </p:spPr>
      </p:pic>
    </p:spTree>
    <p:extLst>
      <p:ext uri="{BB962C8B-B14F-4D97-AF65-F5344CB8AC3E}">
        <p14:creationId xmlns:p14="http://schemas.microsoft.com/office/powerpoint/2010/main" val="273166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5507-28CE-53DE-0839-9961C4387C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A96231-4318-5960-86FF-A293922FC904}"/>
              </a:ext>
            </a:extLst>
          </p:cNvPr>
          <p:cNvSpPr>
            <a:spLocks noGrp="1"/>
          </p:cNvSpPr>
          <p:nvPr>
            <p:ph idx="1"/>
          </p:nvPr>
        </p:nvSpPr>
        <p:spPr/>
        <p:txBody>
          <a:bodyPr/>
          <a:lstStyle/>
          <a:p>
            <a:endParaRPr lang="en-US" dirty="0"/>
          </a:p>
        </p:txBody>
      </p:sp>
      <p:graphicFrame>
        <p:nvGraphicFramePr>
          <p:cNvPr id="4" name="Chart 3">
            <a:extLst>
              <a:ext uri="{FF2B5EF4-FFF2-40B4-BE49-F238E27FC236}">
                <a16:creationId xmlns:a16="http://schemas.microsoft.com/office/drawing/2014/main" id="{883ADFD3-D348-DB76-0210-32A8D219897C}"/>
              </a:ext>
            </a:extLst>
          </p:cNvPr>
          <p:cNvGraphicFramePr/>
          <p:nvPr>
            <p:extLst>
              <p:ext uri="{D42A27DB-BD31-4B8C-83A1-F6EECF244321}">
                <p14:modId xmlns:p14="http://schemas.microsoft.com/office/powerpoint/2010/main" val="3422027701"/>
              </p:ext>
            </p:extLst>
          </p:nvPr>
        </p:nvGraphicFramePr>
        <p:xfrm>
          <a:off x="6177514" y="-10577"/>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E7A1A9A7-13D3-8281-545E-788925631E1D}"/>
              </a:ext>
            </a:extLst>
          </p:cNvPr>
          <p:cNvGraphicFramePr/>
          <p:nvPr>
            <p:extLst>
              <p:ext uri="{D42A27DB-BD31-4B8C-83A1-F6EECF244321}">
                <p14:modId xmlns:p14="http://schemas.microsoft.com/office/powerpoint/2010/main" val="2557262332"/>
              </p:ext>
            </p:extLst>
          </p:nvPr>
        </p:nvGraphicFramePr>
        <p:xfrm>
          <a:off x="1212112" y="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B9E886AF-0925-88A2-831D-45C164310C1A}"/>
              </a:ext>
            </a:extLst>
          </p:cNvPr>
          <p:cNvGraphicFramePr/>
          <p:nvPr>
            <p:extLst>
              <p:ext uri="{D42A27DB-BD31-4B8C-83A1-F6EECF244321}">
                <p14:modId xmlns:p14="http://schemas.microsoft.com/office/powerpoint/2010/main" val="1907858582"/>
              </p:ext>
            </p:extLst>
          </p:nvPr>
        </p:nvGraphicFramePr>
        <p:xfrm>
          <a:off x="8463514" y="3397103"/>
          <a:ext cx="3728486" cy="195137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F090F406-8480-C733-B8F0-7AFD3D565467}"/>
              </a:ext>
            </a:extLst>
          </p:cNvPr>
          <p:cNvGraphicFramePr/>
          <p:nvPr>
            <p:extLst>
              <p:ext uri="{D42A27DB-BD31-4B8C-83A1-F6EECF244321}">
                <p14:modId xmlns:p14="http://schemas.microsoft.com/office/powerpoint/2010/main" val="3273159692"/>
              </p:ext>
            </p:extLst>
          </p:nvPr>
        </p:nvGraphicFramePr>
        <p:xfrm>
          <a:off x="0" y="3464350"/>
          <a:ext cx="3498112" cy="195137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a:extLst>
              <a:ext uri="{FF2B5EF4-FFF2-40B4-BE49-F238E27FC236}">
                <a16:creationId xmlns:a16="http://schemas.microsoft.com/office/drawing/2014/main" id="{8D14D57A-4334-42A2-0D8C-2C855FBEB282}"/>
              </a:ext>
            </a:extLst>
          </p:cNvPr>
          <p:cNvGraphicFramePr/>
          <p:nvPr>
            <p:extLst>
              <p:ext uri="{D42A27DB-BD31-4B8C-83A1-F6EECF244321}">
                <p14:modId xmlns:p14="http://schemas.microsoft.com/office/powerpoint/2010/main" val="2741536298"/>
              </p:ext>
            </p:extLst>
          </p:nvPr>
        </p:nvGraphicFramePr>
        <p:xfrm>
          <a:off x="4075812" y="3432452"/>
          <a:ext cx="3810002" cy="195136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1502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15A0-BBB6-A357-22DE-E0F7089A12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3C728A-45C4-F73D-7CF4-E9F89A9B9BD3}"/>
              </a:ext>
            </a:extLst>
          </p:cNvPr>
          <p:cNvSpPr>
            <a:spLocks noGrp="1"/>
          </p:cNvSpPr>
          <p:nvPr>
            <p:ph idx="1"/>
          </p:nvPr>
        </p:nvSpPr>
        <p:spPr/>
        <p:txBody>
          <a:bodyPr/>
          <a:lstStyle/>
          <a:p>
            <a:endParaRPr lang="en-US" dirty="0"/>
          </a:p>
        </p:txBody>
      </p:sp>
      <p:pic>
        <p:nvPicPr>
          <p:cNvPr id="4" name="Picture 3" descr="Table&#10;&#10;Description automatically generated">
            <a:extLst>
              <a:ext uri="{FF2B5EF4-FFF2-40B4-BE49-F238E27FC236}">
                <a16:creationId xmlns:a16="http://schemas.microsoft.com/office/drawing/2014/main" id="{442E681C-0587-6A06-5D9C-5167B3F800AC}"/>
              </a:ext>
            </a:extLst>
          </p:cNvPr>
          <p:cNvPicPr>
            <a:picLocks noChangeAspect="1"/>
          </p:cNvPicPr>
          <p:nvPr/>
        </p:nvPicPr>
        <p:blipFill>
          <a:blip r:embed="rId3"/>
          <a:stretch>
            <a:fillRect/>
          </a:stretch>
        </p:blipFill>
        <p:spPr>
          <a:xfrm>
            <a:off x="1349023" y="-6252"/>
            <a:ext cx="4452408" cy="2439045"/>
          </a:xfrm>
          <a:prstGeom prst="rect">
            <a:avLst/>
          </a:prstGeom>
        </p:spPr>
      </p:pic>
      <p:pic>
        <p:nvPicPr>
          <p:cNvPr id="5" name="Picture 4" descr="Table&#10;&#10;Description automatically generated">
            <a:extLst>
              <a:ext uri="{FF2B5EF4-FFF2-40B4-BE49-F238E27FC236}">
                <a16:creationId xmlns:a16="http://schemas.microsoft.com/office/drawing/2014/main" id="{A537C6C8-021B-8CDC-342D-9A957DFCE41F}"/>
              </a:ext>
            </a:extLst>
          </p:cNvPr>
          <p:cNvPicPr>
            <a:picLocks noChangeAspect="1"/>
          </p:cNvPicPr>
          <p:nvPr/>
        </p:nvPicPr>
        <p:blipFill>
          <a:blip r:embed="rId4"/>
          <a:stretch>
            <a:fillRect/>
          </a:stretch>
        </p:blipFill>
        <p:spPr>
          <a:xfrm>
            <a:off x="6390571" y="0"/>
            <a:ext cx="4530722" cy="2487226"/>
          </a:xfrm>
          <a:prstGeom prst="rect">
            <a:avLst/>
          </a:prstGeom>
        </p:spPr>
      </p:pic>
      <p:pic>
        <p:nvPicPr>
          <p:cNvPr id="6" name="Picture 5" descr="Table&#10;&#10;Description automatically generated">
            <a:extLst>
              <a:ext uri="{FF2B5EF4-FFF2-40B4-BE49-F238E27FC236}">
                <a16:creationId xmlns:a16="http://schemas.microsoft.com/office/drawing/2014/main" id="{E62FDC59-E354-40D2-DFC7-30509A487C10}"/>
              </a:ext>
            </a:extLst>
          </p:cNvPr>
          <p:cNvPicPr>
            <a:picLocks noChangeAspect="1"/>
          </p:cNvPicPr>
          <p:nvPr/>
        </p:nvPicPr>
        <p:blipFill>
          <a:blip r:embed="rId5"/>
          <a:stretch>
            <a:fillRect/>
          </a:stretch>
        </p:blipFill>
        <p:spPr>
          <a:xfrm>
            <a:off x="0" y="3902149"/>
            <a:ext cx="3693462" cy="2004204"/>
          </a:xfrm>
          <a:prstGeom prst="rect">
            <a:avLst/>
          </a:prstGeom>
        </p:spPr>
      </p:pic>
      <p:pic>
        <p:nvPicPr>
          <p:cNvPr id="7" name="Picture 6" descr="Table&#10;&#10;Description automatically generated">
            <a:extLst>
              <a:ext uri="{FF2B5EF4-FFF2-40B4-BE49-F238E27FC236}">
                <a16:creationId xmlns:a16="http://schemas.microsoft.com/office/drawing/2014/main" id="{FD5D93DC-5F50-597C-A9B2-EF673F8733BA}"/>
              </a:ext>
            </a:extLst>
          </p:cNvPr>
          <p:cNvPicPr>
            <a:picLocks noChangeAspect="1"/>
          </p:cNvPicPr>
          <p:nvPr/>
        </p:nvPicPr>
        <p:blipFill>
          <a:blip r:embed="rId6"/>
          <a:stretch>
            <a:fillRect/>
          </a:stretch>
        </p:blipFill>
        <p:spPr>
          <a:xfrm>
            <a:off x="8379177" y="3902149"/>
            <a:ext cx="3812823" cy="2058336"/>
          </a:xfrm>
          <a:prstGeom prst="rect">
            <a:avLst/>
          </a:prstGeom>
        </p:spPr>
      </p:pic>
      <p:pic>
        <p:nvPicPr>
          <p:cNvPr id="8" name="Picture 7" descr="Table&#10;&#10;Description automatically generated">
            <a:extLst>
              <a:ext uri="{FF2B5EF4-FFF2-40B4-BE49-F238E27FC236}">
                <a16:creationId xmlns:a16="http://schemas.microsoft.com/office/drawing/2014/main" id="{5E5F89E2-8435-CB55-7C2E-84F66B2FD13A}"/>
              </a:ext>
            </a:extLst>
          </p:cNvPr>
          <p:cNvPicPr>
            <a:picLocks noChangeAspect="1"/>
          </p:cNvPicPr>
          <p:nvPr/>
        </p:nvPicPr>
        <p:blipFill>
          <a:blip r:embed="rId7"/>
          <a:stretch>
            <a:fillRect/>
          </a:stretch>
        </p:blipFill>
        <p:spPr>
          <a:xfrm>
            <a:off x="4249269" y="3902149"/>
            <a:ext cx="3693462" cy="2058336"/>
          </a:xfrm>
          <a:prstGeom prst="rect">
            <a:avLst/>
          </a:prstGeom>
        </p:spPr>
      </p:pic>
    </p:spTree>
    <p:extLst>
      <p:ext uri="{BB962C8B-B14F-4D97-AF65-F5344CB8AC3E}">
        <p14:creationId xmlns:p14="http://schemas.microsoft.com/office/powerpoint/2010/main" val="267997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EF977071-B6FC-A65B-E4A3-CC9379189371}"/>
              </a:ext>
            </a:extLst>
          </p:cNvPr>
          <p:cNvGraphicFramePr/>
          <p:nvPr>
            <p:extLst>
              <p:ext uri="{D42A27DB-BD31-4B8C-83A1-F6EECF244321}">
                <p14:modId xmlns:p14="http://schemas.microsoft.com/office/powerpoint/2010/main" val="2687634459"/>
              </p:ext>
            </p:extLst>
          </p:nvPr>
        </p:nvGraphicFramePr>
        <p:xfrm>
          <a:off x="8952612" y="3429000"/>
          <a:ext cx="3239389" cy="22913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4CB08426-679F-30B8-3F61-49595CCE9E71}"/>
              </a:ext>
            </a:extLst>
          </p:cNvPr>
          <p:cNvGraphicFramePr/>
          <p:nvPr>
            <p:extLst>
              <p:ext uri="{D42A27DB-BD31-4B8C-83A1-F6EECF244321}">
                <p14:modId xmlns:p14="http://schemas.microsoft.com/office/powerpoint/2010/main" val="2820364846"/>
              </p:ext>
            </p:extLst>
          </p:nvPr>
        </p:nvGraphicFramePr>
        <p:xfrm>
          <a:off x="4876798" y="3429000"/>
          <a:ext cx="3239388" cy="22913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32CBF0D1-F3E5-35CA-3FC5-A92D4F6F3714}"/>
              </a:ext>
            </a:extLst>
          </p:cNvPr>
          <p:cNvGraphicFramePr/>
          <p:nvPr>
            <p:extLst>
              <p:ext uri="{D42A27DB-BD31-4B8C-83A1-F6EECF244321}">
                <p14:modId xmlns:p14="http://schemas.microsoft.com/office/powerpoint/2010/main" val="2286765988"/>
              </p:ext>
            </p:extLst>
          </p:nvPr>
        </p:nvGraphicFramePr>
        <p:xfrm>
          <a:off x="1754372" y="0"/>
          <a:ext cx="45720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565D87DF-21B3-14D0-7749-441AFC0396BE}"/>
              </a:ext>
            </a:extLst>
          </p:cNvPr>
          <p:cNvGraphicFramePr/>
          <p:nvPr>
            <p:extLst>
              <p:ext uri="{D42A27DB-BD31-4B8C-83A1-F6EECF244321}">
                <p14:modId xmlns:p14="http://schemas.microsoft.com/office/powerpoint/2010/main" val="716643041"/>
              </p:ext>
            </p:extLst>
          </p:nvPr>
        </p:nvGraphicFramePr>
        <p:xfrm>
          <a:off x="6666612" y="0"/>
          <a:ext cx="4572000" cy="2743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a:extLst>
              <a:ext uri="{FF2B5EF4-FFF2-40B4-BE49-F238E27FC236}">
                <a16:creationId xmlns:a16="http://schemas.microsoft.com/office/drawing/2014/main" id="{9F516E27-CB45-1920-B04D-7FFE4C40F07F}"/>
              </a:ext>
            </a:extLst>
          </p:cNvPr>
          <p:cNvGraphicFramePr/>
          <p:nvPr>
            <p:extLst>
              <p:ext uri="{D42A27DB-BD31-4B8C-83A1-F6EECF244321}">
                <p14:modId xmlns:p14="http://schemas.microsoft.com/office/powerpoint/2010/main" val="3193745905"/>
              </p:ext>
            </p:extLst>
          </p:nvPr>
        </p:nvGraphicFramePr>
        <p:xfrm>
          <a:off x="-1" y="3429000"/>
          <a:ext cx="4040373" cy="2291316"/>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5361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B9CE-8CB5-B315-4954-5D2801892E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312ED0-99D7-F68F-2122-32B65518F68B}"/>
              </a:ext>
            </a:extLst>
          </p:cNvPr>
          <p:cNvSpPr>
            <a:spLocks noGrp="1"/>
          </p:cNvSpPr>
          <p:nvPr>
            <p:ph idx="1"/>
          </p:nvPr>
        </p:nvSpPr>
        <p:spPr/>
        <p:txBody>
          <a:bodyPr/>
          <a:lstStyle/>
          <a:p>
            <a:endParaRPr lang="en-US" dirty="0"/>
          </a:p>
        </p:txBody>
      </p:sp>
      <p:pic>
        <p:nvPicPr>
          <p:cNvPr id="4" name="Picture 3" descr="Table&#10;&#10;Description automatically generated">
            <a:extLst>
              <a:ext uri="{FF2B5EF4-FFF2-40B4-BE49-F238E27FC236}">
                <a16:creationId xmlns:a16="http://schemas.microsoft.com/office/drawing/2014/main" id="{5399000F-3D01-EB4A-FD91-4079DACD4FF7}"/>
              </a:ext>
            </a:extLst>
          </p:cNvPr>
          <p:cNvPicPr>
            <a:picLocks noChangeAspect="1"/>
          </p:cNvPicPr>
          <p:nvPr/>
        </p:nvPicPr>
        <p:blipFill>
          <a:blip r:embed="rId3"/>
          <a:stretch>
            <a:fillRect/>
          </a:stretch>
        </p:blipFill>
        <p:spPr>
          <a:xfrm>
            <a:off x="1679768" y="0"/>
            <a:ext cx="4338435" cy="2377688"/>
          </a:xfrm>
          <a:prstGeom prst="rect">
            <a:avLst/>
          </a:prstGeom>
        </p:spPr>
      </p:pic>
      <p:pic>
        <p:nvPicPr>
          <p:cNvPr id="5" name="Picture 4" descr="Table&#10;&#10;Description automatically generated">
            <a:extLst>
              <a:ext uri="{FF2B5EF4-FFF2-40B4-BE49-F238E27FC236}">
                <a16:creationId xmlns:a16="http://schemas.microsoft.com/office/drawing/2014/main" id="{AE9A91A9-6227-C4CF-24C9-7994B109622F}"/>
              </a:ext>
            </a:extLst>
          </p:cNvPr>
          <p:cNvPicPr>
            <a:picLocks noChangeAspect="1"/>
          </p:cNvPicPr>
          <p:nvPr/>
        </p:nvPicPr>
        <p:blipFill>
          <a:blip r:embed="rId4"/>
          <a:stretch>
            <a:fillRect/>
          </a:stretch>
        </p:blipFill>
        <p:spPr>
          <a:xfrm>
            <a:off x="6186404" y="0"/>
            <a:ext cx="4349704" cy="2377688"/>
          </a:xfrm>
          <a:prstGeom prst="rect">
            <a:avLst/>
          </a:prstGeom>
        </p:spPr>
      </p:pic>
      <p:pic>
        <p:nvPicPr>
          <p:cNvPr id="6" name="Picture 5" descr="Table&#10;&#10;Description automatically generated">
            <a:extLst>
              <a:ext uri="{FF2B5EF4-FFF2-40B4-BE49-F238E27FC236}">
                <a16:creationId xmlns:a16="http://schemas.microsoft.com/office/drawing/2014/main" id="{A16B9E56-A239-11F5-B43E-8C36C4BD148E}"/>
              </a:ext>
            </a:extLst>
          </p:cNvPr>
          <p:cNvPicPr>
            <a:picLocks noChangeAspect="1"/>
          </p:cNvPicPr>
          <p:nvPr/>
        </p:nvPicPr>
        <p:blipFill>
          <a:blip r:embed="rId5"/>
          <a:stretch>
            <a:fillRect/>
          </a:stretch>
        </p:blipFill>
        <p:spPr>
          <a:xfrm>
            <a:off x="0" y="3393650"/>
            <a:ext cx="3848986" cy="2088597"/>
          </a:xfrm>
          <a:prstGeom prst="rect">
            <a:avLst/>
          </a:prstGeom>
        </p:spPr>
      </p:pic>
      <p:pic>
        <p:nvPicPr>
          <p:cNvPr id="7" name="Picture 6" descr="Table&#10;&#10;Description automatically generated">
            <a:extLst>
              <a:ext uri="{FF2B5EF4-FFF2-40B4-BE49-F238E27FC236}">
                <a16:creationId xmlns:a16="http://schemas.microsoft.com/office/drawing/2014/main" id="{25D6C1CE-F2FE-98A6-F9BE-5DF0D04A4706}"/>
              </a:ext>
            </a:extLst>
          </p:cNvPr>
          <p:cNvPicPr>
            <a:picLocks noChangeAspect="1"/>
          </p:cNvPicPr>
          <p:nvPr/>
        </p:nvPicPr>
        <p:blipFill>
          <a:blip r:embed="rId6"/>
          <a:stretch>
            <a:fillRect/>
          </a:stretch>
        </p:blipFill>
        <p:spPr>
          <a:xfrm>
            <a:off x="8361256" y="3386175"/>
            <a:ext cx="3867402" cy="2088597"/>
          </a:xfrm>
          <a:prstGeom prst="rect">
            <a:avLst/>
          </a:prstGeom>
        </p:spPr>
      </p:pic>
      <p:pic>
        <p:nvPicPr>
          <p:cNvPr id="8" name="Picture 7" descr="Table&#10;&#10;Description automatically generated">
            <a:extLst>
              <a:ext uri="{FF2B5EF4-FFF2-40B4-BE49-F238E27FC236}">
                <a16:creationId xmlns:a16="http://schemas.microsoft.com/office/drawing/2014/main" id="{F484DABE-E814-0ACA-A748-6BD1E4299E19}"/>
              </a:ext>
            </a:extLst>
          </p:cNvPr>
          <p:cNvPicPr>
            <a:picLocks noChangeAspect="1"/>
          </p:cNvPicPr>
          <p:nvPr/>
        </p:nvPicPr>
        <p:blipFill>
          <a:blip r:embed="rId7"/>
          <a:stretch>
            <a:fillRect/>
          </a:stretch>
        </p:blipFill>
        <p:spPr>
          <a:xfrm>
            <a:off x="4180628" y="3386175"/>
            <a:ext cx="3830744" cy="2088597"/>
          </a:xfrm>
          <a:prstGeom prst="rect">
            <a:avLst/>
          </a:prstGeom>
        </p:spPr>
      </p:pic>
    </p:spTree>
    <p:extLst>
      <p:ext uri="{BB962C8B-B14F-4D97-AF65-F5344CB8AC3E}">
        <p14:creationId xmlns:p14="http://schemas.microsoft.com/office/powerpoint/2010/main" val="2172808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8A89-3108-63C5-E2C6-2777763471D5}"/>
              </a:ext>
            </a:extLst>
          </p:cNvPr>
          <p:cNvSpPr>
            <a:spLocks noGrp="1"/>
          </p:cNvSpPr>
          <p:nvPr>
            <p:ph type="title"/>
          </p:nvPr>
        </p:nvSpPr>
        <p:spPr/>
        <p:txBody>
          <a:bodyPr>
            <a:normAutofit/>
          </a:bodyPr>
          <a:lstStyle/>
          <a:p>
            <a:r>
              <a:rPr lang="en-US" sz="3600" dirty="0"/>
              <a:t>Do teams build their lineups based on their ballparks?</a:t>
            </a:r>
          </a:p>
        </p:txBody>
      </p:sp>
      <p:sp>
        <p:nvSpPr>
          <p:cNvPr id="16" name="TextBox 15">
            <a:extLst>
              <a:ext uri="{FF2B5EF4-FFF2-40B4-BE49-F238E27FC236}">
                <a16:creationId xmlns:a16="http://schemas.microsoft.com/office/drawing/2014/main" id="{6D1FEFA5-67B9-CCDC-198C-F551AB711C6D}"/>
              </a:ext>
            </a:extLst>
          </p:cNvPr>
          <p:cNvSpPr txBox="1"/>
          <p:nvPr/>
        </p:nvSpPr>
        <p:spPr>
          <a:xfrm>
            <a:off x="831273" y="1903640"/>
            <a:ext cx="10533413" cy="646331"/>
          </a:xfrm>
          <a:prstGeom prst="rect">
            <a:avLst/>
          </a:prstGeom>
          <a:noFill/>
        </p:spPr>
        <p:txBody>
          <a:bodyPr wrap="square" rtlCol="0">
            <a:spAutoFit/>
          </a:bodyPr>
          <a:lstStyle/>
          <a:p>
            <a:r>
              <a:rPr lang="en-US" dirty="0"/>
              <a:t>We can use park factors from FanGraphs, and filter factors by handedness, to see which teams have an advantage for left-handed or right-handed hitters.</a:t>
            </a:r>
          </a:p>
        </p:txBody>
      </p:sp>
    </p:spTree>
    <p:extLst>
      <p:ext uri="{BB962C8B-B14F-4D97-AF65-F5344CB8AC3E}">
        <p14:creationId xmlns:p14="http://schemas.microsoft.com/office/powerpoint/2010/main" val="301402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CADC-1D53-45E4-5F21-B878B288A53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84229B8-C16C-A696-BA1B-075CF47B240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980E3F9-F299-605C-5AA7-CD99A00F2E46}"/>
              </a:ext>
            </a:extLst>
          </p:cNvPr>
          <p:cNvPicPr>
            <a:picLocks noChangeAspect="1"/>
          </p:cNvPicPr>
          <p:nvPr/>
        </p:nvPicPr>
        <p:blipFill>
          <a:blip r:embed="rId3"/>
          <a:stretch>
            <a:fillRect/>
          </a:stretch>
        </p:blipFill>
        <p:spPr>
          <a:xfrm>
            <a:off x="-1" y="-1"/>
            <a:ext cx="3843071" cy="2908270"/>
          </a:xfrm>
          <a:prstGeom prst="rect">
            <a:avLst/>
          </a:prstGeom>
        </p:spPr>
      </p:pic>
      <p:pic>
        <p:nvPicPr>
          <p:cNvPr id="5" name="Content Placeholder 4">
            <a:extLst>
              <a:ext uri="{FF2B5EF4-FFF2-40B4-BE49-F238E27FC236}">
                <a16:creationId xmlns:a16="http://schemas.microsoft.com/office/drawing/2014/main" id="{29DD961E-28CE-B04F-0187-9173F40E300D}"/>
              </a:ext>
            </a:extLst>
          </p:cNvPr>
          <p:cNvPicPr>
            <a:picLocks noChangeAspect="1"/>
          </p:cNvPicPr>
          <p:nvPr/>
        </p:nvPicPr>
        <p:blipFill>
          <a:blip r:embed="rId4"/>
          <a:stretch>
            <a:fillRect/>
          </a:stretch>
        </p:blipFill>
        <p:spPr>
          <a:xfrm>
            <a:off x="4387461" y="-1"/>
            <a:ext cx="3423009" cy="2908270"/>
          </a:xfrm>
          <a:prstGeom prst="rect">
            <a:avLst/>
          </a:prstGeom>
        </p:spPr>
      </p:pic>
      <p:pic>
        <p:nvPicPr>
          <p:cNvPr id="6" name="Picture 5">
            <a:extLst>
              <a:ext uri="{FF2B5EF4-FFF2-40B4-BE49-F238E27FC236}">
                <a16:creationId xmlns:a16="http://schemas.microsoft.com/office/drawing/2014/main" id="{F65132F2-8211-9880-3228-EC19CF41E644}"/>
              </a:ext>
            </a:extLst>
          </p:cNvPr>
          <p:cNvPicPr>
            <a:picLocks noChangeAspect="1"/>
          </p:cNvPicPr>
          <p:nvPr/>
        </p:nvPicPr>
        <p:blipFill>
          <a:blip r:embed="rId5"/>
          <a:stretch>
            <a:fillRect/>
          </a:stretch>
        </p:blipFill>
        <p:spPr>
          <a:xfrm>
            <a:off x="4275117" y="3757058"/>
            <a:ext cx="3780973" cy="3100942"/>
          </a:xfrm>
          <a:prstGeom prst="rect">
            <a:avLst/>
          </a:prstGeom>
        </p:spPr>
      </p:pic>
      <p:pic>
        <p:nvPicPr>
          <p:cNvPr id="7" name="Picture 6">
            <a:extLst>
              <a:ext uri="{FF2B5EF4-FFF2-40B4-BE49-F238E27FC236}">
                <a16:creationId xmlns:a16="http://schemas.microsoft.com/office/drawing/2014/main" id="{5C9D923C-9A98-3ADC-392E-2CEBDC99E6DF}"/>
              </a:ext>
            </a:extLst>
          </p:cNvPr>
          <p:cNvPicPr>
            <a:picLocks noChangeAspect="1"/>
          </p:cNvPicPr>
          <p:nvPr/>
        </p:nvPicPr>
        <p:blipFill>
          <a:blip r:embed="rId6"/>
          <a:stretch>
            <a:fillRect/>
          </a:stretch>
        </p:blipFill>
        <p:spPr>
          <a:xfrm>
            <a:off x="8429931" y="2396"/>
            <a:ext cx="3762069" cy="2905874"/>
          </a:xfrm>
          <a:prstGeom prst="rect">
            <a:avLst/>
          </a:prstGeom>
        </p:spPr>
      </p:pic>
      <p:pic>
        <p:nvPicPr>
          <p:cNvPr id="8" name="Picture 7">
            <a:extLst>
              <a:ext uri="{FF2B5EF4-FFF2-40B4-BE49-F238E27FC236}">
                <a16:creationId xmlns:a16="http://schemas.microsoft.com/office/drawing/2014/main" id="{57AEE9FC-6ABF-1100-C6DC-D6630368D54F}"/>
              </a:ext>
            </a:extLst>
          </p:cNvPr>
          <p:cNvPicPr>
            <a:picLocks noChangeAspect="1"/>
          </p:cNvPicPr>
          <p:nvPr/>
        </p:nvPicPr>
        <p:blipFill>
          <a:blip r:embed="rId7"/>
          <a:stretch>
            <a:fillRect/>
          </a:stretch>
        </p:blipFill>
        <p:spPr>
          <a:xfrm>
            <a:off x="0" y="3880394"/>
            <a:ext cx="3843070" cy="2994945"/>
          </a:xfrm>
          <a:prstGeom prst="rect">
            <a:avLst/>
          </a:prstGeom>
        </p:spPr>
      </p:pic>
      <p:pic>
        <p:nvPicPr>
          <p:cNvPr id="9" name="Picture 8">
            <a:extLst>
              <a:ext uri="{FF2B5EF4-FFF2-40B4-BE49-F238E27FC236}">
                <a16:creationId xmlns:a16="http://schemas.microsoft.com/office/drawing/2014/main" id="{D984E1E8-60B7-3258-4022-F066E0E47912}"/>
              </a:ext>
            </a:extLst>
          </p:cNvPr>
          <p:cNvPicPr>
            <a:picLocks noChangeAspect="1"/>
          </p:cNvPicPr>
          <p:nvPr/>
        </p:nvPicPr>
        <p:blipFill>
          <a:blip r:embed="rId8"/>
          <a:stretch>
            <a:fillRect/>
          </a:stretch>
        </p:blipFill>
        <p:spPr>
          <a:xfrm>
            <a:off x="8325729" y="3819850"/>
            <a:ext cx="3866271" cy="3028128"/>
          </a:xfrm>
          <a:prstGeom prst="rect">
            <a:avLst/>
          </a:prstGeom>
        </p:spPr>
      </p:pic>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CF764BDB-F264-343D-DB51-C33F1FD57C12}"/>
                  </a:ext>
                </a:extLst>
              </p14:cNvPr>
              <p14:cNvContentPartPr/>
              <p14:nvPr/>
            </p14:nvContentPartPr>
            <p14:xfrm>
              <a:off x="7398430" y="52654"/>
              <a:ext cx="29520" cy="149040"/>
            </p14:xfrm>
          </p:contentPart>
        </mc:Choice>
        <mc:Fallback xmlns="">
          <p:pic>
            <p:nvPicPr>
              <p:cNvPr id="21" name="Ink 20">
                <a:extLst>
                  <a:ext uri="{FF2B5EF4-FFF2-40B4-BE49-F238E27FC236}">
                    <a16:creationId xmlns:a16="http://schemas.microsoft.com/office/drawing/2014/main" id="{CF764BDB-F264-343D-DB51-C33F1FD57C12}"/>
                  </a:ext>
                </a:extLst>
              </p:cNvPr>
              <p:cNvPicPr/>
              <p:nvPr/>
            </p:nvPicPr>
            <p:blipFill>
              <a:blip r:embed="rId10"/>
              <a:stretch>
                <a:fillRect/>
              </a:stretch>
            </p:blipFill>
            <p:spPr>
              <a:xfrm>
                <a:off x="7389430" y="43654"/>
                <a:ext cx="47160" cy="166680"/>
              </a:xfrm>
              <a:prstGeom prst="rect">
                <a:avLst/>
              </a:prstGeom>
            </p:spPr>
          </p:pic>
        </mc:Fallback>
      </mc:AlternateContent>
    </p:spTree>
    <p:extLst>
      <p:ext uri="{BB962C8B-B14F-4D97-AF65-F5344CB8AC3E}">
        <p14:creationId xmlns:p14="http://schemas.microsoft.com/office/powerpoint/2010/main" val="228028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287D-29E1-BEB0-549B-A9DE3489AC0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C8CA8A5-EC63-0C1D-7B4B-C4C8D264A9B2}"/>
              </a:ext>
            </a:extLst>
          </p:cNvPr>
          <p:cNvSpPr>
            <a:spLocks noGrp="1"/>
          </p:cNvSpPr>
          <p:nvPr>
            <p:ph idx="1"/>
          </p:nvPr>
        </p:nvSpPr>
        <p:spPr/>
        <p:txBody>
          <a:bodyPr>
            <a:normAutofit/>
          </a:bodyPr>
          <a:lstStyle/>
          <a:p>
            <a:endParaRPr lang="en-US" dirty="0"/>
          </a:p>
        </p:txBody>
      </p:sp>
      <p:pic>
        <p:nvPicPr>
          <p:cNvPr id="4" name="Picture 3">
            <a:extLst>
              <a:ext uri="{FF2B5EF4-FFF2-40B4-BE49-F238E27FC236}">
                <a16:creationId xmlns:a16="http://schemas.microsoft.com/office/drawing/2014/main" id="{AB35CE81-2248-FD41-31BC-48B8C3659E5E}"/>
              </a:ext>
            </a:extLst>
          </p:cNvPr>
          <p:cNvPicPr>
            <a:picLocks noChangeAspect="1"/>
          </p:cNvPicPr>
          <p:nvPr/>
        </p:nvPicPr>
        <p:blipFill>
          <a:blip r:embed="rId3"/>
          <a:stretch>
            <a:fillRect/>
          </a:stretch>
        </p:blipFill>
        <p:spPr>
          <a:xfrm>
            <a:off x="140368" y="0"/>
            <a:ext cx="11911264" cy="6858000"/>
          </a:xfrm>
          <a:prstGeom prst="rect">
            <a:avLst/>
          </a:prstGeom>
        </p:spPr>
      </p:pic>
    </p:spTree>
    <p:extLst>
      <p:ext uri="{BB962C8B-B14F-4D97-AF65-F5344CB8AC3E}">
        <p14:creationId xmlns:p14="http://schemas.microsoft.com/office/powerpoint/2010/main" val="208732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ED48-0B3E-9A7D-3B1C-3BCF496042A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243BB60-6D0E-7B6C-D0C1-64E63EE47583}"/>
              </a:ext>
            </a:extLst>
          </p:cNvPr>
          <p:cNvSpPr>
            <a:spLocks noGrp="1"/>
          </p:cNvSpPr>
          <p:nvPr>
            <p:ph idx="1"/>
          </p:nvPr>
        </p:nvSpPr>
        <p:spPr/>
        <p:txBody>
          <a:bodyPr/>
          <a:lstStyle/>
          <a:p>
            <a:endParaRPr lang="en-US" dirty="0"/>
          </a:p>
        </p:txBody>
      </p:sp>
      <p:pic>
        <p:nvPicPr>
          <p:cNvPr id="1026" name="Picture 2" descr="Image">
            <a:extLst>
              <a:ext uri="{FF2B5EF4-FFF2-40B4-BE49-F238E27FC236}">
                <a16:creationId xmlns:a16="http://schemas.microsoft.com/office/drawing/2014/main" id="{A44DBEB7-9505-C40C-D879-E915821A4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8398" y="1825624"/>
            <a:ext cx="6293601" cy="52477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ys report: Lineup looks all right vs. Yankees lefty Nestor Cortes">
            <a:extLst>
              <a:ext uri="{FF2B5EF4-FFF2-40B4-BE49-F238E27FC236}">
                <a16:creationId xmlns:a16="http://schemas.microsoft.com/office/drawing/2014/main" id="{136E025A-4835-DCD4-9BEB-CF8840336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90687"/>
            <a:ext cx="5304585" cy="5431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09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CC1BC4-CDC9-0DAD-7E10-20AC615CE995}"/>
              </a:ext>
            </a:extLst>
          </p:cNvPr>
          <p:cNvPicPr>
            <a:picLocks noChangeAspect="1"/>
          </p:cNvPicPr>
          <p:nvPr/>
        </p:nvPicPr>
        <p:blipFill>
          <a:blip r:embed="rId3"/>
          <a:stretch>
            <a:fillRect/>
          </a:stretch>
        </p:blipFill>
        <p:spPr>
          <a:xfrm>
            <a:off x="2667000" y="0"/>
            <a:ext cx="6858000" cy="6858000"/>
          </a:xfrm>
          <a:prstGeom prst="rect">
            <a:avLst/>
          </a:prstGeom>
        </p:spPr>
      </p:pic>
    </p:spTree>
    <p:extLst>
      <p:ext uri="{BB962C8B-B14F-4D97-AF65-F5344CB8AC3E}">
        <p14:creationId xmlns:p14="http://schemas.microsoft.com/office/powerpoint/2010/main" val="66992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1523999" y="0"/>
            <a:ext cx="3888827" cy="2746097"/>
          </a:xfrm>
          <a:prstGeom prst="rect">
            <a:avLst/>
          </a:prstGeom>
          <a:noFill/>
          <a:ln>
            <a:noFill/>
          </a:ln>
        </p:spPr>
      </p:pic>
      <p:pic>
        <p:nvPicPr>
          <p:cNvPr id="151" name="Google Shape;151;p26"/>
          <p:cNvPicPr preferRelativeResize="0"/>
          <p:nvPr/>
        </p:nvPicPr>
        <p:blipFill>
          <a:blip r:embed="rId4">
            <a:alphaModFix/>
          </a:blip>
          <a:stretch>
            <a:fillRect/>
          </a:stretch>
        </p:blipFill>
        <p:spPr>
          <a:xfrm>
            <a:off x="6501175" y="0"/>
            <a:ext cx="4005090" cy="2818061"/>
          </a:xfrm>
          <a:prstGeom prst="rect">
            <a:avLst/>
          </a:prstGeom>
          <a:noFill/>
          <a:ln>
            <a:noFill/>
          </a:ln>
        </p:spPr>
      </p:pic>
      <p:pic>
        <p:nvPicPr>
          <p:cNvPr id="152" name="Google Shape;152;p26"/>
          <p:cNvPicPr preferRelativeResize="0"/>
          <p:nvPr/>
        </p:nvPicPr>
        <p:blipFill>
          <a:blip r:embed="rId5">
            <a:alphaModFix/>
          </a:blip>
          <a:stretch>
            <a:fillRect/>
          </a:stretch>
        </p:blipFill>
        <p:spPr>
          <a:xfrm>
            <a:off x="-1" y="3429000"/>
            <a:ext cx="3468413" cy="2216141"/>
          </a:xfrm>
          <a:prstGeom prst="rect">
            <a:avLst/>
          </a:prstGeom>
          <a:noFill/>
          <a:ln>
            <a:noFill/>
          </a:ln>
        </p:spPr>
      </p:pic>
      <p:pic>
        <p:nvPicPr>
          <p:cNvPr id="153" name="Google Shape;153;p26"/>
          <p:cNvPicPr preferRelativeResize="0"/>
          <p:nvPr/>
        </p:nvPicPr>
        <p:blipFill>
          <a:blip r:embed="rId6">
            <a:alphaModFix/>
          </a:blip>
          <a:stretch>
            <a:fillRect/>
          </a:stretch>
        </p:blipFill>
        <p:spPr>
          <a:xfrm>
            <a:off x="8503720" y="3428086"/>
            <a:ext cx="3688280" cy="2217055"/>
          </a:xfrm>
          <a:prstGeom prst="rect">
            <a:avLst/>
          </a:prstGeom>
          <a:noFill/>
          <a:ln>
            <a:noFill/>
          </a:ln>
        </p:spPr>
      </p:pic>
      <p:pic>
        <p:nvPicPr>
          <p:cNvPr id="154" name="Google Shape;154;p26"/>
          <p:cNvPicPr preferRelativeResize="0"/>
          <p:nvPr/>
        </p:nvPicPr>
        <p:blipFill>
          <a:blip r:embed="rId7">
            <a:alphaModFix/>
          </a:blip>
          <a:stretch>
            <a:fillRect/>
          </a:stretch>
        </p:blipFill>
        <p:spPr>
          <a:xfrm>
            <a:off x="4141926" y="3429000"/>
            <a:ext cx="3688279" cy="22170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78;p29">
            <a:extLst>
              <a:ext uri="{FF2B5EF4-FFF2-40B4-BE49-F238E27FC236}">
                <a16:creationId xmlns:a16="http://schemas.microsoft.com/office/drawing/2014/main" id="{98F81A40-1604-0955-29C9-A7E77DB195AA}"/>
              </a:ext>
            </a:extLst>
          </p:cNvPr>
          <p:cNvPicPr preferRelativeResize="0"/>
          <p:nvPr/>
        </p:nvPicPr>
        <p:blipFill>
          <a:blip r:embed="rId3">
            <a:alphaModFix/>
          </a:blip>
          <a:stretch>
            <a:fillRect/>
          </a:stretch>
        </p:blipFill>
        <p:spPr>
          <a:xfrm>
            <a:off x="1335572" y="-25400"/>
            <a:ext cx="3746500" cy="2692400"/>
          </a:xfrm>
          <a:prstGeom prst="rect">
            <a:avLst/>
          </a:prstGeom>
          <a:noFill/>
          <a:ln>
            <a:noFill/>
          </a:ln>
        </p:spPr>
      </p:pic>
      <p:pic>
        <p:nvPicPr>
          <p:cNvPr id="6" name="Google Shape;179;p29">
            <a:extLst>
              <a:ext uri="{FF2B5EF4-FFF2-40B4-BE49-F238E27FC236}">
                <a16:creationId xmlns:a16="http://schemas.microsoft.com/office/drawing/2014/main" id="{8A071217-3A01-C4C0-9842-44A875E48D61}"/>
              </a:ext>
            </a:extLst>
          </p:cNvPr>
          <p:cNvPicPr preferRelativeResize="0"/>
          <p:nvPr/>
        </p:nvPicPr>
        <p:blipFill>
          <a:blip r:embed="rId4">
            <a:alphaModFix/>
          </a:blip>
          <a:stretch>
            <a:fillRect/>
          </a:stretch>
        </p:blipFill>
        <p:spPr>
          <a:xfrm>
            <a:off x="6362700" y="-25400"/>
            <a:ext cx="3708400" cy="2667000"/>
          </a:xfrm>
          <a:prstGeom prst="rect">
            <a:avLst/>
          </a:prstGeom>
          <a:noFill/>
          <a:ln>
            <a:noFill/>
          </a:ln>
        </p:spPr>
      </p:pic>
      <p:pic>
        <p:nvPicPr>
          <p:cNvPr id="7" name="Google Shape;180;p29">
            <a:extLst>
              <a:ext uri="{FF2B5EF4-FFF2-40B4-BE49-F238E27FC236}">
                <a16:creationId xmlns:a16="http://schemas.microsoft.com/office/drawing/2014/main" id="{886628BD-AF70-ABC9-68BF-C8E6D7D95BF7}"/>
              </a:ext>
            </a:extLst>
          </p:cNvPr>
          <p:cNvPicPr preferRelativeResize="0"/>
          <p:nvPr/>
        </p:nvPicPr>
        <p:blipFill>
          <a:blip r:embed="rId5">
            <a:alphaModFix/>
          </a:blip>
          <a:stretch>
            <a:fillRect/>
          </a:stretch>
        </p:blipFill>
        <p:spPr>
          <a:xfrm>
            <a:off x="0" y="3608760"/>
            <a:ext cx="3208822" cy="2342773"/>
          </a:xfrm>
          <a:prstGeom prst="rect">
            <a:avLst/>
          </a:prstGeom>
          <a:noFill/>
          <a:ln>
            <a:noFill/>
          </a:ln>
        </p:spPr>
      </p:pic>
      <p:pic>
        <p:nvPicPr>
          <p:cNvPr id="8" name="Google Shape;182;p29">
            <a:extLst>
              <a:ext uri="{FF2B5EF4-FFF2-40B4-BE49-F238E27FC236}">
                <a16:creationId xmlns:a16="http://schemas.microsoft.com/office/drawing/2014/main" id="{127847F3-8C83-25C1-E8F0-1F68462A5C56}"/>
              </a:ext>
            </a:extLst>
          </p:cNvPr>
          <p:cNvPicPr preferRelativeResize="0"/>
          <p:nvPr/>
        </p:nvPicPr>
        <p:blipFill>
          <a:blip r:embed="rId6">
            <a:alphaModFix/>
          </a:blip>
          <a:stretch>
            <a:fillRect/>
          </a:stretch>
        </p:blipFill>
        <p:spPr>
          <a:xfrm>
            <a:off x="4241800" y="3621840"/>
            <a:ext cx="3208822" cy="2329693"/>
          </a:xfrm>
          <a:prstGeom prst="rect">
            <a:avLst/>
          </a:prstGeom>
          <a:noFill/>
          <a:ln>
            <a:noFill/>
          </a:ln>
        </p:spPr>
      </p:pic>
      <p:pic>
        <p:nvPicPr>
          <p:cNvPr id="9" name="Picture 8" descr="Table&#10;&#10;Description automatically generated">
            <a:extLst>
              <a:ext uri="{FF2B5EF4-FFF2-40B4-BE49-F238E27FC236}">
                <a16:creationId xmlns:a16="http://schemas.microsoft.com/office/drawing/2014/main" id="{6110978B-5405-799C-5CCA-5AEC2CA5CFD7}"/>
              </a:ext>
            </a:extLst>
          </p:cNvPr>
          <p:cNvPicPr>
            <a:picLocks noChangeAspect="1"/>
          </p:cNvPicPr>
          <p:nvPr/>
        </p:nvPicPr>
        <p:blipFill>
          <a:blip r:embed="rId7"/>
          <a:stretch>
            <a:fillRect/>
          </a:stretch>
        </p:blipFill>
        <p:spPr>
          <a:xfrm>
            <a:off x="7950200" y="3634540"/>
            <a:ext cx="4241800" cy="2329693"/>
          </a:xfrm>
          <a:prstGeom prst="rect">
            <a:avLst/>
          </a:prstGeom>
        </p:spPr>
      </p:pic>
    </p:spTree>
    <p:extLst>
      <p:ext uri="{BB962C8B-B14F-4D97-AF65-F5344CB8AC3E}">
        <p14:creationId xmlns:p14="http://schemas.microsoft.com/office/powerpoint/2010/main" val="1773532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61;p27">
            <a:extLst>
              <a:ext uri="{FF2B5EF4-FFF2-40B4-BE49-F238E27FC236}">
                <a16:creationId xmlns:a16="http://schemas.microsoft.com/office/drawing/2014/main" id="{1676C0AF-6F22-056D-0D97-3B9AE4523832}"/>
              </a:ext>
            </a:extLst>
          </p:cNvPr>
          <p:cNvPicPr preferRelativeResize="0"/>
          <p:nvPr/>
        </p:nvPicPr>
        <p:blipFill>
          <a:blip r:embed="rId3">
            <a:alphaModFix/>
          </a:blip>
          <a:stretch>
            <a:fillRect/>
          </a:stretch>
        </p:blipFill>
        <p:spPr>
          <a:xfrm>
            <a:off x="1099348" y="-5329"/>
            <a:ext cx="4489025" cy="2905203"/>
          </a:xfrm>
          <a:prstGeom prst="rect">
            <a:avLst/>
          </a:prstGeom>
          <a:noFill/>
          <a:ln>
            <a:noFill/>
          </a:ln>
        </p:spPr>
      </p:pic>
      <p:pic>
        <p:nvPicPr>
          <p:cNvPr id="7" name="Google Shape;162;p27">
            <a:extLst>
              <a:ext uri="{FF2B5EF4-FFF2-40B4-BE49-F238E27FC236}">
                <a16:creationId xmlns:a16="http://schemas.microsoft.com/office/drawing/2014/main" id="{16896381-7AEF-1CCA-EB47-99C0DF41FE51}"/>
              </a:ext>
            </a:extLst>
          </p:cNvPr>
          <p:cNvPicPr preferRelativeResize="0"/>
          <p:nvPr/>
        </p:nvPicPr>
        <p:blipFill>
          <a:blip r:embed="rId4">
            <a:alphaModFix/>
          </a:blip>
          <a:stretch>
            <a:fillRect/>
          </a:stretch>
        </p:blipFill>
        <p:spPr>
          <a:xfrm>
            <a:off x="6644875" y="0"/>
            <a:ext cx="4256690" cy="2899874"/>
          </a:xfrm>
          <a:prstGeom prst="rect">
            <a:avLst/>
          </a:prstGeom>
          <a:noFill/>
          <a:ln>
            <a:noFill/>
          </a:ln>
        </p:spPr>
      </p:pic>
      <p:pic>
        <p:nvPicPr>
          <p:cNvPr id="8" name="Google Shape;163;p27">
            <a:extLst>
              <a:ext uri="{FF2B5EF4-FFF2-40B4-BE49-F238E27FC236}">
                <a16:creationId xmlns:a16="http://schemas.microsoft.com/office/drawing/2014/main" id="{965D0C20-C52C-D0FE-41F6-0F8FAC383C5F}"/>
              </a:ext>
            </a:extLst>
          </p:cNvPr>
          <p:cNvPicPr preferRelativeResize="0"/>
          <p:nvPr/>
        </p:nvPicPr>
        <p:blipFill>
          <a:blip r:embed="rId5">
            <a:alphaModFix/>
          </a:blip>
          <a:stretch>
            <a:fillRect/>
          </a:stretch>
        </p:blipFill>
        <p:spPr>
          <a:xfrm>
            <a:off x="0" y="3542895"/>
            <a:ext cx="3343861" cy="2113442"/>
          </a:xfrm>
          <a:prstGeom prst="rect">
            <a:avLst/>
          </a:prstGeom>
          <a:noFill/>
          <a:ln>
            <a:noFill/>
          </a:ln>
        </p:spPr>
      </p:pic>
      <p:pic>
        <p:nvPicPr>
          <p:cNvPr id="9" name="Google Shape;164;p27">
            <a:extLst>
              <a:ext uri="{FF2B5EF4-FFF2-40B4-BE49-F238E27FC236}">
                <a16:creationId xmlns:a16="http://schemas.microsoft.com/office/drawing/2014/main" id="{D490F48C-CB9A-6261-8A35-E19974CF6562}"/>
              </a:ext>
            </a:extLst>
          </p:cNvPr>
          <p:cNvPicPr preferRelativeResize="0"/>
          <p:nvPr/>
        </p:nvPicPr>
        <p:blipFill>
          <a:blip r:embed="rId6">
            <a:alphaModFix/>
          </a:blip>
          <a:stretch>
            <a:fillRect/>
          </a:stretch>
        </p:blipFill>
        <p:spPr>
          <a:xfrm>
            <a:off x="8773220" y="3542895"/>
            <a:ext cx="3418780" cy="2113442"/>
          </a:xfrm>
          <a:prstGeom prst="rect">
            <a:avLst/>
          </a:prstGeom>
          <a:noFill/>
          <a:ln>
            <a:noFill/>
          </a:ln>
        </p:spPr>
      </p:pic>
      <p:pic>
        <p:nvPicPr>
          <p:cNvPr id="10" name="Google Shape;165;p27">
            <a:extLst>
              <a:ext uri="{FF2B5EF4-FFF2-40B4-BE49-F238E27FC236}">
                <a16:creationId xmlns:a16="http://schemas.microsoft.com/office/drawing/2014/main" id="{F93BA3E9-CC35-464C-4FA9-EBB4E4147587}"/>
              </a:ext>
            </a:extLst>
          </p:cNvPr>
          <p:cNvPicPr preferRelativeResize="0"/>
          <p:nvPr/>
        </p:nvPicPr>
        <p:blipFill>
          <a:blip r:embed="rId7">
            <a:alphaModFix/>
          </a:blip>
          <a:stretch>
            <a:fillRect/>
          </a:stretch>
        </p:blipFill>
        <p:spPr>
          <a:xfrm>
            <a:off x="4349162" y="3542895"/>
            <a:ext cx="3418757" cy="2113442"/>
          </a:xfrm>
          <a:prstGeom prst="rect">
            <a:avLst/>
          </a:prstGeom>
          <a:noFill/>
          <a:ln>
            <a:noFill/>
          </a:ln>
        </p:spPr>
      </p:pic>
    </p:spTree>
    <p:extLst>
      <p:ext uri="{BB962C8B-B14F-4D97-AF65-F5344CB8AC3E}">
        <p14:creationId xmlns:p14="http://schemas.microsoft.com/office/powerpoint/2010/main" val="198842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89;p30">
            <a:extLst>
              <a:ext uri="{FF2B5EF4-FFF2-40B4-BE49-F238E27FC236}">
                <a16:creationId xmlns:a16="http://schemas.microsoft.com/office/drawing/2014/main" id="{6221C6CB-087B-E819-CBDF-B88FA5597114}"/>
              </a:ext>
            </a:extLst>
          </p:cNvPr>
          <p:cNvPicPr preferRelativeResize="0"/>
          <p:nvPr/>
        </p:nvPicPr>
        <p:blipFill>
          <a:blip r:embed="rId3">
            <a:alphaModFix/>
          </a:blip>
          <a:stretch>
            <a:fillRect/>
          </a:stretch>
        </p:blipFill>
        <p:spPr>
          <a:xfrm>
            <a:off x="1358326" y="12700"/>
            <a:ext cx="3771900" cy="2667000"/>
          </a:xfrm>
          <a:prstGeom prst="rect">
            <a:avLst/>
          </a:prstGeom>
          <a:noFill/>
          <a:ln>
            <a:noFill/>
          </a:ln>
        </p:spPr>
      </p:pic>
      <p:pic>
        <p:nvPicPr>
          <p:cNvPr id="5" name="Google Shape;190;p30">
            <a:extLst>
              <a:ext uri="{FF2B5EF4-FFF2-40B4-BE49-F238E27FC236}">
                <a16:creationId xmlns:a16="http://schemas.microsoft.com/office/drawing/2014/main" id="{5AE3837B-85F3-047B-479D-4BCDA5E42CB9}"/>
              </a:ext>
            </a:extLst>
          </p:cNvPr>
          <p:cNvPicPr preferRelativeResize="0"/>
          <p:nvPr/>
        </p:nvPicPr>
        <p:blipFill>
          <a:blip r:embed="rId4">
            <a:alphaModFix/>
          </a:blip>
          <a:stretch>
            <a:fillRect/>
          </a:stretch>
        </p:blipFill>
        <p:spPr>
          <a:xfrm>
            <a:off x="6351505" y="0"/>
            <a:ext cx="3746500" cy="2679700"/>
          </a:xfrm>
          <a:prstGeom prst="rect">
            <a:avLst/>
          </a:prstGeom>
          <a:noFill/>
          <a:ln>
            <a:noFill/>
          </a:ln>
        </p:spPr>
      </p:pic>
      <p:pic>
        <p:nvPicPr>
          <p:cNvPr id="6" name="Google Shape;191;p30">
            <a:extLst>
              <a:ext uri="{FF2B5EF4-FFF2-40B4-BE49-F238E27FC236}">
                <a16:creationId xmlns:a16="http://schemas.microsoft.com/office/drawing/2014/main" id="{99283677-138F-FBAE-FD49-95A3C0B248BD}"/>
              </a:ext>
            </a:extLst>
          </p:cNvPr>
          <p:cNvPicPr preferRelativeResize="0"/>
          <p:nvPr/>
        </p:nvPicPr>
        <p:blipFill>
          <a:blip r:embed="rId5">
            <a:alphaModFix/>
          </a:blip>
          <a:stretch>
            <a:fillRect/>
          </a:stretch>
        </p:blipFill>
        <p:spPr>
          <a:xfrm>
            <a:off x="0" y="3538515"/>
            <a:ext cx="3244276" cy="2317340"/>
          </a:xfrm>
          <a:prstGeom prst="rect">
            <a:avLst/>
          </a:prstGeom>
          <a:noFill/>
          <a:ln>
            <a:noFill/>
          </a:ln>
        </p:spPr>
      </p:pic>
      <p:pic>
        <p:nvPicPr>
          <p:cNvPr id="7" name="Google Shape;193;p30">
            <a:extLst>
              <a:ext uri="{FF2B5EF4-FFF2-40B4-BE49-F238E27FC236}">
                <a16:creationId xmlns:a16="http://schemas.microsoft.com/office/drawing/2014/main" id="{6E92A12D-79D2-A034-BDA6-5EAE35BAF1C4}"/>
              </a:ext>
            </a:extLst>
          </p:cNvPr>
          <p:cNvPicPr preferRelativeResize="0"/>
          <p:nvPr/>
        </p:nvPicPr>
        <p:blipFill>
          <a:blip r:embed="rId6">
            <a:alphaModFix/>
          </a:blip>
          <a:stretch>
            <a:fillRect/>
          </a:stretch>
        </p:blipFill>
        <p:spPr>
          <a:xfrm>
            <a:off x="4473862" y="3554173"/>
            <a:ext cx="3244276" cy="2301682"/>
          </a:xfrm>
          <a:prstGeom prst="rect">
            <a:avLst/>
          </a:prstGeom>
          <a:noFill/>
          <a:ln>
            <a:noFill/>
          </a:ln>
        </p:spPr>
      </p:pic>
      <p:pic>
        <p:nvPicPr>
          <p:cNvPr id="8" name="Picture 7" descr="Table&#10;&#10;Description automatically generated">
            <a:extLst>
              <a:ext uri="{FF2B5EF4-FFF2-40B4-BE49-F238E27FC236}">
                <a16:creationId xmlns:a16="http://schemas.microsoft.com/office/drawing/2014/main" id="{FFCB0A9E-BF19-E882-054F-0ACFFE5F8228}"/>
              </a:ext>
            </a:extLst>
          </p:cNvPr>
          <p:cNvPicPr>
            <a:picLocks noChangeAspect="1"/>
          </p:cNvPicPr>
          <p:nvPr/>
        </p:nvPicPr>
        <p:blipFill>
          <a:blip r:embed="rId7"/>
          <a:stretch>
            <a:fillRect/>
          </a:stretch>
        </p:blipFill>
        <p:spPr>
          <a:xfrm>
            <a:off x="8004010" y="3560619"/>
            <a:ext cx="4187990" cy="2295236"/>
          </a:xfrm>
          <a:prstGeom prst="rect">
            <a:avLst/>
          </a:prstGeom>
        </p:spPr>
      </p:pic>
    </p:spTree>
    <p:extLst>
      <p:ext uri="{BB962C8B-B14F-4D97-AF65-F5344CB8AC3E}">
        <p14:creationId xmlns:p14="http://schemas.microsoft.com/office/powerpoint/2010/main" val="83187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C193-81D9-5772-25D0-B997D339FB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EF8B32-F089-6F19-DFC8-F6363A2E17FA}"/>
              </a:ext>
            </a:extLst>
          </p:cNvPr>
          <p:cNvSpPr>
            <a:spLocks noGrp="1"/>
          </p:cNvSpPr>
          <p:nvPr>
            <p:ph idx="1"/>
          </p:nvPr>
        </p:nvSpPr>
        <p:spPr/>
        <p:txBody>
          <a:bodyPr/>
          <a:lstStyle/>
          <a:p>
            <a:endParaRPr lang="en-US" dirty="0"/>
          </a:p>
        </p:txBody>
      </p:sp>
      <p:graphicFrame>
        <p:nvGraphicFramePr>
          <p:cNvPr id="5" name="Chart 4">
            <a:extLst>
              <a:ext uri="{FF2B5EF4-FFF2-40B4-BE49-F238E27FC236}">
                <a16:creationId xmlns:a16="http://schemas.microsoft.com/office/drawing/2014/main" id="{1EDD5EDE-DEFF-B824-195E-EC4F97A2F6A2}"/>
              </a:ext>
            </a:extLst>
          </p:cNvPr>
          <p:cNvGraphicFramePr>
            <a:graphicFrameLocks/>
          </p:cNvGraphicFramePr>
          <p:nvPr>
            <p:extLst>
              <p:ext uri="{D42A27DB-BD31-4B8C-83A1-F6EECF244321}">
                <p14:modId xmlns:p14="http://schemas.microsoft.com/office/powerpoint/2010/main" val="280173628"/>
              </p:ext>
            </p:extLst>
          </p:nvPr>
        </p:nvGraphicFramePr>
        <p:xfrm>
          <a:off x="1497419" y="0"/>
          <a:ext cx="4274288" cy="23232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BC77A549-E8A2-A2B0-B4ED-082A958B53E7}"/>
              </a:ext>
            </a:extLst>
          </p:cNvPr>
          <p:cNvGraphicFramePr>
            <a:graphicFrameLocks/>
          </p:cNvGraphicFramePr>
          <p:nvPr>
            <p:extLst>
              <p:ext uri="{D42A27DB-BD31-4B8C-83A1-F6EECF244321}">
                <p14:modId xmlns:p14="http://schemas.microsoft.com/office/powerpoint/2010/main" val="3959535379"/>
              </p:ext>
            </p:extLst>
          </p:nvPr>
        </p:nvGraphicFramePr>
        <p:xfrm>
          <a:off x="0" y="3429000"/>
          <a:ext cx="3423684" cy="232321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EB1C292C-3E1A-DFF1-4A25-181BFEAE76C4}"/>
              </a:ext>
            </a:extLst>
          </p:cNvPr>
          <p:cNvGraphicFramePr>
            <a:graphicFrameLocks/>
          </p:cNvGraphicFramePr>
          <p:nvPr>
            <p:extLst>
              <p:ext uri="{D42A27DB-BD31-4B8C-83A1-F6EECF244321}">
                <p14:modId xmlns:p14="http://schemas.microsoft.com/office/powerpoint/2010/main" val="3708324350"/>
              </p:ext>
            </p:extLst>
          </p:nvPr>
        </p:nvGraphicFramePr>
        <p:xfrm>
          <a:off x="3778988" y="3428999"/>
          <a:ext cx="3985437" cy="232321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713A2453-754F-D3D8-C1D6-228EEAFEE31D}"/>
              </a:ext>
            </a:extLst>
          </p:cNvPr>
          <p:cNvGraphicFramePr>
            <a:graphicFrameLocks/>
          </p:cNvGraphicFramePr>
          <p:nvPr>
            <p:extLst>
              <p:ext uri="{D42A27DB-BD31-4B8C-83A1-F6EECF244321}">
                <p14:modId xmlns:p14="http://schemas.microsoft.com/office/powerpoint/2010/main" val="3029657680"/>
              </p:ext>
            </p:extLst>
          </p:nvPr>
        </p:nvGraphicFramePr>
        <p:xfrm>
          <a:off x="8080744" y="3428998"/>
          <a:ext cx="4111256" cy="232321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a:extLst>
              <a:ext uri="{FF2B5EF4-FFF2-40B4-BE49-F238E27FC236}">
                <a16:creationId xmlns:a16="http://schemas.microsoft.com/office/drawing/2014/main" id="{94AB5D14-A70D-963E-EC78-2C40F716B70F}"/>
              </a:ext>
            </a:extLst>
          </p:cNvPr>
          <p:cNvGraphicFramePr/>
          <p:nvPr>
            <p:extLst>
              <p:ext uri="{D42A27DB-BD31-4B8C-83A1-F6EECF244321}">
                <p14:modId xmlns:p14="http://schemas.microsoft.com/office/powerpoint/2010/main" val="1389268262"/>
              </p:ext>
            </p:extLst>
          </p:nvPr>
        </p:nvGraphicFramePr>
        <p:xfrm>
          <a:off x="6096000" y="0"/>
          <a:ext cx="4111258" cy="232321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4801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818A-4635-E47E-77E0-51DC311D088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DE333B1-88BB-A6AF-C430-29F81565E7C4}"/>
              </a:ext>
            </a:extLst>
          </p:cNvPr>
          <p:cNvSpPr>
            <a:spLocks noGrp="1"/>
          </p:cNvSpPr>
          <p:nvPr>
            <p:ph idx="1"/>
          </p:nvPr>
        </p:nvSpPr>
        <p:spPr/>
        <p:txBody>
          <a:bodyPr/>
          <a:lstStyle/>
          <a:p>
            <a:endParaRPr lang="en-US" dirty="0"/>
          </a:p>
        </p:txBody>
      </p:sp>
      <p:pic>
        <p:nvPicPr>
          <p:cNvPr id="9" name="Picture 8" descr="Table&#10;&#10;Description automatically generated">
            <a:extLst>
              <a:ext uri="{FF2B5EF4-FFF2-40B4-BE49-F238E27FC236}">
                <a16:creationId xmlns:a16="http://schemas.microsoft.com/office/drawing/2014/main" id="{41AF86E8-E6A7-4B2B-1ED0-48D3C3F556F2}"/>
              </a:ext>
            </a:extLst>
          </p:cNvPr>
          <p:cNvPicPr>
            <a:picLocks noChangeAspect="1"/>
          </p:cNvPicPr>
          <p:nvPr/>
        </p:nvPicPr>
        <p:blipFill>
          <a:blip r:embed="rId3"/>
          <a:stretch>
            <a:fillRect/>
          </a:stretch>
        </p:blipFill>
        <p:spPr>
          <a:xfrm>
            <a:off x="1199707" y="0"/>
            <a:ext cx="4233530" cy="2319143"/>
          </a:xfrm>
          <a:prstGeom prst="rect">
            <a:avLst/>
          </a:prstGeom>
        </p:spPr>
      </p:pic>
      <p:pic>
        <p:nvPicPr>
          <p:cNvPr id="10" name="Picture 9" descr="Table&#10;&#10;Description automatically generated">
            <a:extLst>
              <a:ext uri="{FF2B5EF4-FFF2-40B4-BE49-F238E27FC236}">
                <a16:creationId xmlns:a16="http://schemas.microsoft.com/office/drawing/2014/main" id="{3608695F-11B5-8324-D78E-AE3098278F38}"/>
              </a:ext>
            </a:extLst>
          </p:cNvPr>
          <p:cNvPicPr>
            <a:picLocks noChangeAspect="1"/>
          </p:cNvPicPr>
          <p:nvPr/>
        </p:nvPicPr>
        <p:blipFill>
          <a:blip r:embed="rId4"/>
          <a:stretch>
            <a:fillRect/>
          </a:stretch>
        </p:blipFill>
        <p:spPr>
          <a:xfrm>
            <a:off x="7120269" y="0"/>
            <a:ext cx="4233531" cy="2324078"/>
          </a:xfrm>
          <a:prstGeom prst="rect">
            <a:avLst/>
          </a:prstGeom>
        </p:spPr>
      </p:pic>
      <p:pic>
        <p:nvPicPr>
          <p:cNvPr id="11" name="Picture 10" descr="Table&#10;&#10;Description automatically generated">
            <a:extLst>
              <a:ext uri="{FF2B5EF4-FFF2-40B4-BE49-F238E27FC236}">
                <a16:creationId xmlns:a16="http://schemas.microsoft.com/office/drawing/2014/main" id="{56356CA0-977B-041D-AD32-29134045BDA6}"/>
              </a:ext>
            </a:extLst>
          </p:cNvPr>
          <p:cNvPicPr>
            <a:picLocks noChangeAspect="1"/>
          </p:cNvPicPr>
          <p:nvPr/>
        </p:nvPicPr>
        <p:blipFill>
          <a:blip r:embed="rId5"/>
          <a:stretch>
            <a:fillRect/>
          </a:stretch>
        </p:blipFill>
        <p:spPr>
          <a:xfrm>
            <a:off x="0" y="3867945"/>
            <a:ext cx="3557450" cy="1930399"/>
          </a:xfrm>
          <a:prstGeom prst="rect">
            <a:avLst/>
          </a:prstGeom>
        </p:spPr>
      </p:pic>
      <p:pic>
        <p:nvPicPr>
          <p:cNvPr id="12" name="Picture 11" descr="Table&#10;&#10;Description automatically generated">
            <a:extLst>
              <a:ext uri="{FF2B5EF4-FFF2-40B4-BE49-F238E27FC236}">
                <a16:creationId xmlns:a16="http://schemas.microsoft.com/office/drawing/2014/main" id="{5E7A120B-F46C-5EDC-1D5A-095593EC70E8}"/>
              </a:ext>
            </a:extLst>
          </p:cNvPr>
          <p:cNvPicPr>
            <a:picLocks noChangeAspect="1"/>
          </p:cNvPicPr>
          <p:nvPr/>
        </p:nvPicPr>
        <p:blipFill>
          <a:blip r:embed="rId6"/>
          <a:stretch>
            <a:fillRect/>
          </a:stretch>
        </p:blipFill>
        <p:spPr>
          <a:xfrm>
            <a:off x="8385930" y="3867945"/>
            <a:ext cx="3806070" cy="2054691"/>
          </a:xfrm>
          <a:prstGeom prst="rect">
            <a:avLst/>
          </a:prstGeom>
        </p:spPr>
      </p:pic>
      <p:pic>
        <p:nvPicPr>
          <p:cNvPr id="13" name="Picture 12" descr="Table&#10;&#10;Description automatically generated">
            <a:extLst>
              <a:ext uri="{FF2B5EF4-FFF2-40B4-BE49-F238E27FC236}">
                <a16:creationId xmlns:a16="http://schemas.microsoft.com/office/drawing/2014/main" id="{39A5D5BC-1BD1-2974-D38E-3EB13CF7A726}"/>
              </a:ext>
            </a:extLst>
          </p:cNvPr>
          <p:cNvPicPr>
            <a:picLocks noChangeAspect="1"/>
          </p:cNvPicPr>
          <p:nvPr/>
        </p:nvPicPr>
        <p:blipFill>
          <a:blip r:embed="rId7"/>
          <a:stretch>
            <a:fillRect/>
          </a:stretch>
        </p:blipFill>
        <p:spPr>
          <a:xfrm>
            <a:off x="4203404" y="3867945"/>
            <a:ext cx="3555049" cy="1981199"/>
          </a:xfrm>
          <a:prstGeom prst="rect">
            <a:avLst/>
          </a:prstGeom>
        </p:spPr>
      </p:pic>
    </p:spTree>
    <p:extLst>
      <p:ext uri="{BB962C8B-B14F-4D97-AF65-F5344CB8AC3E}">
        <p14:creationId xmlns:p14="http://schemas.microsoft.com/office/powerpoint/2010/main" val="1584226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1058</TotalTime>
  <Words>2369</Words>
  <Application>Microsoft Macintosh PowerPoint</Application>
  <PresentationFormat>Widescreen</PresentationFormat>
  <Paragraphs>149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Handedness in Baseball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teams build their lineups based on their ballparks?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Jarrett Markman</dc:creator>
  <cp:lastModifiedBy>Jarrett Markman</cp:lastModifiedBy>
  <cp:revision>66</cp:revision>
  <dcterms:created xsi:type="dcterms:W3CDTF">2022-09-30T00:49:51Z</dcterms:created>
  <dcterms:modified xsi:type="dcterms:W3CDTF">2022-10-01T01:23:00Z</dcterms:modified>
</cp:coreProperties>
</file>