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FBA118-78C9-B54E-9FE4-F7F2ED978098}">
          <p14:sldIdLst>
            <p14:sldId id="256"/>
          </p14:sldIdLst>
        </p14:section>
        <p14:section name="Pitch Usage" id="{D8744658-2768-854B-8994-3AECCDBEBB0F}">
          <p14:sldIdLst>
            <p14:sldId id="257"/>
            <p14:sldId id="258"/>
          </p14:sldIdLst>
        </p14:section>
        <p14:section name="Batted Balls" id="{CA8ABB66-5D4C-2F4C-86CC-C5EECF190000}">
          <p14:sldIdLst>
            <p14:sldId id="259"/>
            <p14:sldId id="260"/>
          </p14:sldIdLst>
        </p14:section>
        <p14:section name="Stats and Comparison" id="{52E63667-C8D9-EB44-B0A3-B4A5B24C4ECE}">
          <p14:sldIdLst>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97"/>
  </p:normalViewPr>
  <p:slideViewPr>
    <p:cSldViewPr snapToGrid="0" snapToObjects="1">
      <p:cViewPr varScale="1">
        <p:scale>
          <a:sx n="121" d="100"/>
          <a:sy n="121" d="100"/>
        </p:scale>
        <p:origin x="20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7/16/22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7/16/22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E7B9-2852-8DE6-4378-00820C33E29F}"/>
              </a:ext>
            </a:extLst>
          </p:cNvPr>
          <p:cNvSpPr>
            <a:spLocks noGrp="1"/>
          </p:cNvSpPr>
          <p:nvPr>
            <p:ph type="ctrTitle"/>
          </p:nvPr>
        </p:nvSpPr>
        <p:spPr/>
        <p:txBody>
          <a:bodyPr/>
          <a:lstStyle/>
          <a:p>
            <a:r>
              <a:rPr lang="en-US" dirty="0"/>
              <a:t>Michael </a:t>
            </a:r>
            <a:r>
              <a:rPr lang="en-US" dirty="0" err="1"/>
              <a:t>DiForte</a:t>
            </a:r>
            <a:r>
              <a:rPr lang="en-US" dirty="0"/>
              <a:t> 5</a:t>
            </a:r>
            <a:r>
              <a:rPr lang="en-US" baseline="30000" dirty="0"/>
              <a:t>th</a:t>
            </a:r>
            <a:r>
              <a:rPr lang="en-US" dirty="0"/>
              <a:t> Start</a:t>
            </a:r>
          </a:p>
        </p:txBody>
      </p:sp>
      <p:sp>
        <p:nvSpPr>
          <p:cNvPr id="3" name="Subtitle 2">
            <a:extLst>
              <a:ext uri="{FF2B5EF4-FFF2-40B4-BE49-F238E27FC236}">
                <a16:creationId xmlns:a16="http://schemas.microsoft.com/office/drawing/2014/main" id="{E298FE6D-D8AF-1339-E679-DA1167D9D9A5}"/>
              </a:ext>
            </a:extLst>
          </p:cNvPr>
          <p:cNvSpPr>
            <a:spLocks noGrp="1"/>
          </p:cNvSpPr>
          <p:nvPr>
            <p:ph type="subTitle" idx="1"/>
          </p:nvPr>
        </p:nvSpPr>
        <p:spPr/>
        <p:txBody>
          <a:bodyPr/>
          <a:lstStyle/>
          <a:p>
            <a:r>
              <a:rPr lang="en-US" dirty="0"/>
              <a:t>07/15/22</a:t>
            </a:r>
          </a:p>
        </p:txBody>
      </p:sp>
    </p:spTree>
    <p:extLst>
      <p:ext uri="{BB962C8B-B14F-4D97-AF65-F5344CB8AC3E}">
        <p14:creationId xmlns:p14="http://schemas.microsoft.com/office/powerpoint/2010/main" val="393084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Rectangle 16">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646208-30D9-B620-1A08-FCA1637DC4C4}"/>
              </a:ext>
            </a:extLst>
          </p:cNvPr>
          <p:cNvSpPr>
            <a:spLocks noGrp="1"/>
          </p:cNvSpPr>
          <p:nvPr>
            <p:ph type="title"/>
          </p:nvPr>
        </p:nvSpPr>
        <p:spPr>
          <a:xfrm>
            <a:off x="680321" y="753228"/>
            <a:ext cx="4136123" cy="1080938"/>
          </a:xfrm>
        </p:spPr>
        <p:txBody>
          <a:bodyPr>
            <a:normAutofit/>
          </a:bodyPr>
          <a:lstStyle/>
          <a:p>
            <a:r>
              <a:rPr lang="en-US" sz="2400" dirty="0"/>
              <a:t>Fastball Usage</a:t>
            </a:r>
          </a:p>
        </p:txBody>
      </p:sp>
      <p:pic>
        <p:nvPicPr>
          <p:cNvPr id="19" name="Picture 18">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7" name="Content Placeholder 6">
            <a:extLst>
              <a:ext uri="{FF2B5EF4-FFF2-40B4-BE49-F238E27FC236}">
                <a16:creationId xmlns:a16="http://schemas.microsoft.com/office/drawing/2014/main" id="{F8901504-7D82-8AE8-B78C-AB393E33EB15}"/>
              </a:ext>
            </a:extLst>
          </p:cNvPr>
          <p:cNvSpPr>
            <a:spLocks noGrp="1"/>
          </p:cNvSpPr>
          <p:nvPr>
            <p:ph idx="1"/>
          </p:nvPr>
        </p:nvSpPr>
        <p:spPr>
          <a:xfrm>
            <a:off x="680321" y="2336873"/>
            <a:ext cx="4136123" cy="3599316"/>
          </a:xfrm>
        </p:spPr>
        <p:txBody>
          <a:bodyPr>
            <a:normAutofit/>
          </a:bodyPr>
          <a:lstStyle/>
          <a:p>
            <a:r>
              <a:rPr lang="en-US" sz="1800" dirty="0"/>
              <a:t>Average Velocity = 80.2MPH</a:t>
            </a:r>
          </a:p>
          <a:p>
            <a:r>
              <a:rPr lang="en-US" sz="1800" dirty="0"/>
              <a:t>Max Velocity = 85MPH</a:t>
            </a:r>
          </a:p>
          <a:p>
            <a:r>
              <a:rPr lang="en-US" sz="1800" dirty="0"/>
              <a:t>63% Usage</a:t>
            </a:r>
          </a:p>
          <a:p>
            <a:r>
              <a:rPr lang="en-US" sz="1800" dirty="0" err="1"/>
              <a:t>DiForte’s</a:t>
            </a:r>
            <a:r>
              <a:rPr lang="en-US" sz="1800" dirty="0"/>
              <a:t> fastball was consistent over the course of the game aside from a drop to the high 70s at the very end of the start.</a:t>
            </a:r>
          </a:p>
          <a:p>
            <a:r>
              <a:rPr lang="en-US" sz="1800" dirty="0"/>
              <a:t>His fastball ranged in the low 80s up until around his 75</a:t>
            </a:r>
            <a:r>
              <a:rPr lang="en-US" sz="1800" baseline="30000" dirty="0"/>
              <a:t>th</a:t>
            </a:r>
            <a:r>
              <a:rPr lang="en-US" sz="1800" dirty="0"/>
              <a:t> pitch where his velocity began to dip. </a:t>
            </a:r>
          </a:p>
          <a:p>
            <a:endParaRPr lang="en-US" sz="1800" dirty="0"/>
          </a:p>
        </p:txBody>
      </p:sp>
      <p:pic>
        <p:nvPicPr>
          <p:cNvPr id="8" name="Picture 7" descr="Chart, scatter chart&#10;&#10;Description automatically generated">
            <a:extLst>
              <a:ext uri="{FF2B5EF4-FFF2-40B4-BE49-F238E27FC236}">
                <a16:creationId xmlns:a16="http://schemas.microsoft.com/office/drawing/2014/main" id="{00583A1B-AB9B-D3C2-6C01-40C1A27C74D2}"/>
              </a:ext>
            </a:extLst>
          </p:cNvPr>
          <p:cNvPicPr>
            <a:picLocks noChangeAspect="1"/>
          </p:cNvPicPr>
          <p:nvPr/>
        </p:nvPicPr>
        <p:blipFill>
          <a:blip r:embed="rId4"/>
          <a:stretch>
            <a:fillRect/>
          </a:stretch>
        </p:blipFill>
        <p:spPr>
          <a:xfrm>
            <a:off x="5276090" y="664018"/>
            <a:ext cx="6303134" cy="549948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585092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834A494-A5E8-E37C-3891-307912ECF26A}"/>
              </a:ext>
            </a:extLst>
          </p:cNvPr>
          <p:cNvSpPr>
            <a:spLocks noGrp="1"/>
          </p:cNvSpPr>
          <p:nvPr>
            <p:ph type="title"/>
          </p:nvPr>
        </p:nvSpPr>
        <p:spPr>
          <a:xfrm>
            <a:off x="680321" y="753228"/>
            <a:ext cx="4136123" cy="1080938"/>
          </a:xfrm>
        </p:spPr>
        <p:txBody>
          <a:bodyPr>
            <a:normAutofit/>
          </a:bodyPr>
          <a:lstStyle/>
          <a:p>
            <a:r>
              <a:rPr lang="en-US" sz="2400"/>
              <a:t>Breaking Ball Usage</a:t>
            </a:r>
          </a:p>
        </p:txBody>
      </p:sp>
      <p:pic>
        <p:nvPicPr>
          <p:cNvPr id="15" name="Picture 14">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2436C637-19B9-D5D7-4627-41CC154121BB}"/>
              </a:ext>
            </a:extLst>
          </p:cNvPr>
          <p:cNvSpPr>
            <a:spLocks noGrp="1"/>
          </p:cNvSpPr>
          <p:nvPr>
            <p:ph idx="1"/>
          </p:nvPr>
        </p:nvSpPr>
        <p:spPr>
          <a:xfrm>
            <a:off x="680321" y="2336873"/>
            <a:ext cx="4136123" cy="3599316"/>
          </a:xfrm>
        </p:spPr>
        <p:txBody>
          <a:bodyPr>
            <a:normAutofit/>
          </a:bodyPr>
          <a:lstStyle/>
          <a:p>
            <a:r>
              <a:rPr lang="en-US" sz="1800" dirty="0"/>
              <a:t>Average Velocity = 70.9MPH</a:t>
            </a:r>
          </a:p>
          <a:p>
            <a:r>
              <a:rPr lang="en-US" sz="1800" dirty="0"/>
              <a:t>Max Velocity = 76MPH</a:t>
            </a:r>
          </a:p>
          <a:p>
            <a:r>
              <a:rPr lang="en-US" sz="1800" dirty="0"/>
              <a:t>37% Usage</a:t>
            </a:r>
          </a:p>
          <a:p>
            <a:r>
              <a:rPr lang="en-US" sz="1800" dirty="0" err="1"/>
              <a:t>DiForte’s</a:t>
            </a:r>
            <a:r>
              <a:rPr lang="en-US" sz="1800" dirty="0"/>
              <a:t> breaking ball increased in velocity as the game progressed. </a:t>
            </a:r>
          </a:p>
          <a:p>
            <a:r>
              <a:rPr lang="en-US" sz="1800" dirty="0"/>
              <a:t>It started in the high 60-low 70 range and ended in the low 70-mid 70 range. </a:t>
            </a:r>
          </a:p>
        </p:txBody>
      </p:sp>
      <p:pic>
        <p:nvPicPr>
          <p:cNvPr id="4" name="Picture 3" descr="Chart, scatter chart&#10;&#10;Description automatically generated">
            <a:extLst>
              <a:ext uri="{FF2B5EF4-FFF2-40B4-BE49-F238E27FC236}">
                <a16:creationId xmlns:a16="http://schemas.microsoft.com/office/drawing/2014/main" id="{9775DA57-1F39-1B1C-5B4A-69CE0C15588E}"/>
              </a:ext>
            </a:extLst>
          </p:cNvPr>
          <p:cNvPicPr>
            <a:picLocks noChangeAspect="1"/>
          </p:cNvPicPr>
          <p:nvPr/>
        </p:nvPicPr>
        <p:blipFill>
          <a:blip r:embed="rId4"/>
          <a:stretch>
            <a:fillRect/>
          </a:stretch>
        </p:blipFill>
        <p:spPr>
          <a:xfrm>
            <a:off x="5276090" y="664018"/>
            <a:ext cx="6303134" cy="549948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055949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96EE-44BB-B4F5-F6E1-E94A8C617C82}"/>
              </a:ext>
            </a:extLst>
          </p:cNvPr>
          <p:cNvSpPr>
            <a:spLocks noGrp="1"/>
          </p:cNvSpPr>
          <p:nvPr>
            <p:ph type="title"/>
          </p:nvPr>
        </p:nvSpPr>
        <p:spPr/>
        <p:txBody>
          <a:bodyPr/>
          <a:lstStyle/>
          <a:p>
            <a:r>
              <a:rPr lang="en-US" dirty="0"/>
              <a:t>Hits</a:t>
            </a:r>
          </a:p>
        </p:txBody>
      </p:sp>
      <p:sp>
        <p:nvSpPr>
          <p:cNvPr id="3" name="Content Placeholder 2">
            <a:extLst>
              <a:ext uri="{FF2B5EF4-FFF2-40B4-BE49-F238E27FC236}">
                <a16:creationId xmlns:a16="http://schemas.microsoft.com/office/drawing/2014/main" id="{7A8289FA-D51C-6DA5-F8F2-A93E1934C44B}"/>
              </a:ext>
            </a:extLst>
          </p:cNvPr>
          <p:cNvSpPr>
            <a:spLocks noGrp="1"/>
          </p:cNvSpPr>
          <p:nvPr>
            <p:ph idx="1"/>
          </p:nvPr>
        </p:nvSpPr>
        <p:spPr>
          <a:xfrm>
            <a:off x="680322" y="2336873"/>
            <a:ext cx="7736848" cy="3599316"/>
          </a:xfrm>
        </p:spPr>
        <p:txBody>
          <a:bodyPr/>
          <a:lstStyle/>
          <a:p>
            <a:r>
              <a:rPr lang="en-US" dirty="0" err="1"/>
              <a:t>DiForte</a:t>
            </a:r>
            <a:r>
              <a:rPr lang="en-US" dirty="0"/>
              <a:t> gave up 5 hits, 3 on fastballs, 2 on breaking balls. </a:t>
            </a:r>
          </a:p>
          <a:p>
            <a:r>
              <a:rPr lang="en-US" dirty="0" err="1"/>
              <a:t>DiForte</a:t>
            </a:r>
            <a:r>
              <a:rPr lang="en-US" dirty="0"/>
              <a:t> gave up 4 singles and a double, 3 of the hits on linedrives.</a:t>
            </a:r>
          </a:p>
          <a:p>
            <a:r>
              <a:rPr lang="en-US" dirty="0"/>
              <a:t>Hitters didn’t really find much success attacking one location  </a:t>
            </a:r>
          </a:p>
        </p:txBody>
      </p:sp>
    </p:spTree>
    <p:extLst>
      <p:ext uri="{BB962C8B-B14F-4D97-AF65-F5344CB8AC3E}">
        <p14:creationId xmlns:p14="http://schemas.microsoft.com/office/powerpoint/2010/main" val="157943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F29DC-6AEA-BA9F-6383-D41C9F029F35}"/>
              </a:ext>
            </a:extLst>
          </p:cNvPr>
          <p:cNvSpPr>
            <a:spLocks noGrp="1"/>
          </p:cNvSpPr>
          <p:nvPr>
            <p:ph type="title"/>
          </p:nvPr>
        </p:nvSpPr>
        <p:spPr/>
        <p:txBody>
          <a:bodyPr/>
          <a:lstStyle/>
          <a:p>
            <a:r>
              <a:rPr lang="en-US" dirty="0"/>
              <a:t>Outs</a:t>
            </a:r>
          </a:p>
        </p:txBody>
      </p:sp>
      <p:sp>
        <p:nvSpPr>
          <p:cNvPr id="3" name="Content Placeholder 2">
            <a:extLst>
              <a:ext uri="{FF2B5EF4-FFF2-40B4-BE49-F238E27FC236}">
                <a16:creationId xmlns:a16="http://schemas.microsoft.com/office/drawing/2014/main" id="{C7F42403-BAE8-42E3-2112-33897261539E}"/>
              </a:ext>
            </a:extLst>
          </p:cNvPr>
          <p:cNvSpPr>
            <a:spLocks noGrp="1"/>
          </p:cNvSpPr>
          <p:nvPr>
            <p:ph idx="1"/>
          </p:nvPr>
        </p:nvSpPr>
        <p:spPr>
          <a:xfrm>
            <a:off x="680321" y="2336873"/>
            <a:ext cx="7900971" cy="3599316"/>
          </a:xfrm>
        </p:spPr>
        <p:txBody>
          <a:bodyPr/>
          <a:lstStyle/>
          <a:p>
            <a:r>
              <a:rPr lang="en-US" dirty="0" err="1"/>
              <a:t>DiForte</a:t>
            </a:r>
            <a:r>
              <a:rPr lang="en-US" dirty="0"/>
              <a:t> is very good at inducing ground ball contact.</a:t>
            </a:r>
          </a:p>
          <a:p>
            <a:r>
              <a:rPr lang="en-US" dirty="0"/>
              <a:t>Of 18 balls hit in play, over half of them were groundballs (10).</a:t>
            </a:r>
          </a:p>
          <a:p>
            <a:r>
              <a:rPr lang="en-US" dirty="0"/>
              <a:t>Hitters also were 1-for-10 went putting the ball in play on the ground. </a:t>
            </a:r>
          </a:p>
          <a:p>
            <a:r>
              <a:rPr lang="en-US" dirty="0" err="1"/>
              <a:t>DiForte</a:t>
            </a:r>
            <a:r>
              <a:rPr lang="en-US" dirty="0"/>
              <a:t> also found some success on middle-outside fastballs. </a:t>
            </a:r>
          </a:p>
          <a:p>
            <a:r>
              <a:rPr lang="en-US" dirty="0" err="1"/>
              <a:t>DiForte</a:t>
            </a:r>
            <a:r>
              <a:rPr lang="en-US" dirty="0"/>
              <a:t> got 5 field outs on his breaking ball, and 8 outs on his fastball.  </a:t>
            </a:r>
          </a:p>
        </p:txBody>
      </p:sp>
    </p:spTree>
    <p:extLst>
      <p:ext uri="{BB962C8B-B14F-4D97-AF65-F5344CB8AC3E}">
        <p14:creationId xmlns:p14="http://schemas.microsoft.com/office/powerpoint/2010/main" val="24627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B4C80-3537-C977-58FD-045895041CEE}"/>
              </a:ext>
            </a:extLst>
          </p:cNvPr>
          <p:cNvSpPr>
            <a:spLocks noGrp="1"/>
          </p:cNvSpPr>
          <p:nvPr>
            <p:ph type="title"/>
          </p:nvPr>
        </p:nvSpPr>
        <p:spPr/>
        <p:txBody>
          <a:bodyPr/>
          <a:lstStyle/>
          <a:p>
            <a:r>
              <a:rPr lang="en-US" dirty="0"/>
              <a:t>Stats</a:t>
            </a:r>
          </a:p>
        </p:txBody>
      </p:sp>
      <p:sp>
        <p:nvSpPr>
          <p:cNvPr id="3" name="Content Placeholder 2">
            <a:extLst>
              <a:ext uri="{FF2B5EF4-FFF2-40B4-BE49-F238E27FC236}">
                <a16:creationId xmlns:a16="http://schemas.microsoft.com/office/drawing/2014/main" id="{78407EFC-F951-EEC4-24B4-ACC1E59F3E40}"/>
              </a:ext>
            </a:extLst>
          </p:cNvPr>
          <p:cNvSpPr>
            <a:spLocks noGrp="1"/>
          </p:cNvSpPr>
          <p:nvPr>
            <p:ph idx="1"/>
          </p:nvPr>
        </p:nvSpPr>
        <p:spPr/>
        <p:txBody>
          <a:bodyPr>
            <a:normAutofit fontScale="70000" lnSpcReduction="20000"/>
          </a:bodyPr>
          <a:lstStyle/>
          <a:p>
            <a:r>
              <a:rPr lang="en-US" dirty="0"/>
              <a:t>BABIP = .222</a:t>
            </a:r>
          </a:p>
          <a:p>
            <a:r>
              <a:rPr lang="en-US" dirty="0"/>
              <a:t>H/9 = 6</a:t>
            </a:r>
          </a:p>
          <a:p>
            <a:r>
              <a:rPr lang="en-US" dirty="0"/>
              <a:t>K/9 = 6</a:t>
            </a:r>
          </a:p>
          <a:p>
            <a:r>
              <a:rPr lang="en-US" dirty="0"/>
              <a:t>BB/9 = 4.5</a:t>
            </a:r>
          </a:p>
          <a:p>
            <a:r>
              <a:rPr lang="en-US" dirty="0"/>
              <a:t>K:BB = 1.33</a:t>
            </a:r>
          </a:p>
          <a:p>
            <a:r>
              <a:rPr lang="en-US" dirty="0" err="1"/>
              <a:t>DiForte</a:t>
            </a:r>
            <a:r>
              <a:rPr lang="en-US" dirty="0"/>
              <a:t> pitched well to contact, and both his fastball and breaking ball performed well. He possibly threw some changeups that were tracked as breaking balls however it seems either way that changes in velocity from his fastball are effective. </a:t>
            </a:r>
          </a:p>
          <a:p>
            <a:r>
              <a:rPr lang="en-US" dirty="0"/>
              <a:t>He has a low BABIP and H/9. </a:t>
            </a:r>
          </a:p>
          <a:p>
            <a:r>
              <a:rPr lang="en-US" dirty="0"/>
              <a:t>If he can continue to induce ground balls he will continue to have a low BABIP and H/9.</a:t>
            </a:r>
          </a:p>
          <a:p>
            <a:r>
              <a:rPr lang="en-US" dirty="0"/>
              <a:t>The only possibly knock on him during this start is a somewhat high walk rate and low K:BB, but he pitched well enough to contact so that would not be an issue. </a:t>
            </a:r>
          </a:p>
          <a:p>
            <a:endParaRPr lang="en-US" dirty="0"/>
          </a:p>
          <a:p>
            <a:endParaRPr lang="en-US" dirty="0"/>
          </a:p>
        </p:txBody>
      </p:sp>
    </p:spTree>
    <p:extLst>
      <p:ext uri="{BB962C8B-B14F-4D97-AF65-F5344CB8AC3E}">
        <p14:creationId xmlns:p14="http://schemas.microsoft.com/office/powerpoint/2010/main" val="1706882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14A2-EF1A-4D48-4F72-342B05508BC9}"/>
              </a:ext>
            </a:extLst>
          </p:cNvPr>
          <p:cNvSpPr>
            <a:spLocks noGrp="1"/>
          </p:cNvSpPr>
          <p:nvPr>
            <p:ph type="title"/>
          </p:nvPr>
        </p:nvSpPr>
        <p:spPr/>
        <p:txBody>
          <a:bodyPr/>
          <a:lstStyle/>
          <a:p>
            <a:r>
              <a:rPr lang="en-US" dirty="0"/>
              <a:t>Comparison to other starts</a:t>
            </a:r>
          </a:p>
        </p:txBody>
      </p:sp>
      <p:sp>
        <p:nvSpPr>
          <p:cNvPr id="3" name="Content Placeholder 2">
            <a:extLst>
              <a:ext uri="{FF2B5EF4-FFF2-40B4-BE49-F238E27FC236}">
                <a16:creationId xmlns:a16="http://schemas.microsoft.com/office/drawing/2014/main" id="{5EA842C6-FBF5-A175-454A-BE155F35CD9E}"/>
              </a:ext>
            </a:extLst>
          </p:cNvPr>
          <p:cNvSpPr>
            <a:spLocks noGrp="1"/>
          </p:cNvSpPr>
          <p:nvPr>
            <p:ph idx="1"/>
          </p:nvPr>
        </p:nvSpPr>
        <p:spPr/>
        <p:txBody>
          <a:bodyPr/>
          <a:lstStyle/>
          <a:p>
            <a:r>
              <a:rPr lang="en-US" dirty="0"/>
              <a:t>This was one of </a:t>
            </a:r>
            <a:r>
              <a:rPr lang="en-US" dirty="0" err="1"/>
              <a:t>DiForte’s</a:t>
            </a:r>
            <a:r>
              <a:rPr lang="en-US" dirty="0"/>
              <a:t> best starts of the year. </a:t>
            </a:r>
          </a:p>
          <a:p>
            <a:r>
              <a:rPr lang="en-US" dirty="0"/>
              <a:t>Both his fastball and breaking ball pitched great to contact, especially when hit on the ground. </a:t>
            </a:r>
          </a:p>
          <a:p>
            <a:r>
              <a:rPr lang="en-US" dirty="0"/>
              <a:t>His Strikeout rate also increased in this start. </a:t>
            </a:r>
          </a:p>
          <a:p>
            <a:r>
              <a:rPr lang="en-US" dirty="0"/>
              <a:t>If </a:t>
            </a:r>
            <a:r>
              <a:rPr lang="en-US" dirty="0" err="1"/>
              <a:t>DiForte</a:t>
            </a:r>
            <a:r>
              <a:rPr lang="en-US" dirty="0"/>
              <a:t> can continue to induce groundballs, maintain this strikeout level, and lower his walk rate, he will be almost unhittable. </a:t>
            </a:r>
          </a:p>
          <a:p>
            <a:r>
              <a:rPr lang="en-US" dirty="0" err="1"/>
              <a:t>DiForte</a:t>
            </a:r>
            <a:r>
              <a:rPr lang="en-US" dirty="0"/>
              <a:t> also does seem to struggle with velocity after around the 75 pitch mark on </a:t>
            </a:r>
            <a:r>
              <a:rPr lang="en-US"/>
              <a:t>his fastball. </a:t>
            </a:r>
            <a:endParaRPr lang="en-US" dirty="0"/>
          </a:p>
        </p:txBody>
      </p:sp>
    </p:spTree>
    <p:extLst>
      <p:ext uri="{BB962C8B-B14F-4D97-AF65-F5344CB8AC3E}">
        <p14:creationId xmlns:p14="http://schemas.microsoft.com/office/powerpoint/2010/main" val="145523132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44</TotalTime>
  <Words>433</Words>
  <Application>Microsoft Macintosh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Trebuchet MS</vt:lpstr>
      <vt:lpstr>Berlin</vt:lpstr>
      <vt:lpstr>Michael DiForte 5th Start</vt:lpstr>
      <vt:lpstr>Fastball Usage</vt:lpstr>
      <vt:lpstr>Breaking Ball Usage</vt:lpstr>
      <vt:lpstr>Hits</vt:lpstr>
      <vt:lpstr>Outs</vt:lpstr>
      <vt:lpstr>Stats</vt:lpstr>
      <vt:lpstr>Comparison to other starts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Michael DiForte 5th Start</dc:title>
  <dc:creator>Jarrett Markman</dc:creator>
  <cp:lastModifiedBy>Jarrett Markman</cp:lastModifiedBy>
  <cp:revision>28</cp:revision>
  <dcterms:created xsi:type="dcterms:W3CDTF">2022-07-16T04:15:44Z</dcterms:created>
  <dcterms:modified xsi:type="dcterms:W3CDTF">2022-07-16T05:00:05Z</dcterms:modified>
</cp:coreProperties>
</file>