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4"/>
    <p:sldMasterId id="2147483648" r:id="rId5"/>
  </p:sldMasterIdLst>
  <p:notesMasterIdLst>
    <p:notesMasterId r:id="rId27"/>
  </p:notesMasterIdLst>
  <p:handoutMasterIdLst>
    <p:handoutMasterId r:id="rId28"/>
  </p:handoutMasterIdLst>
  <p:sldIdLst>
    <p:sldId id="268" r:id="rId6"/>
    <p:sldId id="271" r:id="rId7"/>
    <p:sldId id="282" r:id="rId8"/>
    <p:sldId id="270" r:id="rId9"/>
    <p:sldId id="283" r:id="rId10"/>
    <p:sldId id="278" r:id="rId11"/>
    <p:sldId id="285" r:id="rId12"/>
    <p:sldId id="286" r:id="rId13"/>
    <p:sldId id="287" r:id="rId14"/>
    <p:sldId id="288" r:id="rId15"/>
    <p:sldId id="289" r:id="rId16"/>
    <p:sldId id="290" r:id="rId17"/>
    <p:sldId id="293" r:id="rId18"/>
    <p:sldId id="291" r:id="rId19"/>
    <p:sldId id="294" r:id="rId20"/>
    <p:sldId id="297" r:id="rId21"/>
    <p:sldId id="292" r:id="rId22"/>
    <p:sldId id="281" r:id="rId23"/>
    <p:sldId id="295" r:id="rId24"/>
    <p:sldId id="274" r:id="rId25"/>
    <p:sldId id="273"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ecker, Daniel" initials="KD" lastIdx="45" clrIdx="0">
    <p:extLst>
      <p:ext uri="{19B8F6BF-5375-455C-9EA6-DF929625EA0E}">
        <p15:presenceInfo xmlns:p15="http://schemas.microsoft.com/office/powerpoint/2012/main" userId="S-1-5-21-639947351-343809578-3807592339-62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96F3"/>
    <a:srgbClr val="FFFFFF"/>
    <a:srgbClr val="2B7A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91" autoAdjust="0"/>
  </p:normalViewPr>
  <p:slideViewPr>
    <p:cSldViewPr showGuides="1">
      <p:cViewPr varScale="1">
        <p:scale>
          <a:sx n="95" d="100"/>
          <a:sy n="95" d="100"/>
        </p:scale>
        <p:origin x="2064" y="78"/>
      </p:cViewPr>
      <p:guideLst>
        <p:guide orient="horz" pos="2160"/>
        <p:guide pos="2880"/>
      </p:guideLst>
    </p:cSldViewPr>
  </p:slideViewPr>
  <p:notesTextViewPr>
    <p:cViewPr>
      <p:scale>
        <a:sx n="3" d="2"/>
        <a:sy n="3" d="2"/>
      </p:scale>
      <p:origin x="0" y="0"/>
    </p:cViewPr>
  </p:notesTextViewPr>
  <p:notesViewPr>
    <p:cSldViewPr showGuides="1">
      <p:cViewPr varScale="1">
        <p:scale>
          <a:sx n="76" d="100"/>
          <a:sy n="76" d="100"/>
        </p:scale>
        <p:origin x="20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750BF31-E9A8-4E88-81E7-44C5092290FC}" type="datetimeFigureOut">
              <a:rPr lang="en-US" smtClean="0"/>
              <a:t>8/1/2019</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FB2BDB1-E95E-402D-B2EB-CA9CC1A3958C}" type="slidenum">
              <a:rPr lang="en-US" smtClean="0"/>
              <a:t>‹#›</a:t>
            </a:fld>
            <a:endParaRPr lang="en-US" dirty="0"/>
          </a:p>
        </p:txBody>
      </p:sp>
    </p:spTree>
    <p:extLst>
      <p:ext uri="{BB962C8B-B14F-4D97-AF65-F5344CB8AC3E}">
        <p14:creationId xmlns:p14="http://schemas.microsoft.com/office/powerpoint/2010/main" val="1109219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EFB637-CCC9-4803-8851-F6915048CBB4}" type="datetimeFigureOut">
              <a:rPr lang="en-US" smtClean="0"/>
              <a:t>8/1/2019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62AC51D-6DAA-4455-8EA7-D54B64909A85}" type="slidenum">
              <a:rPr lang="en-US" smtClean="0"/>
              <a:t>‹#›</a:t>
            </a:fld>
            <a:endParaRPr lang="en-US" dirty="0"/>
          </a:p>
        </p:txBody>
      </p:sp>
    </p:spTree>
    <p:extLst>
      <p:ext uri="{BB962C8B-B14F-4D97-AF65-F5344CB8AC3E}">
        <p14:creationId xmlns:p14="http://schemas.microsoft.com/office/powerpoint/2010/main" val="313059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Howdy, I am Jarrett Taylor</a:t>
            </a:r>
            <a:r>
              <a:rPr lang="en-US" baseline="0" dirty="0" smtClean="0"/>
              <a:t> and this is my final presentation as an intern with the Grid Applications Development team under Joel Koepke and today I will describe how I reduced 118 manually maintained county displays to a single model-driven webpage.</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a:t>
            </a:fld>
            <a:endParaRPr lang="en-US" dirty="0"/>
          </a:p>
        </p:txBody>
      </p:sp>
    </p:spTree>
    <p:extLst>
      <p:ext uri="{BB962C8B-B14F-4D97-AF65-F5344CB8AC3E}">
        <p14:creationId xmlns:p14="http://schemas.microsoft.com/office/powerpoint/2010/main" val="406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set of</a:t>
            </a:r>
            <a:r>
              <a:rPr lang="en-US" baseline="0" dirty="0" smtClean="0"/>
              <a:t> tabs automatically scrolls to the unit of choice as you click on the certain unit you would like to see, and instead of scrolling down to see that units generation, you are brought to that unit’s interface.</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10</a:t>
            </a:fld>
            <a:endParaRPr lang="en-US" dirty="0"/>
          </a:p>
        </p:txBody>
      </p:sp>
    </p:spTree>
    <p:extLst>
      <p:ext uri="{BB962C8B-B14F-4D97-AF65-F5344CB8AC3E}">
        <p14:creationId xmlns:p14="http://schemas.microsoft.com/office/powerpoint/2010/main" val="14330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explain</a:t>
            </a:r>
            <a:r>
              <a:rPr lang="en-US" baseline="0" dirty="0" smtClean="0"/>
              <a:t> what you are brought to, t</a:t>
            </a:r>
            <a:r>
              <a:rPr lang="en-US" dirty="0" smtClean="0"/>
              <a:t>he left side of the display shows</a:t>
            </a:r>
            <a:r>
              <a:rPr lang="en-US" baseline="0" dirty="0" smtClean="0"/>
              <a:t> all of the most recently updated data for the generator in an easily readable format, while…</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11</a:t>
            </a:fld>
            <a:endParaRPr lang="en-US" dirty="0"/>
          </a:p>
        </p:txBody>
      </p:sp>
    </p:spTree>
    <p:extLst>
      <p:ext uri="{BB962C8B-B14F-4D97-AF65-F5344CB8AC3E}">
        <p14:creationId xmlns:p14="http://schemas.microsoft.com/office/powerpoint/2010/main" val="1570590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right side of the display is a graph</a:t>
            </a:r>
            <a:r>
              <a:rPr lang="en-US" baseline="0" dirty="0" smtClean="0"/>
              <a:t> that has the ability to interact with the user.  As you hover over the graph, a tool tip will be displayed that shows all of the series readings for that exact time you hover over.  You are also able to click a series at the bottom of the graph to hide or show certain attributes.  </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12</a:t>
            </a:fld>
            <a:endParaRPr lang="en-US" dirty="0"/>
          </a:p>
        </p:txBody>
      </p:sp>
    </p:spTree>
    <p:extLst>
      <p:ext uri="{BB962C8B-B14F-4D97-AF65-F5344CB8AC3E}">
        <p14:creationId xmlns:p14="http://schemas.microsoft.com/office/powerpoint/2010/main" val="97658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means if you just want to see the mega watts series for a graph you can click on the other attributes to hide their statistics and see a graph like so.</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13</a:t>
            </a:fld>
            <a:endParaRPr lang="en-US" dirty="0"/>
          </a:p>
        </p:txBody>
      </p:sp>
    </p:spTree>
    <p:extLst>
      <p:ext uri="{BB962C8B-B14F-4D97-AF65-F5344CB8AC3E}">
        <p14:creationId xmlns:p14="http://schemas.microsoft.com/office/powerpoint/2010/main" val="2216573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a:t>
            </a:r>
            <a:r>
              <a:rPr lang="en-US" baseline="0" dirty="0" smtClean="0"/>
              <a:t> detail for combined cycle graphs that should be accentuated, is that each unit’s megawatt output in the combined cycle is stacked on top of each other and the overall Combined Cycle mega-watt output is outlined.  This stacked graph is a highly user intuitive feature that is not possible in ProcessBook.</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14</a:t>
            </a:fld>
            <a:endParaRPr lang="en-US" dirty="0"/>
          </a:p>
        </p:txBody>
      </p:sp>
    </p:spTree>
    <p:extLst>
      <p:ext uri="{BB962C8B-B14F-4D97-AF65-F5344CB8AC3E}">
        <p14:creationId xmlns:p14="http://schemas.microsoft.com/office/powerpoint/2010/main" val="172030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graph is also still able to highlight the series of your choice like so.</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15</a:t>
            </a:fld>
            <a:endParaRPr lang="en-US" dirty="0"/>
          </a:p>
        </p:txBody>
      </p:sp>
    </p:spTree>
    <p:extLst>
      <p:ext uri="{BB962C8B-B14F-4D97-AF65-F5344CB8AC3E}">
        <p14:creationId xmlns:p14="http://schemas.microsoft.com/office/powerpoint/2010/main" val="2640840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web-base</a:t>
            </a:r>
            <a:r>
              <a:rPr lang="en-US" baseline="0" dirty="0" smtClean="0"/>
              <a:t>d product constructs the webpage by traversing the </a:t>
            </a:r>
            <a:r>
              <a:rPr lang="en-US" baseline="0" dirty="0" smtClean="0"/>
              <a:t>weekly updated Model </a:t>
            </a:r>
            <a:r>
              <a:rPr lang="en-US" baseline="0" dirty="0" smtClean="0"/>
              <a:t>each time the program is instantiated, meaning when called upon, and dynamically creates the county display via the info contained from the Model and then houses this data into a user friendly webpage</a:t>
            </a:r>
            <a:r>
              <a:rPr lang="en-US" baseline="0" dirty="0" smtClean="0"/>
              <a:t>.</a:t>
            </a:r>
          </a:p>
          <a:p>
            <a:endParaRPr lang="en-US" baseline="0" dirty="0" smtClean="0"/>
          </a:p>
          <a:p>
            <a:r>
              <a:rPr lang="en-US" baseline="0" dirty="0" smtClean="0"/>
              <a:t>With this application being model driven, it’s efficient and its room for error is minute with the use of templated actions.</a:t>
            </a:r>
            <a:endParaRPr lang="en-US" baseline="0" dirty="0" smtClean="0"/>
          </a:p>
        </p:txBody>
      </p:sp>
      <p:sp>
        <p:nvSpPr>
          <p:cNvPr id="4" name="Slide Number Placeholder 3"/>
          <p:cNvSpPr>
            <a:spLocks noGrp="1"/>
          </p:cNvSpPr>
          <p:nvPr>
            <p:ph type="sldNum" sz="quarter" idx="10"/>
          </p:nvPr>
        </p:nvSpPr>
        <p:spPr/>
        <p:txBody>
          <a:bodyPr/>
          <a:lstStyle/>
          <a:p>
            <a:fld id="{F62AC51D-6DAA-4455-8EA7-D54B64909A85}" type="slidenum">
              <a:rPr lang="en-US" smtClean="0"/>
              <a:t>16</a:t>
            </a:fld>
            <a:endParaRPr lang="en-US" dirty="0"/>
          </a:p>
        </p:txBody>
      </p:sp>
    </p:spTree>
    <p:extLst>
      <p:ext uri="{BB962C8B-B14F-4D97-AF65-F5344CB8AC3E}">
        <p14:creationId xmlns:p14="http://schemas.microsoft.com/office/powerpoint/2010/main" val="136059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Overall, the new web-based application is a supplemental upgrade to the old ProcessBook technology through the communication with the model to develop displays dynamically.  This leads to the increase in efficiency by eradicating the need to manually update displays while also creating an accurate display by pulling directly from the model.</a:t>
            </a:r>
          </a:p>
          <a:p>
            <a:endParaRPr lang="en-US" baseline="0" dirty="0" smtClean="0"/>
          </a:p>
          <a:p>
            <a:r>
              <a:rPr lang="en-US" baseline="0" dirty="0" smtClean="0"/>
              <a:t>The web-page also contains various user based actions that improve the user interface that ProcessBook does not accomplish, not to mention the enhanced environment from saved files to easy accessible webpages.</a:t>
            </a:r>
          </a:p>
          <a:p>
            <a:endParaRPr lang="en-US" baseline="0" dirty="0" smtClean="0"/>
          </a:p>
          <a:p>
            <a:r>
              <a:rPr lang="en-US" baseline="0" dirty="0" smtClean="0"/>
              <a:t>Lastly, I would like to emphasize that the web based application creates displays dynamically, so augmenting the user interface is very simple for the developer as adding a single attribute to the unit display format, such as fuel type, takes a couple lines of code when compared to ProcessBook which takes 800 updates.</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17</a:t>
            </a:fld>
            <a:endParaRPr lang="en-US" dirty="0"/>
          </a:p>
        </p:txBody>
      </p:sp>
    </p:spTree>
    <p:extLst>
      <p:ext uri="{BB962C8B-B14F-4D97-AF65-F5344CB8AC3E}">
        <p14:creationId xmlns:p14="http://schemas.microsoft.com/office/powerpoint/2010/main" val="2191747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future steps, other than adding</a:t>
            </a:r>
            <a:r>
              <a:rPr lang="en-US" baseline="0" dirty="0" smtClean="0"/>
              <a:t> more user interactions such as a search for substation input field, </a:t>
            </a:r>
            <a:r>
              <a:rPr lang="en-US" dirty="0" smtClean="0"/>
              <a:t>it is relatively</a:t>
            </a:r>
            <a:r>
              <a:rPr lang="en-US" baseline="0" dirty="0" smtClean="0"/>
              <a:t> easy to create similar displays for other county data such as lines, loads, transformers, and capacitors/reactors.  This is because my program acts like an outline to creating webpages and this could expanded to more county data than just units.</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18</a:t>
            </a:fld>
            <a:endParaRPr lang="en-US" dirty="0"/>
          </a:p>
        </p:txBody>
      </p:sp>
    </p:spTree>
    <p:extLst>
      <p:ext uri="{BB962C8B-B14F-4D97-AF65-F5344CB8AC3E}">
        <p14:creationId xmlns:p14="http://schemas.microsoft.com/office/powerpoint/2010/main" val="59012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my internship, working at ERCOT</a:t>
            </a:r>
            <a:r>
              <a:rPr lang="en-US" baseline="0" dirty="0" smtClean="0"/>
              <a:t> has taught me how to carry myself in work environment and how to adjust to problems that arise in every day work.</a:t>
            </a:r>
          </a:p>
          <a:p>
            <a:endParaRPr lang="en-US" baseline="0" dirty="0" smtClean="0"/>
          </a:p>
          <a:p>
            <a:r>
              <a:rPr lang="en-US" baseline="0" dirty="0" smtClean="0"/>
              <a:t>I also gained useful technical knowledge by becoming more experienced with multiple coding languages and with web-development as a whole.</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19</a:t>
            </a:fld>
            <a:endParaRPr lang="en-US" dirty="0"/>
          </a:p>
        </p:txBody>
      </p:sp>
    </p:spTree>
    <p:extLst>
      <p:ext uri="{BB962C8B-B14F-4D97-AF65-F5344CB8AC3E}">
        <p14:creationId xmlns:p14="http://schemas.microsoft.com/office/powerpoint/2010/main" val="6446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a:t>
            </a:r>
            <a:r>
              <a:rPr lang="en-US" baseline="0" dirty="0" smtClean="0"/>
              <a:t> about me is that </a:t>
            </a:r>
            <a:r>
              <a:rPr lang="en-US" dirty="0" smtClean="0"/>
              <a:t>I was</a:t>
            </a:r>
            <a:r>
              <a:rPr lang="en-US" baseline="0" dirty="0" smtClean="0"/>
              <a:t> born and raised in a suburb near Dallas named Coppell.  From an early age I began thinking like an engineer and this continued after high school as I choose to attend Texas A&amp;M University under the school of engineering.  Ultimately, I decided to pursue my Bachelor’s in Computer Science and minor in Electrical Engineering.  For my hobbies, I played hockey for 16 years, amassing various accolades and was even offered positions on multiple NCAA teams.  And after I graduate in May of 2021, I would love a career in software application development.</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2</a:t>
            </a:fld>
            <a:endParaRPr lang="en-US" dirty="0"/>
          </a:p>
        </p:txBody>
      </p:sp>
    </p:spTree>
    <p:extLst>
      <p:ext uri="{BB962C8B-B14F-4D97-AF65-F5344CB8AC3E}">
        <p14:creationId xmlns:p14="http://schemas.microsoft.com/office/powerpoint/2010/main" val="3461444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t>
            </a:r>
            <a:r>
              <a:rPr lang="en-US" dirty="0" smtClean="0"/>
              <a:t>I would like to thank ERCOT</a:t>
            </a:r>
            <a:r>
              <a:rPr lang="en-US" baseline="0" dirty="0" smtClean="0"/>
              <a:t> and the hiring team for granting me my first internship.</a:t>
            </a:r>
          </a:p>
          <a:p>
            <a:endParaRPr lang="en-US" baseline="0" dirty="0" smtClean="0"/>
          </a:p>
          <a:p>
            <a:r>
              <a:rPr lang="en-US" baseline="0" dirty="0" smtClean="0"/>
              <a:t>I would like the thank my manager Joel Koepke for being a great boss and teacher during this process.  I would like to thank Aaron Rosenthal for creating the framework that will house my application and also the Grid Applications Development team as a whole for being so understanding with all of my questions and for embracing a 20 year into a well-established team and believing in me to succeed.</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20</a:t>
            </a:fld>
            <a:endParaRPr lang="en-US" dirty="0"/>
          </a:p>
        </p:txBody>
      </p:sp>
    </p:spTree>
    <p:extLst>
      <p:ext uri="{BB962C8B-B14F-4D97-AF65-F5344CB8AC3E}">
        <p14:creationId xmlns:p14="http://schemas.microsoft.com/office/powerpoint/2010/main" val="4011425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21</a:t>
            </a:fld>
            <a:endParaRPr lang="en-US" dirty="0"/>
          </a:p>
        </p:txBody>
      </p:sp>
    </p:spTree>
    <p:extLst>
      <p:ext uri="{BB962C8B-B14F-4D97-AF65-F5344CB8AC3E}">
        <p14:creationId xmlns:p14="http://schemas.microsoft.com/office/powerpoint/2010/main" val="83291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first explain, PI Process Book is a program that operators use to access county summary displays in the control room.  Here is a typical display for a county in ProcessBook.</a:t>
            </a:r>
          </a:p>
          <a:p>
            <a:endParaRPr lang="en-US" baseline="0" dirty="0" smtClean="0"/>
          </a:p>
          <a:p>
            <a:r>
              <a:rPr lang="en-US" baseline="0" dirty="0" smtClean="0"/>
              <a:t>This display shows all the generation details for a certain county, by having each county sectioned into substations where each substation has units that display their generation. </a:t>
            </a:r>
          </a:p>
        </p:txBody>
      </p:sp>
      <p:sp>
        <p:nvSpPr>
          <p:cNvPr id="4" name="Slide Number Placeholder 3"/>
          <p:cNvSpPr>
            <a:spLocks noGrp="1"/>
          </p:cNvSpPr>
          <p:nvPr>
            <p:ph type="sldNum" sz="quarter" idx="10"/>
          </p:nvPr>
        </p:nvSpPr>
        <p:spPr/>
        <p:txBody>
          <a:bodyPr/>
          <a:lstStyle/>
          <a:p>
            <a:fld id="{F62AC51D-6DAA-4455-8EA7-D54B64909A85}" type="slidenum">
              <a:rPr lang="en-US" smtClean="0"/>
              <a:t>3</a:t>
            </a:fld>
            <a:endParaRPr lang="en-US" dirty="0"/>
          </a:p>
        </p:txBody>
      </p:sp>
    </p:spTree>
    <p:extLst>
      <p:ext uri="{BB962C8B-B14F-4D97-AF65-F5344CB8AC3E}">
        <p14:creationId xmlns:p14="http://schemas.microsoft.com/office/powerpoint/2010/main" val="162526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ProcessBook is useful for showing a county’s generation, it’s framework and developer tools lead to major inefficiencies and accuracy issues.</a:t>
            </a:r>
          </a:p>
          <a:p>
            <a:endParaRPr lang="en-US" baseline="0" dirty="0" smtClean="0"/>
          </a:p>
          <a:p>
            <a:r>
              <a:rPr lang="en-US" baseline="0" dirty="0" smtClean="0"/>
              <a:t>This is because ProcessBook is an aging technology that requires manual updates for each individual county display as the program can utilize the Network Operations Model</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4</a:t>
            </a:fld>
            <a:endParaRPr lang="en-US" dirty="0"/>
          </a:p>
        </p:txBody>
      </p:sp>
    </p:spTree>
    <p:extLst>
      <p:ext uri="{BB962C8B-B14F-4D97-AF65-F5344CB8AC3E}">
        <p14:creationId xmlns:p14="http://schemas.microsoft.com/office/powerpoint/2010/main" val="64699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makes display maintenance a cumbersome burden as manual displa</a:t>
            </a:r>
            <a:r>
              <a:rPr lang="en-US" baseline="0" dirty="0" smtClean="0"/>
              <a:t>y </a:t>
            </a:r>
            <a:r>
              <a:rPr lang="en-US" dirty="0" smtClean="0"/>
              <a:t>updates are required with any change</a:t>
            </a:r>
            <a:r>
              <a:rPr lang="en-US" baseline="0" dirty="0" smtClean="0"/>
              <a:t> </a:t>
            </a:r>
            <a:r>
              <a:rPr lang="en-US" dirty="0" smtClean="0"/>
              <a:t>to a</a:t>
            </a:r>
            <a:r>
              <a:rPr lang="en-US" baseline="0" dirty="0" smtClean="0"/>
              <a:t> modeled county</a:t>
            </a:r>
            <a:r>
              <a:rPr lang="en-US" dirty="0" smtClean="0"/>
              <a:t>.  Examples of such changes are new or retired units, or adjustments to a unit's geographical location.</a:t>
            </a:r>
          </a:p>
          <a:p>
            <a:endParaRPr lang="en-US" baseline="0" dirty="0" smtClean="0"/>
          </a:p>
          <a:p>
            <a:r>
              <a:rPr lang="en-US" baseline="0" dirty="0" smtClean="0"/>
              <a:t>Naturally this process is inefficient considering there are over 100 generating counties each with an individual ProcessBook display.  And, in total, there are around 800 units to update within these county displays.  Furthermore, each unit has around 30 tags that have to be routed to data.</a:t>
            </a:r>
          </a:p>
          <a:p>
            <a:endParaRPr lang="en-US" baseline="0" dirty="0" smtClean="0"/>
          </a:p>
          <a:p>
            <a:r>
              <a:rPr lang="en-US" baseline="0" dirty="0" smtClean="0"/>
              <a:t>This means if you just wanted to add a single attribute, such as fuel type, to the units display, you would have to complete this action 800 times.  This is not only inefficient, but it also allows for some margin of error as everything is done by hand.</a:t>
            </a:r>
          </a:p>
          <a:p>
            <a:endParaRPr lang="en-US" baseline="0" dirty="0" smtClean="0"/>
          </a:p>
        </p:txBody>
      </p:sp>
      <p:sp>
        <p:nvSpPr>
          <p:cNvPr id="4" name="Slide Number Placeholder 3"/>
          <p:cNvSpPr>
            <a:spLocks noGrp="1"/>
          </p:cNvSpPr>
          <p:nvPr>
            <p:ph type="sldNum" sz="quarter" idx="10"/>
          </p:nvPr>
        </p:nvSpPr>
        <p:spPr/>
        <p:txBody>
          <a:bodyPr/>
          <a:lstStyle/>
          <a:p>
            <a:fld id="{F62AC51D-6DAA-4455-8EA7-D54B64909A85}" type="slidenum">
              <a:rPr lang="en-US" smtClean="0"/>
              <a:t>5</a:t>
            </a:fld>
            <a:endParaRPr lang="en-US" dirty="0"/>
          </a:p>
        </p:txBody>
      </p:sp>
    </p:spTree>
    <p:extLst>
      <p:ext uri="{BB962C8B-B14F-4D97-AF65-F5344CB8AC3E}">
        <p14:creationId xmlns:p14="http://schemas.microsoft.com/office/powerpoint/2010/main" val="222368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manually updating problem</a:t>
            </a:r>
            <a:r>
              <a:rPr lang="en-US" baseline="0" dirty="0" smtClean="0"/>
              <a:t> in mind, I contemplated a viable solution and decided upon a web-based model-driven county display format.</a:t>
            </a:r>
          </a:p>
          <a:p>
            <a:endParaRPr lang="en-US" baseline="0" dirty="0" smtClean="0"/>
          </a:p>
          <a:p>
            <a:r>
              <a:rPr lang="en-US" baseline="0" dirty="0" smtClean="0"/>
              <a:t>The main change in user environment would be that ProcessBook county displays are accessible by saved files while the web-based application displays are accessible at the click of a county from the Texas County Map or from a simple drop down menu.  The web-based displays are also individually accessible by a their specified URL, allowing users to store shortcuts to specific counties they are interested in.</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6</a:t>
            </a:fld>
            <a:endParaRPr lang="en-US" dirty="0"/>
          </a:p>
        </p:txBody>
      </p:sp>
    </p:spTree>
    <p:extLst>
      <p:ext uri="{BB962C8B-B14F-4D97-AF65-F5344CB8AC3E}">
        <p14:creationId xmlns:p14="http://schemas.microsoft.com/office/powerpoint/2010/main" val="117608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2</a:t>
            </a:r>
            <a:r>
              <a:rPr lang="en-US" baseline="0" dirty="0" smtClean="0"/>
              <a:t> options to be able to select a county.  You can select a county from the Texas County Map or you can type in an input field that holds all of the county names and as you type, the search will be narrowed down to the specific county you want and on the selection of a county…</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7</a:t>
            </a:fld>
            <a:endParaRPr lang="en-US" dirty="0"/>
          </a:p>
        </p:txBody>
      </p:sp>
    </p:spTree>
    <p:extLst>
      <p:ext uri="{BB962C8B-B14F-4D97-AF65-F5344CB8AC3E}">
        <p14:creationId xmlns:p14="http://schemas.microsoft.com/office/powerpoint/2010/main" val="422572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be brough</a:t>
            </a:r>
            <a:r>
              <a:rPr lang="en-US" baseline="0" dirty="0" smtClean="0"/>
              <a:t>t to a display that is similar to this.  And because this application is based on user actions, I need to explain the user interface for this display.</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8</a:t>
            </a:fld>
            <a:endParaRPr lang="en-US" dirty="0"/>
          </a:p>
        </p:txBody>
      </p:sp>
    </p:spTree>
    <p:extLst>
      <p:ext uri="{BB962C8B-B14F-4D97-AF65-F5344CB8AC3E}">
        <p14:creationId xmlns:p14="http://schemas.microsoft.com/office/powerpoint/2010/main" val="339389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the top set of tabs represent each substation in the specified county and shows the substations aggregated mega-watt output and on a click of a tab, the webpage will display that substation‘s generation.  The second set of tabs is each unit the certain substation also with each units mega-watt output, but I will get to its use in a bit.  </a:t>
            </a:r>
          </a:p>
          <a:p>
            <a:endParaRPr lang="en-US" baseline="0" dirty="0" smtClean="0"/>
          </a:p>
          <a:p>
            <a:r>
              <a:rPr lang="en-US" baseline="0" dirty="0" smtClean="0"/>
              <a:t>Next, the small Texas Map that is housed at the top of the webpage highlights the county you clicked on to help show the user what geographical location the county is in.</a:t>
            </a:r>
            <a:endParaRPr lang="en-US" dirty="0"/>
          </a:p>
        </p:txBody>
      </p:sp>
      <p:sp>
        <p:nvSpPr>
          <p:cNvPr id="4" name="Slide Number Placeholder 3"/>
          <p:cNvSpPr>
            <a:spLocks noGrp="1"/>
          </p:cNvSpPr>
          <p:nvPr>
            <p:ph type="sldNum" sz="quarter" idx="10"/>
          </p:nvPr>
        </p:nvSpPr>
        <p:spPr/>
        <p:txBody>
          <a:bodyPr/>
          <a:lstStyle/>
          <a:p>
            <a:fld id="{F62AC51D-6DAA-4455-8EA7-D54B64909A85}" type="slidenum">
              <a:rPr lang="en-US" smtClean="0"/>
              <a:t>9</a:t>
            </a:fld>
            <a:endParaRPr lang="en-US" dirty="0"/>
          </a:p>
        </p:txBody>
      </p:sp>
    </p:spTree>
    <p:extLst>
      <p:ext uri="{BB962C8B-B14F-4D97-AF65-F5344CB8AC3E}">
        <p14:creationId xmlns:p14="http://schemas.microsoft.com/office/powerpoint/2010/main" val="49506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58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a:prstGeom prst="rect">
            <a:avLst/>
          </a:prstGeom>
        </p:spPr>
        <p:txBody>
          <a:bodyPr/>
          <a:lstStyle>
            <a:lvl1pPr>
              <a:defRPr sz="3600">
                <a:solidFill>
                  <a:schemeClr val="tx2"/>
                </a:solidFill>
                <a:latin typeface="TradeGothic LT" panose="020B0506030503020504" pitchFamily="34" charset="0"/>
                <a:ea typeface="TradeGothic LT" panose="020B0506030503020504" pitchFamily="34" charset="0"/>
              </a:defRPr>
            </a:lvl1pPr>
          </a:lstStyle>
          <a:p>
            <a:r>
              <a:rPr lang="en-US" dirty="0" smtClean="0"/>
              <a:t/>
            </a:r>
            <a:br>
              <a:rPr lang="en-US" dirty="0" smtClean="0"/>
            </a:br>
            <a:r>
              <a:rPr lang="en-US" dirty="0" smtClean="0"/>
              <a:t>Your Name</a:t>
            </a:r>
            <a:endParaRPr lang="en-US" dirty="0"/>
          </a:p>
        </p:txBody>
      </p:sp>
      <p:sp>
        <p:nvSpPr>
          <p:cNvPr id="3" name="Subtitle 2"/>
          <p:cNvSpPr>
            <a:spLocks noGrp="1"/>
          </p:cNvSpPr>
          <p:nvPr>
            <p:ph type="subTitle" idx="1" hasCustomPrompt="1"/>
          </p:nvPr>
        </p:nvSpPr>
        <p:spPr>
          <a:xfrm>
            <a:off x="1371600" y="3886200"/>
            <a:ext cx="6400800" cy="1752600"/>
          </a:xfrm>
          <a:prstGeom prst="rect">
            <a:avLst/>
          </a:prstGeom>
        </p:spPr>
        <p:txBody>
          <a:bodyPr/>
          <a:lstStyle>
            <a:lvl1pPr marL="0" indent="0" algn="ctr">
              <a:buNone/>
              <a:defRPr sz="2800">
                <a:solidFill>
                  <a:schemeClr val="bg1">
                    <a:lumMod val="65000"/>
                  </a:schemeClr>
                </a:solidFill>
                <a:latin typeface="TradeGothic LT" panose="020B0506030503020504" pitchFamily="34" charset="0"/>
                <a:ea typeface="TradeGothic LT" panose="020B05060305030205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Title of Your Work</a:t>
            </a:r>
          </a:p>
          <a:p>
            <a:r>
              <a:rPr lang="en-US" dirty="0" smtClean="0"/>
              <a:t>Your Department</a:t>
            </a:r>
          </a:p>
          <a:p>
            <a:r>
              <a:rPr lang="en-US" dirty="0" smtClean="0"/>
              <a:t>2017</a:t>
            </a:r>
            <a:endParaRPr lang="en-US" dirty="0"/>
          </a:p>
        </p:txBody>
      </p:sp>
      <p:sp>
        <p:nvSpPr>
          <p:cNvPr id="7"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cxnSp>
        <p:nvCxnSpPr>
          <p:cNvPr id="6" name="Straight Connector 5"/>
          <p:cNvCxnSpPr/>
          <p:nvPr userDrawn="1"/>
        </p:nvCxnSpPr>
        <p:spPr>
          <a:xfrm>
            <a:off x="1828800" y="3429000"/>
            <a:ext cx="5486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457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bout 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43682"/>
            <a:ext cx="8458200" cy="518318"/>
          </a:xfrm>
          <a:prstGeom prst="rect">
            <a:avLst/>
          </a:prstGeom>
        </p:spPr>
        <p:txBody>
          <a:bodyPr/>
          <a:lstStyle>
            <a:lvl1pPr algn="l">
              <a:defRPr sz="2600" b="0">
                <a:solidFill>
                  <a:schemeClr val="accent1"/>
                </a:solidFill>
                <a:latin typeface="TradeGothic LT" panose="020B0506030503020504" pitchFamily="34" charset="0"/>
                <a:ea typeface="TradeGothic LT" panose="020B0506030503020504" pitchFamily="34" charset="0"/>
              </a:defRPr>
            </a:lvl1pPr>
          </a:lstStyle>
          <a:p>
            <a:r>
              <a:rPr lang="en-US" dirty="0" smtClean="0"/>
              <a:t>Who am I? (About Me) </a:t>
            </a:r>
            <a:endParaRPr lang="en-US" dirty="0"/>
          </a:p>
        </p:txBody>
      </p:sp>
      <p:sp>
        <p:nvSpPr>
          <p:cNvPr id="3" name="Content Placeholder 2"/>
          <p:cNvSpPr>
            <a:spLocks noGrp="1"/>
          </p:cNvSpPr>
          <p:nvPr>
            <p:ph idx="1" hasCustomPrompt="1"/>
          </p:nvPr>
        </p:nvSpPr>
        <p:spPr>
          <a:xfrm>
            <a:off x="304800" y="1295400"/>
            <a:ext cx="8534400" cy="4747421"/>
          </a:xfrm>
          <a:prstGeom prst="rect">
            <a:avLst/>
          </a:prstGeom>
        </p:spPr>
        <p:txBody>
          <a:bodyPr/>
          <a:lstStyle>
            <a:lvl1pPr marL="0" indent="0">
              <a:buFont typeface="Arial" panose="020B0604020202020204" pitchFamily="34" charset="0"/>
              <a:buNone/>
              <a:defRPr sz="2400" i="1" baseline="0">
                <a:solidFill>
                  <a:schemeClr val="tx2"/>
                </a:solidFill>
                <a:latin typeface="TradeGothic LT" panose="020B0506030503020504" pitchFamily="34" charset="0"/>
                <a:ea typeface="TradeGothic LT" panose="020B0506030503020504" pitchFamily="34" charset="0"/>
              </a:defRPr>
            </a:lvl1pPr>
            <a:lvl2pPr marL="457200" indent="0">
              <a:buNone/>
              <a:defRPr sz="2400">
                <a:solidFill>
                  <a:schemeClr val="tx2"/>
                </a:solidFill>
                <a:latin typeface="TradeGothic LT" panose="020B0506030503020504" pitchFamily="34" charset="0"/>
                <a:ea typeface="TradeGothic LT" panose="020B0506030503020504" pitchFamily="34" charset="0"/>
              </a:defRPr>
            </a:lvl2pPr>
            <a:lvl3pPr>
              <a:defRPr sz="2200">
                <a:solidFill>
                  <a:schemeClr val="tx2"/>
                </a:solidFill>
              </a:defRPr>
            </a:lvl3pPr>
            <a:lvl4pPr>
              <a:defRPr sz="2100">
                <a:solidFill>
                  <a:schemeClr val="tx2"/>
                </a:solidFill>
              </a:defRPr>
            </a:lvl4pPr>
            <a:lvl5pPr>
              <a:defRPr sz="2000">
                <a:solidFill>
                  <a:schemeClr val="tx2"/>
                </a:solidFill>
              </a:defRPr>
            </a:lvl5pPr>
          </a:lstStyle>
          <a:p>
            <a:pPr lvl="0"/>
            <a:r>
              <a:rPr lang="en-US" dirty="0" smtClean="0"/>
              <a:t>On this slide please tell us where your are from:</a:t>
            </a:r>
          </a:p>
          <a:p>
            <a:pPr lvl="1"/>
            <a:r>
              <a:rPr lang="en-US" dirty="0" smtClean="0"/>
              <a:t>Hometown</a:t>
            </a:r>
          </a:p>
          <a:p>
            <a:pPr lvl="1"/>
            <a:r>
              <a:rPr lang="en-US" dirty="0" smtClean="0"/>
              <a:t>College</a:t>
            </a:r>
          </a:p>
          <a:p>
            <a:pPr lvl="1"/>
            <a:r>
              <a:rPr lang="en-US" dirty="0" smtClean="0"/>
              <a:t>Interests or extra curricular</a:t>
            </a:r>
          </a:p>
          <a:p>
            <a:pPr lvl="1"/>
            <a:r>
              <a:rPr lang="en-US" dirty="0" smtClean="0"/>
              <a:t>What are your plans for after graduation?</a:t>
            </a:r>
          </a:p>
          <a:p>
            <a:pPr lvl="0"/>
            <a:endParaRPr lang="en-US" dirty="0" smtClean="0"/>
          </a:p>
          <a:p>
            <a:pPr lvl="0"/>
            <a:r>
              <a:rPr lang="en-US" dirty="0" smtClean="0"/>
              <a:t>Use photos if you can</a:t>
            </a:r>
          </a:p>
        </p:txBody>
      </p:sp>
      <p:sp>
        <p:nvSpPr>
          <p:cNvPr id="7" name="Rectangle 6"/>
          <p:cNvSpPr/>
          <p:nvPr userDrawn="1"/>
        </p:nvSpPr>
        <p:spPr>
          <a:xfrm>
            <a:off x="304800" y="243682"/>
            <a:ext cx="76200" cy="51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userDrawn="1"/>
        </p:nvCxnSpPr>
        <p:spPr>
          <a:xfrm>
            <a:off x="304800" y="243682"/>
            <a:ext cx="990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spTree>
    <p:extLst>
      <p:ext uri="{BB962C8B-B14F-4D97-AF65-F5344CB8AC3E}">
        <p14:creationId xmlns:p14="http://schemas.microsoft.com/office/powerpoint/2010/main" val="27900848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43682"/>
            <a:ext cx="8458200" cy="518318"/>
          </a:xfrm>
          <a:prstGeom prst="rect">
            <a:avLst/>
          </a:prstGeom>
        </p:spPr>
        <p:txBody>
          <a:bodyPr/>
          <a:lstStyle>
            <a:lvl1pPr algn="l">
              <a:defRPr sz="2600" b="0">
                <a:solidFill>
                  <a:schemeClr val="accent1"/>
                </a:solidFill>
                <a:latin typeface="TradeGothic LT" panose="020B0506030503020504" pitchFamily="34" charset="0"/>
                <a:ea typeface="TradeGothic LT" panose="020B05060305030205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219200"/>
            <a:ext cx="8534400" cy="4823621"/>
          </a:xfrm>
          <a:prstGeom prst="rect">
            <a:avLst/>
          </a:prstGeom>
        </p:spPr>
        <p:txBody>
          <a:bodyPr/>
          <a:lstStyle>
            <a:lvl1pPr marL="0" indent="0">
              <a:buNone/>
              <a:defRPr sz="2400">
                <a:solidFill>
                  <a:schemeClr val="tx2"/>
                </a:solidFill>
                <a:latin typeface="TradeGothic LT" panose="020B0506030503020504" pitchFamily="34" charset="0"/>
                <a:ea typeface="TradeGothic LT" panose="020B0506030503020504" pitchFamily="34" charset="0"/>
              </a:defRPr>
            </a:lvl1pPr>
            <a:lvl2pPr>
              <a:defRPr sz="2400">
                <a:solidFill>
                  <a:schemeClr val="tx2"/>
                </a:solidFill>
              </a:defRPr>
            </a:lvl2pPr>
            <a:lvl3pPr>
              <a:defRPr sz="2200">
                <a:solidFill>
                  <a:schemeClr val="tx2"/>
                </a:solidFill>
              </a:defRPr>
            </a:lvl3pPr>
            <a:lvl4pPr>
              <a:defRPr sz="2100">
                <a:solidFill>
                  <a:schemeClr val="tx2"/>
                </a:solidFill>
              </a:defRPr>
            </a:lvl4pPr>
            <a:lvl5pPr>
              <a:defRPr sz="2000">
                <a:solidFill>
                  <a:schemeClr val="tx2"/>
                </a:solidFill>
              </a:defRPr>
            </a:lvl5pPr>
          </a:lstStyle>
          <a:p>
            <a:pPr lvl="0"/>
            <a:endParaRPr lang="en-US" dirty="0"/>
          </a:p>
        </p:txBody>
      </p:sp>
      <p:sp>
        <p:nvSpPr>
          <p:cNvPr id="7" name="Rectangle 6"/>
          <p:cNvSpPr/>
          <p:nvPr userDrawn="1"/>
        </p:nvSpPr>
        <p:spPr>
          <a:xfrm>
            <a:off x="304800" y="243682"/>
            <a:ext cx="76200" cy="51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userDrawn="1"/>
        </p:nvCxnSpPr>
        <p:spPr>
          <a:xfrm>
            <a:off x="304800" y="243682"/>
            <a:ext cx="990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spTree>
    <p:extLst>
      <p:ext uri="{BB962C8B-B14F-4D97-AF65-F5344CB8AC3E}">
        <p14:creationId xmlns:p14="http://schemas.microsoft.com/office/powerpoint/2010/main" val="1685362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pecial Than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43682"/>
            <a:ext cx="8458200" cy="518318"/>
          </a:xfrm>
          <a:prstGeom prst="rect">
            <a:avLst/>
          </a:prstGeom>
        </p:spPr>
        <p:txBody>
          <a:bodyPr/>
          <a:lstStyle>
            <a:lvl1pPr algn="l">
              <a:defRPr sz="2600" b="0">
                <a:solidFill>
                  <a:schemeClr val="accent1"/>
                </a:solidFill>
                <a:latin typeface="TradeGothic LT" panose="020B0506030503020504" pitchFamily="34" charset="0"/>
                <a:ea typeface="TradeGothic LT" panose="020B0506030503020504" pitchFamily="34" charset="0"/>
              </a:defRPr>
            </a:lvl1pPr>
          </a:lstStyle>
          <a:p>
            <a:r>
              <a:rPr lang="en-US" dirty="0" smtClean="0"/>
              <a:t>Special Thanks (Acknowledgements)</a:t>
            </a:r>
            <a:endParaRPr lang="en-US" dirty="0"/>
          </a:p>
        </p:txBody>
      </p:sp>
      <p:sp>
        <p:nvSpPr>
          <p:cNvPr id="3" name="Content Placeholder 2"/>
          <p:cNvSpPr>
            <a:spLocks noGrp="1"/>
          </p:cNvSpPr>
          <p:nvPr>
            <p:ph idx="1"/>
          </p:nvPr>
        </p:nvSpPr>
        <p:spPr>
          <a:xfrm>
            <a:off x="304800" y="1219200"/>
            <a:ext cx="8534400" cy="4823621"/>
          </a:xfrm>
          <a:prstGeom prst="rect">
            <a:avLst/>
          </a:prstGeom>
        </p:spPr>
        <p:txBody>
          <a:bodyPr/>
          <a:lstStyle>
            <a:lvl1pPr marL="0" indent="0">
              <a:buNone/>
              <a:defRPr sz="2600">
                <a:solidFill>
                  <a:schemeClr val="tx2"/>
                </a:solidFill>
              </a:defRPr>
            </a:lvl1pPr>
            <a:lvl2pPr>
              <a:defRPr sz="2400">
                <a:solidFill>
                  <a:schemeClr val="tx2"/>
                </a:solidFill>
              </a:defRPr>
            </a:lvl2pPr>
            <a:lvl3pPr>
              <a:defRPr sz="2200">
                <a:solidFill>
                  <a:schemeClr val="tx2"/>
                </a:solidFill>
              </a:defRPr>
            </a:lvl3pPr>
            <a:lvl4pPr>
              <a:defRPr sz="2100">
                <a:solidFill>
                  <a:schemeClr val="tx2"/>
                </a:solidFill>
              </a:defRPr>
            </a:lvl4pPr>
            <a:lvl5pPr>
              <a:defRPr sz="2000">
                <a:solidFill>
                  <a:schemeClr val="tx2"/>
                </a:solidFill>
              </a:defRPr>
            </a:lvl5pPr>
          </a:lstStyle>
          <a:p>
            <a:pPr lvl="0"/>
            <a:endParaRPr lang="en-US" dirty="0"/>
          </a:p>
        </p:txBody>
      </p:sp>
      <p:sp>
        <p:nvSpPr>
          <p:cNvPr id="7" name="Rectangle 6"/>
          <p:cNvSpPr/>
          <p:nvPr userDrawn="1"/>
        </p:nvSpPr>
        <p:spPr>
          <a:xfrm>
            <a:off x="304800" y="243682"/>
            <a:ext cx="76200" cy="51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userDrawn="1"/>
        </p:nvCxnSpPr>
        <p:spPr>
          <a:xfrm>
            <a:off x="304800" y="243682"/>
            <a:ext cx="990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spTree>
    <p:extLst>
      <p:ext uri="{BB962C8B-B14F-4D97-AF65-F5344CB8AC3E}">
        <p14:creationId xmlns:p14="http://schemas.microsoft.com/office/powerpoint/2010/main" val="30375391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Rectangle 6"/>
          <p:cNvSpPr/>
          <p:nvPr userDrawn="1"/>
        </p:nvSpPr>
        <p:spPr>
          <a:xfrm>
            <a:off x="304800" y="243682"/>
            <a:ext cx="76200" cy="51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userDrawn="1"/>
        </p:nvCxnSpPr>
        <p:spPr>
          <a:xfrm>
            <a:off x="304800" y="243682"/>
            <a:ext cx="990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sp>
        <p:nvSpPr>
          <p:cNvPr id="8" name="Content Placeholder 4"/>
          <p:cNvSpPr>
            <a:spLocks noGrp="1"/>
          </p:cNvSpPr>
          <p:nvPr>
            <p:ph idx="1"/>
          </p:nvPr>
        </p:nvSpPr>
        <p:spPr>
          <a:xfrm>
            <a:off x="1638300" y="2362200"/>
            <a:ext cx="5943600" cy="1219200"/>
          </a:xfrm>
          <a:prstGeom prst="rect">
            <a:avLst/>
          </a:prstGeom>
        </p:spPr>
        <p:txBody>
          <a:bodyPr/>
          <a:lstStyle>
            <a:lvl1pPr>
              <a:defRPr>
                <a:solidFill>
                  <a:schemeClr val="accent1"/>
                </a:solidFill>
                <a:latin typeface="TradeGothic LT" panose="020B0506030503020504" pitchFamily="34" charset="0"/>
                <a:ea typeface="TradeGothic LT" panose="020B0506030503020504" pitchFamily="34" charset="0"/>
              </a:defRPr>
            </a:lvl1pPr>
          </a:lstStyle>
          <a:p>
            <a:pPr marL="0" indent="0" algn="ctr">
              <a:buNone/>
            </a:pPr>
            <a:r>
              <a:rPr lang="en-US" sz="8000" dirty="0" smtClean="0"/>
              <a:t>Questions?</a:t>
            </a:r>
            <a:endParaRPr lang="en-US" sz="8000" dirty="0"/>
          </a:p>
        </p:txBody>
      </p:sp>
    </p:spTree>
    <p:extLst>
      <p:ext uri="{BB962C8B-B14F-4D97-AF65-F5344CB8AC3E}">
        <p14:creationId xmlns:p14="http://schemas.microsoft.com/office/powerpoint/2010/main" val="21770668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D93BD3E-1E9A-4970-A6F7-E7AC52762E0C}" type="slidenum">
              <a:rPr lang="en-US" smtClean="0"/>
              <a:pPr/>
              <a:t>‹#›</a:t>
            </a:fld>
            <a:endParaRPr lang="en-US" dirty="0"/>
          </a:p>
        </p:txBody>
      </p:sp>
      <p:sp>
        <p:nvSpPr>
          <p:cNvPr id="5" name="Content Placeholder 4"/>
          <p:cNvSpPr>
            <a:spLocks noGrp="1"/>
          </p:cNvSpPr>
          <p:nvPr>
            <p:ph sz="half" idx="1"/>
          </p:nvPr>
        </p:nvSpPr>
        <p:spPr>
          <a:xfrm>
            <a:off x="628650" y="1219199"/>
            <a:ext cx="3886200" cy="4572001"/>
          </a:xfrm>
          <a:prstGeom prst="rect">
            <a:avLst/>
          </a:prstGeom>
        </p:spPr>
        <p:txBody>
          <a:bodyPr/>
          <a:lstStyle>
            <a:lvl1pPr>
              <a:defRPr sz="2400">
                <a:solidFill>
                  <a:schemeClr val="tx2"/>
                </a:solidFill>
                <a:latin typeface="TradeGothic LT" panose="020B0506030503020504" pitchFamily="34" charset="0"/>
                <a:ea typeface="TradeGothic LT" panose="020B0506030503020504" pitchFamily="34" charset="0"/>
              </a:defRPr>
            </a:lvl1pPr>
          </a:lstStyle>
          <a:p>
            <a:endParaRPr lang="en-US" dirty="0"/>
          </a:p>
        </p:txBody>
      </p:sp>
      <p:sp>
        <p:nvSpPr>
          <p:cNvPr id="6" name="Content Placeholder 5"/>
          <p:cNvSpPr>
            <a:spLocks noGrp="1"/>
          </p:cNvSpPr>
          <p:nvPr>
            <p:ph sz="half" idx="2"/>
          </p:nvPr>
        </p:nvSpPr>
        <p:spPr>
          <a:xfrm>
            <a:off x="4629150" y="1219199"/>
            <a:ext cx="3886200" cy="4572002"/>
          </a:xfrm>
          <a:prstGeom prst="rect">
            <a:avLst/>
          </a:prstGeom>
        </p:spPr>
        <p:txBody>
          <a:bodyPr/>
          <a:lstStyle>
            <a:lvl1pPr>
              <a:defRPr sz="2400">
                <a:solidFill>
                  <a:schemeClr val="tx2"/>
                </a:solidFill>
                <a:latin typeface="TradeGothic LT" panose="020B0506030503020504" pitchFamily="34" charset="0"/>
                <a:ea typeface="TradeGothic LT" panose="020B0506030503020504" pitchFamily="34" charset="0"/>
              </a:defRPr>
            </a:lvl1pPr>
          </a:lstStyle>
          <a:p>
            <a:endParaRPr lang="en-US" dirty="0"/>
          </a:p>
        </p:txBody>
      </p:sp>
      <p:sp>
        <p:nvSpPr>
          <p:cNvPr id="7" name="Title 1"/>
          <p:cNvSpPr>
            <a:spLocks noGrp="1"/>
          </p:cNvSpPr>
          <p:nvPr>
            <p:ph type="title"/>
          </p:nvPr>
        </p:nvSpPr>
        <p:spPr>
          <a:xfrm>
            <a:off x="381000" y="243682"/>
            <a:ext cx="8458200" cy="518318"/>
          </a:xfrm>
          <a:prstGeom prst="rect">
            <a:avLst/>
          </a:prstGeom>
        </p:spPr>
        <p:txBody>
          <a:bodyPr/>
          <a:lstStyle>
            <a:lvl1pPr algn="l">
              <a:defRPr sz="2600" b="0">
                <a:solidFill>
                  <a:schemeClr val="accent1"/>
                </a:solidFill>
                <a:latin typeface="TradeGothic LT" panose="020B0506030503020504" pitchFamily="34" charset="0"/>
                <a:ea typeface="TradeGothic LT" panose="020B0506030503020504" pitchFamily="34" charset="0"/>
              </a:defRPr>
            </a:lvl1pPr>
          </a:lstStyle>
          <a:p>
            <a:r>
              <a:rPr lang="en-US" dirty="0" smtClean="0"/>
              <a:t>Click to edit Master title style</a:t>
            </a:r>
            <a:endParaRPr lang="en-US" dirty="0"/>
          </a:p>
        </p:txBody>
      </p:sp>
      <p:sp>
        <p:nvSpPr>
          <p:cNvPr id="8" name="Rectangle 7"/>
          <p:cNvSpPr/>
          <p:nvPr userDrawn="1"/>
        </p:nvSpPr>
        <p:spPr>
          <a:xfrm>
            <a:off x="304800" y="243682"/>
            <a:ext cx="76200" cy="51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304800" y="243682"/>
            <a:ext cx="990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47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3505200" y="0"/>
            <a:ext cx="5638800" cy="6858000"/>
          </a:xfrm>
          <a:prstGeom prst="rect">
            <a:avLst/>
          </a:prstGeom>
          <a:solidFill>
            <a:srgbClr val="D7D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814" y="2876277"/>
            <a:ext cx="2857586" cy="1105445"/>
          </a:xfrm>
          <a:prstGeom prst="rect">
            <a:avLst/>
          </a:prstGeom>
        </p:spPr>
      </p:pic>
    </p:spTree>
    <p:extLst>
      <p:ext uri="{BB962C8B-B14F-4D97-AF65-F5344CB8AC3E}">
        <p14:creationId xmlns:p14="http://schemas.microsoft.com/office/powerpoint/2010/main" val="4283897219"/>
      </p:ext>
    </p:extLst>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a:off x="76200" y="6477000"/>
            <a:ext cx="5943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524000" y="6477001"/>
            <a:ext cx="75285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62000" y="6346481"/>
            <a:ext cx="685800" cy="265298"/>
          </a:xfrm>
          <a:prstGeom prst="rect">
            <a:avLst/>
          </a:prstGeom>
        </p:spPr>
      </p:pic>
      <p:sp>
        <p:nvSpPr>
          <p:cNvPr id="9" name="TextBox 8"/>
          <p:cNvSpPr txBox="1"/>
          <p:nvPr userDrawn="1"/>
        </p:nvSpPr>
        <p:spPr>
          <a:xfrm>
            <a:off x="0" y="6611779"/>
            <a:ext cx="1905000" cy="246221"/>
          </a:xfrm>
          <a:prstGeom prst="rect">
            <a:avLst/>
          </a:prstGeom>
          <a:noFill/>
        </p:spPr>
        <p:txBody>
          <a:bodyPr wrap="square" rtlCol="0">
            <a:spAutoFit/>
          </a:bodyPr>
          <a:lstStyle/>
          <a:p>
            <a:pPr algn="l"/>
            <a:r>
              <a:rPr lang="en-US" sz="1000" b="0" baseline="0" dirty="0" smtClean="0">
                <a:solidFill>
                  <a:schemeClr val="tx2"/>
                </a:solidFill>
              </a:rPr>
              <a:t>INTERN PRESENTATION</a:t>
            </a:r>
            <a:endParaRPr lang="en-US" sz="1000" b="0" dirty="0">
              <a:solidFill>
                <a:schemeClr val="tx2"/>
              </a:solidFill>
            </a:endParaRPr>
          </a:p>
        </p:txBody>
      </p:sp>
      <p:sp>
        <p:nvSpPr>
          <p:cNvPr id="13" name="Slide Number Placeholder 5"/>
          <p:cNvSpPr>
            <a:spLocks noGrp="1"/>
          </p:cNvSpPr>
          <p:nvPr>
            <p:ph type="sldNum" sz="quarter" idx="4"/>
          </p:nvPr>
        </p:nvSpPr>
        <p:spPr>
          <a:xfrm>
            <a:off x="8534400" y="6561138"/>
            <a:ext cx="533400" cy="220662"/>
          </a:xfrm>
          <a:prstGeom prst="rect">
            <a:avLst/>
          </a:prstGeom>
        </p:spPr>
        <p:txBody>
          <a:bodyPr vert="horz" lIns="91440" tIns="45720" rIns="91440" bIns="45720" rtlCol="0" anchor="ctr"/>
          <a:lstStyle>
            <a:lvl1pPr algn="ctr">
              <a:defRPr sz="1200">
                <a:solidFill>
                  <a:schemeClr val="tx1">
                    <a:tint val="75000"/>
                  </a:schemeClr>
                </a:solidFill>
              </a:defRPr>
            </a:lvl1pPr>
          </a:lstStyle>
          <a:p>
            <a:fld id="{1D93BD3E-1E9A-4970-A6F7-E7AC52762E0C}" type="slidenum">
              <a:rPr lang="en-US" smtClean="0"/>
              <a:pPr/>
              <a:t>‹#›</a:t>
            </a:fld>
            <a:endParaRPr lang="en-US" dirty="0"/>
          </a:p>
        </p:txBody>
      </p:sp>
    </p:spTree>
    <p:extLst>
      <p:ext uri="{BB962C8B-B14F-4D97-AF65-F5344CB8AC3E}">
        <p14:creationId xmlns:p14="http://schemas.microsoft.com/office/powerpoint/2010/main" val="3058975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4" r:id="rId4"/>
    <p:sldLayoutId id="2147483663" r:id="rId5"/>
    <p:sldLayoutId id="2147483661"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radeGothic LT" panose="020B0506030503020504" pitchFamily="34" charset="0"/>
                <a:ea typeface="TradeGothic LT" panose="020B0506030503020504" pitchFamily="34" charset="0"/>
              </a:rPr>
              <a:t>Jarrett Taylor</a:t>
            </a:r>
            <a:endParaRPr lang="en-US" dirty="0">
              <a:latin typeface="TradeGothic LT" panose="020B0506030503020504" pitchFamily="34" charset="0"/>
              <a:ea typeface="TradeGothic LT" panose="020B0506030503020504" pitchFamily="34" charset="0"/>
            </a:endParaRPr>
          </a:p>
        </p:txBody>
      </p:sp>
      <p:sp>
        <p:nvSpPr>
          <p:cNvPr id="3" name="Subtitle 2"/>
          <p:cNvSpPr>
            <a:spLocks noGrp="1"/>
          </p:cNvSpPr>
          <p:nvPr>
            <p:ph type="subTitle" idx="1"/>
          </p:nvPr>
        </p:nvSpPr>
        <p:spPr/>
        <p:txBody>
          <a:bodyPr/>
          <a:lstStyle/>
          <a:p>
            <a:r>
              <a:rPr lang="en-US" dirty="0" smtClean="0">
                <a:solidFill>
                  <a:schemeClr val="tx2">
                    <a:lumMod val="60000"/>
                    <a:lumOff val="40000"/>
                  </a:schemeClr>
                </a:solidFill>
                <a:latin typeface="TradeGothic LT" panose="020B0506030503020504" pitchFamily="34" charset="0"/>
                <a:ea typeface="TradeGothic LT" panose="020B0506030503020504" pitchFamily="34" charset="0"/>
              </a:rPr>
              <a:t>Intern - Grid Applications Developer</a:t>
            </a:r>
          </a:p>
          <a:p>
            <a:r>
              <a:rPr lang="en-US" dirty="0" smtClean="0">
                <a:solidFill>
                  <a:schemeClr val="tx2">
                    <a:lumMod val="60000"/>
                    <a:lumOff val="40000"/>
                  </a:schemeClr>
                </a:solidFill>
                <a:latin typeface="TradeGothic LT" panose="020B0506030503020504" pitchFamily="34" charset="0"/>
                <a:ea typeface="TradeGothic LT" panose="020B0506030503020504" pitchFamily="34" charset="0"/>
              </a:rPr>
              <a:t>GAD Team</a:t>
            </a:r>
          </a:p>
          <a:p>
            <a:r>
              <a:rPr lang="en-US" dirty="0" smtClean="0">
                <a:solidFill>
                  <a:schemeClr val="tx2">
                    <a:lumMod val="60000"/>
                    <a:lumOff val="40000"/>
                  </a:schemeClr>
                </a:solidFill>
                <a:latin typeface="TradeGothic LT" panose="020B0506030503020504" pitchFamily="34" charset="0"/>
                <a:ea typeface="TradeGothic LT" panose="020B0506030503020504" pitchFamily="34" charset="0"/>
              </a:rPr>
              <a:t>2019</a:t>
            </a:r>
            <a:endParaRPr lang="en-US" dirty="0">
              <a:solidFill>
                <a:schemeClr val="tx2">
                  <a:lumMod val="60000"/>
                  <a:lumOff val="40000"/>
                </a:schemeClr>
              </a:solidFill>
              <a:latin typeface="TradeGothic LT" panose="020B0506030503020504" pitchFamily="34" charset="0"/>
              <a:ea typeface="TradeGothic LT" panose="020B0506030503020504" pitchFamily="34" charset="0"/>
            </a:endParaRPr>
          </a:p>
        </p:txBody>
      </p:sp>
    </p:spTree>
    <p:extLst>
      <p:ext uri="{BB962C8B-B14F-4D97-AF65-F5344CB8AC3E}">
        <p14:creationId xmlns:p14="http://schemas.microsoft.com/office/powerpoint/2010/main" val="94682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 – Fly-To Generator</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10</a:t>
            </a:fld>
            <a:endParaRPr lang="en-US" dirty="0"/>
          </a:p>
        </p:txBody>
      </p:sp>
      <p:sp>
        <p:nvSpPr>
          <p:cNvPr id="8" name="Down Arrow 7"/>
          <p:cNvSpPr/>
          <p:nvPr/>
        </p:nvSpPr>
        <p:spPr>
          <a:xfrm>
            <a:off x="4326653" y="2454479"/>
            <a:ext cx="457200" cy="1143000"/>
          </a:xfrm>
          <a:prstGeom prst="downArrow">
            <a:avLst/>
          </a:prstGeom>
          <a:solidFill>
            <a:srgbClr val="2196F3"/>
          </a:solidFill>
          <a:ln>
            <a:solidFill>
              <a:srgbClr val="2196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333500" y="868749"/>
            <a:ext cx="6553200" cy="13684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1810125"/>
            <a:ext cx="685800" cy="1027416"/>
          </a:xfrm>
          <a:prstGeom prst="rect">
            <a:avLst/>
          </a:prstGeom>
        </p:spPr>
      </p:pic>
      <p:pic>
        <p:nvPicPr>
          <p:cNvPr id="9" name="Picture 8"/>
          <p:cNvPicPr>
            <a:picLocks noChangeAspect="1"/>
          </p:cNvPicPr>
          <p:nvPr/>
        </p:nvPicPr>
        <p:blipFill>
          <a:blip r:embed="rId5"/>
          <a:stretch>
            <a:fillRect/>
          </a:stretch>
        </p:blipFill>
        <p:spPr>
          <a:xfrm>
            <a:off x="235299" y="3806896"/>
            <a:ext cx="8639908" cy="2316622"/>
          </a:xfrm>
          <a:prstGeom prst="rect">
            <a:avLst/>
          </a:prstGeom>
        </p:spPr>
      </p:pic>
    </p:spTree>
    <p:extLst>
      <p:ext uri="{BB962C8B-B14F-4D97-AF65-F5344CB8AC3E}">
        <p14:creationId xmlns:p14="http://schemas.microsoft.com/office/powerpoint/2010/main" val="1263686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Case </a:t>
            </a:r>
            <a:r>
              <a:rPr lang="en-US" dirty="0" smtClean="0"/>
              <a:t>– Generator Data</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11</a:t>
            </a:fld>
            <a:endParaRPr lang="en-US" dirty="0"/>
          </a:p>
        </p:txBody>
      </p:sp>
      <p:pic>
        <p:nvPicPr>
          <p:cNvPr id="3" name="Picture 2"/>
          <p:cNvPicPr>
            <a:picLocks noChangeAspect="1"/>
          </p:cNvPicPr>
          <p:nvPr/>
        </p:nvPicPr>
        <p:blipFill>
          <a:blip r:embed="rId3"/>
          <a:stretch>
            <a:fillRect/>
          </a:stretch>
        </p:blipFill>
        <p:spPr>
          <a:xfrm>
            <a:off x="304799" y="914400"/>
            <a:ext cx="8639989" cy="5334000"/>
          </a:xfrm>
          <a:prstGeom prst="rect">
            <a:avLst/>
          </a:prstGeom>
        </p:spPr>
      </p:pic>
    </p:spTree>
    <p:extLst>
      <p:ext uri="{BB962C8B-B14F-4D97-AF65-F5344CB8AC3E}">
        <p14:creationId xmlns:p14="http://schemas.microsoft.com/office/powerpoint/2010/main" val="1609128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Case – </a:t>
            </a:r>
            <a:r>
              <a:rPr lang="en-US" dirty="0" smtClean="0"/>
              <a:t>Graph</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289168" y="914400"/>
            <a:ext cx="8641863" cy="5334000"/>
          </a:xfrm>
          <a:prstGeom prst="rect">
            <a:avLst/>
          </a:prstGeom>
        </p:spPr>
      </p:pic>
    </p:spTree>
    <p:extLst>
      <p:ext uri="{BB962C8B-B14F-4D97-AF65-F5344CB8AC3E}">
        <p14:creationId xmlns:p14="http://schemas.microsoft.com/office/powerpoint/2010/main" val="2562582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Case – </a:t>
            </a:r>
            <a:r>
              <a:rPr lang="en-US" dirty="0" smtClean="0"/>
              <a:t>Graph Highlight</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13</a:t>
            </a:fld>
            <a:endParaRPr lang="en-US" dirty="0"/>
          </a:p>
        </p:txBody>
      </p:sp>
      <p:pic>
        <p:nvPicPr>
          <p:cNvPr id="7" name="Picture 6"/>
          <p:cNvPicPr>
            <a:picLocks noChangeAspect="1"/>
          </p:cNvPicPr>
          <p:nvPr/>
        </p:nvPicPr>
        <p:blipFill>
          <a:blip r:embed="rId3"/>
          <a:stretch>
            <a:fillRect/>
          </a:stretch>
        </p:blipFill>
        <p:spPr>
          <a:xfrm>
            <a:off x="304800" y="914400"/>
            <a:ext cx="8534400" cy="5334000"/>
          </a:xfrm>
          <a:prstGeom prst="rect">
            <a:avLst/>
          </a:prstGeom>
        </p:spPr>
      </p:pic>
    </p:spTree>
    <p:extLst>
      <p:ext uri="{BB962C8B-B14F-4D97-AF65-F5344CB8AC3E}">
        <p14:creationId xmlns:p14="http://schemas.microsoft.com/office/powerpoint/2010/main" val="2613073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Case – </a:t>
            </a:r>
            <a:r>
              <a:rPr lang="en-US" dirty="0" smtClean="0"/>
              <a:t>Stacked Graph</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14</a:t>
            </a:fld>
            <a:endParaRPr lang="en-US" dirty="0"/>
          </a:p>
        </p:txBody>
      </p:sp>
      <p:pic>
        <p:nvPicPr>
          <p:cNvPr id="6" name="Picture 5"/>
          <p:cNvPicPr>
            <a:picLocks noChangeAspect="1"/>
          </p:cNvPicPr>
          <p:nvPr/>
        </p:nvPicPr>
        <p:blipFill>
          <a:blip r:embed="rId3"/>
          <a:stretch>
            <a:fillRect/>
          </a:stretch>
        </p:blipFill>
        <p:spPr>
          <a:xfrm>
            <a:off x="342900" y="890716"/>
            <a:ext cx="8496300" cy="5281484"/>
          </a:xfrm>
          <a:prstGeom prst="rect">
            <a:avLst/>
          </a:prstGeom>
        </p:spPr>
      </p:pic>
    </p:spTree>
    <p:extLst>
      <p:ext uri="{BB962C8B-B14F-4D97-AF65-F5344CB8AC3E}">
        <p14:creationId xmlns:p14="http://schemas.microsoft.com/office/powerpoint/2010/main" val="41925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Case – </a:t>
            </a:r>
            <a:r>
              <a:rPr lang="en-US" dirty="0" smtClean="0"/>
              <a:t>Stacked Graph Highlight</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15</a:t>
            </a:fld>
            <a:endParaRPr lang="en-US" dirty="0"/>
          </a:p>
        </p:txBody>
      </p:sp>
      <p:pic>
        <p:nvPicPr>
          <p:cNvPr id="6" name="Picture 5"/>
          <p:cNvPicPr>
            <a:picLocks noChangeAspect="1"/>
          </p:cNvPicPr>
          <p:nvPr/>
        </p:nvPicPr>
        <p:blipFill>
          <a:blip r:embed="rId3"/>
          <a:stretch>
            <a:fillRect/>
          </a:stretch>
        </p:blipFill>
        <p:spPr>
          <a:xfrm>
            <a:off x="304800" y="914400"/>
            <a:ext cx="8549729" cy="5257799"/>
          </a:xfrm>
          <a:prstGeom prst="rect">
            <a:avLst/>
          </a:prstGeom>
        </p:spPr>
      </p:pic>
    </p:spTree>
    <p:extLst>
      <p:ext uri="{BB962C8B-B14F-4D97-AF65-F5344CB8AC3E}">
        <p14:creationId xmlns:p14="http://schemas.microsoft.com/office/powerpoint/2010/main" val="3522925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Product</a:t>
            </a:r>
            <a:endParaRPr lang="en-US" dirty="0"/>
          </a:p>
        </p:txBody>
      </p:sp>
      <p:sp>
        <p:nvSpPr>
          <p:cNvPr id="3" name="Content Placeholder 2"/>
          <p:cNvSpPr>
            <a:spLocks noGrp="1"/>
          </p:cNvSpPr>
          <p:nvPr>
            <p:ph idx="1"/>
          </p:nvPr>
        </p:nvSpPr>
        <p:spPr>
          <a:xfrm>
            <a:off x="152400" y="854110"/>
            <a:ext cx="8382000" cy="609600"/>
          </a:xfrm>
        </p:spPr>
        <p:txBody>
          <a:bodyPr/>
          <a:lstStyle/>
          <a:p>
            <a:r>
              <a:rPr lang="en-US" i="1" dirty="0" smtClean="0"/>
              <a:t>Model-Driven, Efficient, Accurate and Consistent Application</a:t>
            </a:r>
            <a:endParaRPr lang="en-US" i="1" dirty="0" smtClean="0"/>
          </a:p>
        </p:txBody>
      </p:sp>
      <p:sp>
        <p:nvSpPr>
          <p:cNvPr id="4" name="Slide Number Placeholder 3"/>
          <p:cNvSpPr>
            <a:spLocks noGrp="1"/>
          </p:cNvSpPr>
          <p:nvPr>
            <p:ph type="sldNum" sz="quarter" idx="4"/>
          </p:nvPr>
        </p:nvSpPr>
        <p:spPr/>
        <p:txBody>
          <a:bodyPr/>
          <a:lstStyle/>
          <a:p>
            <a:fld id="{1D93BD3E-1E9A-4970-A6F7-E7AC52762E0C}"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228600" y="1295400"/>
            <a:ext cx="8610600" cy="4876800"/>
          </a:xfrm>
          <a:prstGeom prst="rect">
            <a:avLst/>
          </a:prstGeom>
        </p:spPr>
      </p:pic>
    </p:spTree>
    <p:extLst>
      <p:ext uri="{BB962C8B-B14F-4D97-AF65-F5344CB8AC3E}">
        <p14:creationId xmlns:p14="http://schemas.microsoft.com/office/powerpoint/2010/main" val="2516431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2618864"/>
              </p:ext>
            </p:extLst>
          </p:nvPr>
        </p:nvGraphicFramePr>
        <p:xfrm>
          <a:off x="457200" y="928491"/>
          <a:ext cx="8305800" cy="5259015"/>
        </p:xfrm>
        <a:graphic>
          <a:graphicData uri="http://schemas.openxmlformats.org/drawingml/2006/table">
            <a:tbl>
              <a:tblPr firstRow="1" bandRow="1">
                <a:tableStyleId>{72833802-FEF1-4C79-8D5D-14CF1EAF98D9}</a:tableStyleId>
              </a:tblPr>
              <a:tblGrid>
                <a:gridCol w="2768600"/>
                <a:gridCol w="2768600"/>
                <a:gridCol w="2768600"/>
              </a:tblGrid>
              <a:tr h="660805">
                <a:tc>
                  <a:txBody>
                    <a:bodyPr/>
                    <a:lstStyle/>
                    <a:p>
                      <a:r>
                        <a:rPr lang="en-US" dirty="0" smtClean="0"/>
                        <a:t>Operation</a:t>
                      </a:r>
                      <a:endParaRPr lang="en-US" dirty="0"/>
                    </a:p>
                  </a:txBody>
                  <a:tcPr>
                    <a:solidFill>
                      <a:srgbClr val="2196F3"/>
                    </a:solidFill>
                  </a:tcPr>
                </a:tc>
                <a:tc>
                  <a:txBody>
                    <a:bodyPr/>
                    <a:lstStyle/>
                    <a:p>
                      <a:r>
                        <a:rPr lang="en-US" dirty="0" smtClean="0"/>
                        <a:t>ProcessBook</a:t>
                      </a:r>
                      <a:endParaRPr lang="en-US" dirty="0"/>
                    </a:p>
                  </a:txBody>
                  <a:tcPr>
                    <a:solidFill>
                      <a:srgbClr val="2196F3"/>
                    </a:solidFill>
                  </a:tcPr>
                </a:tc>
                <a:tc>
                  <a:txBody>
                    <a:bodyPr/>
                    <a:lstStyle/>
                    <a:p>
                      <a:r>
                        <a:rPr lang="en-US" dirty="0" smtClean="0"/>
                        <a:t>Web-based</a:t>
                      </a:r>
                      <a:endParaRPr lang="en-US" dirty="0"/>
                    </a:p>
                  </a:txBody>
                  <a:tcPr>
                    <a:solidFill>
                      <a:srgbClr val="2196F3"/>
                    </a:solidFill>
                  </a:tcPr>
                </a:tc>
              </a:tr>
              <a:tr h="660805">
                <a:tc>
                  <a:txBody>
                    <a:bodyPr/>
                    <a:lstStyle/>
                    <a:p>
                      <a:r>
                        <a:rPr lang="en-US" dirty="0" smtClean="0"/>
                        <a:t>Reusable Code</a:t>
                      </a:r>
                      <a:endParaRPr lang="en-US" dirty="0">
                        <a:solidFill>
                          <a:schemeClr val="bg1"/>
                        </a:solidFill>
                      </a:endParaRPr>
                    </a:p>
                  </a:txBody>
                  <a:tcPr/>
                </a:tc>
                <a:tc>
                  <a:txBody>
                    <a:bodyPr/>
                    <a:lstStyle/>
                    <a:p>
                      <a:endParaRPr lang="en-US" dirty="0"/>
                    </a:p>
                  </a:txBody>
                  <a:tcPr/>
                </a:tc>
                <a:tc>
                  <a:txBody>
                    <a:bodyPr/>
                    <a:lstStyle/>
                    <a:p>
                      <a:pPr marL="0" indent="0">
                        <a:buFont typeface="Wingdings" panose="05000000000000000000" pitchFamily="2" charset="2"/>
                        <a:buNone/>
                      </a:pPr>
                      <a:endParaRPr lang="en-US" dirty="0"/>
                    </a:p>
                  </a:txBody>
                  <a:tcPr/>
                </a:tc>
              </a:tr>
              <a:tr h="660805">
                <a:tc>
                  <a:txBody>
                    <a:bodyPr/>
                    <a:lstStyle/>
                    <a:p>
                      <a:r>
                        <a:rPr lang="en-US" dirty="0" smtClean="0"/>
                        <a:t>Efficient and Consistent</a:t>
                      </a:r>
                      <a:endParaRPr lang="en-US" dirty="0">
                        <a:solidFill>
                          <a:schemeClr val="bg1"/>
                        </a:solidFill>
                      </a:endParaRPr>
                    </a:p>
                  </a:txBody>
                  <a:tcPr/>
                </a:tc>
                <a:tc>
                  <a:txBody>
                    <a:bodyPr/>
                    <a:lstStyle/>
                    <a:p>
                      <a:endParaRPr lang="en-US" dirty="0"/>
                    </a:p>
                  </a:txBody>
                  <a:tcPr/>
                </a:tc>
                <a:tc>
                  <a:txBody>
                    <a:bodyPr/>
                    <a:lstStyle/>
                    <a:p>
                      <a:endParaRPr lang="en-US" dirty="0"/>
                    </a:p>
                  </a:txBody>
                  <a:tcPr/>
                </a:tc>
              </a:tr>
              <a:tr h="660805">
                <a:tc>
                  <a:txBody>
                    <a:bodyPr/>
                    <a:lstStyle/>
                    <a:p>
                      <a:r>
                        <a:rPr lang="en-US" dirty="0" smtClean="0"/>
                        <a:t>Easily</a:t>
                      </a:r>
                      <a:r>
                        <a:rPr lang="en-US" baseline="0" dirty="0" smtClean="0"/>
                        <a:t> Accessible</a:t>
                      </a:r>
                      <a:endParaRPr lang="en-US" dirty="0">
                        <a:solidFill>
                          <a:schemeClr val="bg1"/>
                        </a:solidFill>
                      </a:endParaRPr>
                    </a:p>
                  </a:txBody>
                  <a:tcPr/>
                </a:tc>
                <a:tc>
                  <a:txBody>
                    <a:bodyPr/>
                    <a:lstStyle/>
                    <a:p>
                      <a:endParaRPr lang="en-US" dirty="0"/>
                    </a:p>
                  </a:txBody>
                  <a:tcPr/>
                </a:tc>
                <a:tc>
                  <a:txBody>
                    <a:bodyPr/>
                    <a:lstStyle/>
                    <a:p>
                      <a:endParaRPr lang="en-US" dirty="0"/>
                    </a:p>
                  </a:txBody>
                  <a:tcPr/>
                </a:tc>
              </a:tr>
              <a:tr h="633380">
                <a:tc>
                  <a:txBody>
                    <a:bodyPr/>
                    <a:lstStyle/>
                    <a:p>
                      <a:r>
                        <a:rPr lang="en-US" dirty="0" smtClean="0"/>
                        <a:t>User/Developer Friendly</a:t>
                      </a:r>
                      <a:endParaRPr lang="en-US" dirty="0">
                        <a:solidFill>
                          <a:schemeClr val="bg1"/>
                        </a:solidFill>
                      </a:endParaRPr>
                    </a:p>
                  </a:txBody>
                  <a:tcPr/>
                </a:tc>
                <a:tc>
                  <a:txBody>
                    <a:bodyPr/>
                    <a:lstStyle/>
                    <a:p>
                      <a:endParaRPr lang="en-US" dirty="0"/>
                    </a:p>
                  </a:txBody>
                  <a:tcPr/>
                </a:tc>
                <a:tc>
                  <a:txBody>
                    <a:bodyPr/>
                    <a:lstStyle/>
                    <a:p>
                      <a:endParaRPr lang="en-US" dirty="0"/>
                    </a:p>
                  </a:txBody>
                  <a:tcPr/>
                </a:tc>
              </a:tr>
              <a:tr h="660805">
                <a:tc>
                  <a:txBody>
                    <a:bodyPr/>
                    <a:lstStyle/>
                    <a:p>
                      <a:r>
                        <a:rPr lang="en-US" dirty="0" smtClean="0"/>
                        <a:t>High</a:t>
                      </a:r>
                      <a:r>
                        <a:rPr lang="en-US" baseline="0" dirty="0" smtClean="0"/>
                        <a:t> Accuracy</a:t>
                      </a:r>
                      <a:endParaRPr lang="en-US" dirty="0">
                        <a:solidFill>
                          <a:schemeClr val="bg1"/>
                        </a:solidFill>
                      </a:endParaRPr>
                    </a:p>
                  </a:txBody>
                  <a:tcPr/>
                </a:tc>
                <a:tc>
                  <a:txBody>
                    <a:bodyPr/>
                    <a:lstStyle/>
                    <a:p>
                      <a:endParaRPr lang="en-US" dirty="0"/>
                    </a:p>
                  </a:txBody>
                  <a:tcPr/>
                </a:tc>
                <a:tc>
                  <a:txBody>
                    <a:bodyPr/>
                    <a:lstStyle/>
                    <a:p>
                      <a:endParaRPr lang="en-US" dirty="0"/>
                    </a:p>
                  </a:txBody>
                  <a:tcPr/>
                </a:tc>
              </a:tr>
              <a:tr h="660805">
                <a:tc>
                  <a:txBody>
                    <a:bodyPr/>
                    <a:lstStyle/>
                    <a:p>
                      <a:r>
                        <a:rPr lang="en-US" dirty="0" smtClean="0"/>
                        <a:t>Model</a:t>
                      </a:r>
                      <a:r>
                        <a:rPr lang="en-US" baseline="0" dirty="0" smtClean="0"/>
                        <a:t> Driven</a:t>
                      </a:r>
                      <a:endParaRPr lang="en-US" dirty="0">
                        <a:solidFill>
                          <a:schemeClr val="bg1"/>
                        </a:solidFill>
                      </a:endParaRPr>
                    </a:p>
                  </a:txBody>
                  <a:tcPr/>
                </a:tc>
                <a:tc>
                  <a:txBody>
                    <a:bodyPr/>
                    <a:lstStyle/>
                    <a:p>
                      <a:endParaRPr lang="en-US" dirty="0"/>
                    </a:p>
                  </a:txBody>
                  <a:tcPr/>
                </a:tc>
                <a:tc>
                  <a:txBody>
                    <a:bodyPr/>
                    <a:lstStyle/>
                    <a:p>
                      <a:endParaRPr lang="en-US" dirty="0"/>
                    </a:p>
                  </a:txBody>
                  <a:tcPr/>
                </a:tc>
              </a:tr>
              <a:tr h="660805">
                <a:tc>
                  <a:txBody>
                    <a:bodyPr/>
                    <a:lstStyle/>
                    <a:p>
                      <a:r>
                        <a:rPr lang="en-US" dirty="0" smtClean="0">
                          <a:solidFill>
                            <a:schemeClr val="tx1"/>
                          </a:solidFill>
                        </a:rPr>
                        <a:t>Requires</a:t>
                      </a:r>
                      <a:r>
                        <a:rPr lang="en-US" baseline="0" dirty="0" smtClean="0">
                          <a:solidFill>
                            <a:schemeClr val="tx1"/>
                          </a:solidFill>
                        </a:rPr>
                        <a:t> Tedious</a:t>
                      </a:r>
                    </a:p>
                    <a:p>
                      <a:r>
                        <a:rPr lang="en-US" baseline="0" dirty="0" smtClean="0">
                          <a:solidFill>
                            <a:schemeClr val="tx1"/>
                          </a:solidFill>
                        </a:rPr>
                        <a:t>Manual Updating</a:t>
                      </a:r>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4778" y="1676400"/>
            <a:ext cx="450953" cy="41433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4779" y="2362381"/>
            <a:ext cx="450953" cy="41433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5616" y="3024418"/>
            <a:ext cx="450953" cy="414337"/>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2314" y="3710399"/>
            <a:ext cx="450953" cy="414337"/>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2314" y="4372436"/>
            <a:ext cx="450953" cy="414337"/>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2313" y="5034473"/>
            <a:ext cx="450953" cy="41433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2625" y="5605463"/>
            <a:ext cx="450953" cy="414337"/>
          </a:xfrm>
          <a:prstGeom prst="rect">
            <a:avLst/>
          </a:prstGeom>
        </p:spPr>
      </p:pic>
    </p:spTree>
    <p:extLst>
      <p:ext uri="{BB962C8B-B14F-4D97-AF65-F5344CB8AC3E}">
        <p14:creationId xmlns:p14="http://schemas.microsoft.com/office/powerpoint/2010/main" val="574480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 – Substation Search</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2362200" y="869651"/>
            <a:ext cx="4034271" cy="5173170"/>
          </a:xfrm>
          <a:prstGeom prst="rect">
            <a:avLst/>
          </a:prstGeom>
        </p:spPr>
      </p:pic>
    </p:spTree>
    <p:extLst>
      <p:ext uri="{BB962C8B-B14F-4D97-AF65-F5344CB8AC3E}">
        <p14:creationId xmlns:p14="http://schemas.microsoft.com/office/powerpoint/2010/main" val="2815068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259164" y="2133600"/>
            <a:ext cx="8580036" cy="1962152"/>
          </a:xfrm>
        </p:spPr>
        <p:txBody>
          <a:bodyPr/>
          <a:lstStyle/>
          <a:p>
            <a:pPr algn="ctr"/>
            <a:r>
              <a:rPr lang="en-US" sz="4800" dirty="0" smtClean="0"/>
              <a:t>Technical Knowledge</a:t>
            </a:r>
          </a:p>
          <a:p>
            <a:pPr algn="ctr"/>
            <a:r>
              <a:rPr lang="en-US" sz="4800" dirty="0" smtClean="0"/>
              <a:t>Business Etiquette </a:t>
            </a:r>
            <a:endParaRPr lang="en-US" sz="4800"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19</a:t>
            </a:fld>
            <a:endParaRPr lang="en-US" dirty="0"/>
          </a:p>
        </p:txBody>
      </p:sp>
    </p:spTree>
    <p:extLst>
      <p:ext uri="{BB962C8B-B14F-4D97-AF65-F5344CB8AC3E}">
        <p14:creationId xmlns:p14="http://schemas.microsoft.com/office/powerpoint/2010/main" val="3059746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endParaRPr lang="en-US" dirty="0" smtClean="0"/>
          </a:p>
          <a:p>
            <a:r>
              <a:rPr lang="en-US" dirty="0" smtClean="0"/>
              <a:t>Background:</a:t>
            </a:r>
            <a:endParaRPr lang="en-US" dirty="0"/>
          </a:p>
          <a:p>
            <a:pPr marL="457200" indent="-457200">
              <a:buFont typeface="Arial" panose="020B0604020202020204" pitchFamily="34" charset="0"/>
              <a:buChar char="•"/>
            </a:pPr>
            <a:r>
              <a:rPr lang="en-US" i="0" dirty="0" smtClean="0"/>
              <a:t>Coppell, TX</a:t>
            </a:r>
            <a:endParaRPr lang="en-US" i="0" dirty="0"/>
          </a:p>
          <a:p>
            <a:pPr marL="457200" indent="-457200">
              <a:buFont typeface="Arial" panose="020B0604020202020204" pitchFamily="34" charset="0"/>
              <a:buChar char="•"/>
            </a:pPr>
            <a:r>
              <a:rPr lang="en-US" i="0" dirty="0" smtClean="0"/>
              <a:t>Texas A&amp;M: B.S. in Computer Science (Minor in EE)</a:t>
            </a:r>
            <a:endParaRPr lang="en-US" i="0" dirty="0"/>
          </a:p>
          <a:p>
            <a:pPr marL="457200" indent="-457200">
              <a:buFont typeface="Arial" panose="020B0604020202020204" pitchFamily="34" charset="0"/>
              <a:buChar char="•"/>
            </a:pPr>
            <a:r>
              <a:rPr lang="en-US" i="0" dirty="0" smtClean="0"/>
              <a:t>Hockey, 16 years</a:t>
            </a:r>
          </a:p>
          <a:p>
            <a:pPr marL="457200" indent="-457200">
              <a:buFont typeface="Arial" panose="020B0604020202020204" pitchFamily="34" charset="0"/>
              <a:buChar char="•"/>
            </a:pPr>
            <a:r>
              <a:rPr lang="en-US" i="0" dirty="0" smtClean="0"/>
              <a:t>Graduate May 2021: Software Application Developer</a:t>
            </a:r>
            <a:endParaRPr lang="en-US" i="0" dirty="0"/>
          </a:p>
          <a:p>
            <a:endParaRPr lang="en-US" i="0"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2</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280877"/>
            <a:ext cx="4343400"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962400"/>
            <a:ext cx="4608576" cy="2438400"/>
          </a:xfrm>
          <a:prstGeom prst="rect">
            <a:avLst/>
          </a:prstGeom>
        </p:spPr>
      </p:pic>
    </p:spTree>
    <p:extLst>
      <p:ext uri="{BB962C8B-B14F-4D97-AF65-F5344CB8AC3E}">
        <p14:creationId xmlns:p14="http://schemas.microsoft.com/office/powerpoint/2010/main" val="2036032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a:t>
            </a:r>
            <a:endParaRPr lang="en-US" dirty="0"/>
          </a:p>
        </p:txBody>
      </p:sp>
      <p:sp>
        <p:nvSpPr>
          <p:cNvPr id="3" name="Content Placeholder 2"/>
          <p:cNvSpPr>
            <a:spLocks noGrp="1"/>
          </p:cNvSpPr>
          <p:nvPr>
            <p:ph idx="1"/>
          </p:nvPr>
        </p:nvSpPr>
        <p:spPr>
          <a:xfrm>
            <a:off x="304800" y="1752600"/>
            <a:ext cx="8534400" cy="4290221"/>
          </a:xfrm>
        </p:spPr>
        <p:txBody>
          <a:bodyPr/>
          <a:lstStyle/>
          <a:p>
            <a:pPr algn="ctr"/>
            <a:r>
              <a:rPr lang="en-US" sz="5400" dirty="0" smtClean="0"/>
              <a:t>ERCOT</a:t>
            </a:r>
          </a:p>
          <a:p>
            <a:pPr algn="ctr"/>
            <a:r>
              <a:rPr lang="en-US" sz="5400" dirty="0" smtClean="0"/>
              <a:t>Joel Koepke</a:t>
            </a:r>
          </a:p>
          <a:p>
            <a:pPr algn="ctr"/>
            <a:r>
              <a:rPr lang="en-US" sz="5400" dirty="0" smtClean="0"/>
              <a:t>GAD</a:t>
            </a:r>
          </a:p>
        </p:txBody>
      </p:sp>
      <p:sp>
        <p:nvSpPr>
          <p:cNvPr id="4" name="Slide Number Placeholder 3"/>
          <p:cNvSpPr>
            <a:spLocks noGrp="1"/>
          </p:cNvSpPr>
          <p:nvPr>
            <p:ph type="sldNum" sz="quarter" idx="4"/>
          </p:nvPr>
        </p:nvSpPr>
        <p:spPr/>
        <p:txBody>
          <a:bodyPr/>
          <a:lstStyle/>
          <a:p>
            <a:fld id="{1D93BD3E-1E9A-4970-A6F7-E7AC52762E0C}" type="slidenum">
              <a:rPr lang="en-US" smtClean="0"/>
              <a:pPr/>
              <a:t>20</a:t>
            </a:fld>
            <a:endParaRPr lang="en-US" dirty="0"/>
          </a:p>
        </p:txBody>
      </p:sp>
    </p:spTree>
    <p:extLst>
      <p:ext uri="{BB962C8B-B14F-4D97-AF65-F5344CB8AC3E}">
        <p14:creationId xmlns:p14="http://schemas.microsoft.com/office/powerpoint/2010/main" val="3107778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1D93BD3E-1E9A-4970-A6F7-E7AC52762E0C}" type="slidenum">
              <a:rPr lang="en-US" smtClean="0"/>
              <a:pPr/>
              <a:t>21</a:t>
            </a:fld>
            <a:endParaRPr lang="en-US" dirty="0"/>
          </a:p>
        </p:txBody>
      </p:sp>
      <p:sp>
        <p:nvSpPr>
          <p:cNvPr id="6" name="Title 1"/>
          <p:cNvSpPr txBox="1">
            <a:spLocks/>
          </p:cNvSpPr>
          <p:nvPr/>
        </p:nvSpPr>
        <p:spPr>
          <a:xfrm>
            <a:off x="342900" y="2743200"/>
            <a:ext cx="8458200" cy="518318"/>
          </a:xfrm>
          <a:prstGeom prst="rect">
            <a:avLst/>
          </a:prstGeom>
        </p:spPr>
        <p:txBody>
          <a:bodyPr/>
          <a:lstStyle>
            <a:lvl1pPr algn="l" defTabSz="914400" rtl="0" eaLnBrk="1" latinLnBrk="0" hangingPunct="1">
              <a:spcBef>
                <a:spcPct val="0"/>
              </a:spcBef>
              <a:buNone/>
              <a:defRPr sz="2800" b="0" kern="1200">
                <a:solidFill>
                  <a:schemeClr val="accent1"/>
                </a:solidFill>
                <a:latin typeface="+mj-lt"/>
                <a:ea typeface="+mj-ea"/>
                <a:cs typeface="+mj-cs"/>
              </a:defRPr>
            </a:lvl1pPr>
          </a:lstStyle>
          <a:p>
            <a:pPr algn="ctr"/>
            <a:r>
              <a:rPr lang="en-US" sz="4000" dirty="0" smtClean="0"/>
              <a:t>Questions?</a:t>
            </a:r>
            <a:endParaRPr lang="en-US" sz="4000" dirty="0"/>
          </a:p>
        </p:txBody>
      </p:sp>
    </p:spTree>
    <p:extLst>
      <p:ext uri="{BB962C8B-B14F-4D97-AF65-F5344CB8AC3E}">
        <p14:creationId xmlns:p14="http://schemas.microsoft.com/office/powerpoint/2010/main" val="403257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County Generation Display Introduction</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304800" y="838200"/>
            <a:ext cx="8534400" cy="5348568"/>
          </a:xfrm>
          <a:prstGeom prst="rect">
            <a:avLst/>
          </a:prstGeom>
        </p:spPr>
      </p:pic>
      <p:sp>
        <p:nvSpPr>
          <p:cNvPr id="3" name="Rectangle 2"/>
          <p:cNvSpPr/>
          <p:nvPr/>
        </p:nvSpPr>
        <p:spPr>
          <a:xfrm>
            <a:off x="762000" y="2514600"/>
            <a:ext cx="6096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87121" y="4724400"/>
            <a:ext cx="6096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59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ProcessBook</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Manual Maintenance</a:t>
            </a:r>
          </a:p>
          <a:p>
            <a:pPr marL="342900" indent="-342900">
              <a:buFont typeface="Arial" panose="020B0604020202020204" pitchFamily="34" charset="0"/>
              <a:buChar char="•"/>
            </a:pPr>
            <a:r>
              <a:rPr lang="en-US" dirty="0" smtClean="0"/>
              <a:t>Inefficient Updating</a:t>
            </a:r>
          </a:p>
          <a:p>
            <a:pPr marL="342900" indent="-342900">
              <a:buFont typeface="Arial" panose="020B0604020202020204" pitchFamily="34" charset="0"/>
              <a:buChar char="•"/>
            </a:pPr>
            <a:r>
              <a:rPr lang="en-US" dirty="0" smtClean="0"/>
              <a:t>Accuracy Problems</a:t>
            </a:r>
          </a:p>
          <a:p>
            <a:pPr marL="342900" indent="-342900">
              <a:buFont typeface="Arial" panose="020B0604020202020204" pitchFamily="34" charset="0"/>
              <a:buChar char="•"/>
            </a:pPr>
            <a:r>
              <a:rPr lang="en-US" dirty="0" smtClean="0"/>
              <a:t>Aging technology</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4</a:t>
            </a:fld>
            <a:endParaRPr lang="en-US" dirty="0"/>
          </a:p>
        </p:txBody>
      </p:sp>
      <p:pic>
        <p:nvPicPr>
          <p:cNvPr id="5" name="Picture 4"/>
          <p:cNvPicPr>
            <a:picLocks noChangeAspect="1"/>
          </p:cNvPicPr>
          <p:nvPr/>
        </p:nvPicPr>
        <p:blipFill rotWithShape="1">
          <a:blip r:embed="rId3"/>
          <a:srcRect l="50859" t="20125" r="44638" b="45514"/>
          <a:stretch/>
        </p:blipFill>
        <p:spPr>
          <a:xfrm>
            <a:off x="5181600" y="482566"/>
            <a:ext cx="2590800" cy="5560255"/>
          </a:xfrm>
          <a:prstGeom prst="rect">
            <a:avLst/>
          </a:prstGeom>
        </p:spPr>
      </p:pic>
    </p:spTree>
    <p:extLst>
      <p:ext uri="{BB962C8B-B14F-4D97-AF65-F5344CB8AC3E}">
        <p14:creationId xmlns:p14="http://schemas.microsoft.com/office/powerpoint/2010/main" val="203472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685800" y="962856"/>
            <a:ext cx="4843170" cy="2760727"/>
          </a:xfrm>
          <a:prstGeom prst="rect">
            <a:avLst/>
          </a:prstGeom>
        </p:spPr>
      </p:pic>
      <p:pic>
        <p:nvPicPr>
          <p:cNvPr id="12" name="Picture 11"/>
          <p:cNvPicPr>
            <a:picLocks noChangeAspect="1"/>
          </p:cNvPicPr>
          <p:nvPr/>
        </p:nvPicPr>
        <p:blipFill>
          <a:blip r:embed="rId4"/>
          <a:stretch>
            <a:fillRect/>
          </a:stretch>
        </p:blipFill>
        <p:spPr>
          <a:xfrm>
            <a:off x="1066800" y="1589854"/>
            <a:ext cx="4886325" cy="2772921"/>
          </a:xfrm>
          <a:prstGeom prst="rect">
            <a:avLst/>
          </a:prstGeom>
        </p:spPr>
      </p:pic>
      <p:sp>
        <p:nvSpPr>
          <p:cNvPr id="2" name="Title 1"/>
          <p:cNvSpPr>
            <a:spLocks noGrp="1"/>
          </p:cNvSpPr>
          <p:nvPr>
            <p:ph type="title"/>
          </p:nvPr>
        </p:nvSpPr>
        <p:spPr/>
        <p:txBody>
          <a:bodyPr/>
          <a:lstStyle/>
          <a:p>
            <a:r>
              <a:rPr lang="en-US" dirty="0" smtClean="0"/>
              <a:t>Problem – Manual Updates</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5</a:t>
            </a:fld>
            <a:endParaRPr lang="en-US" dirty="0"/>
          </a:p>
        </p:txBody>
      </p:sp>
      <p:sp>
        <p:nvSpPr>
          <p:cNvPr id="7" name="TextBox 6"/>
          <p:cNvSpPr txBox="1"/>
          <p:nvPr/>
        </p:nvSpPr>
        <p:spPr>
          <a:xfrm>
            <a:off x="1297970" y="5638800"/>
            <a:ext cx="6624259" cy="369332"/>
          </a:xfrm>
          <a:prstGeom prst="rect">
            <a:avLst/>
          </a:prstGeom>
          <a:noFill/>
        </p:spPr>
        <p:txBody>
          <a:bodyPr wrap="square" rtlCol="0">
            <a:spAutoFit/>
          </a:bodyPr>
          <a:lstStyle/>
          <a:p>
            <a:pPr algn="ctr"/>
            <a:r>
              <a:rPr lang="en-US" i="1" dirty="0" smtClean="0"/>
              <a:t>All values must be placed and configured manually.</a:t>
            </a:r>
            <a:endParaRPr lang="en-US" i="1" dirty="0"/>
          </a:p>
        </p:txBody>
      </p:sp>
      <p:pic>
        <p:nvPicPr>
          <p:cNvPr id="11" name="Picture 10"/>
          <p:cNvPicPr>
            <a:picLocks noChangeAspect="1"/>
          </p:cNvPicPr>
          <p:nvPr/>
        </p:nvPicPr>
        <p:blipFill>
          <a:blip r:embed="rId5"/>
          <a:stretch>
            <a:fillRect/>
          </a:stretch>
        </p:blipFill>
        <p:spPr>
          <a:xfrm>
            <a:off x="1752600" y="2239077"/>
            <a:ext cx="4829302" cy="2844931"/>
          </a:xfrm>
          <a:prstGeom prst="rect">
            <a:avLst/>
          </a:prstGeom>
        </p:spPr>
      </p:pic>
      <p:pic>
        <p:nvPicPr>
          <p:cNvPr id="3" name="Picture 2"/>
          <p:cNvPicPr>
            <a:picLocks noChangeAspect="1"/>
          </p:cNvPicPr>
          <p:nvPr/>
        </p:nvPicPr>
        <p:blipFill>
          <a:blip r:embed="rId6"/>
          <a:stretch>
            <a:fillRect/>
          </a:stretch>
        </p:blipFill>
        <p:spPr>
          <a:xfrm>
            <a:off x="2228905" y="2819400"/>
            <a:ext cx="5030084" cy="2823736"/>
          </a:xfrm>
          <a:prstGeom prst="rect">
            <a:avLst/>
          </a:prstGeom>
        </p:spPr>
      </p:pic>
    </p:spTree>
    <p:extLst>
      <p:ext uri="{BB962C8B-B14F-4D97-AF65-F5344CB8AC3E}">
        <p14:creationId xmlns:p14="http://schemas.microsoft.com/office/powerpoint/2010/main" val="3428524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Transition: ProcessBook to Web Application</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6</a:t>
            </a:fld>
            <a:endParaRPr lang="en-US" dirty="0"/>
          </a:p>
        </p:txBody>
      </p:sp>
      <p:pic>
        <p:nvPicPr>
          <p:cNvPr id="5" name="Picture 4"/>
          <p:cNvPicPr>
            <a:picLocks noChangeAspect="1"/>
          </p:cNvPicPr>
          <p:nvPr/>
        </p:nvPicPr>
        <p:blipFill rotWithShape="1">
          <a:blip r:embed="rId3"/>
          <a:srcRect l="50000" t="37556" r="41683" b="32222"/>
          <a:stretch/>
        </p:blipFill>
        <p:spPr>
          <a:xfrm>
            <a:off x="381000" y="1376500"/>
            <a:ext cx="3124200" cy="4434533"/>
          </a:xfrm>
          <a:prstGeom prst="rect">
            <a:avLst/>
          </a:prstGeom>
          <a:ln>
            <a:solidFill>
              <a:schemeClr val="tx1"/>
            </a:solidFill>
          </a:ln>
        </p:spPr>
      </p:pic>
      <p:pic>
        <p:nvPicPr>
          <p:cNvPr id="7" name="Picture 6"/>
          <p:cNvPicPr>
            <a:picLocks noChangeAspect="1"/>
          </p:cNvPicPr>
          <p:nvPr/>
        </p:nvPicPr>
        <p:blipFill rotWithShape="1">
          <a:blip r:embed="rId4"/>
          <a:srcRect l="55834" t="15334" r="14167" b="2953"/>
          <a:stretch/>
        </p:blipFill>
        <p:spPr>
          <a:xfrm>
            <a:off x="3917582" y="1752600"/>
            <a:ext cx="4946739" cy="4210618"/>
          </a:xfrm>
          <a:prstGeom prst="rect">
            <a:avLst/>
          </a:prstGeom>
        </p:spPr>
      </p:pic>
      <p:sp>
        <p:nvSpPr>
          <p:cNvPr id="8" name="TextBox 7"/>
          <p:cNvSpPr txBox="1"/>
          <p:nvPr/>
        </p:nvSpPr>
        <p:spPr>
          <a:xfrm>
            <a:off x="381000" y="989232"/>
            <a:ext cx="6966751" cy="369332"/>
          </a:xfrm>
          <a:prstGeom prst="rect">
            <a:avLst/>
          </a:prstGeom>
          <a:noFill/>
        </p:spPr>
        <p:txBody>
          <a:bodyPr wrap="square" rtlCol="0">
            <a:spAutoFit/>
          </a:bodyPr>
          <a:lstStyle/>
          <a:p>
            <a:r>
              <a:rPr lang="en-US" i="1" dirty="0" smtClean="0"/>
              <a:t>The displays will be moved from separate display files… </a:t>
            </a:r>
            <a:endParaRPr lang="en-US" i="1" dirty="0"/>
          </a:p>
        </p:txBody>
      </p:sp>
      <p:sp>
        <p:nvSpPr>
          <p:cNvPr id="9" name="TextBox 8"/>
          <p:cNvSpPr txBox="1"/>
          <p:nvPr/>
        </p:nvSpPr>
        <p:spPr>
          <a:xfrm>
            <a:off x="1998366" y="6039414"/>
            <a:ext cx="6966751" cy="369332"/>
          </a:xfrm>
          <a:prstGeom prst="rect">
            <a:avLst/>
          </a:prstGeom>
          <a:noFill/>
        </p:spPr>
        <p:txBody>
          <a:bodyPr wrap="square" rtlCol="0">
            <a:spAutoFit/>
          </a:bodyPr>
          <a:lstStyle/>
          <a:p>
            <a:pPr algn="r"/>
            <a:r>
              <a:rPr lang="en-US" i="1" dirty="0" smtClean="0"/>
              <a:t>…to a single web based application which can be bookmarked.</a:t>
            </a:r>
            <a:endParaRPr lang="en-US" i="1" dirty="0"/>
          </a:p>
        </p:txBody>
      </p:sp>
    </p:spTree>
    <p:extLst>
      <p:ext uri="{BB962C8B-B14F-4D97-AF65-F5344CB8AC3E}">
        <p14:creationId xmlns:p14="http://schemas.microsoft.com/office/powerpoint/2010/main" val="491564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 – Texas Map/Input Field</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7</a:t>
            </a:fld>
            <a:endParaRPr lang="en-US" dirty="0"/>
          </a:p>
        </p:txBody>
      </p:sp>
      <p:pic>
        <p:nvPicPr>
          <p:cNvPr id="7" name="Picture 6"/>
          <p:cNvPicPr>
            <a:picLocks noChangeAspect="1"/>
          </p:cNvPicPr>
          <p:nvPr/>
        </p:nvPicPr>
        <p:blipFill rotWithShape="1">
          <a:blip r:embed="rId3"/>
          <a:srcRect l="4056"/>
          <a:stretch/>
        </p:blipFill>
        <p:spPr>
          <a:xfrm>
            <a:off x="304800" y="979575"/>
            <a:ext cx="5715000" cy="5019291"/>
          </a:xfrm>
          <a:prstGeom prst="rect">
            <a:avLst/>
          </a:prstGeom>
        </p:spPr>
      </p:pic>
      <p:pic>
        <p:nvPicPr>
          <p:cNvPr id="3" name="Picture 2"/>
          <p:cNvPicPr>
            <a:picLocks noChangeAspect="1"/>
          </p:cNvPicPr>
          <p:nvPr/>
        </p:nvPicPr>
        <p:blipFill rotWithShape="1">
          <a:blip r:embed="rId4"/>
          <a:srcRect l="9192"/>
          <a:stretch/>
        </p:blipFill>
        <p:spPr>
          <a:xfrm>
            <a:off x="6147078" y="979575"/>
            <a:ext cx="2692121" cy="5019291"/>
          </a:xfrm>
          <a:prstGeom prst="rect">
            <a:avLst/>
          </a:prstGeom>
        </p:spPr>
      </p:pic>
    </p:spTree>
    <p:extLst>
      <p:ext uri="{BB962C8B-B14F-4D97-AF65-F5344CB8AC3E}">
        <p14:creationId xmlns:p14="http://schemas.microsoft.com/office/powerpoint/2010/main" val="3300239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 – County Drill-Down</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8</a:t>
            </a:fld>
            <a:endParaRPr lang="en-US" dirty="0"/>
          </a:p>
        </p:txBody>
      </p:sp>
      <p:pic>
        <p:nvPicPr>
          <p:cNvPr id="3" name="Picture 2"/>
          <p:cNvPicPr>
            <a:picLocks noChangeAspect="1"/>
          </p:cNvPicPr>
          <p:nvPr/>
        </p:nvPicPr>
        <p:blipFill>
          <a:blip r:embed="rId3"/>
          <a:stretch>
            <a:fillRect/>
          </a:stretch>
        </p:blipFill>
        <p:spPr>
          <a:xfrm>
            <a:off x="197685" y="838200"/>
            <a:ext cx="8870115" cy="5334000"/>
          </a:xfrm>
          <a:prstGeom prst="rect">
            <a:avLst/>
          </a:prstGeom>
        </p:spPr>
      </p:pic>
    </p:spTree>
    <p:extLst>
      <p:ext uri="{BB962C8B-B14F-4D97-AF65-F5344CB8AC3E}">
        <p14:creationId xmlns:p14="http://schemas.microsoft.com/office/powerpoint/2010/main" val="116339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 – Drill-Down Components</a:t>
            </a:r>
            <a:endParaRPr lang="en-US" dirty="0"/>
          </a:p>
        </p:txBody>
      </p:sp>
      <p:sp>
        <p:nvSpPr>
          <p:cNvPr id="4" name="Slide Number Placeholder 3"/>
          <p:cNvSpPr>
            <a:spLocks noGrp="1"/>
          </p:cNvSpPr>
          <p:nvPr>
            <p:ph type="sldNum" sz="quarter" idx="4"/>
          </p:nvPr>
        </p:nvSpPr>
        <p:spPr/>
        <p:txBody>
          <a:bodyPr/>
          <a:lstStyle/>
          <a:p>
            <a:fld id="{1D93BD3E-1E9A-4970-A6F7-E7AC52762E0C}"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6670372" y="4198684"/>
            <a:ext cx="2203456" cy="2011255"/>
          </a:xfrm>
          <a:prstGeom prst="rect">
            <a:avLst/>
          </a:prstGeom>
        </p:spPr>
      </p:pic>
      <p:sp>
        <p:nvSpPr>
          <p:cNvPr id="9" name="TextBox 8"/>
          <p:cNvSpPr txBox="1"/>
          <p:nvPr/>
        </p:nvSpPr>
        <p:spPr>
          <a:xfrm>
            <a:off x="355107" y="989691"/>
            <a:ext cx="6966751" cy="369332"/>
          </a:xfrm>
          <a:prstGeom prst="rect">
            <a:avLst/>
          </a:prstGeom>
          <a:noFill/>
        </p:spPr>
        <p:txBody>
          <a:bodyPr wrap="square" rtlCol="0">
            <a:spAutoFit/>
          </a:bodyPr>
          <a:lstStyle/>
          <a:p>
            <a:r>
              <a:rPr lang="en-US" i="1" dirty="0" smtClean="0"/>
              <a:t>User can see all the generating substations within the county…</a:t>
            </a:r>
            <a:endParaRPr lang="en-US" i="1" dirty="0"/>
          </a:p>
        </p:txBody>
      </p:sp>
      <p:sp>
        <p:nvSpPr>
          <p:cNvPr id="10" name="TextBox 9"/>
          <p:cNvSpPr txBox="1"/>
          <p:nvPr/>
        </p:nvSpPr>
        <p:spPr>
          <a:xfrm>
            <a:off x="1592240" y="2798490"/>
            <a:ext cx="6624259" cy="369332"/>
          </a:xfrm>
          <a:prstGeom prst="rect">
            <a:avLst/>
          </a:prstGeom>
          <a:noFill/>
        </p:spPr>
        <p:txBody>
          <a:bodyPr wrap="square" rtlCol="0">
            <a:spAutoFit/>
          </a:bodyPr>
          <a:lstStyle/>
          <a:p>
            <a:pPr algn="r"/>
            <a:r>
              <a:rPr lang="en-US" i="1" dirty="0" smtClean="0"/>
              <a:t>…and the generators within each substation</a:t>
            </a:r>
            <a:endParaRPr lang="en-US" i="1" dirty="0"/>
          </a:p>
        </p:txBody>
      </p:sp>
      <p:sp>
        <p:nvSpPr>
          <p:cNvPr id="11" name="TextBox 10"/>
          <p:cNvSpPr txBox="1"/>
          <p:nvPr/>
        </p:nvSpPr>
        <p:spPr>
          <a:xfrm>
            <a:off x="304800" y="3276600"/>
            <a:ext cx="6966751" cy="369332"/>
          </a:xfrm>
          <a:prstGeom prst="rect">
            <a:avLst/>
          </a:prstGeom>
          <a:noFill/>
        </p:spPr>
        <p:txBody>
          <a:bodyPr wrap="square" rtlCol="0">
            <a:spAutoFit/>
          </a:bodyPr>
          <a:lstStyle/>
          <a:p>
            <a:r>
              <a:rPr lang="en-US" i="1" dirty="0" smtClean="0"/>
              <a:t>User can switch between any generating substation in the county.</a:t>
            </a:r>
            <a:endParaRPr lang="en-US" i="1" dirty="0"/>
          </a:p>
        </p:txBody>
      </p:sp>
      <p:pic>
        <p:nvPicPr>
          <p:cNvPr id="3" name="Picture 2"/>
          <p:cNvPicPr>
            <a:picLocks noChangeAspect="1"/>
          </p:cNvPicPr>
          <p:nvPr/>
        </p:nvPicPr>
        <p:blipFill>
          <a:blip r:embed="rId4"/>
          <a:stretch>
            <a:fillRect/>
          </a:stretch>
        </p:blipFill>
        <p:spPr>
          <a:xfrm>
            <a:off x="381000" y="1340601"/>
            <a:ext cx="7812890" cy="1466507"/>
          </a:xfrm>
          <a:prstGeom prst="rect">
            <a:avLst/>
          </a:prstGeom>
        </p:spPr>
      </p:pic>
      <p:pic>
        <p:nvPicPr>
          <p:cNvPr id="7" name="Picture 6"/>
          <p:cNvPicPr>
            <a:picLocks noChangeAspect="1"/>
          </p:cNvPicPr>
          <p:nvPr/>
        </p:nvPicPr>
        <p:blipFill>
          <a:blip r:embed="rId5"/>
          <a:stretch>
            <a:fillRect/>
          </a:stretch>
        </p:blipFill>
        <p:spPr>
          <a:xfrm>
            <a:off x="366204" y="3601023"/>
            <a:ext cx="6077644" cy="1248831"/>
          </a:xfrm>
          <a:prstGeom prst="rect">
            <a:avLst/>
          </a:prstGeom>
        </p:spPr>
      </p:pic>
    </p:spTree>
    <p:extLst>
      <p:ext uri="{BB962C8B-B14F-4D97-AF65-F5344CB8AC3E}">
        <p14:creationId xmlns:p14="http://schemas.microsoft.com/office/powerpoint/2010/main" val="2337010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ERCOT Identity v.2">
      <a:dk1>
        <a:sysClr val="windowText" lastClr="000000"/>
      </a:dk1>
      <a:lt1>
        <a:srgbClr val="FFFFFF"/>
      </a:lt1>
      <a:dk2>
        <a:srgbClr val="5B6770"/>
      </a:dk2>
      <a:lt2>
        <a:srgbClr val="FFFFFF"/>
      </a:lt2>
      <a:accent1>
        <a:srgbClr val="00AEC7"/>
      </a:accent1>
      <a:accent2>
        <a:srgbClr val="5B6770"/>
      </a:accent2>
      <a:accent3>
        <a:srgbClr val="26D07C"/>
      </a:accent3>
      <a:accent4>
        <a:srgbClr val="003865"/>
      </a:accent4>
      <a:accent5>
        <a:srgbClr val="685BC7"/>
      </a:accent5>
      <a:accent6>
        <a:srgbClr val="890C5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RCOT Identity v.2">
      <a:dk1>
        <a:sysClr val="windowText" lastClr="000000"/>
      </a:dk1>
      <a:lt1>
        <a:srgbClr val="FFFFFF"/>
      </a:lt1>
      <a:dk2>
        <a:srgbClr val="5B6770"/>
      </a:dk2>
      <a:lt2>
        <a:srgbClr val="FFFFFF"/>
      </a:lt2>
      <a:accent1>
        <a:srgbClr val="00AEC7"/>
      </a:accent1>
      <a:accent2>
        <a:srgbClr val="5B6770"/>
      </a:accent2>
      <a:accent3>
        <a:srgbClr val="26D07C"/>
      </a:accent3>
      <a:accent4>
        <a:srgbClr val="003865"/>
      </a:accent4>
      <a:accent5>
        <a:srgbClr val="685BC7"/>
      </a:accent5>
      <a:accent6>
        <a:srgbClr val="890C5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2BDB63875B034C8B32518C6496ADD1" ma:contentTypeVersion="0" ma:contentTypeDescription="Create a new document." ma:contentTypeScope="" ma:versionID="2e49056469cb591c67c33c10da96a071">
  <xsd:schema xmlns:xsd="http://www.w3.org/2001/XMLSchema" xmlns:xs="http://www.w3.org/2001/XMLSchema" xmlns:p="http://schemas.microsoft.com/office/2006/metadata/properties" xmlns:ns2="c34af464-7aa1-4edd-9be4-83dffc1cb926" targetNamespace="http://schemas.microsoft.com/office/2006/metadata/properties" ma:root="true" ma:fieldsID="3a653c66fd0ce9b40621f227f901e684" ns2:_="">
    <xsd:import namespace="c34af464-7aa1-4edd-9be4-83dffc1cb926"/>
    <xsd:element name="properties">
      <xsd:complexType>
        <xsd:sequence>
          <xsd:element name="documentManagement">
            <xsd:complexType>
              <xsd:all>
                <xsd:element ref="ns2:Information_x0020_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4af464-7aa1-4edd-9be4-83dffc1cb926" elementFormDefault="qualified">
    <xsd:import namespace="http://schemas.microsoft.com/office/2006/documentManagement/types"/>
    <xsd:import namespace="http://schemas.microsoft.com/office/infopath/2007/PartnerControls"/>
    <xsd:element name="Information_x0020_Classification" ma:index="8" ma:displayName="Information Classification" ma:default="ERCOT Limited" ma:description="ERCOT Information Classification" ma:format="Dropdown" ma:internalName="Information_x0020_Classification">
      <xsd:simpleType>
        <xsd:restriction base="dms:Choice">
          <xsd:enumeration value="Public"/>
          <xsd:enumeration value="ERCOT Limited"/>
          <xsd:enumeration value="ERCOT Confidential"/>
          <xsd:enumeration value="ERCOT Restric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_x0020_Classification xmlns="c34af464-7aa1-4edd-9be4-83dffc1cb926">ERCOT Limited</Information_x0020_Classification>
  </documentManagement>
</p:properties>
</file>

<file path=customXml/itemProps1.xml><?xml version="1.0" encoding="utf-8"?>
<ds:datastoreItem xmlns:ds="http://schemas.openxmlformats.org/officeDocument/2006/customXml" ds:itemID="{E4A68982-DD5D-44FD-B77F-4C531465FE54}">
  <ds:schemaRefs>
    <ds:schemaRef ds:uri="http://schemas.microsoft.com/sharepoint/v3/contenttype/forms"/>
  </ds:schemaRefs>
</ds:datastoreItem>
</file>

<file path=customXml/itemProps2.xml><?xml version="1.0" encoding="utf-8"?>
<ds:datastoreItem xmlns:ds="http://schemas.openxmlformats.org/officeDocument/2006/customXml" ds:itemID="{5DFABCE5-6410-4FC5-930F-1111C63E40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4af464-7aa1-4edd-9be4-83dffc1cb9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E9AA12-8AF9-4AA6-90FE-24669859CDF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c34af464-7aa1-4edd-9be4-83dffc1cb926"/>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4154</TotalTime>
  <Words>1651</Words>
  <Application>Microsoft Office PowerPoint</Application>
  <PresentationFormat>On-screen Show (4:3)</PresentationFormat>
  <Paragraphs>141</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TradeGothic LT</vt:lpstr>
      <vt:lpstr>Wingdings</vt:lpstr>
      <vt:lpstr>1_Custom Design</vt:lpstr>
      <vt:lpstr>Office Theme</vt:lpstr>
      <vt:lpstr>Jarrett Taylor</vt:lpstr>
      <vt:lpstr>About Me</vt:lpstr>
      <vt:lpstr>County Generation Display Introduction</vt:lpstr>
      <vt:lpstr>Problem – ProcessBook</vt:lpstr>
      <vt:lpstr>Problem – Manual Updates</vt:lpstr>
      <vt:lpstr>Solution – Transition: ProcessBook to Web Application</vt:lpstr>
      <vt:lpstr>Typical Use Case – Texas Map/Input Field</vt:lpstr>
      <vt:lpstr>Typical Use Case – County Drill-Down</vt:lpstr>
      <vt:lpstr>Typical Use Case – Drill-Down Components</vt:lpstr>
      <vt:lpstr>Typical Use Case – Fly-To Generator</vt:lpstr>
      <vt:lpstr>Typical Use Case – Generator Data</vt:lpstr>
      <vt:lpstr>Typical Use Case – Graph</vt:lpstr>
      <vt:lpstr>Typical Use Case – Graph Highlight</vt:lpstr>
      <vt:lpstr>Typical Use Case – Stacked Graph</vt:lpstr>
      <vt:lpstr>Typical Use Case – Stacked Graph Highlight</vt:lpstr>
      <vt:lpstr>Solution – Product</vt:lpstr>
      <vt:lpstr>Comparison</vt:lpstr>
      <vt:lpstr>Future Improvement – Substation Search</vt:lpstr>
      <vt:lpstr>What I Learned</vt:lpstr>
      <vt:lpstr>Special Thanks</vt:lpstr>
      <vt:lpstr>PowerPoint Presentation</vt:lpstr>
    </vt:vector>
  </TitlesOfParts>
  <Company>The Electric Reliability Council of Texas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Pysh, Danya</dc:creator>
  <cp:lastModifiedBy>Jarrett Taylor</cp:lastModifiedBy>
  <cp:revision>242</cp:revision>
  <cp:lastPrinted>2019-08-01T13:35:40Z</cp:lastPrinted>
  <dcterms:created xsi:type="dcterms:W3CDTF">2016-01-21T15:20:31Z</dcterms:created>
  <dcterms:modified xsi:type="dcterms:W3CDTF">2019-08-01T15:46:22Z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0x0101002E2BDB63875B034C8B32518C6496ADD1</vt:lpwstr>
  </property>
</Properties>
</file>