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403" r:id="rId3"/>
    <p:sldId id="371" r:id="rId4"/>
    <p:sldId id="394" r:id="rId5"/>
    <p:sldId id="373" r:id="rId6"/>
    <p:sldId id="399" r:id="rId7"/>
    <p:sldId id="404" r:id="rId8"/>
    <p:sldId id="400" r:id="rId9"/>
    <p:sldId id="395" r:id="rId10"/>
    <p:sldId id="405" r:id="rId11"/>
    <p:sldId id="379" r:id="rId12"/>
    <p:sldId id="401" r:id="rId13"/>
    <p:sldId id="402" r:id="rId14"/>
    <p:sldId id="398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11"/>
    <p:restoredTop sz="94762"/>
  </p:normalViewPr>
  <p:slideViewPr>
    <p:cSldViewPr>
      <p:cViewPr varScale="1">
        <p:scale>
          <a:sx n="121" d="100"/>
          <a:sy n="121" d="100"/>
        </p:scale>
        <p:origin x="152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8" d="100"/>
          <a:sy n="118" d="100"/>
        </p:scale>
        <p:origin x="4456" y="21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AD1CCD7-09EE-2B45-9FE7-39CE62CF1B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5B23E1-062D-6149-9A94-ABF4AC0E3DD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0B15EC9-7E88-DA40-BFD5-38375240928C}" type="datetimeFigureOut">
              <a:rPr lang="en-US"/>
              <a:pPr>
                <a:defRPr/>
              </a:pPr>
              <a:t>7/15/21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A6D224C-4918-CF43-89F9-8E1F9B5898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9ACC22B-1280-EF48-BDCD-9E7275DA18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715DA-E430-AA4A-8063-AE07F4BE2D2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AF120-877D-9044-AEFA-F63BA1CE8D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FC1886C-CBA7-7E43-BB98-12331ED8AF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>
            <a:extLst>
              <a:ext uri="{FF2B5EF4-FFF2-40B4-BE49-F238E27FC236}">
                <a16:creationId xmlns:a16="http://schemas.microsoft.com/office/drawing/2014/main" id="{2DA64BF8-25FD-5642-8951-0879CB408BE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>
            <a:extLst>
              <a:ext uri="{FF2B5EF4-FFF2-40B4-BE49-F238E27FC236}">
                <a16:creationId xmlns:a16="http://schemas.microsoft.com/office/drawing/2014/main" id="{FA09123A-8E63-FD4D-BEF2-F5DC9F7130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79A73DDD-1F50-9A41-AC83-CB35B12B83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2EBA0EB-95D4-C54A-8BE3-21F1BBBD7A21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B94AA-8796-5B42-9436-44C9D36F0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496B27-F074-EA4D-8F5F-E84FBD83963E}" type="datetimeFigureOut">
              <a:rPr lang="en-US"/>
              <a:pPr>
                <a:defRPr/>
              </a:pPr>
              <a:t>7/15/21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4C33E-F58E-BD46-910A-E5E4F177C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EF5DE-AF5F-DE48-A5EC-46958B47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2F8762-4516-7F42-A2B2-943A2903DA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9780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B2D99-2180-5647-B8FB-B106EB0DD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31E90C-081D-3949-9BB6-69609B0359D4}" type="datetimeFigureOut">
              <a:rPr lang="en-US"/>
              <a:pPr>
                <a:defRPr/>
              </a:pPr>
              <a:t>7/15/21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EB11D-C9F1-5849-B3F6-FA8A0CE6F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881A4-2809-4543-BE5E-F8784EF99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AB1D2-FE46-F04B-9F97-F4AA3FD774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112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311DB-8E2F-1243-8339-3306D1B8B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F3EDF7-81F3-E341-B77E-F1CB4F77911B}" type="datetimeFigureOut">
              <a:rPr lang="en-US"/>
              <a:pPr>
                <a:defRPr/>
              </a:pPr>
              <a:t>7/15/21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7ADE0-6B8F-3342-999C-F63FCF84A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70B43-B88A-4149-B996-ED01719E8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B43F5-82B1-AE47-B859-631F89E3E5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879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agebg.gif">
            <a:extLst>
              <a:ext uri="{FF2B5EF4-FFF2-40B4-BE49-F238E27FC236}">
                <a16:creationId xmlns:a16="http://schemas.microsoft.com/office/drawing/2014/main" id="{A421590F-4A9E-DD4B-BF23-43C3F169F3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638" y="5314950"/>
            <a:ext cx="135255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60FE518-6AA0-AE4B-AADC-829985294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1D133-04C2-D145-AE7E-9B70F18683CE}" type="datetimeFigureOut">
              <a:rPr lang="en-US"/>
              <a:pPr>
                <a:defRPr/>
              </a:pPr>
              <a:t>7/15/21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4528B96-F5FE-D847-B7A8-D03BE99E9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78DC199-E85D-0D4B-9F17-FAE77B0EF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E0D6D2-66E8-F54E-8C2D-237EFFFE9A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0451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56B40-10EC-3D4E-9F38-A567D91C9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FE20D-1684-C641-A22E-2B9A850BCE4B}" type="datetimeFigureOut">
              <a:rPr lang="en-US"/>
              <a:pPr>
                <a:defRPr/>
              </a:pPr>
              <a:t>7/15/21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9AC52-3CFB-A744-BE60-F0AAE838B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C59CE-1B5C-5644-88CB-C2CB7ED1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C2AA8C-4F3B-4640-BCF3-1CAC433A42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4774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8C10D5-FCCD-DE4E-BF0A-91EF35FF9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068E7-0443-B647-85C5-F681041E9A30}" type="datetimeFigureOut">
              <a:rPr lang="en-US"/>
              <a:pPr>
                <a:defRPr/>
              </a:pPr>
              <a:t>7/15/21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5070E61-5165-B343-ABD0-A8660C290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658FB5-9EF0-A646-944E-8337C368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E235A5-2D5B-494B-8E03-02581484C5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480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B32D81E-9085-0C4D-A15B-12DE3FEA1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AC066-C1A8-6440-A250-03C5BA760C7D}" type="datetimeFigureOut">
              <a:rPr lang="en-US"/>
              <a:pPr>
                <a:defRPr/>
              </a:pPr>
              <a:t>7/15/21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9C2728C-19EF-E24C-A6A3-CE37F28F9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DBBB375-3425-E44D-83BD-891465ED8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0563BD-26CF-AB40-B4AA-943C7C6152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6968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AEC1C39-D70E-544C-A457-FC9B42B2A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C4E8C0-4B31-EE4D-84BE-D739BF1B9AD2}" type="datetimeFigureOut">
              <a:rPr lang="en-US"/>
              <a:pPr>
                <a:defRPr/>
              </a:pPr>
              <a:t>7/15/21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6DC02A2-9149-7646-88E1-47E2100DA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A88D621-187B-E643-8D00-AEDEC6727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E0D80E-181E-3944-A835-58649CE17A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4909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7043BB4-A7CC-8940-8A2E-7AB2474F3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D2F37-B55F-CB40-9B08-6C55EF221D26}" type="datetimeFigureOut">
              <a:rPr lang="en-US"/>
              <a:pPr>
                <a:defRPr/>
              </a:pPr>
              <a:t>7/15/21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A1CC328-AF77-F540-8CC0-40E195D74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E766820-FF2B-F345-AF05-8D8053646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6789F-1865-2E43-B61B-A0A3625C6B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881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FB48061-B203-7A43-B664-0F5CDF41C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719EC-24D2-F247-9C64-4ECB5B1DD505}" type="datetimeFigureOut">
              <a:rPr lang="en-US"/>
              <a:pPr>
                <a:defRPr/>
              </a:pPr>
              <a:t>7/15/21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F70C2D7-3242-F242-A64E-C08965EB7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FDF3EE7-3D18-6C49-BCFC-EA15B5235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71E6B-F9E4-E64E-A206-72B2277C74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9373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31B0FBD-3E89-194B-A40D-E3D0B9D30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B2CA18-47F9-C94C-9582-3926D0E11315}" type="datetimeFigureOut">
              <a:rPr lang="en-US"/>
              <a:pPr>
                <a:defRPr/>
              </a:pPr>
              <a:t>7/15/21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2D0EDD0-A749-AC4B-945C-B10D1061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7F7A83F-3EE9-9C45-AEE4-340004CF4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A570A7-C885-444E-8A9B-FE6C42C4D7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541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6FCBCA6-132C-E047-93AB-DFA94BE540F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FD03D94A-1B35-5449-B8FD-E47BE0A9101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1AA99-175F-C549-BF83-35D68BC89B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79057F2-4AEB-8B40-B2F3-10D2AD9A6C89}" type="datetimeFigureOut">
              <a:rPr lang="en-US"/>
              <a:pPr>
                <a:defRPr/>
              </a:pPr>
              <a:t>7/15/21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50265-5A82-E445-B88A-66D16495FC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DB78-34C6-A640-9E1E-B692AA611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9F016A2-0CE9-564F-9248-045E2A80D4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5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47" r:id="rId9"/>
    <p:sldLayoutId id="2147483948" r:id="rId10"/>
    <p:sldLayoutId id="21474839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BC312-403B-7541-BACE-E2EAEF433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185988"/>
            <a:ext cx="7772400" cy="13620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DEVELOPING PRACTICAL INVESTMENT RESILIENCE </a:t>
            </a:r>
            <a:br>
              <a:rPr lang="en-US" dirty="0"/>
            </a:br>
            <a:br>
              <a:rPr lang="en-US" dirty="0"/>
            </a:br>
            <a:br>
              <a:rPr lang="en-US" sz="3100">
                <a:latin typeface="Franklin Gothic Medium" pitchFamily="34" charset="0"/>
              </a:rPr>
            </a:br>
            <a:r>
              <a:rPr lang="en-US" sz="3100">
                <a:latin typeface="Franklin Gothic Medium" pitchFamily="34" charset="0"/>
              </a:rPr>
              <a:t>July 20, </a:t>
            </a:r>
            <a:r>
              <a:rPr lang="en-US" sz="3100" dirty="0">
                <a:latin typeface="Franklin Gothic Medium" pitchFamily="34" charset="0"/>
              </a:rPr>
              <a:t>2021</a:t>
            </a:r>
            <a:br>
              <a:rPr lang="en-US" sz="3100" dirty="0">
                <a:latin typeface="Franklin Gothic Medium" pitchFamily="34" charset="0"/>
              </a:rPr>
            </a:br>
            <a:br>
              <a:rPr lang="en-US" sz="3100" dirty="0">
                <a:latin typeface="Franklin Gothic Medium" pitchFamily="34" charset="0"/>
              </a:rPr>
            </a:br>
            <a:br>
              <a:rPr lang="en-US" sz="3100" dirty="0">
                <a:latin typeface="Franklin Gothic Medium" pitchFamily="34" charset="0"/>
              </a:rPr>
            </a:br>
            <a:br>
              <a:rPr lang="en-US" sz="3100" dirty="0">
                <a:latin typeface="Franklin Gothic Medium" pitchFamily="34" charset="0"/>
              </a:rPr>
            </a:br>
            <a:r>
              <a:rPr lang="en-US" sz="2200" b="0" dirty="0">
                <a:latin typeface="+mn-lt"/>
              </a:rPr>
              <a:t>RESOURCE: GITHUB.COM/JARRODWILCOX/RESILIENCE_LAB.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AF28D-E059-6445-92A5-D504D4831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685800"/>
            <a:ext cx="7772400" cy="15001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Jarrod Wilcox</a:t>
            </a:r>
          </a:p>
        </p:txBody>
      </p:sp>
      <p:pic>
        <p:nvPicPr>
          <p:cNvPr id="14339" name="Picture 3" descr="pagebg.gif">
            <a:extLst>
              <a:ext uri="{FF2B5EF4-FFF2-40B4-BE49-F238E27FC236}">
                <a16:creationId xmlns:a16="http://schemas.microsoft.com/office/drawing/2014/main" id="{E0122EBB-E8D5-A646-B52E-85FD2C7F81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5037138"/>
            <a:ext cx="1600200" cy="182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9E583-3B07-CB44-8CB7-F7572941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600" dirty="0"/>
              <a:t>THE INVESTOR JOINS THE DECISION TREE</a:t>
            </a:r>
            <a:br>
              <a:rPr lang="en-US" sz="3600" dirty="0"/>
            </a:br>
            <a:r>
              <a:rPr lang="en-US" sz="2800" dirty="0"/>
              <a:t>(But how should valuation probabilities be set?)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777F2E9-FF96-2842-B70F-D8EA707C48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1238249"/>
          <a:ext cx="7672347" cy="5655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0" name="Document" r:id="rId3" imgW="5943600" imgH="4381500" progId="Word.Document.12">
                  <p:embed/>
                </p:oleObj>
              </mc:Choice>
              <mc:Fallback>
                <p:oleObj name="Document" r:id="rId3" imgW="5943600" imgH="4381500" progId="Word.Document.12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E777F2E9-FF96-2842-B70F-D8EA707C48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6800" y="1238249"/>
                        <a:ext cx="7672347" cy="56558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8751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15F76-532C-124E-883F-98EC4089D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4000" dirty="0"/>
              <a:t>SEARCH FOR BEST ALLOCATION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C61E7D-5703-4D41-B3D8-BAD158C5276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47800" y="990600"/>
            <a:ext cx="66294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587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0BE9C-337D-5846-AC91-36E1D6A15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14" y="152400"/>
            <a:ext cx="2545400" cy="1752600"/>
          </a:xfrm>
        </p:spPr>
        <p:txBody>
          <a:bodyPr/>
          <a:lstStyle/>
          <a:p>
            <a:r>
              <a:rPr lang="en-US" sz="2800" dirty="0"/>
              <a:t>DISRUPTION CREATES MORE HIGH MOMENT THREAT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7E1B5-7834-E34E-B7D0-CF6A6C478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" y="1905000"/>
            <a:ext cx="2545400" cy="4525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Mixing pdf’s increases tail risk.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improves the benefit of Rubinstein utility.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CA38B2-4C19-7643-8079-2BD653660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513" y="152400"/>
            <a:ext cx="6384374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219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2B867-AD83-5F43-A91F-1C241A32E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" y="304800"/>
            <a:ext cx="3131979" cy="1143000"/>
          </a:xfrm>
        </p:spPr>
        <p:txBody>
          <a:bodyPr/>
          <a:lstStyle/>
          <a:p>
            <a:r>
              <a:rPr lang="en-US" sz="2800" dirty="0"/>
              <a:t>WHICH PORTFOLIO WOULD YOU CHOOSE TODAY</a:t>
            </a:r>
            <a:r>
              <a:rPr lang="en-US" sz="3600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FDCF6-7C07-DD4C-B91B-8812534E9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621" y="1600200"/>
            <a:ext cx="3131979" cy="452596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Base your answer just on holdings.</a:t>
            </a:r>
          </a:p>
          <a:p>
            <a:pPr marL="0" indent="0">
              <a:buNone/>
            </a:pPr>
            <a:endParaRPr lang="en-US" sz="800" dirty="0"/>
          </a:p>
          <a:p>
            <a:r>
              <a:rPr lang="en-US" dirty="0"/>
              <a:t>If the investor has said she will have little turnover?</a:t>
            </a:r>
          </a:p>
          <a:p>
            <a:pPr marL="0" indent="0">
              <a:buNone/>
            </a:pPr>
            <a:endParaRPr lang="en-US" sz="800" dirty="0"/>
          </a:p>
          <a:p>
            <a:r>
              <a:rPr lang="en-US" dirty="0"/>
              <a:t>Does the utility comparison tell you anything?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424669A-DB0F-CD44-94EC-49D2561C62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2372197"/>
              </p:ext>
            </p:extLst>
          </p:nvPr>
        </p:nvGraphicFramePr>
        <p:xfrm>
          <a:off x="3429001" y="70907"/>
          <a:ext cx="5570378" cy="6634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2" name="Worksheet" r:id="rId3" imgW="5118100" imgH="6096000" progId="Excel.Sheet.12">
                  <p:embed/>
                </p:oleObj>
              </mc:Choice>
              <mc:Fallback>
                <p:oleObj name="Worksheet" r:id="rId3" imgW="5118100" imgH="60960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29001" y="70907"/>
                        <a:ext cx="5570378" cy="66346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6215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2A0E4-6005-344C-A692-985527AE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698" y="160337"/>
            <a:ext cx="8229600" cy="1143000"/>
          </a:xfrm>
        </p:spPr>
        <p:txBody>
          <a:bodyPr/>
          <a:lstStyle/>
          <a:p>
            <a:r>
              <a:rPr lang="en-US" altLang="en-US" dirty="0"/>
              <a:t>RESILIENT INVESTORS CAN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5914C-692A-7347-856F-163081121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678" y="1447800"/>
            <a:ext cx="8229600" cy="4525963"/>
          </a:xfrm>
        </p:spPr>
        <p:txBody>
          <a:bodyPr/>
          <a:lstStyle/>
          <a:p>
            <a:pPr lvl="0"/>
            <a:r>
              <a:rPr lang="en-US" sz="2800" dirty="0"/>
              <a:t>Trigger better tail-risk review with:</a:t>
            </a:r>
          </a:p>
          <a:p>
            <a:pPr lvl="1"/>
            <a:r>
              <a:rPr lang="en-US" sz="2400" dirty="0"/>
              <a:t>Return mean shrinkage to make history usable,</a:t>
            </a:r>
          </a:p>
          <a:p>
            <a:pPr lvl="1"/>
            <a:r>
              <a:rPr lang="en-US" sz="2400" dirty="0"/>
              <a:t>Quantify return higher moment threats to surplus,</a:t>
            </a:r>
            <a:endParaRPr lang="en-US" dirty="0"/>
          </a:p>
          <a:p>
            <a:pPr lvl="1"/>
            <a:r>
              <a:rPr lang="en-US" sz="2400" dirty="0"/>
              <a:t>Cluster analysis to reveal structure change and outliers.</a:t>
            </a:r>
            <a:endParaRPr lang="en-US" dirty="0"/>
          </a:p>
          <a:p>
            <a:pPr marL="457200" lvl="1" indent="0">
              <a:buNone/>
            </a:pPr>
            <a:endParaRPr lang="en-US" sz="1200" dirty="0"/>
          </a:p>
          <a:p>
            <a:r>
              <a:rPr lang="en-US" sz="2800" dirty="0"/>
              <a:t>Manage tail risk better using return matrices, Rubinstein utility, and scenarios.</a:t>
            </a:r>
          </a:p>
          <a:p>
            <a:pPr marL="0" indent="0">
              <a:buNone/>
            </a:pPr>
            <a:endParaRPr lang="en-US" sz="1200" dirty="0"/>
          </a:p>
          <a:p>
            <a:r>
              <a:rPr lang="en-US" sz="2800" dirty="0"/>
              <a:t>Reflect future trends, reversals and drift vs noise with multiple time point evaluations.</a:t>
            </a:r>
          </a:p>
        </p:txBody>
      </p:sp>
    </p:spTree>
    <p:extLst>
      <p:ext uri="{BB962C8B-B14F-4D97-AF65-F5344CB8AC3E}">
        <p14:creationId xmlns:p14="http://schemas.microsoft.com/office/powerpoint/2010/main" val="3166510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6C4CD-CB24-9441-A240-A7A80724E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DIFFERENT RETURN CHARACTERISTICS AT DIFFERENT SCALES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69DEFC1-1510-6B46-B656-B39E967D34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564" y="1600200"/>
            <a:ext cx="822287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808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5F1E55-C9D0-F943-9E17-3F9DD210A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WHY STUDY RESILIENT INVESTING?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2AE57A-8752-BD42-BC1C-FEF853EE1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pPr lvl="0"/>
            <a:r>
              <a:rPr lang="en-US" dirty="0"/>
              <a:t>What we face:</a:t>
            </a:r>
          </a:p>
          <a:p>
            <a:pPr lvl="1"/>
            <a:r>
              <a:rPr lang="en-US" sz="2400" dirty="0"/>
              <a:t>Markets are never at more than momentary equilibrium.</a:t>
            </a:r>
          </a:p>
          <a:p>
            <a:pPr lvl="1"/>
            <a:r>
              <a:rPr lang="en-US" sz="2400" dirty="0"/>
              <a:t>Returns are not </a:t>
            </a:r>
            <a:r>
              <a:rPr lang="en-US" sz="2400" dirty="0" err="1"/>
              <a:t>i.i.d</a:t>
            </a:r>
            <a:r>
              <a:rPr lang="en-US" sz="2400" dirty="0"/>
              <a:t>. Parameters are uncertain.</a:t>
            </a:r>
          </a:p>
          <a:p>
            <a:pPr lvl="1"/>
            <a:r>
              <a:rPr lang="en-US" sz="2400" dirty="0"/>
              <a:t>Investors differ more widely than we assume.</a:t>
            </a:r>
          </a:p>
          <a:p>
            <a:pPr lvl="1"/>
            <a:r>
              <a:rPr lang="en-US" sz="2400" dirty="0"/>
              <a:t>Continuous time finance is an heroic assumption.  </a:t>
            </a:r>
          </a:p>
          <a:p>
            <a:pPr marL="0" lvl="0" indent="0">
              <a:buNone/>
            </a:pPr>
            <a:endParaRPr lang="en-US" sz="800" dirty="0"/>
          </a:p>
          <a:p>
            <a:pPr lvl="0"/>
            <a:r>
              <a:rPr lang="en-US" dirty="0"/>
              <a:t>Market disruptions awaken us to our deeper need for better asset allocation methods.</a:t>
            </a:r>
          </a:p>
          <a:p>
            <a:pPr marL="0" lvl="0" indent="0">
              <a:buNone/>
            </a:pP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24945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4853-8906-5544-86D5-D74E7009E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" y="122237"/>
            <a:ext cx="8157210" cy="944562"/>
          </a:xfrm>
        </p:spPr>
        <p:txBody>
          <a:bodyPr/>
          <a:lstStyle/>
          <a:p>
            <a:r>
              <a:rPr lang="en-US" sz="4000" dirty="0"/>
              <a:t>GOING BACK TO EXPECTED UTILITY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3CCB3-6AC3-BC4A-89A4-C4BBA99462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147" y="1562102"/>
            <a:ext cx="3200400" cy="4525963"/>
          </a:xfrm>
        </p:spPr>
        <p:txBody>
          <a:bodyPr/>
          <a:lstStyle/>
          <a:p>
            <a:r>
              <a:rPr lang="en-US" sz="2400" dirty="0"/>
              <a:t>A single period decision…</a:t>
            </a:r>
          </a:p>
          <a:p>
            <a:pPr marL="0" indent="0">
              <a:buNone/>
            </a:pPr>
            <a:endParaRPr lang="en-US" sz="800" dirty="0"/>
          </a:p>
          <a:p>
            <a:r>
              <a:rPr lang="en-US" sz="2400" dirty="0"/>
              <a:t>Responding to multiple future time points,</a:t>
            </a:r>
          </a:p>
          <a:p>
            <a:endParaRPr lang="en-US" sz="800" dirty="0"/>
          </a:p>
          <a:p>
            <a:r>
              <a:rPr lang="en-US" sz="2400" dirty="0"/>
              <a:t>Multiple return probability regimes,</a:t>
            </a:r>
          </a:p>
          <a:p>
            <a:pPr marL="0" indent="0">
              <a:buNone/>
            </a:pPr>
            <a:endParaRPr lang="en-US" sz="800" dirty="0"/>
          </a:p>
          <a:p>
            <a:r>
              <a:rPr lang="en-US" sz="2400" dirty="0"/>
              <a:t>And investors with widely different needs.</a:t>
            </a:r>
          </a:p>
          <a:p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F529546-DF16-474B-8FC3-9EA058C8F1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112975"/>
              </p:ext>
            </p:extLst>
          </p:nvPr>
        </p:nvGraphicFramePr>
        <p:xfrm>
          <a:off x="3352802" y="1066800"/>
          <a:ext cx="5499537" cy="55165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3913">
                  <a:extLst>
                    <a:ext uri="{9D8B030D-6E8A-4147-A177-3AD203B41FA5}">
                      <a16:colId xmlns:a16="http://schemas.microsoft.com/office/drawing/2014/main" val="3813412729"/>
                    </a:ext>
                  </a:extLst>
                </a:gridCol>
                <a:gridCol w="1128110">
                  <a:extLst>
                    <a:ext uri="{9D8B030D-6E8A-4147-A177-3AD203B41FA5}">
                      <a16:colId xmlns:a16="http://schemas.microsoft.com/office/drawing/2014/main" val="318970729"/>
                    </a:ext>
                  </a:extLst>
                </a:gridCol>
                <a:gridCol w="1128110">
                  <a:extLst>
                    <a:ext uri="{9D8B030D-6E8A-4147-A177-3AD203B41FA5}">
                      <a16:colId xmlns:a16="http://schemas.microsoft.com/office/drawing/2014/main" val="4010687697"/>
                    </a:ext>
                  </a:extLst>
                </a:gridCol>
                <a:gridCol w="954702">
                  <a:extLst>
                    <a:ext uri="{9D8B030D-6E8A-4147-A177-3AD203B41FA5}">
                      <a16:colId xmlns:a16="http://schemas.microsoft.com/office/drawing/2014/main" val="1289948602"/>
                    </a:ext>
                  </a:extLst>
                </a:gridCol>
                <a:gridCol w="954702">
                  <a:extLst>
                    <a:ext uri="{9D8B030D-6E8A-4147-A177-3AD203B41FA5}">
                      <a16:colId xmlns:a16="http://schemas.microsoft.com/office/drawing/2014/main" val="56224176"/>
                    </a:ext>
                  </a:extLst>
                </a:gridCol>
              </a:tblGrid>
              <a:tr h="306476">
                <a:tc rowSpan="5">
                  <a:txBody>
                    <a:bodyPr/>
                    <a:lstStyle/>
                    <a:p>
                      <a:pPr algn="ctr" fontAlgn="ctr"/>
                      <a:endParaRPr lang="en-US" sz="1400" u="none" strike="noStrike" dirty="0">
                        <a:effectLst/>
                      </a:endParaRPr>
                    </a:p>
                    <a:p>
                      <a:pPr algn="ctr" fontAlgn="ctr"/>
                      <a:endParaRPr lang="en-US" sz="14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Investor’s</a:t>
                      </a:r>
                    </a:p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 Probability of Consequent Utility Need</a:t>
                      </a: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83069544"/>
                  </a:ext>
                </a:extLst>
              </a:tr>
              <a:tr h="3064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Investment Return Probability Distributions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39909892"/>
                  </a:ext>
                </a:extLst>
              </a:tr>
              <a:tr h="3064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Trial Allocation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63910053"/>
                  </a:ext>
                </a:extLst>
              </a:tr>
              <a:tr h="3064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513278"/>
                  </a:ext>
                </a:extLst>
              </a:tr>
              <a:tr h="3064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38190723"/>
                  </a:ext>
                </a:extLst>
              </a:tr>
              <a:tr h="306476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rowSpan="3">
                  <a:txBody>
                    <a:bodyPr/>
                    <a:lstStyle/>
                    <a:p>
                      <a:pPr algn="r" fontAlgn="ctr"/>
                      <a:r>
                        <a:rPr lang="en-US" sz="3600" u="none" strike="noStrike" dirty="0">
                          <a:effectLst/>
                        </a:rPr>
                        <a:t>{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Pa1 Outcome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Utility a1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23370306"/>
                  </a:ext>
                </a:extLst>
              </a:tr>
              <a:tr h="3064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Pa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Pa2 Outcome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Utility a2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50027324"/>
                  </a:ext>
                </a:extLst>
              </a:tr>
              <a:tr h="306476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Pa3 Outcome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Utility a3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56614881"/>
                  </a:ext>
                </a:extLst>
              </a:tr>
              <a:tr h="306476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43040206"/>
                  </a:ext>
                </a:extLst>
              </a:tr>
              <a:tr h="306476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rowSpan="3">
                  <a:txBody>
                    <a:bodyPr/>
                    <a:lstStyle/>
                    <a:p>
                      <a:pPr algn="r" fontAlgn="ctr"/>
                      <a:r>
                        <a:rPr lang="en-US" sz="3600" u="none" strike="noStrike">
                          <a:effectLst/>
                        </a:rPr>
                        <a:t>{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Pb1 Outcome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Utility b1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53163002"/>
                  </a:ext>
                </a:extLst>
              </a:tr>
              <a:tr h="3064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Pb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Pb2 Outcome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Utility b2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97742549"/>
                  </a:ext>
                </a:extLst>
              </a:tr>
              <a:tr h="306476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Pb3 Outcome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Utility b3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68769955"/>
                  </a:ext>
                </a:extLst>
              </a:tr>
              <a:tr h="306476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84534789"/>
                  </a:ext>
                </a:extLst>
              </a:tr>
              <a:tr h="306476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rowSpan="3">
                  <a:txBody>
                    <a:bodyPr/>
                    <a:lstStyle/>
                    <a:p>
                      <a:pPr algn="r" fontAlgn="ctr"/>
                      <a:r>
                        <a:rPr lang="en-US" sz="3600" u="none" strike="noStrike">
                          <a:effectLst/>
                        </a:rPr>
                        <a:t>{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Pz1 Outcome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Utility z1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38708456"/>
                  </a:ext>
                </a:extLst>
              </a:tr>
              <a:tr h="3064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Pz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Pz2 Outcome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Utility z2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37663767"/>
                  </a:ext>
                </a:extLst>
              </a:tr>
              <a:tr h="306476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Pz2 Outcome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Utility z3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73175628"/>
                  </a:ext>
                </a:extLst>
              </a:tr>
              <a:tr h="306476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Expected Utility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68648"/>
                  </a:ext>
                </a:extLst>
              </a:tr>
              <a:tr h="306476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388710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8235FD-2BCB-C145-8BCC-C5A68CA42BE4}"/>
              </a:ext>
            </a:extLst>
          </p:cNvPr>
          <p:cNvCxnSpPr>
            <a:cxnSpLocks/>
          </p:cNvCxnSpPr>
          <p:nvPr/>
        </p:nvCxnSpPr>
        <p:spPr>
          <a:xfrm>
            <a:off x="11569700" y="4356100"/>
            <a:ext cx="0" cy="6232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865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E97FADD-D82E-6344-9FC5-561000C390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3638180"/>
              </p:ext>
            </p:extLst>
          </p:nvPr>
        </p:nvGraphicFramePr>
        <p:xfrm>
          <a:off x="1295399" y="68385"/>
          <a:ext cx="6619875" cy="6789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7" name="Document" r:id="rId3" imgW="5943600" imgH="6096000" progId="Word.Document.12">
                  <p:embed/>
                </p:oleObj>
              </mc:Choice>
              <mc:Fallback>
                <p:oleObj name="Document" r:id="rId3" imgW="5943600" imgH="6096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5399" y="68385"/>
                        <a:ext cx="6619875" cy="6789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9CE3E35-92ED-C74E-9283-00877A127BBF}"/>
              </a:ext>
            </a:extLst>
          </p:cNvPr>
          <p:cNvSpPr txBox="1"/>
          <p:nvPr/>
        </p:nvSpPr>
        <p:spPr>
          <a:xfrm>
            <a:off x="685800" y="1295400"/>
            <a:ext cx="461665" cy="36957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/>
              <a:t>STUDY UNIVERSE, 18 YEARS</a:t>
            </a:r>
          </a:p>
        </p:txBody>
      </p:sp>
    </p:spTree>
    <p:extLst>
      <p:ext uri="{BB962C8B-B14F-4D97-AF65-F5344CB8AC3E}">
        <p14:creationId xmlns:p14="http://schemas.microsoft.com/office/powerpoint/2010/main" val="1051816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858F1-7560-E749-A730-3FF6EA155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628"/>
            <a:ext cx="8229600" cy="1143000"/>
          </a:xfrm>
        </p:spPr>
        <p:txBody>
          <a:bodyPr/>
          <a:lstStyle/>
          <a:p>
            <a:r>
              <a:rPr lang="en-US" sz="3600" dirty="0"/>
              <a:t>THE SIMPLEST BAYESIAN POSTERIOR</a:t>
            </a:r>
            <a:br>
              <a:rPr lang="en-US" sz="3600" dirty="0"/>
            </a:br>
            <a:r>
              <a:rPr lang="en-US" sz="2800" dirty="0"/>
              <a:t> (real returns would have been an improvement)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F752BA4-5CBC-FB43-913D-6A597DA37A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45339" y="1357148"/>
          <a:ext cx="9234678" cy="247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0" name="Document" r:id="rId3" imgW="5943600" imgH="1409700" progId="Word.Document.12">
                  <p:embed/>
                </p:oleObj>
              </mc:Choice>
              <mc:Fallback>
                <p:oleObj name="Document" r:id="rId3" imgW="5943600" imgH="1409700" progId="Word.Documen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BF752BA4-5CBC-FB43-913D-6A597DA37A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45339" y="1357148"/>
                        <a:ext cx="9234678" cy="2476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E5C7916-A150-F244-89D6-7FADB02C69CA}"/>
              </a:ext>
            </a:extLst>
          </p:cNvPr>
          <p:cNvSpPr txBox="1"/>
          <p:nvPr/>
        </p:nvSpPr>
        <p:spPr>
          <a:xfrm>
            <a:off x="1143000" y="3810000"/>
            <a:ext cx="7315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N be the number of observations, and V their variance, with subscripts </a:t>
            </a:r>
            <a:r>
              <a:rPr lang="en-US" i="1" dirty="0"/>
              <a:t>h</a:t>
            </a:r>
            <a:r>
              <a:rPr lang="en-US" dirty="0"/>
              <a:t> signifying the prior history and </a:t>
            </a:r>
            <a:r>
              <a:rPr lang="en-US" i="1" dirty="0"/>
              <a:t>o</a:t>
            </a:r>
            <a:r>
              <a:rPr lang="en-US" dirty="0"/>
              <a:t> signifying the new observations.</a:t>
            </a:r>
          </a:p>
          <a:p>
            <a:endParaRPr lang="en-US" sz="800" dirty="0"/>
          </a:p>
          <a:p>
            <a:r>
              <a:rPr lang="en-US" dirty="0"/>
              <a:t>P</a:t>
            </a:r>
            <a:r>
              <a:rPr lang="en-US" i="1" baseline="-25000" dirty="0"/>
              <a:t>h </a:t>
            </a:r>
            <a:r>
              <a:rPr lang="en-US" dirty="0"/>
              <a:t>= N</a:t>
            </a:r>
            <a:r>
              <a:rPr lang="en-US" i="1" baseline="-25000" dirty="0"/>
              <a:t>h</a:t>
            </a:r>
            <a:r>
              <a:rPr lang="en-US" baseline="-25000" dirty="0"/>
              <a:t> </a:t>
            </a:r>
            <a:r>
              <a:rPr lang="en-US" dirty="0"/>
              <a:t>/ </a:t>
            </a:r>
            <a:r>
              <a:rPr lang="en-US" dirty="0" err="1"/>
              <a:t>V</a:t>
            </a:r>
            <a:r>
              <a:rPr lang="en-US" i="1" baseline="-25000" dirty="0" err="1"/>
              <a:t>h</a:t>
            </a:r>
            <a:r>
              <a:rPr lang="en-US" dirty="0"/>
              <a:t> , P</a:t>
            </a:r>
            <a:r>
              <a:rPr lang="en-US" i="1" baseline="-25000" dirty="0"/>
              <a:t>o </a:t>
            </a:r>
            <a:r>
              <a:rPr lang="en-US" dirty="0"/>
              <a:t>= N</a:t>
            </a:r>
            <a:r>
              <a:rPr lang="en-US" i="1" baseline="-25000" dirty="0"/>
              <a:t>o</a:t>
            </a:r>
            <a:r>
              <a:rPr lang="en-US" baseline="-25000" dirty="0"/>
              <a:t> </a:t>
            </a:r>
            <a:r>
              <a:rPr lang="en-US" dirty="0"/>
              <a:t>/ V</a:t>
            </a:r>
            <a:r>
              <a:rPr lang="en-US" i="1" baseline="-25000" dirty="0"/>
              <a:t>o</a:t>
            </a:r>
            <a:r>
              <a:rPr lang="en-US" dirty="0"/>
              <a:t>   (the precisions)</a:t>
            </a:r>
            <a:endParaRPr lang="en-US" i="1" baseline="-25000" dirty="0"/>
          </a:p>
          <a:p>
            <a:r>
              <a:rPr lang="en-US" sz="800" dirty="0"/>
              <a:t> </a:t>
            </a:r>
          </a:p>
          <a:p>
            <a:r>
              <a:rPr lang="en-US" dirty="0" err="1"/>
              <a:t>W</a:t>
            </a:r>
            <a:r>
              <a:rPr lang="en-US" i="1" baseline="-25000" dirty="0" err="1"/>
              <a:t>h</a:t>
            </a:r>
            <a:r>
              <a:rPr lang="en-US" dirty="0"/>
              <a:t> = P</a:t>
            </a:r>
            <a:r>
              <a:rPr lang="en-US" i="1" baseline="-25000" dirty="0"/>
              <a:t>h</a:t>
            </a:r>
            <a:r>
              <a:rPr lang="en-US" baseline="-25000" dirty="0"/>
              <a:t> </a:t>
            </a:r>
            <a:r>
              <a:rPr lang="en-US" dirty="0"/>
              <a:t>/ (P</a:t>
            </a:r>
            <a:r>
              <a:rPr lang="en-US" i="1" baseline="-25000" dirty="0"/>
              <a:t>h</a:t>
            </a:r>
            <a:r>
              <a:rPr lang="en-US" dirty="0"/>
              <a:t> + P</a:t>
            </a:r>
            <a:r>
              <a:rPr lang="en-US" i="1" baseline="-25000" dirty="0"/>
              <a:t>o</a:t>
            </a:r>
            <a:r>
              <a:rPr lang="en-US" dirty="0"/>
              <a:t>), W</a:t>
            </a:r>
            <a:r>
              <a:rPr lang="en-US" i="1" baseline="-25000" dirty="0"/>
              <a:t>o</a:t>
            </a:r>
            <a:r>
              <a:rPr lang="en-US" dirty="0"/>
              <a:t> = 1 – </a:t>
            </a:r>
            <a:r>
              <a:rPr lang="en-US" dirty="0" err="1"/>
              <a:t>W</a:t>
            </a:r>
            <a:r>
              <a:rPr lang="en-US" i="1" baseline="-25000" dirty="0" err="1"/>
              <a:t>h</a:t>
            </a:r>
            <a:r>
              <a:rPr lang="en-US" dirty="0"/>
              <a:t>   (the weights) </a:t>
            </a:r>
          </a:p>
          <a:p>
            <a:r>
              <a:rPr lang="en-US" baseline="-25000" dirty="0"/>
              <a:t> </a:t>
            </a:r>
            <a:endParaRPr lang="en-US" dirty="0"/>
          </a:p>
          <a:p>
            <a:r>
              <a:rPr lang="en-US" dirty="0"/>
              <a:t>For a conjugate normal with known variance approximation,</a:t>
            </a:r>
          </a:p>
          <a:p>
            <a:r>
              <a:rPr lang="en-US" dirty="0"/>
              <a:t>the shrinkage mean M</a:t>
            </a:r>
            <a:r>
              <a:rPr lang="en-US" i="1" baseline="-25000" dirty="0"/>
              <a:t>S</a:t>
            </a:r>
            <a:r>
              <a:rPr lang="en-US" dirty="0"/>
              <a:t> is calculated as: M</a:t>
            </a:r>
            <a:r>
              <a:rPr lang="en-US" i="1" baseline="-25000" dirty="0"/>
              <a:t>S</a:t>
            </a:r>
            <a:r>
              <a:rPr lang="en-US" dirty="0"/>
              <a:t> = </a:t>
            </a:r>
            <a:r>
              <a:rPr lang="en-US" dirty="0" err="1"/>
              <a:t>W</a:t>
            </a:r>
            <a:r>
              <a:rPr lang="en-US" i="1" baseline="-25000" dirty="0" err="1"/>
              <a:t>h</a:t>
            </a:r>
            <a:r>
              <a:rPr lang="en-US" dirty="0"/>
              <a:t> </a:t>
            </a:r>
            <a:r>
              <a:rPr lang="en-US" dirty="0" err="1"/>
              <a:t>M</a:t>
            </a:r>
            <a:r>
              <a:rPr lang="en-US" i="1" baseline="-25000" dirty="0" err="1"/>
              <a:t>h</a:t>
            </a:r>
            <a:r>
              <a:rPr lang="en-US" dirty="0"/>
              <a:t> + </a:t>
            </a:r>
            <a:r>
              <a:rPr lang="en-US" dirty="0" err="1"/>
              <a:t>W</a:t>
            </a:r>
            <a:r>
              <a:rPr lang="en-US" i="1" baseline="-25000" dirty="0" err="1"/>
              <a:t>o</a:t>
            </a:r>
            <a:r>
              <a:rPr lang="en-US" dirty="0" err="1"/>
              <a:t>M</a:t>
            </a:r>
            <a:r>
              <a:rPr lang="en-US" i="1" baseline="-25000" dirty="0" err="1"/>
              <a:t>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900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56B32-4858-0A44-80CD-F560B917D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Utility 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5B7F2-6A1D-D342-963A-34DF1AB20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00201"/>
            <a:ext cx="8458200" cy="4495799"/>
          </a:xfrm>
        </p:spPr>
        <p:txBody>
          <a:bodyPr/>
          <a:lstStyle/>
          <a:p>
            <a:r>
              <a:rPr lang="en-US" sz="2800" dirty="0"/>
              <a:t>Mean-variance: MV = </a:t>
            </a:r>
            <a:r>
              <a:rPr lang="en-US" sz="2800" dirty="0">
                <a:sym typeface="Symbol" pitchFamily="2" charset="2"/>
              </a:rPr>
              <a:t></a:t>
            </a:r>
            <a:r>
              <a:rPr lang="en-US" sz="2800" dirty="0"/>
              <a:t> – L</a:t>
            </a:r>
            <a:r>
              <a:rPr lang="en-US" sz="2800" dirty="0">
                <a:sym typeface="Symbol" pitchFamily="2" charset="2"/>
              </a:rPr>
              <a:t> </a:t>
            </a:r>
            <a:r>
              <a:rPr lang="en-US" sz="2800" baseline="30000" dirty="0">
                <a:sym typeface="Symbol" pitchFamily="2" charset="2"/>
              </a:rPr>
              <a:t>2</a:t>
            </a:r>
            <a:r>
              <a:rPr lang="en-US" sz="2800" dirty="0"/>
              <a:t>/2</a:t>
            </a:r>
          </a:p>
          <a:p>
            <a:pPr lvl="1"/>
            <a:r>
              <a:rPr lang="en-US" sz="2400" dirty="0"/>
              <a:t>Ensemble statistics </a:t>
            </a:r>
            <a:r>
              <a:rPr lang="en-US" sz="2400" dirty="0">
                <a:sym typeface="Symbol" pitchFamily="2" charset="2"/>
              </a:rPr>
              <a:t>, </a:t>
            </a:r>
            <a:r>
              <a:rPr lang="en-US" sz="2400" baseline="30000" dirty="0">
                <a:sym typeface="Symbol" pitchFamily="2" charset="2"/>
              </a:rPr>
              <a:t>2</a:t>
            </a:r>
          </a:p>
          <a:p>
            <a:pPr marL="457200" lvl="1" indent="0">
              <a:buNone/>
            </a:pPr>
            <a:endParaRPr lang="en-US" sz="800" dirty="0"/>
          </a:p>
          <a:p>
            <a:r>
              <a:rPr lang="en-US" sz="2800" dirty="0"/>
              <a:t>Rubinstein utility: GLUM=ln(1+Lr)</a:t>
            </a:r>
          </a:p>
          <a:p>
            <a:pPr lvl="1"/>
            <a:r>
              <a:rPr lang="en-US" sz="2400" dirty="0"/>
              <a:t>Each outcome portfolio return r has a well-defined utility</a:t>
            </a:r>
          </a:p>
          <a:p>
            <a:pPr marL="457200" lvl="1" indent="0">
              <a:buNone/>
            </a:pPr>
            <a:endParaRPr lang="en-US" sz="800" dirty="0"/>
          </a:p>
          <a:p>
            <a:r>
              <a:rPr lang="en-US" sz="2800" dirty="0"/>
              <a:t>Let Q = L</a:t>
            </a:r>
            <a:r>
              <a:rPr lang="en-US" sz="2800" dirty="0">
                <a:sym typeface="Symbol" pitchFamily="2" charset="2"/>
              </a:rPr>
              <a:t></a:t>
            </a:r>
            <a:r>
              <a:rPr lang="en-US" sz="2800" baseline="30000" dirty="0"/>
              <a:t> </a:t>
            </a:r>
            <a:r>
              <a:rPr lang="en-US" sz="2800" dirty="0"/>
              <a:t>/ (1+L</a:t>
            </a:r>
            <a:r>
              <a:rPr lang="en-US" sz="2800" dirty="0">
                <a:sym typeface="Symbol" pitchFamily="2" charset="2"/>
              </a:rPr>
              <a:t></a:t>
            </a:r>
            <a:r>
              <a:rPr lang="en-US" sz="2800" dirty="0"/>
              <a:t>), then:</a:t>
            </a:r>
          </a:p>
          <a:p>
            <a:endParaRPr lang="en-US" sz="800" dirty="0"/>
          </a:p>
          <a:p>
            <a:r>
              <a:rPr lang="en-US" sz="2800" dirty="0"/>
              <a:t>Expected GLUM = ln(1+L</a:t>
            </a:r>
            <a:r>
              <a:rPr lang="en-US" sz="2800" dirty="0">
                <a:sym typeface="Symbol" pitchFamily="2" charset="2"/>
              </a:rPr>
              <a:t></a:t>
            </a:r>
            <a:r>
              <a:rPr lang="en-US" sz="2800" dirty="0"/>
              <a:t>) – Q</a:t>
            </a:r>
            <a:r>
              <a:rPr lang="en-US" sz="2800" baseline="30000" dirty="0"/>
              <a:t>2</a:t>
            </a:r>
            <a:r>
              <a:rPr lang="en-US" sz="2800" dirty="0"/>
              <a:t>/2 + SQ</a:t>
            </a:r>
            <a:r>
              <a:rPr lang="en-US" sz="2800" baseline="30000" dirty="0"/>
              <a:t>3</a:t>
            </a:r>
            <a:r>
              <a:rPr lang="en-US" sz="2800" dirty="0"/>
              <a:t>/3 – KQ</a:t>
            </a:r>
            <a:r>
              <a:rPr lang="en-US" sz="2800" baseline="30000" dirty="0"/>
              <a:t>4</a:t>
            </a:r>
            <a:r>
              <a:rPr lang="en-US" sz="2800" dirty="0"/>
              <a:t>/4 + … </a:t>
            </a:r>
          </a:p>
          <a:p>
            <a:pPr marL="0" indent="0">
              <a:buNone/>
            </a:pPr>
            <a:endParaRPr lang="en-US" sz="800" dirty="0"/>
          </a:p>
          <a:p>
            <a:r>
              <a:rPr lang="en-US" sz="2800" dirty="0"/>
              <a:t>Limit △t → 0 of Expected GLUM = L (MV)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098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2203FF13-C959-0841-8B43-09ED3F3578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171450"/>
          <a:ext cx="5943600" cy="651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3" name="Document" r:id="rId3" imgW="5943600" imgH="6515100" progId="Word.Document.12">
                  <p:embed/>
                </p:oleObj>
              </mc:Choice>
              <mc:Fallback>
                <p:oleObj name="Document" r:id="rId3" imgW="5943600" imgH="6515100" progId="Word.Document.12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2203FF13-C959-0841-8B43-09ED3F3578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71800" y="171450"/>
                        <a:ext cx="5943600" cy="651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45F7BF9-E7A1-914C-978C-B76040CE8ACB}"/>
              </a:ext>
            </a:extLst>
          </p:cNvPr>
          <p:cNvSpPr txBox="1"/>
          <p:nvPr/>
        </p:nvSpPr>
        <p:spPr>
          <a:xfrm>
            <a:off x="381000" y="1676400"/>
            <a:ext cx="2438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/>
              <a:t>Return Distribution Skew </a:t>
            </a:r>
            <a:r>
              <a:rPr lang="en-US"/>
              <a:t>and Kurtosis</a:t>
            </a:r>
            <a:endParaRPr lang="en-US" dirty="0"/>
          </a:p>
          <a:p>
            <a:pPr marL="342900" indent="-342900">
              <a:buAutoNum type="alphaUcPeriod"/>
            </a:pPr>
            <a:r>
              <a:rPr lang="en-US" dirty="0"/>
              <a:t>Utility Function</a:t>
            </a:r>
          </a:p>
          <a:p>
            <a:pPr marL="342900" indent="-342900">
              <a:buAutoNum type="alphaUcPeriod"/>
            </a:pPr>
            <a:r>
              <a:rPr lang="en-US" dirty="0"/>
              <a:t>Risk Aversion</a:t>
            </a:r>
          </a:p>
          <a:p>
            <a:pPr marL="342900" indent="-342900">
              <a:buAutoNum type="alphaUcPeriod"/>
            </a:pPr>
            <a:endParaRPr lang="en-US" dirty="0"/>
          </a:p>
          <a:p>
            <a:r>
              <a:rPr lang="en-US" dirty="0"/>
              <a:t>In this case:</a:t>
            </a:r>
          </a:p>
          <a:p>
            <a:endParaRPr lang="en-US" dirty="0"/>
          </a:p>
          <a:p>
            <a:r>
              <a:rPr lang="en-US" sz="2400" dirty="0"/>
              <a:t>Utility = ln(1+Lr)</a:t>
            </a:r>
          </a:p>
          <a:p>
            <a:endParaRPr lang="en-US" dirty="0"/>
          </a:p>
          <a:p>
            <a:r>
              <a:rPr lang="en-US" dirty="0"/>
              <a:t>L is risk aversion</a:t>
            </a:r>
          </a:p>
          <a:p>
            <a:r>
              <a:rPr lang="en-US" dirty="0"/>
              <a:t>r is investment return</a:t>
            </a:r>
          </a:p>
          <a:p>
            <a:endParaRPr lang="en-US" dirty="0"/>
          </a:p>
          <a:p>
            <a:r>
              <a:rPr lang="en-US" dirty="0"/>
              <a:t>The rightmost 3 columns represent change in utility from skewness and kurtosis.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DC0AFA-B1C0-104C-BAA8-C3F9A1DD056C}"/>
              </a:ext>
            </a:extLst>
          </p:cNvPr>
          <p:cNvSpPr txBox="1"/>
          <p:nvPr/>
        </p:nvSpPr>
        <p:spPr>
          <a:xfrm>
            <a:off x="533400" y="171450"/>
            <a:ext cx="2286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WHERE IS SIMPLEST TAIL RISK?</a:t>
            </a:r>
          </a:p>
        </p:txBody>
      </p:sp>
    </p:spTree>
    <p:extLst>
      <p:ext uri="{BB962C8B-B14F-4D97-AF65-F5344CB8AC3E}">
        <p14:creationId xmlns:p14="http://schemas.microsoft.com/office/powerpoint/2010/main" val="489207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CA884-0526-4747-88C8-1BB4A9F86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CLUSTERS TO IDENTIFY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FC883-D4C8-3042-B8B3-2FFAA3D1A5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400" y="1117979"/>
            <a:ext cx="2895600" cy="5559873"/>
          </a:xfrm>
        </p:spPr>
        <p:txBody>
          <a:bodyPr/>
          <a:lstStyle/>
          <a:p>
            <a:r>
              <a:rPr lang="en-US" dirty="0"/>
              <a:t>Top-Down Hierarchical Clusters, </a:t>
            </a:r>
            <a:r>
              <a:rPr lang="en-US" dirty="0" err="1"/>
              <a:t>McQuitty</a:t>
            </a:r>
            <a:r>
              <a:rPr lang="en-US" dirty="0"/>
              <a:t> &amp; Clark 1968.</a:t>
            </a:r>
          </a:p>
          <a:p>
            <a:pPr marL="0" indent="0">
              <a:buNone/>
            </a:pPr>
            <a:endParaRPr lang="en-US" sz="800" dirty="0"/>
          </a:p>
          <a:p>
            <a:r>
              <a:rPr lang="en-US" dirty="0"/>
              <a:t>Identify Structure-Based Modeling Potential.</a:t>
            </a:r>
          </a:p>
        </p:txBody>
      </p:sp>
      <p:pic>
        <p:nvPicPr>
          <p:cNvPr id="4" name="Object 1">
            <a:extLst>
              <a:ext uri="{63B3BB69-23CF-44E3-9099-C40C66FF867C}">
                <a14:compatExt xmlns:a14="http://schemas.microsoft.com/office/drawing/2010/main" spid="_x0000_s1027"/>
              </a:ext>
              <a:ext uri="{FF2B5EF4-FFF2-40B4-BE49-F238E27FC236}">
                <a16:creationId xmlns:a16="http://schemas.microsoft.com/office/drawing/2014/main" id="{00000000-0008-0000-0000-00000304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702" y="914400"/>
            <a:ext cx="4305298" cy="584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37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3638</TotalTime>
  <Words>583</Words>
  <Application>Microsoft Macintosh PowerPoint</Application>
  <PresentationFormat>On-screen Show (4:3)</PresentationFormat>
  <Paragraphs>123</Paragraphs>
  <Slides>14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Franklin Gothic Medium</vt:lpstr>
      <vt:lpstr>Office Theme</vt:lpstr>
      <vt:lpstr>Document</vt:lpstr>
      <vt:lpstr>Worksheet</vt:lpstr>
      <vt:lpstr>DEVELOPING PRACTICAL INVESTMENT RESILIENCE    July 20, 2021    RESOURCE: GITHUB.COM/JARRODWILCOX/RESILIENCE_LAB.</vt:lpstr>
      <vt:lpstr>DIFFERENT RETURN CHARACTERISTICS AT DIFFERENT SCALES</vt:lpstr>
      <vt:lpstr>WHY STUDY RESILIENT INVESTING?</vt:lpstr>
      <vt:lpstr>GOING BACK TO EXPECTED UTILITY</vt:lpstr>
      <vt:lpstr>PowerPoint Presentation</vt:lpstr>
      <vt:lpstr>THE SIMPLEST BAYESIAN POSTERIOR  (real returns would have been an improvement)</vt:lpstr>
      <vt:lpstr>A Little Utility Math</vt:lpstr>
      <vt:lpstr>PowerPoint Presentation</vt:lpstr>
      <vt:lpstr>CLUSTERS TO IDENTIFY STRUCTURE</vt:lpstr>
      <vt:lpstr>THE INVESTOR JOINS THE DECISION TREE (But how should valuation probabilities be set?)</vt:lpstr>
      <vt:lpstr>SEARCH FOR BEST ALLOCATION</vt:lpstr>
      <vt:lpstr>DISRUPTION CREATES MORE HIGH MOMENT THREAT</vt:lpstr>
      <vt:lpstr>WHICH PORTFOLIO WOULD YOU CHOOSE TODAY?</vt:lpstr>
      <vt:lpstr>RESILIENT INVESTORS CAN</vt:lpstr>
    </vt:vector>
  </TitlesOfParts>
  <Company>Sony Electronics,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Service: A Manifesto for Change</dc:title>
  <dc:creator>Jarrod Wilcox</dc:creator>
  <cp:lastModifiedBy>Jarrod Wilcox</cp:lastModifiedBy>
  <cp:revision>305</cp:revision>
  <dcterms:created xsi:type="dcterms:W3CDTF">2015-05-03T19:18:03Z</dcterms:created>
  <dcterms:modified xsi:type="dcterms:W3CDTF">2021-07-15T21:57:46Z</dcterms:modified>
</cp:coreProperties>
</file>